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304" r:id="rId2"/>
    <p:sldId id="1932" r:id="rId3"/>
    <p:sldId id="1980" r:id="rId4"/>
    <p:sldId id="1981" r:id="rId5"/>
    <p:sldId id="1982" r:id="rId6"/>
    <p:sldId id="1983" r:id="rId7"/>
    <p:sldId id="2026" r:id="rId8"/>
    <p:sldId id="2024" r:id="rId9"/>
    <p:sldId id="2025" r:id="rId10"/>
    <p:sldId id="1972" r:id="rId11"/>
    <p:sldId id="1984" r:id="rId12"/>
    <p:sldId id="1985" r:id="rId13"/>
    <p:sldId id="1986" r:id="rId14"/>
    <p:sldId id="1987" r:id="rId15"/>
    <p:sldId id="1988" r:id="rId16"/>
    <p:sldId id="1989" r:id="rId17"/>
    <p:sldId id="1990" r:id="rId18"/>
    <p:sldId id="1967" r:id="rId19"/>
    <p:sldId id="1991" r:id="rId20"/>
    <p:sldId id="1992" r:id="rId21"/>
    <p:sldId id="1993" r:id="rId22"/>
    <p:sldId id="1973" r:id="rId23"/>
    <p:sldId id="1994" r:id="rId24"/>
    <p:sldId id="1995" r:id="rId25"/>
    <p:sldId id="1996" r:id="rId26"/>
    <p:sldId id="1997" r:id="rId27"/>
    <p:sldId id="2002" r:id="rId28"/>
    <p:sldId id="2003" r:id="rId29"/>
    <p:sldId id="2004" r:id="rId30"/>
    <p:sldId id="2005" r:id="rId31"/>
    <p:sldId id="1998" r:id="rId32"/>
    <p:sldId id="2006" r:id="rId33"/>
    <p:sldId id="1979" r:id="rId34"/>
    <p:sldId id="2007" r:id="rId35"/>
    <p:sldId id="2008" r:id="rId36"/>
    <p:sldId id="2009" r:id="rId37"/>
    <p:sldId id="2010" r:id="rId38"/>
    <p:sldId id="2011" r:id="rId39"/>
    <p:sldId id="2012" r:id="rId40"/>
    <p:sldId id="1974" r:id="rId41"/>
    <p:sldId id="2013" r:id="rId42"/>
    <p:sldId id="2014" r:id="rId43"/>
    <p:sldId id="2015" r:id="rId44"/>
    <p:sldId id="2016" r:id="rId45"/>
    <p:sldId id="1975" r:id="rId46"/>
    <p:sldId id="2017" r:id="rId47"/>
    <p:sldId id="2018" r:id="rId48"/>
    <p:sldId id="2019" r:id="rId49"/>
    <p:sldId id="1976" r:id="rId50"/>
    <p:sldId id="2020" r:id="rId51"/>
    <p:sldId id="2021" r:id="rId52"/>
    <p:sldId id="2022" r:id="rId53"/>
    <p:sldId id="202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33"/>
    <a:srgbClr val="0033CC"/>
    <a:srgbClr val="460000"/>
    <a:srgbClr val="FC0AFC"/>
    <a:srgbClr val="00FF00"/>
    <a:srgbClr val="0DE52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332" autoAdjust="0"/>
    <p:restoredTop sz="86469" autoAdjust="0"/>
  </p:normalViewPr>
  <p:slideViewPr>
    <p:cSldViewPr>
      <p:cViewPr varScale="1">
        <p:scale>
          <a:sx n="69" d="100"/>
          <a:sy n="69" d="100"/>
        </p:scale>
        <p:origin x="1291" y="86"/>
      </p:cViewPr>
      <p:guideLst>
        <p:guide orient="horz" pos="2160"/>
        <p:guide pos="2880"/>
      </p:guideLst>
    </p:cSldViewPr>
  </p:slideViewPr>
  <p:outlineViewPr>
    <p:cViewPr>
      <p:scale>
        <a:sx n="33" d="100"/>
        <a:sy n="33" d="100"/>
      </p:scale>
      <p:origin x="0" y="-259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A189C-EAAC-26BB-2F14-E097752A2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FCE5B-229C-4421-D9D3-801BC905E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D367FB-1725-0FDB-520F-F926264FA9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939844-FF93-1278-D902-B01426DC9A96}"/>
              </a:ext>
            </a:extLst>
          </p:cNvPr>
          <p:cNvSpPr>
            <a:spLocks noGrp="1"/>
          </p:cNvSpPr>
          <p:nvPr>
            <p:ph type="sldNum" sz="quarter" idx="5"/>
          </p:nvPr>
        </p:nvSpPr>
        <p:spPr/>
        <p:txBody>
          <a:bodyPr/>
          <a:lstStyle/>
          <a:p>
            <a:fld id="{E18EF3A9-6767-417A-90ED-648F6232AE49}" type="slidenum">
              <a:rPr lang="en-US" smtClean="0"/>
              <a:pPr/>
              <a:t>7</a:t>
            </a:fld>
            <a:endParaRPr lang="en-US"/>
          </a:p>
        </p:txBody>
      </p:sp>
    </p:spTree>
    <p:extLst>
      <p:ext uri="{BB962C8B-B14F-4D97-AF65-F5344CB8AC3E}">
        <p14:creationId xmlns:p14="http://schemas.microsoft.com/office/powerpoint/2010/main" val="1041675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8EF3A9-6767-417A-90ED-648F6232AE49}" type="slidenum">
              <a:rPr lang="en-US" smtClean="0"/>
              <a:pPr/>
              <a:t>8</a:t>
            </a:fld>
            <a:endParaRPr lang="en-US"/>
          </a:p>
        </p:txBody>
      </p:sp>
    </p:spTree>
    <p:extLst>
      <p:ext uri="{BB962C8B-B14F-4D97-AF65-F5344CB8AC3E}">
        <p14:creationId xmlns:p14="http://schemas.microsoft.com/office/powerpoint/2010/main" val="7497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E3135-EF99-720E-773F-48D6F15C3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2ADC8F-1FC5-C29D-DC95-D4BA81827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8CBDA-CE44-C598-C0AD-2D1DF76EF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C6B10F-5E41-349D-53E4-C60D5ED85A0E}"/>
              </a:ext>
            </a:extLst>
          </p:cNvPr>
          <p:cNvSpPr>
            <a:spLocks noGrp="1"/>
          </p:cNvSpPr>
          <p:nvPr>
            <p:ph type="sldNum" sz="quarter" idx="5"/>
          </p:nvPr>
        </p:nvSpPr>
        <p:spPr/>
        <p:txBody>
          <a:bodyPr/>
          <a:lstStyle/>
          <a:p>
            <a:fld id="{E18EF3A9-6767-417A-90ED-648F6232AE49}" type="slidenum">
              <a:rPr lang="en-US" smtClean="0"/>
              <a:pPr/>
              <a:t>9</a:t>
            </a:fld>
            <a:endParaRPr lang="en-US"/>
          </a:p>
        </p:txBody>
      </p:sp>
    </p:spTree>
    <p:extLst>
      <p:ext uri="{BB962C8B-B14F-4D97-AF65-F5344CB8AC3E}">
        <p14:creationId xmlns:p14="http://schemas.microsoft.com/office/powerpoint/2010/main" val="3660273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chantsdesperanceonline.com/124-fcd-la-foi-fait-tomber-sous-nos-yeux"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DIMANCHE 1er OCTOBRE 2026</a:t>
            </a:r>
            <a:br>
              <a:rPr lang="en-US" sz="3600" b="1" dirty="0"/>
            </a:br>
            <a:r>
              <a:rPr lang="en-US" sz="3600" b="1" dirty="0"/>
              <a:t>PASTEUR MARC E SIMEON</a:t>
            </a:r>
          </a:p>
        </p:txBody>
      </p:sp>
      <p:sp>
        <p:nvSpPr>
          <p:cNvPr id="3" name="Subtitle 2"/>
          <p:cNvSpPr>
            <a:spLocks noGrp="1"/>
          </p:cNvSpPr>
          <p:nvPr>
            <p:ph type="subTitle" idx="1"/>
          </p:nvPr>
        </p:nvSpPr>
        <p:spPr>
          <a:xfrm>
            <a:off x="0" y="4191000"/>
            <a:ext cx="9144000" cy="24384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fr-FR" sz="4400" b="1" dirty="0">
                <a:solidFill>
                  <a:srgbClr val="99FF33"/>
                </a:solidFill>
              </a:rPr>
              <a:t>AUGMENTE-NOUS LA FOI</a:t>
            </a:r>
            <a:endParaRPr lang="en-US" sz="4400" dirty="0">
              <a:solidFill>
                <a:srgbClr val="99FF33"/>
              </a:solidFill>
            </a:endParaRPr>
          </a:p>
          <a:p>
            <a:r>
              <a:rPr lang="fr-FR" sz="4400" b="1" u="sng" dirty="0">
                <a:solidFill>
                  <a:srgbClr val="FC0AFC"/>
                </a:solidFill>
              </a:rPr>
              <a:t>Tout est possible à celui qui croit</a:t>
            </a:r>
            <a:endParaRPr lang="en-US" sz="4400" dirty="0">
              <a:solidFill>
                <a:srgbClr val="FC0AF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Marc 9:17-24</a:t>
            </a:r>
            <a:r>
              <a:rPr lang="fr-FR" sz="4000" dirty="0">
                <a:solidFill>
                  <a:srgbClr val="FF0000"/>
                </a:solidFill>
                <a:latin typeface="Arial Rounded MT Bold" panose="020F0704030504030204" pitchFamily="34" charset="0"/>
              </a:rPr>
              <a:t> </a:t>
            </a:r>
          </a:p>
          <a:p>
            <a:pPr algn="just"/>
            <a:r>
              <a:rPr lang="fr-FR" sz="4000" dirty="0">
                <a:solidFill>
                  <a:srgbClr val="0033CC"/>
                </a:solidFill>
                <a:latin typeface="Arial Rounded MT Bold" panose="020F0704030504030204" pitchFamily="34" charset="0"/>
              </a:rPr>
              <a:t>17 Et un homme de la foule lui répondit: Maître, j'ai amené auprès de toi mon fils, qui est possédé d'un esprit muet.</a:t>
            </a:r>
            <a:endParaRPr lang="en-US" sz="4000" dirty="0">
              <a:solidFill>
                <a:srgbClr val="0033CC"/>
              </a:solidFill>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18 En quelque lieu qu'il le saisisse, il le jette par terre; l'enfant écume, grince des dents, et devient tout raide. </a:t>
            </a:r>
            <a:r>
              <a:rPr lang="fr-FR" sz="4000" u="sng" dirty="0">
                <a:solidFill>
                  <a:srgbClr val="FF0000"/>
                </a:solidFill>
                <a:latin typeface="Arial Rounded MT Bold" panose="020F0704030504030204" pitchFamily="34" charset="0"/>
              </a:rPr>
              <a:t>J'ai prié tes disciples de chasser l'esprit, et ils n'ont pas pu</a:t>
            </a:r>
            <a:r>
              <a:rPr lang="fr-FR" sz="4000" dirty="0">
                <a:solidFill>
                  <a:srgbClr val="FF0000"/>
                </a:solidFill>
                <a:latin typeface="Arial Rounded MT Bold" panose="020F0704030504030204" pitchFamily="34" charset="0"/>
              </a:rPr>
              <a:t>.</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370C0-A245-C439-80BB-5100759655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09B5AC-88C9-93BB-26E3-9DB0E251AEA4}"/>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u="sng" dirty="0">
                <a:solidFill>
                  <a:srgbClr val="0033CC"/>
                </a:solidFill>
                <a:latin typeface="Arial Rounded MT Bold" panose="020F0704030504030204" pitchFamily="34" charset="0"/>
              </a:rPr>
              <a:t>19 Race incrédule, leur dit Jésus, jusques à quand serai-je avec vous?</a:t>
            </a:r>
            <a:r>
              <a:rPr lang="fr-FR" sz="4400" dirty="0">
                <a:solidFill>
                  <a:srgbClr val="0033CC"/>
                </a:solidFill>
                <a:latin typeface="Arial Rounded MT Bold" panose="020F0704030504030204" pitchFamily="34" charset="0"/>
              </a:rPr>
              <a:t> jusques à quand vous supporterai-je? Amenez-le-moi. On le lui amena. </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20 Et aussitôt que l'enfant vit Jésus, l'esprit l'agita avec violence; il tomba par terre, et se roulait en écumant.</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61378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BCDDB-201C-10DD-EDE8-9E435A49CE5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CC6F2F-3D57-907A-0144-88613DB11B0A}"/>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4400" dirty="0">
                <a:solidFill>
                  <a:srgbClr val="0033CC"/>
                </a:solidFill>
                <a:latin typeface="Arial Rounded MT Bold" panose="020F0704030504030204" pitchFamily="34" charset="0"/>
              </a:rPr>
              <a:t>21 Jésus demanda au père: Combien y a-t-il de temps que cela lui arrive? Depuis son enfance, répondit-il.</a:t>
            </a:r>
            <a:endParaRPr lang="en-US" sz="4400" dirty="0">
              <a:solidFill>
                <a:srgbClr val="0033CC"/>
              </a:solidFill>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22 Et souvent l'esprit l'a jeté dans le feu et dans l'eau pour le faire périr. </a:t>
            </a:r>
            <a:r>
              <a:rPr lang="fr-FR" sz="4400" u="sng" dirty="0">
                <a:solidFill>
                  <a:srgbClr val="FF0000"/>
                </a:solidFill>
                <a:latin typeface="Arial Rounded MT Bold" panose="020F0704030504030204" pitchFamily="34" charset="0"/>
              </a:rPr>
              <a:t>Mais, si tu peux quelque chose, viens à notre secours, aie compassion de nous.</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6746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6483-AE2C-4CCA-5482-910F1680DB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CA6B40-0504-4BCA-577B-B5CB530DC6C8}"/>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5400" dirty="0">
                <a:solidFill>
                  <a:srgbClr val="0033CC"/>
                </a:solidFill>
                <a:latin typeface="Arial Rounded MT Bold" panose="020F0704030504030204" pitchFamily="34" charset="0"/>
              </a:rPr>
              <a:t> 23 Jésus lui dit: </a:t>
            </a:r>
            <a:r>
              <a:rPr lang="fr-FR" sz="5400" u="sng" dirty="0">
                <a:solidFill>
                  <a:srgbClr val="0033CC"/>
                </a:solidFill>
                <a:latin typeface="Arial Rounded MT Bold" panose="020F0704030504030204" pitchFamily="34" charset="0"/>
              </a:rPr>
              <a:t>Si tu peux</a:t>
            </a:r>
            <a:r>
              <a:rPr lang="fr-FR" sz="5400" dirty="0">
                <a:solidFill>
                  <a:srgbClr val="0033CC"/>
                </a:solidFill>
                <a:latin typeface="Arial Rounded MT Bold" panose="020F0704030504030204" pitchFamily="34" charset="0"/>
              </a:rPr>
              <a:t>!... </a:t>
            </a:r>
            <a:r>
              <a:rPr lang="fr-FR" sz="5400" u="sng" dirty="0">
                <a:solidFill>
                  <a:srgbClr val="0033CC"/>
                </a:solidFill>
                <a:latin typeface="Arial Rounded MT Bold" panose="020F0704030504030204" pitchFamily="34" charset="0"/>
              </a:rPr>
              <a:t>Tout est possible à celui qui croit</a:t>
            </a:r>
            <a:r>
              <a:rPr lang="fr-FR" sz="5400" dirty="0">
                <a:solidFill>
                  <a:srgbClr val="0033CC"/>
                </a:solidFill>
                <a:latin typeface="Arial Rounded MT Bold" panose="020F0704030504030204" pitchFamily="34" charset="0"/>
              </a:rPr>
              <a:t>.</a:t>
            </a:r>
            <a:endParaRPr lang="en-US" sz="5400" dirty="0">
              <a:solidFill>
                <a:srgbClr val="0033CC"/>
              </a:solidFill>
              <a:latin typeface="Arial Rounded MT Bold" panose="020F0704030504030204" pitchFamily="34" charset="0"/>
            </a:endParaRPr>
          </a:p>
          <a:p>
            <a:pPr algn="just"/>
            <a:r>
              <a:rPr lang="fr-FR" sz="5400" dirty="0">
                <a:solidFill>
                  <a:srgbClr val="FF0000"/>
                </a:solidFill>
                <a:latin typeface="Arial Rounded MT Bold" panose="020F0704030504030204" pitchFamily="34" charset="0"/>
              </a:rPr>
              <a:t> 24 Aussitôt le père de l'enfant s'écria: </a:t>
            </a:r>
            <a:r>
              <a:rPr lang="fr-FR" sz="5400" u="sng" dirty="0">
                <a:solidFill>
                  <a:srgbClr val="FF0000"/>
                </a:solidFill>
                <a:latin typeface="Arial Rounded MT Bold" panose="020F0704030504030204" pitchFamily="34" charset="0"/>
              </a:rPr>
              <a:t>Je crois! viens au secours de mon incrédulité</a:t>
            </a:r>
            <a:r>
              <a:rPr lang="fr-FR" sz="5400" dirty="0">
                <a:solidFill>
                  <a:srgbClr val="FF0000"/>
                </a:solidFill>
                <a:latin typeface="Arial Rounded MT Bold" panose="020F0704030504030204" pitchFamily="34" charset="0"/>
              </a:rPr>
              <a:t>!</a:t>
            </a:r>
            <a:endParaRPr lang="en-US" sz="5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23776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6D394-A339-02DA-BADD-8D14A8EE4B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F2F68C-8E8B-A0FE-521A-3FA97796FBB2}"/>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FF0000"/>
                </a:solidFill>
                <a:latin typeface="Arial Rounded MT Bold" panose="020F0704030504030204" pitchFamily="34" charset="0"/>
              </a:rPr>
              <a:t>Luc 17:5-6</a:t>
            </a:r>
            <a:r>
              <a:rPr lang="fr-FR" sz="4000" dirty="0">
                <a:solidFill>
                  <a:srgbClr val="FF0000"/>
                </a:solidFill>
                <a:latin typeface="Arial Rounded MT Bold" panose="020F0704030504030204" pitchFamily="34" charset="0"/>
              </a:rPr>
              <a:t> </a:t>
            </a:r>
          </a:p>
          <a:p>
            <a:pPr algn="just"/>
            <a:r>
              <a:rPr lang="fr-FR" sz="4000" dirty="0">
                <a:solidFill>
                  <a:srgbClr val="0033CC"/>
                </a:solidFill>
                <a:latin typeface="Arial Rounded MT Bold" panose="020F0704030504030204" pitchFamily="34" charset="0"/>
              </a:rPr>
              <a:t>5 Les apôtres dirent au Seigneur: Augmente-nous la foi.</a:t>
            </a:r>
            <a:endParaRPr lang="en-US" sz="4000" dirty="0">
              <a:solidFill>
                <a:srgbClr val="0033CC"/>
              </a:solidFill>
              <a:latin typeface="Arial Rounded MT Bold" panose="020F0704030504030204" pitchFamily="34" charset="0"/>
            </a:endParaRPr>
          </a:p>
          <a:p>
            <a:pPr algn="just"/>
            <a:r>
              <a:rPr lang="fr-FR" sz="4000" dirty="0">
                <a:solidFill>
                  <a:srgbClr val="460000"/>
                </a:solidFill>
                <a:latin typeface="Arial Rounded MT Bold" panose="020F0704030504030204" pitchFamily="34" charset="0"/>
              </a:rPr>
              <a:t>6 Et le Seigneur dit: Si vous aviez de la foi comme un grain de sénevé, vous diriez à ce sycomore: Déracine-toi, et plante-toi dans la mer; et il vous obéirait.</a:t>
            </a:r>
          </a:p>
          <a:p>
            <a:pPr algn="r"/>
            <a:r>
              <a:rPr lang="fr-FR" sz="4000" dirty="0">
                <a:solidFill>
                  <a:srgbClr val="FF0000"/>
                </a:solidFill>
                <a:latin typeface="Arial Rounded MT Bold" panose="020F0704030504030204" pitchFamily="34" charset="0"/>
              </a:rPr>
              <a:t>Amen!</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63966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4C537-26CD-3E71-D83C-C2EF98A3832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D65B02-0ADF-145D-9F24-9C82053F1F85}"/>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lnSpcReduction="10000"/>
          </a:bodyPr>
          <a:lstStyle/>
          <a:p>
            <a:pPr algn="just"/>
            <a:r>
              <a:rPr lang="fr-FR" sz="3600" dirty="0">
                <a:solidFill>
                  <a:srgbClr val="99FF33"/>
                </a:solidFill>
                <a:latin typeface="Arial Rounded MT Bold" panose="020F0704030504030204" pitchFamily="34" charset="0"/>
              </a:rPr>
              <a:t>SURVOL DU PASSAGE</a:t>
            </a:r>
            <a:endParaRPr lang="en-US" sz="3600" dirty="0">
              <a:solidFill>
                <a:srgbClr val="99FF33"/>
              </a:solidFill>
              <a:latin typeface="Arial Rounded MT Bold" panose="020F0704030504030204" pitchFamily="34" charset="0"/>
            </a:endParaRPr>
          </a:p>
          <a:p>
            <a:pPr lvl="0" algn="just"/>
            <a:r>
              <a:rPr lang="fr-FR" sz="3600" dirty="0">
                <a:solidFill>
                  <a:schemeClr val="bg1"/>
                </a:solidFill>
                <a:latin typeface="Arial Rounded MT Bold" panose="020F0704030504030204" pitchFamily="34" charset="0"/>
              </a:rPr>
              <a:t>L’absence de Jésus, de Pierre, de Jacque et de Jean expliquée : </a:t>
            </a:r>
            <a:endParaRPr lang="en-US" sz="3600" dirty="0">
              <a:solidFill>
                <a:schemeClr val="bg1"/>
              </a:solidFill>
              <a:latin typeface="Arial Rounded MT Bold" panose="020F0704030504030204" pitchFamily="34" charset="0"/>
            </a:endParaRPr>
          </a:p>
          <a:p>
            <a:pPr lvl="0" algn="just"/>
            <a:r>
              <a:rPr lang="fr-FR" sz="3600" dirty="0">
                <a:solidFill>
                  <a:srgbClr val="99FF33"/>
                </a:solidFill>
                <a:latin typeface="Arial Rounded MT Bold" panose="020F0704030504030204" pitchFamily="34" charset="0"/>
              </a:rPr>
              <a:t>Marc 9 : 2 Six jours après, Jésus prit avec lui Pierre, Jacques et Jean, et il les conduisit seuls à l'écart sur une haute montagne. Il fut transfiguré devant eux;</a:t>
            </a:r>
            <a:endParaRPr lang="en-US" sz="3600" dirty="0">
              <a:solidFill>
                <a:srgbClr val="99FF33"/>
              </a:solidFill>
              <a:latin typeface="Arial Rounded MT Bold" panose="020F0704030504030204" pitchFamily="34" charset="0"/>
            </a:endParaRPr>
          </a:p>
          <a:p>
            <a:pPr lvl="0" algn="just"/>
            <a:r>
              <a:rPr lang="fr-FR" sz="3600">
                <a:solidFill>
                  <a:schemeClr val="bg1"/>
                </a:solidFill>
                <a:latin typeface="Arial Rounded MT Bold" panose="020F0704030504030204" pitchFamily="34" charset="0"/>
              </a:rPr>
              <a:t>Les 9 </a:t>
            </a:r>
            <a:r>
              <a:rPr lang="fr-FR" sz="3600" dirty="0">
                <a:solidFill>
                  <a:schemeClr val="bg1"/>
                </a:solidFill>
                <a:latin typeface="Arial Rounded MT Bold" panose="020F0704030504030204" pitchFamily="34" charset="0"/>
              </a:rPr>
              <a:t>autres apôtres et les autres disciples avaient à confronter un mauvais esprit qui ne bouge pas même quand on prononce le nom de Jésus.</a:t>
            </a:r>
            <a:endParaRPr lang="en-US" sz="36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69927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B3E50-AF76-0667-2C5D-9DD7917FB2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A312C7-8C1B-06DF-6126-9C627F5D28AE}"/>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400" dirty="0">
                <a:solidFill>
                  <a:schemeClr val="bg1"/>
                </a:solidFill>
                <a:latin typeface="Arial Rounded MT Bold" panose="020F0704030504030204" pitchFamily="34" charset="0"/>
              </a:rPr>
              <a:t>Le père de l’enfant espérait trouver une solution finale au dilemme qui ravageait son enfant et sa famille.</a:t>
            </a:r>
            <a:endParaRPr lang="en-US" sz="4400" dirty="0">
              <a:solidFill>
                <a:schemeClr val="bg1"/>
              </a:solidFill>
              <a:latin typeface="Arial Rounded MT Bold" panose="020F0704030504030204" pitchFamily="34" charset="0"/>
            </a:endParaRPr>
          </a:p>
          <a:p>
            <a:pPr lvl="0" algn="just"/>
            <a:r>
              <a:rPr lang="fr-FR" sz="4400" dirty="0">
                <a:solidFill>
                  <a:srgbClr val="99FF33"/>
                </a:solidFill>
                <a:latin typeface="Arial Rounded MT Bold" panose="020F0704030504030204" pitchFamily="34" charset="0"/>
              </a:rPr>
              <a:t>Malgré les nombreuses tentatives, les disciples n’arrivaient pas a chasser l’esprit de l’enfant.</a:t>
            </a:r>
            <a:endParaRPr lang="en-US" sz="44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011967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27892-E195-B3CD-517E-A3F14E6BCD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32AB5A-404E-EDD2-6B9D-02CCDE2F0247}"/>
              </a:ext>
            </a:extLst>
          </p:cNvPr>
          <p:cNvSpPr>
            <a:spLocks noGrp="1"/>
          </p:cNvSpPr>
          <p:nvPr>
            <p:ph idx="1"/>
          </p:nvPr>
        </p:nvSpPr>
        <p:spPr>
          <a:xfrm>
            <a:off x="0" y="0"/>
            <a:ext cx="9144000" cy="6858000"/>
          </a:xfrm>
          <a:solidFill>
            <a:srgbClr val="0033CC"/>
          </a:soli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solidFill>
                  <a:schemeClr val="bg1"/>
                </a:solidFill>
                <a:latin typeface="Arial Rounded MT Bold" panose="020F0704030504030204" pitchFamily="34" charset="0"/>
              </a:rPr>
              <a:t>Désappointé de l’impuissance des disciples, le père de l’enfant doutait si Jésus lui-même était à mesure pour solutionner le problème de son fils.</a:t>
            </a:r>
            <a:endParaRPr lang="en-US" sz="4000"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Tout est possible a celui qui croit répondit Jésus.</a:t>
            </a:r>
            <a:endParaRPr lang="en-US" sz="4000" dirty="0">
              <a:solidFill>
                <a:srgbClr val="99FF33"/>
              </a:solidFill>
              <a:latin typeface="Arial Rounded MT Bold" panose="020F0704030504030204" pitchFamily="34" charset="0"/>
            </a:endParaRPr>
          </a:p>
          <a:p>
            <a:pPr lvl="0" algn="just"/>
            <a:r>
              <a:rPr lang="fr-FR" sz="4000" b="1" dirty="0">
                <a:solidFill>
                  <a:schemeClr val="bg1"/>
                </a:solidFill>
                <a:latin typeface="Arial Rounded MT Bold" panose="020F0704030504030204" pitchFamily="34" charset="0"/>
              </a:rPr>
              <a:t>Luc 17:5</a:t>
            </a:r>
            <a:r>
              <a:rPr lang="fr-FR" sz="4000" dirty="0">
                <a:solidFill>
                  <a:schemeClr val="bg1"/>
                </a:solidFill>
                <a:latin typeface="Arial Rounded MT Bold" panose="020F0704030504030204" pitchFamily="34" charset="0"/>
              </a:rPr>
              <a:t> Les apôtres dirent au Seigneur: Augmente-nous la foi.</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21557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D25D1-3A75-CE97-BD73-90FC0295EC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23049-B578-B988-9678-743B603CE9C1}"/>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en-US" sz="3900" b="1" dirty="0">
                <a:solidFill>
                  <a:srgbClr val="0033CC"/>
                </a:solidFill>
                <a:latin typeface="Arial Rounded MT Bold" panose="020F0704030504030204" pitchFamily="34" charset="0"/>
              </a:rPr>
              <a:t>FAITH IS THE CURRENCY OF HEAVEN</a:t>
            </a:r>
          </a:p>
          <a:p>
            <a:pPr algn="just"/>
            <a:r>
              <a:rPr lang="en-US" sz="3900" dirty="0">
                <a:solidFill>
                  <a:srgbClr val="FF0000"/>
                </a:solidFill>
                <a:latin typeface="Arial Rounded MT Bold" panose="020F0704030504030204" pitchFamily="34" charset="0"/>
              </a:rPr>
              <a:t>LA FOI EST LA MONNAIE DU CIEL</a:t>
            </a:r>
          </a:p>
          <a:p>
            <a:pPr lvl="0" algn="just"/>
            <a:r>
              <a:rPr lang="fr-FR" sz="4400" dirty="0">
                <a:latin typeface="Arial Rounded MT Bold" panose="020F0704030504030204" pitchFamily="34" charset="0"/>
              </a:rPr>
              <a:t>Aux Etats-Unis, on comprend l’importance d’avoir un bon crédit bancaire.</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Avec un bon crédit on n’a pas besoin d’avoir de monnaie en main pour faire n’importe quelle sorte de transaction financière.</a:t>
            </a:r>
            <a:endParaRPr lang="en-US" sz="44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06776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5A52-23BB-51F3-12A0-A4A67B81AA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BF1626-2164-740C-FCF6-0916E1300BDA}"/>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On peut acheter sa voiture préférée avec un bon crédit sans argent à la poche.</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On peut entreprendre des voyages coûteux avec un bon crédit.</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On peut acheter sa maison préférée avec un bon crédit.</a:t>
            </a:r>
          </a:p>
          <a:p>
            <a:pPr lvl="0" algn="just"/>
            <a:r>
              <a:rPr lang="fr-FR" sz="4000" dirty="0">
                <a:solidFill>
                  <a:srgbClr val="0033CC"/>
                </a:solidFill>
                <a:latin typeface="Arial Rounded MT Bold" panose="020F0704030504030204" pitchFamily="34" charset="0"/>
              </a:rPr>
              <a:t>On peut faire des commandes en ligne avec un bon crédit.</a:t>
            </a:r>
            <a:endParaRPr lang="en-US" sz="4000"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6405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33A2E-B2B4-0B64-ACC3-8231D54F23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463EC4-2038-F479-C5D3-2D291956719A}"/>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Si le crédit est aussi primordial pour survivre dans notre temps, donc, pourquoi ce n’est que peu de gens qui possèdent un bon crédit ?</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La question est plutôt, que faire pour avoir un bon crédit ?</a:t>
            </a:r>
            <a:endParaRPr lang="en-US" sz="4000" dirty="0">
              <a:solidFill>
                <a:srgbClr val="0033CC"/>
              </a:solidFill>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Acheter à crédit </a:t>
            </a:r>
            <a:endParaRPr lang="en-US" sz="4000" dirty="0">
              <a:solidFill>
                <a:srgbClr val="C00000"/>
              </a:solidFill>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Paiement à temps</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681664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A3A80-A990-1B8C-22DB-7046AA9DA9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F7CF6-6A56-4E37-9987-2743609E046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solidFill>
                  <a:srgbClr val="C00000"/>
                </a:solidFill>
                <a:latin typeface="Arial Rounded MT Bold" panose="020F0704030504030204" pitchFamily="34" charset="0"/>
              </a:rPr>
              <a:t>Emprunter de l'argent aux banques.</a:t>
            </a:r>
            <a:endParaRPr lang="en-US" sz="4000" dirty="0">
              <a:solidFill>
                <a:srgbClr val="C00000"/>
              </a:solidFill>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Emprunter son propre argent.</a:t>
            </a:r>
            <a:endParaRPr lang="en-US" sz="4000" dirty="0">
              <a:solidFill>
                <a:srgbClr val="C00000"/>
              </a:solidFill>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Augmentez vos transactions de crédit.</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Le système de crédit fonctionne selon la sagesse de ce monde. Le bien peut paraître comme mauvais et le mauvais comme bon.</a:t>
            </a:r>
            <a:endParaRPr lang="en-US" sz="4000" dirty="0">
              <a:latin typeface="Arial Rounded MT Bold" panose="020F0704030504030204" pitchFamily="34" charset="0"/>
            </a:endParaRPr>
          </a:p>
        </p:txBody>
      </p:sp>
    </p:spTree>
    <p:extLst>
      <p:ext uri="{BB962C8B-B14F-4D97-AF65-F5344CB8AC3E}">
        <p14:creationId xmlns:p14="http://schemas.microsoft.com/office/powerpoint/2010/main" val="4178158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F2095-D678-28D9-C103-8C07890530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2DE871-5634-0926-BA1A-1A8A2B38682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La Bible dit que l'emprunteur est l'esclave de la personne à qui il emprunte l'argent.</a:t>
            </a:r>
            <a:endParaRPr lang="en-US" sz="4000" dirty="0">
              <a:latin typeface="Arial Rounded MT Bold" panose="020F0704030504030204" pitchFamily="34" charset="0"/>
            </a:endParaRPr>
          </a:p>
          <a:p>
            <a:pPr algn="just"/>
            <a:r>
              <a:rPr lang="fr-FR" sz="4000" dirty="0">
                <a:solidFill>
                  <a:srgbClr val="C00000"/>
                </a:solidFill>
                <a:latin typeface="Arial Rounded MT Bold" panose="020F0704030504030204" pitchFamily="34" charset="0"/>
              </a:rPr>
              <a:t>Pr 22:7 ¶ Le riche domine sur les pauvres, Et celui qui emprunte est l'esclave de celui qui prête. </a:t>
            </a:r>
            <a:endParaRPr lang="en-US" sz="4000" dirty="0">
              <a:solidFill>
                <a:srgbClr val="C00000"/>
              </a:solidFill>
              <a:latin typeface="Arial Rounded MT Bold" panose="020F0704030504030204" pitchFamily="34" charset="0"/>
            </a:endParaRPr>
          </a:p>
          <a:p>
            <a:pPr algn="just"/>
            <a:r>
              <a:rPr lang="en-US" sz="4000" dirty="0">
                <a:latin typeface="Arial Rounded MT Bold" panose="020F0704030504030204" pitchFamily="34" charset="0"/>
              </a:rPr>
              <a:t>7 ¶ The rich rules over the poor, And the borrower is servant to the lender. </a:t>
            </a:r>
          </a:p>
        </p:txBody>
      </p:sp>
    </p:spTree>
    <p:extLst>
      <p:ext uri="{BB962C8B-B14F-4D97-AF65-F5344CB8AC3E}">
        <p14:creationId xmlns:p14="http://schemas.microsoft.com/office/powerpoint/2010/main" val="2864477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C1DA0-E12E-7A3E-EB72-13CA462BF80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7E4225-54D9-19DF-223E-728C67313B9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800" dirty="0">
                <a:latin typeface="Arial Rounded MT Bold" panose="020F0704030504030204" pitchFamily="34" charset="0"/>
              </a:rPr>
              <a:t>Généralement, il faudrait patienter et beaucoup travailler avant d’atteindre ses rêves dans la vie, mais la sagesse de ce monde dit « on doit vivre la réalité de  ses souhaits instantanément ».</a:t>
            </a:r>
            <a:endParaRPr lang="en-US" sz="4800" dirty="0">
              <a:latin typeface="Arial Rounded MT Bold" panose="020F0704030504030204" pitchFamily="34" charset="0"/>
            </a:endParaRPr>
          </a:p>
        </p:txBody>
      </p:sp>
    </p:spTree>
    <p:extLst>
      <p:ext uri="{BB962C8B-B14F-4D97-AF65-F5344CB8AC3E}">
        <p14:creationId xmlns:p14="http://schemas.microsoft.com/office/powerpoint/2010/main" val="1345527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F827-FA7F-5C26-F269-FDFB2B6374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258A8B-4569-C4AC-5246-995D259E575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lvl="0" algn="just"/>
            <a:r>
              <a:rPr lang="fr-FR" sz="4000" dirty="0">
                <a:latin typeface="Arial Rounded MT Bold" panose="020F0704030504030204" pitchFamily="34" charset="0"/>
              </a:rPr>
              <a:t>Le remboursement des dettes devrait être encouragé, mais c’est le contraire qui est avisé, « vivre votre meilleure vie maintenant, demain aura soin de soi-même !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Vivre selon ses moyens devrait être encouragé, mais les magasins vous offrent d’ajourner le payement pour une date lointaine quand on n’a pas d’argent.</a:t>
            </a:r>
            <a:endParaRPr lang="en-US" sz="40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863826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81315-DBCC-03BC-7C41-F2DEECBE51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314AE3-E4A1-E2F0-A48D-5428F2A85117}"/>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Autofit/>
          </a:bodyPr>
          <a:lstStyle/>
          <a:p>
            <a:pPr lvl="0" algn="just"/>
            <a:r>
              <a:rPr lang="fr-FR" sz="3800" dirty="0">
                <a:latin typeface="Arial Rounded MT Bold" panose="020F0704030504030204" pitchFamily="34" charset="0"/>
              </a:rPr>
              <a:t>Il faudrait être un consommateur modéré dans ce temps que nous vivons, mais la sagesse de ce monde vous exige à vivre au-delà de vos moyens pour les apparences. </a:t>
            </a:r>
            <a:endParaRPr lang="en-US" sz="3800" dirty="0">
              <a:latin typeface="Arial Rounded MT Bold" panose="020F0704030504030204" pitchFamily="34" charset="0"/>
            </a:endParaRPr>
          </a:p>
          <a:p>
            <a:pPr lvl="0" algn="just"/>
            <a:r>
              <a:rPr lang="fr-FR" sz="3800" dirty="0">
                <a:solidFill>
                  <a:srgbClr val="C00000"/>
                </a:solidFill>
                <a:latin typeface="Arial Rounded MT Bold" panose="020F0704030504030204" pitchFamily="34" charset="0"/>
              </a:rPr>
              <a:t>On en arrive déjà au point où ils commencent à vous refuser de faire certaines transactions avec de l'argent en main, ils réclament des cartes de crédit. </a:t>
            </a:r>
            <a:endParaRPr lang="en-US" sz="3800"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52278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EC67-0177-989C-82A9-19E0F2C35C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B7AD7-16C8-A781-6A47-4812043B04AE}"/>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a:latin typeface="Arial Rounded MT Bold" panose="020F0704030504030204" pitchFamily="34" charset="0"/>
              </a:rPr>
              <a:t>Faisons Maintenant le contraste de la nécessité de la foi pour fonctionner dans le système de Dieu.</a:t>
            </a:r>
            <a:endParaRPr lang="fr-FR" sz="4000" b="1" dirty="0">
              <a:latin typeface="Arial Rounded MT Bold" panose="020F0704030504030204" pitchFamily="34" charset="0"/>
            </a:endParaRPr>
          </a:p>
          <a:p>
            <a:pPr marL="0" indent="0" algn="ctr">
              <a:buNone/>
            </a:pPr>
            <a:r>
              <a:rPr lang="fr-FR" sz="3600" b="1" dirty="0">
                <a:solidFill>
                  <a:srgbClr val="0033CC"/>
                </a:solidFill>
                <a:latin typeface="Arial Rounded MT Bold" panose="020F0704030504030204" pitchFamily="34" charset="0"/>
              </a:rPr>
              <a:t>LA NÉCESSITÉ DE LA FOI POUR SE RELATER À DIEU</a:t>
            </a:r>
            <a:endParaRPr lang="en-US" sz="3600" dirty="0">
              <a:solidFill>
                <a:srgbClr val="0033CC"/>
              </a:solidFill>
              <a:latin typeface="Arial Rounded MT Bold" panose="020F0704030504030204" pitchFamily="34" charset="0"/>
            </a:endParaRPr>
          </a:p>
          <a:p>
            <a:pPr algn="just"/>
            <a:r>
              <a:rPr lang="fr-FR" sz="4000" dirty="0">
                <a:latin typeface="Arial Rounded MT Bold" panose="020F0704030504030204" pitchFamily="34" charset="0"/>
              </a:rPr>
              <a:t>En tant que chrétiens, nous avons besoin de la foi pour nous relier à Dieu dans tous les domaines. </a:t>
            </a:r>
          </a:p>
          <a:p>
            <a:pPr algn="just"/>
            <a:r>
              <a:rPr lang="fr-FR" sz="4000" dirty="0">
                <a:solidFill>
                  <a:srgbClr val="0033CC"/>
                </a:solidFill>
                <a:latin typeface="Arial Rounded MT Bold" panose="020F0704030504030204" pitchFamily="34" charset="0"/>
              </a:rPr>
              <a:t>C’est par la foi que nous croyons que le monde a été créé par Dieu.</a:t>
            </a:r>
            <a:endParaRPr lang="en-US" sz="4000" dirty="0">
              <a:solidFill>
                <a:srgbClr val="0033CC"/>
              </a:solidFill>
              <a:latin typeface="Arial Rounded MT Bold" panose="020F0704030504030204" pitchFamily="34" charset="0"/>
            </a:endParaRPr>
          </a:p>
          <a:p>
            <a:pPr lvl="0" algn="just"/>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94487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751A9-3264-B5BD-06DF-0AF2B83FF6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379DF0-AD85-DB4B-A9F6-C3095B4E1304}"/>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000" dirty="0">
                <a:latin typeface="Arial Rounded MT Bold" panose="020F0704030504030204" pitchFamily="34" charset="0"/>
              </a:rPr>
              <a:t>Par la foi, nous croyons que Jésus-Christ est venu dans ce monde, a pris une forme corporelle, est né d'une vierge, a vécu une vie sans péché, </a:t>
            </a:r>
          </a:p>
          <a:p>
            <a:pPr lvl="0" algn="just"/>
            <a:r>
              <a:rPr lang="fr-FR" sz="4000" dirty="0">
                <a:solidFill>
                  <a:srgbClr val="0033CC"/>
                </a:solidFill>
                <a:latin typeface="Arial Rounded MT Bold" panose="020F0704030504030204" pitchFamily="34" charset="0"/>
              </a:rPr>
              <a:t>est mort sur la croix pour payer la punition de nos péchés, est ressuscité le troisième jour, et est maintenant assis à la droite du Père intercédant en notre faveur.</a:t>
            </a:r>
            <a:endParaRPr lang="en-US" sz="40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57777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8654-9DFB-A9B0-CF46-41CC875CA9B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81B177-5664-0E2C-5681-AA748FCBC89B}"/>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800" dirty="0">
                <a:latin typeface="Arial Rounded MT Bold" panose="020F0704030504030204" pitchFamily="34" charset="0"/>
              </a:rPr>
              <a:t>Par la foi, nous recevons Jésus-Christ comme notre Seigneur et Sauveur.</a:t>
            </a:r>
            <a:endParaRPr lang="en-US" sz="4800" dirty="0">
              <a:latin typeface="Arial Rounded MT Bold" panose="020F0704030504030204" pitchFamily="34" charset="0"/>
            </a:endParaRPr>
          </a:p>
          <a:p>
            <a:pPr lvl="0" algn="just"/>
            <a:r>
              <a:rPr lang="fr-FR" sz="4800" dirty="0">
                <a:solidFill>
                  <a:srgbClr val="0033CC"/>
                </a:solidFill>
                <a:latin typeface="Arial Rounded MT Bold" panose="020F0704030504030204" pitchFamily="34" charset="0"/>
              </a:rPr>
              <a:t>Par la foi, nous croyons qu'un jour nous quitterons cette terre pour être définitivement en présence de Dieu au ciel.</a:t>
            </a:r>
            <a:endParaRPr lang="en-US" sz="48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32385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ECEDF-12FE-80C8-1519-FA9531F3D4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B57A35-A976-C43C-7BF4-E49BC90E52EB}"/>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lvl="0" algn="just"/>
            <a:r>
              <a:rPr lang="fr-FR" sz="4400" dirty="0">
                <a:latin typeface="Arial Rounded MT Bold" panose="020F0704030504030204" pitchFamily="34" charset="0"/>
              </a:rPr>
              <a:t>Au-delà de la réclamation de foi pour notre salut, nous avons aussi besoin de la foi en Dieu pour toutes nos transactions spirituelles.</a:t>
            </a:r>
            <a:endParaRPr lang="en-US" sz="4400" dirty="0">
              <a:latin typeface="Arial Rounded MT Bold" panose="020F0704030504030204" pitchFamily="34" charset="0"/>
            </a:endParaRPr>
          </a:p>
          <a:p>
            <a:pPr lvl="0" algn="just"/>
            <a:r>
              <a:rPr lang="fr-FR" sz="4400" dirty="0">
                <a:solidFill>
                  <a:srgbClr val="0033CC"/>
                </a:solidFill>
                <a:latin typeface="Arial Rounded MT Bold" panose="020F0704030504030204" pitchFamily="34" charset="0"/>
              </a:rPr>
              <a:t>Jésus a déclaré que si nous avions un minimum de foi, nous pourrions faire des merveilles dans ce monde.</a:t>
            </a:r>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757192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7A07-C2E6-9474-8F09-2FB4008A72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896CE3-8510-41AC-376B-0A08E9E65B86}"/>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3600" b="1" dirty="0">
                <a:solidFill>
                  <a:schemeClr val="bg1"/>
                </a:solidFill>
                <a:latin typeface="Arial Rounded MT Bold" panose="020F0704030504030204" pitchFamily="34" charset="0"/>
              </a:rPr>
              <a:t>NOTRE MANQUE DE FOI NOUS ÉPIE LA POSSIBILITÉ DE JOUIR LES PROMESSES DE DIEU</a:t>
            </a:r>
            <a:endParaRPr lang="en-US" sz="3600" dirty="0">
              <a:solidFill>
                <a:schemeClr val="bg1"/>
              </a:solidFill>
              <a:latin typeface="Arial Rounded MT Bold" panose="020F0704030504030204" pitchFamily="34" charset="0"/>
            </a:endParaRPr>
          </a:p>
          <a:p>
            <a:pPr algn="just"/>
            <a:r>
              <a:rPr lang="fr-FR" sz="4000" b="1" dirty="0">
                <a:solidFill>
                  <a:srgbClr val="99FF33"/>
                </a:solidFill>
                <a:latin typeface="Arial Rounded MT Bold" panose="020F0704030504030204" pitchFamily="34" charset="0"/>
              </a:rPr>
              <a:t>Lu 17:5-6</a:t>
            </a:r>
            <a:r>
              <a:rPr lang="fr-FR" sz="4000" dirty="0">
                <a:solidFill>
                  <a:srgbClr val="99FF33"/>
                </a:solidFill>
                <a:latin typeface="Arial Rounded MT Bold" panose="020F0704030504030204" pitchFamily="34" charset="0"/>
              </a:rPr>
              <a:t> Les apôtres dirent au Seigneur: Augmente-nous la foi.</a:t>
            </a:r>
            <a:endParaRPr lang="en-US" sz="4000" dirty="0">
              <a:solidFill>
                <a:srgbClr val="99FF33"/>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6 Et le Seigneur dit: Si vous aviez de la foi comme un grain de sénevé, vous diriez à ce sycomore: Déracine-toi, et plante-toi dans la mer; et il vous obéirait.</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87171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66B2-7849-3F03-D90C-DDA1CBAC7A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AFAD26-3BD2-C711-5905-24E29740A442}"/>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solidFill>
                  <a:srgbClr val="99FF33"/>
                </a:solidFill>
                <a:latin typeface="Arial Rounded MT Bold" panose="020F0704030504030204" pitchFamily="34" charset="0"/>
              </a:rPr>
              <a:t>Si la foi est aussi primordiale dans notre entretien avec Dieu, pourquoi en sommes-nous si épuisés ?</a:t>
            </a:r>
            <a:endParaRPr lang="en-US" sz="4000" dirty="0">
              <a:solidFill>
                <a:srgbClr val="99FF33"/>
              </a:solidFill>
              <a:latin typeface="Arial Rounded MT Bold" panose="020F0704030504030204" pitchFamily="34" charset="0"/>
            </a:endParaRPr>
          </a:p>
          <a:p>
            <a:pPr lvl="0" algn="just"/>
            <a:r>
              <a:rPr lang="fr-FR" sz="4000" dirty="0">
                <a:solidFill>
                  <a:schemeClr val="bg1"/>
                </a:solidFill>
                <a:latin typeface="Arial Rounded MT Bold" panose="020F0704030504030204" pitchFamily="34" charset="0"/>
              </a:rPr>
              <a:t>C'est parce que nous marchons par la vue et non par la foi.</a:t>
            </a:r>
            <a:endParaRPr lang="en-US" sz="4000" dirty="0">
              <a:solidFill>
                <a:schemeClr val="bg1"/>
              </a:solidFill>
              <a:latin typeface="Arial Rounded MT Bold" panose="020F0704030504030204" pitchFamily="34" charset="0"/>
            </a:endParaRPr>
          </a:p>
          <a:p>
            <a:pPr lvl="0" algn="just"/>
            <a:r>
              <a:rPr lang="fr-FR" sz="4000" dirty="0">
                <a:solidFill>
                  <a:srgbClr val="99FF33"/>
                </a:solidFill>
                <a:latin typeface="Arial Rounded MT Bold" panose="020F0704030504030204" pitchFamily="34" charset="0"/>
              </a:rPr>
              <a:t>Nous comptons trop sur notre sagesse humaine qui est la sagesse de ce monde.</a:t>
            </a:r>
            <a:endParaRPr lang="en-US" sz="40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10869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C795C-C764-3CFE-50DA-DC4D942666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1393B-2C3B-3753-AD5D-6C5E3216E776}"/>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5400" dirty="0">
                <a:solidFill>
                  <a:srgbClr val="99FF33"/>
                </a:solidFill>
                <a:latin typeface="Arial Rounded MT Bold" panose="020F0704030504030204" pitchFamily="34" charset="0"/>
              </a:rPr>
              <a:t>Nous comptons trop sur notre faible capacité.</a:t>
            </a:r>
            <a:endParaRPr lang="en-US" sz="5400" dirty="0">
              <a:solidFill>
                <a:srgbClr val="99FF33"/>
              </a:solidFill>
              <a:latin typeface="Arial Rounded MT Bold" panose="020F0704030504030204" pitchFamily="34" charset="0"/>
            </a:endParaRPr>
          </a:p>
          <a:p>
            <a:pPr lvl="0" algn="just"/>
            <a:r>
              <a:rPr lang="fr-FR" sz="5400" dirty="0">
                <a:solidFill>
                  <a:schemeClr val="bg1"/>
                </a:solidFill>
                <a:latin typeface="Arial Rounded MT Bold" panose="020F0704030504030204" pitchFamily="34" charset="0"/>
              </a:rPr>
              <a:t>Nous sommes épuisés de de foi parce que nous ne saisissons pas la grandeur de Dieu. </a:t>
            </a:r>
            <a:endParaRPr lang="en-US" sz="54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69695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3F9EA-1B07-EB70-91C4-6D736140DE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BEE51-7BCB-665C-B951-53EE79146664}"/>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400" b="1" dirty="0">
                <a:solidFill>
                  <a:schemeClr val="bg1"/>
                </a:solidFill>
                <a:latin typeface="Arial Rounded MT Bold" panose="020F0704030504030204" pitchFamily="34" charset="0"/>
              </a:rPr>
              <a:t>Job 36:26</a:t>
            </a:r>
            <a:r>
              <a:rPr lang="fr-FR" sz="4400" dirty="0">
                <a:solidFill>
                  <a:schemeClr val="bg1"/>
                </a:solidFill>
                <a:latin typeface="Arial Rounded MT Bold" panose="020F0704030504030204" pitchFamily="34" charset="0"/>
              </a:rPr>
              <a:t> </a:t>
            </a:r>
          </a:p>
          <a:p>
            <a:pPr algn="just"/>
            <a:r>
              <a:rPr lang="fr-FR" sz="4400" dirty="0">
                <a:solidFill>
                  <a:srgbClr val="99FF33"/>
                </a:solidFill>
                <a:latin typeface="Arial Rounded MT Bold" panose="020F0704030504030204" pitchFamily="34" charset="0"/>
              </a:rPr>
              <a:t>26 Dieu est grand, mais sa grandeur nous échappe, Le nombre de ses années est impénétrable. </a:t>
            </a:r>
            <a:endParaRPr lang="en-US" sz="4400" dirty="0">
              <a:solidFill>
                <a:srgbClr val="99FF33"/>
              </a:solidFill>
              <a:latin typeface="Arial Rounded MT Bold" panose="020F0704030504030204" pitchFamily="34" charset="0"/>
            </a:endParaRPr>
          </a:p>
          <a:p>
            <a:pPr algn="just"/>
            <a:r>
              <a:rPr lang="en-US" sz="4400" dirty="0">
                <a:solidFill>
                  <a:schemeClr val="bg1"/>
                </a:solidFill>
                <a:latin typeface="Arial Rounded MT Bold" panose="020F0704030504030204" pitchFamily="34" charset="0"/>
              </a:rPr>
              <a:t> 26 "Behold, God is great, and we do not know Him; Nor can the number of His years be discovered.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666435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48C8-8CA9-E662-779A-3EF31E32E3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6EB612-CA50-DC49-6C5A-1805916D9F32}"/>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000" dirty="0">
                <a:solidFill>
                  <a:srgbClr val="99FF33"/>
                </a:solidFill>
                <a:latin typeface="Arial Rounded MT Bold" panose="020F0704030504030204" pitchFamily="34" charset="0"/>
              </a:rPr>
              <a:t>Nous manquons de foi parce que nous ne comprenons pas le pouvoir de la prière.</a:t>
            </a:r>
            <a:endParaRPr lang="en-US" sz="4000" dirty="0">
              <a:solidFill>
                <a:srgbClr val="99FF33"/>
              </a:solidFill>
              <a:latin typeface="Arial Rounded MT Bold" panose="020F0704030504030204" pitchFamily="34" charset="0"/>
            </a:endParaRPr>
          </a:p>
          <a:p>
            <a:pPr algn="just"/>
            <a:r>
              <a:rPr lang="fr-FR" sz="4000" dirty="0">
                <a:solidFill>
                  <a:srgbClr val="99FF33"/>
                </a:solidFill>
                <a:latin typeface="Arial Rounded MT Bold" panose="020F0704030504030204" pitchFamily="34" charset="0"/>
              </a:rPr>
              <a:t>Jas 5:16 </a:t>
            </a:r>
            <a:r>
              <a:rPr lang="fr-FR" sz="4000" dirty="0">
                <a:solidFill>
                  <a:schemeClr val="bg1"/>
                </a:solidFill>
                <a:latin typeface="Arial Rounded MT Bold" panose="020F0704030504030204" pitchFamily="34" charset="0"/>
              </a:rPr>
              <a:t>Confessez donc vos péchés les uns aux autres, et priez les uns pour les autres, afin que vous soyez guéris. La prière fervente du juste a une grande efficace. </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65134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55450-A02A-32BC-70B1-55FE1A7830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CF7CB5-CE45-7D2B-7DF1-A92B453727B3}"/>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solidFill>
                  <a:srgbClr val="99FF33"/>
                </a:solidFill>
                <a:latin typeface="Arial Rounded MT Bold" panose="020F0704030504030204" pitchFamily="34" charset="0"/>
              </a:rPr>
              <a:t>Nous manquons de foi parce que nous ne comprenons pas notre autorité en tant qu'enfants de Dieu.</a:t>
            </a:r>
            <a:endParaRPr lang="en-US" sz="4400" dirty="0">
              <a:solidFill>
                <a:srgbClr val="99FF33"/>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Nous manquons de foi parce que nous ne saisissons pas le pouvoir des paroles prononcées par nos lèvres.</a:t>
            </a:r>
            <a:endParaRPr lang="en-US" sz="44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973553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14A7C-6776-A64F-79F2-117B19C441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7DE777-D0C4-D38F-A133-7D49097B318B}"/>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800" b="1" dirty="0">
                <a:solidFill>
                  <a:schemeClr val="bg1"/>
                </a:solidFill>
                <a:latin typeface="Arial Rounded MT Bold" panose="020F0704030504030204" pitchFamily="34" charset="0"/>
              </a:rPr>
              <a:t>Pr 18:21</a:t>
            </a:r>
            <a:r>
              <a:rPr lang="fr-FR" sz="4800" dirty="0">
                <a:solidFill>
                  <a:schemeClr val="bg1"/>
                </a:solidFill>
                <a:latin typeface="Arial Rounded MT Bold" panose="020F0704030504030204" pitchFamily="34" charset="0"/>
              </a:rPr>
              <a:t> </a:t>
            </a:r>
            <a:r>
              <a:rPr lang="fr-FR" sz="4800" dirty="0">
                <a:solidFill>
                  <a:srgbClr val="99FF33"/>
                </a:solidFill>
                <a:latin typeface="Arial Rounded MT Bold" panose="020F0704030504030204" pitchFamily="34" charset="0"/>
              </a:rPr>
              <a:t>¶ La mort et la vie sont au pouvoir de la langue ; Quiconque l'aime en mangera les fruits. </a:t>
            </a:r>
            <a:endParaRPr lang="en-US" sz="4800" dirty="0">
              <a:solidFill>
                <a:srgbClr val="99FF33"/>
              </a:solidFill>
              <a:latin typeface="Arial Rounded MT Bold" panose="020F0704030504030204" pitchFamily="34" charset="0"/>
            </a:endParaRPr>
          </a:p>
          <a:p>
            <a:pPr algn="just"/>
            <a:r>
              <a:rPr lang="en-US" sz="4800" dirty="0">
                <a:solidFill>
                  <a:schemeClr val="bg1"/>
                </a:solidFill>
                <a:latin typeface="Arial Rounded MT Bold" panose="020F0704030504030204" pitchFamily="34" charset="0"/>
              </a:rPr>
              <a:t> 21 ¶ Death and life are in the power of the tongue, And those who love it will eat its fruit. </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84348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1C9A4-C3FB-8BC1-AE5E-CD60A18366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35FBFE-F878-E7ED-FD46-C1197E28D541}"/>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400" dirty="0">
                <a:solidFill>
                  <a:srgbClr val="99FF33"/>
                </a:solidFill>
                <a:latin typeface="Arial Rounded MT Bold" panose="020F0704030504030204" pitchFamily="34" charset="0"/>
              </a:rPr>
              <a:t>Nous manquons de foi parce que nous ne comprenons pas l’infaillibilité des promesses de Dieu envers Ses chers enfants.</a:t>
            </a:r>
            <a:endParaRPr lang="en-US" sz="4400" dirty="0">
              <a:solidFill>
                <a:srgbClr val="99FF33"/>
              </a:solidFill>
              <a:latin typeface="Arial Rounded MT Bold" panose="020F0704030504030204" pitchFamily="34" charset="0"/>
            </a:endParaRPr>
          </a:p>
          <a:p>
            <a:pPr lvl="0" algn="just"/>
            <a:r>
              <a:rPr lang="fr-FR" sz="4400" dirty="0">
                <a:solidFill>
                  <a:schemeClr val="bg1"/>
                </a:solidFill>
                <a:latin typeface="Arial Rounded MT Bold" panose="020F0704030504030204" pitchFamily="34" charset="0"/>
              </a:rPr>
              <a:t>Nous manquons de foi parce que nous laissons le doute qui est l'ennemi de la foi, s'installer en nous.</a:t>
            </a:r>
            <a:endParaRPr lang="en-US" sz="44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088053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D5AE7-84B5-5228-1DD5-7ADA0B9030E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84857-C536-00E1-4C09-819657226E98}"/>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a:solidFill>
                  <a:schemeClr val="bg1"/>
                </a:solidFill>
                <a:latin typeface="Arial Rounded MT Bold" panose="020F0704030504030204" pitchFamily="34" charset="0"/>
              </a:rPr>
              <a:t>Jacques 1:6-7</a:t>
            </a:r>
            <a:r>
              <a:rPr lang="fr-FR" sz="4000" dirty="0">
                <a:solidFill>
                  <a:schemeClr val="bg1"/>
                </a:solidFill>
                <a:latin typeface="Arial Rounded MT Bold" panose="020F0704030504030204" pitchFamily="34" charset="0"/>
              </a:rPr>
              <a:t> </a:t>
            </a:r>
            <a:r>
              <a:rPr lang="fr-FR" sz="4000" dirty="0">
                <a:solidFill>
                  <a:srgbClr val="99FF33"/>
                </a:solidFill>
                <a:latin typeface="Arial Rounded MT Bold" panose="020F0704030504030204" pitchFamily="34" charset="0"/>
              </a:rPr>
              <a:t>Mais qu'il la demande avec foi, sans douter ; car celui qui doute est semblable au flot de la mer, agité par le vent et poussé de côté et d'autre.</a:t>
            </a:r>
            <a:endParaRPr lang="en-US" sz="4000" dirty="0">
              <a:solidFill>
                <a:srgbClr val="99FF33"/>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 7 Qu'un tel homme ne s'imagine pas qu'il recevra quelque chose du Seigneur :</a:t>
            </a:r>
            <a:endParaRPr lang="en-US" sz="4000" dirty="0">
              <a:solidFill>
                <a:schemeClr val="bg1"/>
              </a:solidFill>
              <a:latin typeface="Arial Rounded MT Bold" panose="020F0704030504030204" pitchFamily="34" charset="0"/>
            </a:endParaRPr>
          </a:p>
          <a:p>
            <a:pPr algn="just"/>
            <a:r>
              <a:rPr lang="fr-FR" sz="4000" dirty="0">
                <a:solidFill>
                  <a:srgbClr val="99FF33"/>
                </a:solidFill>
                <a:latin typeface="Arial Rounded MT Bold" panose="020F0704030504030204" pitchFamily="34" charset="0"/>
              </a:rPr>
              <a:t> 8 c'est un homme irrésolu, inconstant dans toutes ses voies.</a:t>
            </a:r>
            <a:endParaRPr lang="en-US" sz="4000" dirty="0">
              <a:solidFill>
                <a:srgbClr val="99FF33"/>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595624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294AA-1287-5284-4B23-179C9BE8C6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2120FB-492E-FC32-8F91-F89AB76DE71B}"/>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lvl="0" algn="just"/>
            <a:r>
              <a:rPr lang="fr-FR" sz="4800" dirty="0">
                <a:solidFill>
                  <a:srgbClr val="99FF33"/>
                </a:solidFill>
                <a:latin typeface="Arial Rounded MT Bold" panose="020F0704030504030204" pitchFamily="34" charset="0"/>
              </a:rPr>
              <a:t>La présence du péché dans nos vies peut aussi épuiser notre réserve de foi.</a:t>
            </a:r>
            <a:endParaRPr lang="en-US" sz="4800" dirty="0">
              <a:solidFill>
                <a:srgbClr val="99FF33"/>
              </a:solidFill>
              <a:latin typeface="Arial Rounded MT Bold" panose="020F0704030504030204" pitchFamily="34" charset="0"/>
            </a:endParaRPr>
          </a:p>
          <a:p>
            <a:pPr lvl="0" algn="just"/>
            <a:r>
              <a:rPr lang="fr-FR" sz="4800" dirty="0">
                <a:solidFill>
                  <a:schemeClr val="bg1"/>
                </a:solidFill>
                <a:latin typeface="Arial Rounded MT Bold" panose="020F0704030504030204" pitchFamily="34" charset="0"/>
              </a:rPr>
              <a:t>Nous manquons de foi parce que nous ne sacrifions pas pleinement nos vies et notre volonté sur l’autel de Dieu.</a:t>
            </a:r>
            <a:endParaRPr lang="en-US" sz="48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83946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C63A2-32F6-E0EA-86EE-B40F7507E9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C2ECB3-E884-0080-3023-254BA95E4411}"/>
              </a:ext>
            </a:extLst>
          </p:cNvPr>
          <p:cNvSpPr>
            <a:spLocks noGrp="1"/>
          </p:cNvSpPr>
          <p:nvPr>
            <p:ph idx="1"/>
          </p:nvPr>
        </p:nvSpPr>
        <p:spPr>
          <a:xfrm>
            <a:off x="0" y="0"/>
            <a:ext cx="9144000" cy="6858000"/>
          </a:xfrm>
          <a:solidFill>
            <a:srgbClr val="460000"/>
          </a:solidFill>
        </p:spPr>
        <p:style>
          <a:lnRef idx="1">
            <a:schemeClr val="accent2"/>
          </a:lnRef>
          <a:fillRef idx="2">
            <a:schemeClr val="accent2"/>
          </a:fillRef>
          <a:effectRef idx="1">
            <a:schemeClr val="accent2"/>
          </a:effectRef>
          <a:fontRef idx="minor">
            <a:schemeClr val="dk1"/>
          </a:fontRef>
        </p:style>
        <p:txBody>
          <a:bodyPr>
            <a:normAutofit/>
          </a:bodyPr>
          <a:lstStyle/>
          <a:p>
            <a:pPr algn="just"/>
            <a:r>
              <a:rPr lang="fr-FR" sz="4000" b="1" dirty="0">
                <a:solidFill>
                  <a:schemeClr val="bg1"/>
                </a:solidFill>
                <a:latin typeface="Arial Rounded MT Bold" panose="020F0704030504030204" pitchFamily="34" charset="0"/>
              </a:rPr>
              <a:t>Esaïe 59:1-2</a:t>
            </a:r>
            <a:r>
              <a:rPr lang="fr-FR" sz="4000" dirty="0">
                <a:solidFill>
                  <a:schemeClr val="bg1"/>
                </a:solidFill>
                <a:latin typeface="Arial Rounded MT Bold" panose="020F0704030504030204" pitchFamily="34" charset="0"/>
              </a:rPr>
              <a:t> </a:t>
            </a:r>
          </a:p>
          <a:p>
            <a:pPr algn="just"/>
            <a:r>
              <a:rPr lang="fr-FR" sz="4000" dirty="0">
                <a:solidFill>
                  <a:srgbClr val="99FF33"/>
                </a:solidFill>
                <a:latin typeface="Arial Rounded MT Bold" panose="020F0704030504030204" pitchFamily="34" charset="0"/>
              </a:rPr>
              <a:t>1 ¶ Non, la main de l'Éternel n'est pas trop courte pour sauver, Ni son oreille trop dure pour entendre. </a:t>
            </a:r>
            <a:endParaRPr lang="en-US" sz="4000" dirty="0">
              <a:solidFill>
                <a:srgbClr val="99FF33"/>
              </a:solidFill>
              <a:latin typeface="Arial Rounded MT Bold" panose="020F0704030504030204" pitchFamily="34" charset="0"/>
            </a:endParaRPr>
          </a:p>
          <a:p>
            <a:pPr algn="just"/>
            <a:r>
              <a:rPr lang="fr-FR" sz="4000" dirty="0">
                <a:solidFill>
                  <a:schemeClr val="bg1"/>
                </a:solidFill>
                <a:latin typeface="Arial Rounded MT Bold" panose="020F0704030504030204" pitchFamily="34" charset="0"/>
              </a:rPr>
              <a:t>2 Mais ce sont vos crimes qui mettent une séparation Entre vous et votre Dieu; Ce sont vos péchés qui vous cachent sa face Et l'empêchent de vous écouter.</a:t>
            </a:r>
            <a:endParaRPr lang="en-US" sz="4000" dirty="0">
              <a:solidFill>
                <a:schemeClr val="bg1"/>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12829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7C02-3153-6C39-FE39-A587A22AFB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1FE34-F682-AD5C-773F-A703573386B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C00000"/>
                </a:solidFill>
                <a:latin typeface="Arial Rounded MT Bold" panose="020F0704030504030204" pitchFamily="34" charset="0"/>
              </a:rPr>
              <a:t>LA DIFFÉRENCE QUE LA FOI PEUT OPÉRER DANS LA VIE D'UN CROYANT</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Heb 11:6 Or sans la foi il est impossible de lui être agréable; car il faut que celui qui s'approche de Dieu croie que Dieu existe, et qu'il est le rémunérateur de ceux qui le cherchent.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569522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574BC-0E2E-117B-EF94-59CFC67478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EF981D-2099-05DF-DFAC-536865A4469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Et si nous pouvions croire en Dieu de la bonne manière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nos yeux spirituels pouvaient s'ouvrir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Et si nous pouvions faire confiance à Dieu comme un petit enfant faire confiance à ses parents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pouvions commencer à faire un petit saut de foi comme Pierre qui a commencé à marcher sur l'eau ?</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0024950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F693C-EC2E-2D30-BD7D-BACAF14A24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30A406-9B22-EF26-7A8F-655F5EF87C11}"/>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Et si, comme Paul, nous pouvions adopter une attitude : « Je puis tout par Celui qui me fortifie » ? </a:t>
            </a:r>
            <a:r>
              <a:rPr lang="fr-FR" sz="4000" dirty="0" err="1">
                <a:latin typeface="Arial Rounded MT Bold" panose="020F0704030504030204" pitchFamily="34" charset="0"/>
              </a:rPr>
              <a:t>Php</a:t>
            </a:r>
            <a:r>
              <a:rPr lang="fr-FR" sz="4000" dirty="0">
                <a:latin typeface="Arial Rounded MT Bold" panose="020F0704030504030204" pitchFamily="34" charset="0"/>
              </a:rPr>
              <a:t> 4:13</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pouvions faire confiance à Dieu comme les trois jeunes Hébreux avant qu'ils ne soient jetés dans la fournaise ardente ?</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Et si nous pouvions faire confiance à Dieu comme Daniel avant qu'il ne soit jeté dans la fosse aux lions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15065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063D5-4110-EFF0-71C0-C50852C8A4E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BAF8E-46D8-6A26-B56E-5682D54EA517}"/>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Et si nous étions prêts à tout emballer vers une destination inconnue sur l’ordre de Dieu, comme Abraham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étions prêts à prendre la route pour l’Égypte et demander au Pharaon de laisser partir le peuple de Dieu simplement avec un bâton en main, comme Moïse ?</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76851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8A451-C568-9787-F379-292D4ABE4C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91824A-B0C0-A2DC-1068-56AD621160DC}"/>
              </a:ext>
            </a:extLst>
          </p:cNvPr>
          <p:cNvSpPr>
            <a:spLocks noGrp="1"/>
          </p:cNvSpPr>
          <p:nvPr>
            <p:ph idx="1"/>
          </p:nvPr>
        </p:nvSpPr>
        <p:spPr>
          <a:xfrm>
            <a:off x="68580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Et si nous étions prêts à faire sept tours d'une ville fortifiée comme Jéricho en espérant que Dieu alla faire tomber ses murs comme Josué ?</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Et si nous étions prêts à parier sur Dieu, comme Élie, qu'Il consommerait à la fois l'autel et le sacrifice avec son propre feu lorsque nous l'invoquons </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124588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F4C66-904B-B11A-9939-853DB4DFC1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0E817-2F9D-FA4A-1B53-D43AB570573E}"/>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400" dirty="0">
                <a:latin typeface="Arial Rounded MT Bold" panose="020F0704030504030204" pitchFamily="34" charset="0"/>
              </a:rPr>
              <a:t>Et si nous étions prêts à toucher les vêtements de Jésus dans l'attente d'être guéris comme la femme aux problèmes de sang ?</a:t>
            </a:r>
            <a:endParaRPr lang="en-US" sz="4400" dirty="0">
              <a:latin typeface="Arial Rounded MT Bold" panose="020F0704030504030204" pitchFamily="34" charset="0"/>
            </a:endParaRPr>
          </a:p>
          <a:p>
            <a:pPr lvl="0" algn="just"/>
            <a:r>
              <a:rPr lang="fr-FR" sz="4400" dirty="0">
                <a:solidFill>
                  <a:srgbClr val="C00000"/>
                </a:solidFill>
                <a:latin typeface="Arial Rounded MT Bold" panose="020F0704030504030204" pitchFamily="34" charset="0"/>
              </a:rPr>
              <a:t>Et si nous avions eu l'audace de demander au soleil et à la lune de rester immobiles jusqu'à nouvel ordre de notre part, comme Josué ?</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77031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58BB7-8A0A-702B-B76B-F3FAC60683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1139B4-0293-819B-B55A-6E9AEF0C6DF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Et si nous étions prêts à déclarer qu'il n'y aurait plus de pluie dans le pays tant que nous ne le disions </a:t>
            </a:r>
            <a:r>
              <a:rPr lang="fr-FR" sz="3800" dirty="0">
                <a:latin typeface="Arial Rounded MT Bold" panose="020F0704030504030204" pitchFamily="34" charset="0"/>
              </a:rPr>
              <a:t>pas comme le grand prophète Élie ?</a:t>
            </a:r>
            <a:endParaRPr lang="en-US" sz="38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Alors nous aurions vu la gloire de Dieu dans notre quotidien. </a:t>
            </a:r>
          </a:p>
          <a:p>
            <a:pPr lvl="0" algn="just"/>
            <a:r>
              <a:rPr lang="fr-FR" sz="4000" dirty="0">
                <a:latin typeface="Arial Rounded MT Bold" panose="020F0704030504030204" pitchFamily="34" charset="0"/>
              </a:rPr>
              <a:t>Jean 11:40 Jésus lui dit: Ne t'ai-je pas dit que, si tu crois, tu verras la gloire de Dieu?</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7109649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05E9-61BC-424B-1051-1E43A7E98F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6079B-2296-BDE2-7311-2592AF56140C}"/>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sz="3600" b="1" dirty="0">
                <a:solidFill>
                  <a:srgbClr val="FFFF00"/>
                </a:solidFill>
                <a:latin typeface="Arial Rounded MT Bold" panose="020F0704030504030204" pitchFamily="34" charset="0"/>
              </a:rPr>
              <a:t>LE PÉLÉRINAGE DE LA FOI COMMENCE LÀ OÙ VOUS ÊTES PRÉSENTEMENT</a:t>
            </a:r>
            <a:endParaRPr lang="en-US" sz="36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Nous avons encore beaucoup à apprendre dans ce chemin de la foi.</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Nous avons besoin de beaucoup de foi pour marcher avec Dieu.</a:t>
            </a:r>
            <a:endParaRPr lang="en-US" sz="40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Nous devons demander à Dieu d'augmenter notre faible réserve de foi.</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93192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3C122-B2DA-D717-D2A0-590FB0C459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8BD6D9-D2B6-837A-A616-B7EB6C4FC275}"/>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3800" dirty="0">
                <a:latin typeface="Arial Rounded MT Bold" panose="020F0704030504030204" pitchFamily="34" charset="0"/>
              </a:rPr>
              <a:t>Nous devons corriger certaines erreurs doctrinales que nous avons héritées de nos dénominations et de nos mentors, qui affirment que tout ce qui se passe dans la vie d'une personne est en agrément avec la volonté de Dieu.</a:t>
            </a:r>
            <a:endParaRPr lang="en-US" sz="3800" dirty="0">
              <a:latin typeface="Arial Rounded MT Bold" panose="020F0704030504030204" pitchFamily="34" charset="0"/>
            </a:endParaRPr>
          </a:p>
          <a:p>
            <a:pPr lvl="0" algn="just"/>
            <a:r>
              <a:rPr lang="fr-FR" sz="3800" dirty="0">
                <a:solidFill>
                  <a:srgbClr val="FFFF00"/>
                </a:solidFill>
                <a:latin typeface="Arial Rounded MT Bold" panose="020F0704030504030204" pitchFamily="34" charset="0"/>
              </a:rPr>
              <a:t>Si nous devons accepter que tout ce qui nous arrive vient de Dieu, alors pourquoi aurions-nous besoin de la foi ?</a:t>
            </a:r>
            <a:endParaRPr lang="en-US" sz="38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68602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28447-E683-0D04-0AF0-CDB039AE2A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CD384D-0C51-37B5-6184-E3EA279DF8A0}"/>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latin typeface="Arial Rounded MT Bold" panose="020F0704030504030204" pitchFamily="34" charset="0"/>
              </a:rPr>
              <a:t>La foi est la démonstration des choses qui ne sont pas encore vues.</a:t>
            </a:r>
            <a:endParaRPr lang="en-US" sz="4000" dirty="0">
              <a:latin typeface="Arial Rounded MT Bold" panose="020F0704030504030204" pitchFamily="34" charset="0"/>
            </a:endParaRPr>
          </a:p>
          <a:p>
            <a:pPr algn="just"/>
            <a:r>
              <a:rPr lang="fr-FR" sz="4000" dirty="0">
                <a:solidFill>
                  <a:srgbClr val="FFFF00"/>
                </a:solidFill>
                <a:latin typeface="Arial Rounded MT Bold" panose="020F0704030504030204" pitchFamily="34" charset="0"/>
              </a:rPr>
              <a:t>Heb 11:1 ¶ Or la foi est une ferme assurance des choses qu'on espère, une démonstration de celles qu'on ne voit pas. </a:t>
            </a:r>
            <a:endParaRPr lang="en-US" sz="4000" dirty="0">
              <a:solidFill>
                <a:srgbClr val="FFFF00"/>
              </a:solidFill>
              <a:latin typeface="Arial Rounded MT Bold" panose="020F0704030504030204" pitchFamily="34" charset="0"/>
            </a:endParaRPr>
          </a:p>
          <a:p>
            <a:pPr algn="just"/>
            <a:r>
              <a:rPr lang="en-US" sz="4000" dirty="0">
                <a:latin typeface="Arial Rounded MT Bold" panose="020F0704030504030204" pitchFamily="34" charset="0"/>
              </a:rPr>
              <a:t> 1 ¶ Now faith is the substance of things hoped for, the evidence of things not seen.</a:t>
            </a: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22052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227C4-A31C-A545-1BB4-C947306CCF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8DC4B3-380D-BC95-79EB-FF7D2E4F0A37}"/>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latin typeface="Arial Rounded MT Bold" panose="020F0704030504030204" pitchFamily="34" charset="0"/>
              </a:rPr>
              <a:t>Lorsque nous demandons plus de foi à Dieu, nous demandons à Le comprendre davantage.</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Il existe une chose appelée la foi opérationnelle de Dieu.</a:t>
            </a:r>
            <a:endParaRPr lang="en-US" sz="4000" dirty="0">
              <a:solidFill>
                <a:srgbClr val="FFFF00"/>
              </a:solidFill>
              <a:latin typeface="Arial Rounded MT Bold" panose="020F0704030504030204" pitchFamily="34" charset="0"/>
            </a:endParaRPr>
          </a:p>
          <a:p>
            <a:pPr lvl="0" algn="just"/>
            <a:r>
              <a:rPr lang="fr-FR" sz="4000" dirty="0">
                <a:latin typeface="Arial Rounded MT Bold" panose="020F0704030504030204" pitchFamily="34" charset="0"/>
              </a:rPr>
              <a:t>La foi de Dieu repose sur son omnipotence et ses propres attributs.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0300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250C8-D304-4100-7D3B-5B6E79EC8D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59186F-61C5-7CD5-24BF-D80CEBE4F547}"/>
              </a:ext>
            </a:extLst>
          </p:cNvPr>
          <p:cNvSpPr>
            <a:spLocks noGrp="1"/>
          </p:cNvSpPr>
          <p:nvPr>
            <p:ph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lvl="0" algn="just"/>
            <a:r>
              <a:rPr lang="fr-FR" sz="4000" dirty="0">
                <a:latin typeface="Arial Rounded MT Bold" panose="020F0704030504030204" pitchFamily="34" charset="0"/>
              </a:rPr>
              <a:t>Tandis que, notre foi repose sur l’omniscience, l’omniprésence, l’omnipotence et tous les attributs de Dieu et non sur nous-mêmes.</a:t>
            </a:r>
            <a:endParaRPr lang="en-US" sz="4000" dirty="0">
              <a:latin typeface="Arial Rounded MT Bold" panose="020F0704030504030204" pitchFamily="34" charset="0"/>
            </a:endParaRPr>
          </a:p>
          <a:p>
            <a:pPr lvl="0" algn="just"/>
            <a:r>
              <a:rPr lang="fr-FR" sz="4000" dirty="0">
                <a:solidFill>
                  <a:srgbClr val="FFFF00"/>
                </a:solidFill>
                <a:latin typeface="Arial Rounded MT Bold" panose="020F0704030504030204" pitchFamily="34" charset="0"/>
              </a:rPr>
              <a:t>Demandons à Dieu de fermer nos oreilles aux voix du doute et d'incrédulité que le diable insinue constamment dans nos esprits. </a:t>
            </a:r>
            <a:endParaRPr lang="en-US" sz="4000" dirty="0">
              <a:solidFill>
                <a:srgbClr val="FFFF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0798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246DD-D813-77CB-26BB-8F4DE85238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58E23-D61E-DD7B-0EB4-5A809F03BAC9}"/>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algn="just"/>
            <a:r>
              <a:rPr lang="en-US" sz="4400" b="1" dirty="0">
                <a:solidFill>
                  <a:srgbClr val="FF0000"/>
                </a:solidFill>
                <a:latin typeface="Arial Rounded MT Bold" panose="020F0704030504030204" pitchFamily="34" charset="0"/>
              </a:rPr>
              <a:t>CONCLUSION</a:t>
            </a:r>
            <a:endParaRPr lang="en-US" sz="4400" dirty="0">
              <a:solidFill>
                <a:srgbClr val="FF0000"/>
              </a:solidFill>
              <a:latin typeface="Arial Rounded MT Bold" panose="020F0704030504030204" pitchFamily="34" charset="0"/>
            </a:endParaRPr>
          </a:p>
          <a:p>
            <a:pPr lvl="0" algn="just"/>
            <a:r>
              <a:rPr lang="fr-FR" sz="4400" dirty="0">
                <a:latin typeface="Arial Rounded MT Bold" panose="020F0704030504030204" pitchFamily="34" charset="0"/>
              </a:rPr>
              <a:t>Il est évident que toute cette génération de croyants souffre d'un grand manque de foi, ce qui explique pourquoi le message du salut est si entravé</a:t>
            </a:r>
            <a:endParaRPr lang="en-US" sz="4400" dirty="0">
              <a:latin typeface="Arial Rounded MT Bold" panose="020F0704030504030204" pitchFamily="34" charset="0"/>
            </a:endParaRPr>
          </a:p>
          <a:p>
            <a:pPr lvl="0" algn="just"/>
            <a:r>
              <a:rPr lang="fr-FR" sz="4400" dirty="0">
                <a:solidFill>
                  <a:srgbClr val="FF0000"/>
                </a:solidFill>
                <a:latin typeface="Arial Rounded MT Bold" panose="020F0704030504030204" pitchFamily="34" charset="0"/>
              </a:rPr>
              <a:t>Notre prière a Dieu doit être identique à celle des Apôtres. </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333059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28A47-7B41-600E-E8E6-0FB33F46EB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EF37C8-DD1D-9077-5228-7DDCFD12B2BD}"/>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b="1" dirty="0">
                <a:solidFill>
                  <a:srgbClr val="FF0000"/>
                </a:solidFill>
                <a:latin typeface="Arial Rounded MT Bold" panose="020F0704030504030204" pitchFamily="34" charset="0"/>
              </a:rPr>
              <a:t>Luc 17:5</a:t>
            </a:r>
            <a:r>
              <a:rPr lang="fr-FR" sz="4400" dirty="0">
                <a:solidFill>
                  <a:srgbClr val="FF0000"/>
                </a:solidFill>
                <a:latin typeface="Arial Rounded MT Bold" panose="020F0704030504030204" pitchFamily="34" charset="0"/>
              </a:rPr>
              <a:t> </a:t>
            </a:r>
            <a:r>
              <a:rPr lang="fr-FR" sz="4400" dirty="0">
                <a:latin typeface="Arial Rounded MT Bold" panose="020F0704030504030204" pitchFamily="34" charset="0"/>
              </a:rPr>
              <a:t>Les apôtres dirent au Seigneur : Augmente-nous la foi.</a:t>
            </a:r>
            <a:endParaRPr lang="en-US" sz="4400" dirty="0">
              <a:latin typeface="Arial Rounded MT Bold" panose="020F0704030504030204" pitchFamily="34" charset="0"/>
            </a:endParaRPr>
          </a:p>
          <a:p>
            <a:pPr lvl="0" algn="just"/>
            <a:r>
              <a:rPr lang="fr-FR" sz="4400" dirty="0">
                <a:solidFill>
                  <a:srgbClr val="FF0000"/>
                </a:solidFill>
                <a:latin typeface="Arial Rounded MT Bold" panose="020F0704030504030204" pitchFamily="34" charset="0"/>
              </a:rPr>
              <a:t>La foi s’augmente par la pratique : plus on vit par la foi, plus on comprend Dieu, et plus on comprend Dieu, plus on veut vivre sur sa dépendance par la foi.</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6048465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E0062-C5A2-E2BB-EE4E-51759827A7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BE430-1FE4-1F72-DE8B-CF5C89A8F2F7}"/>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i="1" dirty="0">
                <a:latin typeface="Arial Rounded MT Bold" panose="020F0704030504030204" pitchFamily="34" charset="0"/>
              </a:rPr>
              <a:t>Quand la foi vit au fond de cœur Et nourrit l’espérance, On est, par l’amour de Sauveur, Joyeux dans la souffrance</a:t>
            </a:r>
            <a:r>
              <a:rPr lang="fr-FR" sz="4400" dirty="0">
                <a:latin typeface="Arial Rounded MT Bold" panose="020F0704030504030204" pitchFamily="34" charset="0"/>
              </a:rPr>
              <a:t>. </a:t>
            </a:r>
            <a:endParaRPr lang="en-US" sz="4400" dirty="0">
              <a:latin typeface="Arial Rounded MT Bold" panose="020F0704030504030204" pitchFamily="34" charset="0"/>
            </a:endParaRPr>
          </a:p>
          <a:p>
            <a:pPr lvl="0" algn="just"/>
            <a:r>
              <a:rPr lang="fr-FR" sz="4400" dirty="0">
                <a:solidFill>
                  <a:srgbClr val="FF0000"/>
                </a:solidFill>
                <a:latin typeface="Arial Rounded MT Bold" panose="020F0704030504030204" pitchFamily="34" charset="0"/>
              </a:rPr>
              <a:t>Une personne ayant une forte foi en Dieu peut affronter toutes les tempêtes de la vie avec un cœur serein et du sourire aux lèvres.</a:t>
            </a:r>
            <a:endParaRPr lang="en-US" sz="44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268646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ACFC8-41BF-71C5-AF07-02A8C60BEED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B3630B-213C-7BB6-8328-3C558D1323FB}"/>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accent1"/>
          </a:lnRef>
          <a:fillRef idx="2">
            <a:schemeClr val="accent1"/>
          </a:fillRef>
          <a:effectRef idx="1">
            <a:schemeClr val="accent1"/>
          </a:effectRef>
          <a:fontRef idx="minor">
            <a:schemeClr val="dk1"/>
          </a:fontRef>
        </p:style>
        <p:txBody>
          <a:bodyPr>
            <a:normAutofit/>
          </a:bodyPr>
          <a:lstStyle/>
          <a:p>
            <a:pPr lvl="0" algn="just"/>
            <a:r>
              <a:rPr lang="fr-FR" sz="4400" dirty="0">
                <a:latin typeface="Arial Rounded MT Bold" panose="020F0704030504030204" pitchFamily="34" charset="0"/>
              </a:rPr>
              <a:t>Il est capable de dire comme Paul :</a:t>
            </a:r>
            <a:endParaRPr lang="en-US" sz="4400" dirty="0">
              <a:latin typeface="Arial Rounded MT Bold" panose="020F0704030504030204" pitchFamily="34" charset="0"/>
            </a:endParaRPr>
          </a:p>
          <a:p>
            <a:pPr algn="just"/>
            <a:r>
              <a:rPr lang="fr-FR" sz="4400" dirty="0">
                <a:solidFill>
                  <a:srgbClr val="FF0000"/>
                </a:solidFill>
                <a:latin typeface="Arial Rounded MT Bold" panose="020F0704030504030204" pitchFamily="34" charset="0"/>
              </a:rPr>
              <a:t>Philippiens 4:13 Je puis tout par celui qui me fortifie. </a:t>
            </a:r>
            <a:r>
              <a:rPr lang="en-US" sz="4400" dirty="0">
                <a:solidFill>
                  <a:srgbClr val="FF0000"/>
                </a:solidFill>
                <a:latin typeface="Arial Rounded MT Bold" panose="020F0704030504030204" pitchFamily="34" charset="0"/>
              </a:rPr>
              <a:t> 13 I can do all things through Christ who strengthens me. </a:t>
            </a:r>
          </a:p>
          <a:p>
            <a:pPr algn="r"/>
            <a:r>
              <a:rPr lang="fr-FR" sz="4400" dirty="0">
                <a:latin typeface="Arial Rounded MT Bold" panose="020F0704030504030204" pitchFamily="34" charset="0"/>
              </a:rPr>
              <a:t>Amen!</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602829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49D46-0FD7-C2BC-A063-1FFCE9E5B3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97E439-E73D-A417-86A0-B801181F7F8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b="1" dirty="0">
                <a:latin typeface="Arial Rounded MT Bold" panose="020F0704030504030204" pitchFamily="34" charset="0"/>
                <a:hlinkClick r:id="rId2" tooltip="Permanent Link to 124 FCD – La foi fait tomber sous nos yeux"/>
              </a:rPr>
              <a:t>124 FCD – La foi fait tomber sous nos yeux</a:t>
            </a:r>
            <a:endParaRPr lang="en-US" dirty="0">
              <a:latin typeface="Arial Rounded MT Bold" panose="020F0704030504030204" pitchFamily="34" charset="0"/>
            </a:endParaRPr>
          </a:p>
          <a:p>
            <a:pPr marL="0" indent="0" algn="ctr">
              <a:buNone/>
            </a:pPr>
            <a:r>
              <a:rPr lang="fr-FR" dirty="0">
                <a:solidFill>
                  <a:srgbClr val="0033CC"/>
                </a:solidFill>
                <a:latin typeface="Arial Rounded MT Bold" panose="020F0704030504030204" pitchFamily="34" charset="0"/>
              </a:rPr>
              <a:t>1.</a:t>
            </a:r>
            <a:endParaRPr lang="en-US" dirty="0">
              <a:solidFill>
                <a:srgbClr val="0033CC"/>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La foi fait tomber sous nos yeux Les plus fortes murailles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La foi nous rend victorieux </a:t>
            </a:r>
          </a:p>
          <a:p>
            <a:pPr marL="0" indent="0" algn="ctr">
              <a:buNone/>
            </a:pPr>
            <a:r>
              <a:rPr lang="fr-FR" sz="4400" dirty="0">
                <a:latin typeface="Arial Rounded MT Bold" panose="020F0704030504030204" pitchFamily="34" charset="0"/>
              </a:rPr>
              <a:t>Et gagne les batailles. (bis)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297838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149EF-7C8F-8CB3-3661-EE30247324D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D93BE5-1734-B476-8E59-18E8FBE49292}"/>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2.</a:t>
            </a:r>
            <a:endParaRPr lang="en-US" dirty="0">
              <a:solidFill>
                <a:srgbClr val="0033CC"/>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La foi nous ouvre les trésors </a:t>
            </a:r>
          </a:p>
          <a:p>
            <a:pPr marL="0" indent="0" algn="ctr">
              <a:buNone/>
            </a:pPr>
            <a:r>
              <a:rPr lang="fr-FR" sz="4400" dirty="0">
                <a:latin typeface="Arial Rounded MT Bold" panose="020F0704030504030204" pitchFamily="34" charset="0"/>
              </a:rPr>
              <a:t>De la toute-puissance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Les plus faibles deviennent forts Sous sa sainte influence. (bis)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48890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D121F-0258-EE91-18E3-577E1E2C4D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837831-5119-BB6A-E980-86F69D8A969D}"/>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3.</a:t>
            </a:r>
            <a:endParaRPr lang="en-US" dirty="0">
              <a:solidFill>
                <a:srgbClr val="0033CC"/>
              </a:solidFill>
              <a:latin typeface="Arial Rounded MT Bold" panose="020F0704030504030204" pitchFamily="34" charset="0"/>
            </a:endParaRPr>
          </a:p>
          <a:p>
            <a:pPr marL="0" indent="0" algn="ctr">
              <a:buNone/>
            </a:pPr>
            <a:r>
              <a:rPr lang="fr-FR" sz="4800" dirty="0">
                <a:latin typeface="Arial Rounded MT Bold" panose="020F0704030504030204" pitchFamily="34" charset="0"/>
              </a:rPr>
              <a:t>Protégés par ce bouclier, Nous n’avons nulle crainte.</a:t>
            </a:r>
            <a:endParaRPr lang="en-US" sz="4800" dirty="0">
              <a:latin typeface="Arial Rounded MT Bold" panose="020F0704030504030204" pitchFamily="34" charset="0"/>
            </a:endParaRPr>
          </a:p>
          <a:p>
            <a:pPr marL="0" indent="0" algn="ctr">
              <a:buNone/>
            </a:pPr>
            <a:r>
              <a:rPr lang="fr-FR" sz="4800" dirty="0">
                <a:latin typeface="Arial Rounded MT Bold" panose="020F0704030504030204" pitchFamily="34" charset="0"/>
              </a:rPr>
              <a:t>Qui soit en Dieu se confier </a:t>
            </a:r>
          </a:p>
          <a:p>
            <a:pPr marL="0" indent="0" algn="ctr">
              <a:buNone/>
            </a:pPr>
            <a:r>
              <a:rPr lang="fr-FR" sz="4800" dirty="0">
                <a:latin typeface="Arial Rounded MT Bold" panose="020F0704030504030204" pitchFamily="34" charset="0"/>
              </a:rPr>
              <a:t>Du mal brave l’atteinte. (bis)</a:t>
            </a:r>
            <a:endParaRPr lang="en-US" sz="48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19737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451C5-6E9F-573D-E555-F9FD3EA6CE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90C88D-27D9-2C36-C01B-1AD65620E57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4.</a:t>
            </a:r>
            <a:endParaRPr lang="en-US" dirty="0">
              <a:solidFill>
                <a:srgbClr val="0033CC"/>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Que n’ont pas souffert les héros Dont nous suivons la trace !</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Que de dangers, que de travaux, Mais quelle sainte audace ! (bis)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708066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87CFE-A40D-7699-8AC7-3BD1D00674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1F1E92-51D2-0511-ED62-AF54EB134E4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dirty="0">
                <a:solidFill>
                  <a:srgbClr val="0033CC"/>
                </a:solidFill>
                <a:latin typeface="Arial Rounded MT Bold" panose="020F0704030504030204" pitchFamily="34" charset="0"/>
              </a:rPr>
              <a:t>5.</a:t>
            </a:r>
            <a:endParaRPr lang="en-US" dirty="0">
              <a:solidFill>
                <a:srgbClr val="0033CC"/>
              </a:solidFill>
              <a:latin typeface="Arial Rounded MT Bold" panose="020F0704030504030204" pitchFamily="34" charset="0"/>
            </a:endParaRPr>
          </a:p>
          <a:p>
            <a:pPr marL="0" indent="0" algn="ctr">
              <a:buNone/>
            </a:pPr>
            <a:r>
              <a:rPr lang="fr-FR" sz="4400" dirty="0">
                <a:latin typeface="Arial Rounded MT Bold" panose="020F0704030504030204" pitchFamily="34" charset="0"/>
              </a:rPr>
              <a:t>Quand la foi vit au fond de cœur Et nourrit l’espérance,</a:t>
            </a:r>
            <a:endParaRPr lang="en-US" sz="4400" dirty="0">
              <a:latin typeface="Arial Rounded MT Bold" panose="020F0704030504030204" pitchFamily="34" charset="0"/>
            </a:endParaRPr>
          </a:p>
          <a:p>
            <a:pPr marL="0" indent="0" algn="ctr">
              <a:buNone/>
            </a:pPr>
            <a:r>
              <a:rPr lang="fr-FR" sz="4400" dirty="0">
                <a:latin typeface="Arial Rounded MT Bold" panose="020F0704030504030204" pitchFamily="34" charset="0"/>
              </a:rPr>
              <a:t>On est, par l’amour de Sauveur, Joyeux dans la souffrance. (bis)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80631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58955</TotalTime>
  <Words>2544</Words>
  <Application>Microsoft Office PowerPoint</Application>
  <PresentationFormat>On-screen Show (4:3)</PresentationFormat>
  <Paragraphs>151</Paragraphs>
  <Slides>53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Arial Rounded MT Bold</vt:lpstr>
      <vt:lpstr>Calibri</vt:lpstr>
      <vt:lpstr>Office Theme</vt:lpstr>
      <vt:lpstr>CHRIST THE ROCK CONGREGATION DIMANCHE 1er OCTOBRE 2026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383</cp:revision>
  <dcterms:created xsi:type="dcterms:W3CDTF">2022-04-13T13:36:19Z</dcterms:created>
  <dcterms:modified xsi:type="dcterms:W3CDTF">2026-11-01T12:38:03Z</dcterms:modified>
</cp:coreProperties>
</file>