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304" r:id="rId2"/>
    <p:sldId id="1932" r:id="rId3"/>
    <p:sldId id="1938" r:id="rId4"/>
    <p:sldId id="1967" r:id="rId5"/>
    <p:sldId id="1968" r:id="rId6"/>
    <p:sldId id="1969" r:id="rId7"/>
    <p:sldId id="1970" r:id="rId8"/>
    <p:sldId id="1965" r:id="rId9"/>
    <p:sldId id="1971" r:id="rId10"/>
    <p:sldId id="1972" r:id="rId11"/>
    <p:sldId id="1973" r:id="rId12"/>
    <p:sldId id="1975" r:id="rId13"/>
    <p:sldId id="1974" r:id="rId14"/>
    <p:sldId id="1966" r:id="rId15"/>
    <p:sldId id="1976" r:id="rId16"/>
    <p:sldId id="1942" r:id="rId17"/>
    <p:sldId id="1977" r:id="rId18"/>
    <p:sldId id="1978" r:id="rId19"/>
    <p:sldId id="1940" r:id="rId20"/>
    <p:sldId id="1979" r:id="rId21"/>
    <p:sldId id="1980" r:id="rId22"/>
    <p:sldId id="1981" r:id="rId23"/>
    <p:sldId id="1982" r:id="rId24"/>
    <p:sldId id="1983" r:id="rId25"/>
    <p:sldId id="1984" r:id="rId26"/>
    <p:sldId id="1985" r:id="rId27"/>
    <p:sldId id="1945" r:id="rId28"/>
    <p:sldId id="1986" r:id="rId29"/>
    <p:sldId id="1987" r:id="rId30"/>
    <p:sldId id="1944" r:id="rId31"/>
    <p:sldId id="1988" r:id="rId32"/>
    <p:sldId id="1989" r:id="rId33"/>
    <p:sldId id="1990" r:id="rId34"/>
    <p:sldId id="1991" r:id="rId35"/>
    <p:sldId id="1992" r:id="rId36"/>
    <p:sldId id="1993" r:id="rId37"/>
    <p:sldId id="1946" r:id="rId38"/>
    <p:sldId id="1994" r:id="rId39"/>
    <p:sldId id="1995" r:id="rId40"/>
    <p:sldId id="1996" r:id="rId41"/>
    <p:sldId id="1997" r:id="rId42"/>
    <p:sldId id="1998" r:id="rId43"/>
    <p:sldId id="2000" r:id="rId44"/>
    <p:sldId id="1999" r:id="rId45"/>
    <p:sldId id="2001" r:id="rId46"/>
    <p:sldId id="1943" r:id="rId47"/>
    <p:sldId id="2002" r:id="rId48"/>
    <p:sldId id="2003" r:id="rId49"/>
    <p:sldId id="2004" r:id="rId50"/>
    <p:sldId id="2005" r:id="rId51"/>
    <p:sldId id="1947" r:id="rId52"/>
    <p:sldId id="2006" r:id="rId53"/>
    <p:sldId id="2007" r:id="rId54"/>
    <p:sldId id="2008" r:id="rId55"/>
    <p:sldId id="2009" r:id="rId56"/>
    <p:sldId id="1949" r:id="rId57"/>
    <p:sldId id="2010" r:id="rId58"/>
    <p:sldId id="2011" r:id="rId59"/>
    <p:sldId id="2012" r:id="rId60"/>
    <p:sldId id="2013"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FF33"/>
    <a:srgbClr val="460000"/>
    <a:srgbClr val="FC0AFC"/>
    <a:srgbClr val="00FF00"/>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452" autoAdjust="0"/>
  </p:normalViewPr>
  <p:slideViewPr>
    <p:cSldViewPr>
      <p:cViewPr varScale="1">
        <p:scale>
          <a:sx n="75" d="100"/>
          <a:sy n="75" d="100"/>
        </p:scale>
        <p:origin x="1594" y="43"/>
      </p:cViewPr>
      <p:guideLst>
        <p:guide orient="horz" pos="2160"/>
        <p:guide pos="2880"/>
      </p:guideLst>
    </p:cSldViewPr>
  </p:slideViewPr>
  <p:outlineViewPr>
    <p:cViewPr>
      <p:scale>
        <a:sx n="33" d="100"/>
        <a:sy n="33" d="100"/>
      </p:scale>
      <p:origin x="0" y="-1971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MERCREDI 22 OCTOBRE 2026</a:t>
            </a:r>
            <a:br>
              <a:rPr lang="en-US" sz="3600" b="1" dirty="0"/>
            </a:br>
            <a:r>
              <a:rPr lang="en-US" sz="3600" b="1" dirty="0"/>
              <a:t>PASTEUR JEAN CLAUDE JEAN BAPTISTE</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600" b="1" dirty="0">
                <a:solidFill>
                  <a:srgbClr val="FF0000"/>
                </a:solidFill>
              </a:rPr>
              <a:t>CTRC THÈME 2026 </a:t>
            </a:r>
            <a:endParaRPr lang="en-US" sz="3600" dirty="0">
              <a:solidFill>
                <a:srgbClr val="FF0000"/>
              </a:solidFill>
            </a:endParaRPr>
          </a:p>
          <a:p>
            <a:pPr algn="just"/>
            <a:r>
              <a:rPr lang="fr-FR" sz="3600" b="1" dirty="0">
                <a:solidFill>
                  <a:schemeClr val="bg1"/>
                </a:solidFill>
              </a:rPr>
              <a:t>Oh ! si mon peuple m’écoutait, s’il marchait dans mes voies, leur bonheur durerait toujours</a:t>
            </a:r>
            <a:endParaRPr lang="en-US" sz="3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latin typeface="Arial Rounded MT Bold" panose="020F0704030504030204" pitchFamily="34" charset="0"/>
              </a:rPr>
              <a:t>Introduction -</a:t>
            </a:r>
            <a:endParaRPr lang="en-US" dirty="0">
              <a:latin typeface="Arial Rounded MT Bold" panose="020F0704030504030204" pitchFamily="34" charset="0"/>
            </a:endParaRPr>
          </a:p>
          <a:p>
            <a:pPr lvl="0" algn="just"/>
            <a:r>
              <a:rPr lang="fr-FR" sz="4000" dirty="0">
                <a:latin typeface="Arial Rounded MT Bold" panose="020F0704030504030204" pitchFamily="34" charset="0"/>
              </a:rPr>
              <a:t>Dans ce passage de L’Ecriture Dieu exprime son insatisfaction à l'égard d’un peuple qu’il aime et dont l’infidélité et la désobéissance l’empêchent de savourer ses bénédictions. Combien de fois Dieu a voulu nous bénir mais notre infidélité, notre désobéissance s’y opposent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3756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Comme enfant de Dieu il veut toujours nous rendre heureux mais sans notre obéissance il nous est impossible de jouir les faveurs de Dieu. Dieu se lamente sur notre condition d'indifférence, d’infidélité qui l'empêche de parvenir à ses fins, de nous rendre heureux.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2FBD-1088-DE03-F5BE-9D8F0B064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0785F-849F-44D4-C483-1335C3039004}"/>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Oh si nous savions parfois écouter Dieu et lui obéir, si nous savions vivre pour lui et marcher dans sa volonté notre bonheur serait grand et durable. Mais hélas ! trop souvent nous sommes faibles, désobéissants. Et inconsistant.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9584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584E-534D-68AB-0A33-D93321DB89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1425E-E824-9F36-3D01-D7EC119FA51C}"/>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Combien de fois évoluons-nous évoluons en marge de la volonté de Dieu et nous nous laissons persuader que nous sommes les meilleurs chrétiens au monde ? Hélas notre prière devrait être plutôt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83288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5897-500F-1E5C-FA1B-3DF534CF2A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30732-2A61-1CA4-2BE1-1A5E632F4508}"/>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latin typeface="Arial Rounded MT Bold" panose="020F0704030504030204" pitchFamily="34" charset="0"/>
              </a:rPr>
              <a:t>“ Sonde-moi Ô Dieu et connais mon cœur! Eprouve moi , et connais mes pensées ! regarde si je suis sur une mauvaise voie et conduis-moi sur la voie de l’éternité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0031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dirty="0">
                <a:latin typeface="Arial Rounded MT Bold" panose="020F0704030504030204" pitchFamily="34" charset="0"/>
              </a:rPr>
              <a:t>Développement - </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 DIEU A VOULU QUE LE BONHEUR DE L’HOMME SOIT PARFAIT.</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Pour que l’homme soit heureux il fallait qu’il demeurasse dans l’obéissance à son créateur. L’a t’il été ? no</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Au jardin d’Eden l’homme est en entre en conflit avec Dieu en obéissant à la voix du diable qui l’a séduit en jouant sur les cordes de sa foi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705F-2279-63A0-B082-3FC3A5DC59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5CB6B5-CF10-1B55-018F-DE19A0010FCE}"/>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Genese 3: 1-6</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Ge 3:1 ¶ Le serpent était le plus rusé de tous les animaux des champs, que l'Éternel Dieu avait faits. Il dit à la femme: Dieu a-t-il réellement dit: Vous ne mangerez pas de tous les arbres du jardin?</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2 La femme répondit au serpent: Nous mangeons du fruit des arbres du jardin.</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9798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9E89-7E16-C164-1ACD-227E185EC9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A1A2C2-583F-5FBB-E05B-F489FD227818}"/>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latin typeface="Arial Rounded MT Bold" panose="020F0704030504030204" pitchFamily="34" charset="0"/>
              </a:rPr>
              <a:t>3 Mais quant au fruit de l'arbre qui est au milieu du jardin, Dieu a dit: Vous n'en mangerez point et vous n'y toucherez point, de peur que vous ne mouriez.</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Alors le serpent dit à la femme: Vous ne mourrez point;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5 mais Dieu sait que, le jour où vous en mangerez, vos yeux s'ouvriront, et que vous serez comme des dieux, connaissant le bien et le mal.</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03513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B8EB-16A1-83C4-9923-B438B37BD6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D0EB4E-81E3-CA60-8FD3-C24DEB149CF7}"/>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6 ¶ La femme vit que l'arbre était bon à manger et agréable à la vue, et qu'il était précieux pour ouvrir l'intelligence; elle prit de son fruit, et en mangea; elle en donna aussi à son mari, qui était auprès d'elle, et il en mangea.</a:t>
            </a:r>
            <a:endParaRPr lang="en-US" dirty="0">
              <a:latin typeface="Arial Rounded MT Bold" panose="020F0704030504030204" pitchFamily="34" charset="0"/>
            </a:endParaRPr>
          </a:p>
          <a:p>
            <a:pPr algn="just"/>
            <a:r>
              <a:rPr lang="fr-FR" dirty="0">
                <a:latin typeface="Arial Rounded MT Bold" panose="020F0704030504030204" pitchFamily="34" charset="0"/>
              </a:rPr>
              <a:t>Le péché a changé la condition de l’Homme. D’un être heureux il en a fait un être malheureux et trouble qui se cache, se dissimule, qui a peur parce que la présence de Dieu lui avait quitté. Rien n’est plus douloureux que d’être privé du Dieu vivant. </a:t>
            </a: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5633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F5CD-3F98-A944-C975-FC9BBCE0C4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78C81E-83A1-FD90-4D88-B748F0455840}"/>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6 ¶ La femme vit que l'arbre était bon à manger et agréable à la vue, et qu'il était précieux pour ouvrir l'intelligence; elle prit de son fruit, et en mangea; elle en donna aussi à son mari, qui était auprès d'elle, et il en mangea.</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07075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C3378-9502-30C8-3A51-D977CF4FDB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07FF5C-3380-87F1-6BE8-B972AF709451}"/>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Le péché a changé la condition de l’Homme. D’un être heureux il en a fait un être malheureux et trouble qui se cache, se dissimule, qui a peur parce que la présence de Dieu lui avait quitté. Rien n’est plus douloureux que d’être privé du Dieu vivant.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1608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D2239-870B-E987-DC17-F85FD63012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299C97-1E27-A436-8183-B13877CB9156}"/>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Ps 51 : 7-8 12-15</a:t>
            </a:r>
            <a:endParaRPr lang="en-US" dirty="0">
              <a:latin typeface="Arial Rounded MT Bold" panose="020F0704030504030204" pitchFamily="34" charset="0"/>
            </a:endParaRPr>
          </a:p>
          <a:p>
            <a:pPr algn="just"/>
            <a:r>
              <a:rPr lang="fr-FR" sz="3800" dirty="0">
                <a:latin typeface="Arial Rounded MT Bold" panose="020F0704030504030204" pitchFamily="34" charset="0"/>
              </a:rPr>
              <a:t>7) Voici, je suis né dans l'iniquité, Et ma mère m'a conçu dans le péché.</a:t>
            </a:r>
            <a:endParaRPr lang="en-US" sz="3800" dirty="0">
              <a:latin typeface="Arial Rounded MT Bold" panose="020F0704030504030204" pitchFamily="34" charset="0"/>
            </a:endParaRPr>
          </a:p>
          <a:p>
            <a:pPr algn="just"/>
            <a:r>
              <a:rPr lang="fr-FR" sz="3800" dirty="0">
                <a:latin typeface="Arial Rounded MT Bold" panose="020F0704030504030204" pitchFamily="34" charset="0"/>
              </a:rPr>
              <a:t> 8) Mais tu veux que la vérité soit au fond du </a:t>
            </a:r>
            <a:r>
              <a:rPr lang="fr-FR" sz="3800" dirty="0" err="1">
                <a:latin typeface="Arial Rounded MT Bold" panose="020F0704030504030204" pitchFamily="34" charset="0"/>
              </a:rPr>
              <a:t>coeur</a:t>
            </a:r>
            <a:r>
              <a:rPr lang="fr-FR" sz="3800" dirty="0">
                <a:latin typeface="Arial Rounded MT Bold" panose="020F0704030504030204" pitchFamily="34" charset="0"/>
              </a:rPr>
              <a:t>: Fais donc pénétrer la sagesse au dedans de moi!</a:t>
            </a:r>
            <a:endParaRPr lang="en-US" sz="3800" dirty="0">
              <a:latin typeface="Arial Rounded MT Bold" panose="020F0704030504030204" pitchFamily="34" charset="0"/>
            </a:endParaRPr>
          </a:p>
          <a:p>
            <a:pPr algn="just"/>
            <a:r>
              <a:rPr lang="fr-FR" sz="3800" dirty="0">
                <a:latin typeface="Arial Rounded MT Bold" panose="020F0704030504030204" pitchFamily="34" charset="0"/>
              </a:rPr>
              <a:t>Ps 12) O Dieu! crée en moi un cœur pur, Renouvelle en moi un esprit bien disposé.</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44265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478A-E05B-64C7-0B92-4BCCD7BC7D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D75E75-59A7-741D-CCFD-1CFBF7EFEA41}"/>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Ps 51 : 12-15</a:t>
            </a:r>
            <a:endParaRPr lang="en-US" dirty="0">
              <a:latin typeface="Arial Rounded MT Bold" panose="020F0704030504030204" pitchFamily="34" charset="0"/>
            </a:endParaRPr>
          </a:p>
          <a:p>
            <a:pPr algn="just"/>
            <a:r>
              <a:rPr lang="fr-FR" sz="4000" dirty="0">
                <a:latin typeface="Arial Rounded MT Bold" panose="020F0704030504030204" pitchFamily="34" charset="0"/>
              </a:rPr>
              <a:t>13) Ne me rejette pas loin de ta face, Ne me retire pas ton esprit saint.</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14) Rends-moi la joie de ton salut, Et qu'un esprit de bonne volonté me soutienne!</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15) J'enseignerai tes voies à ceux qui les transgressent, Et les pécheurs reviendront à toi.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92974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0635-31D8-89CF-4882-07CFE43DBD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8CB03-8B3B-E7E2-ED3F-1F7A513AE8D1}"/>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2 - LE PÉCHÉ EST UNE SOUILLURE SPIRITUELLE PROFONDE</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Au Jardin d’Eden l’homme s’était lié d’amitié avec un partenaire terrible et audacieux qui a profité de son innocence et de son incrédulité pour l’apprivoiser, le dominer et tenter de le perdre.</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87629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6C43-A14E-C7A7-B14E-97F1428EB5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2BFEF-562F-53CE-488A-97898E4D25B7}"/>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800" dirty="0">
                <a:latin typeface="Arial Rounded MT Bold" panose="020F0704030504030204" pitchFamily="34" charset="0"/>
              </a:rPr>
              <a:t>Au jardin d’Eden le péché a fait une fulgurante percée sur la terre. E depuis lors c’est une guerre à outrance entre le ciel et la terre, entre le mal et le bien pour la survie et le salut de l’humanité.</a:t>
            </a:r>
            <a:endParaRPr lang="en-US" sz="3800" dirty="0">
              <a:latin typeface="Arial Rounded MT Bold" panose="020F0704030504030204" pitchFamily="34" charset="0"/>
            </a:endParaRPr>
          </a:p>
          <a:p>
            <a:pPr lvl="0" algn="just"/>
            <a:r>
              <a:rPr lang="fr-FR" sz="3800" dirty="0">
                <a:latin typeface="Arial Rounded MT Bold" panose="020F0704030504030204" pitchFamily="34" charset="0"/>
              </a:rPr>
              <a:t>Après avoir tenté de perturber l’ordre du ciel, et avoir échoué, il a attaqué l’homme et tente de saboter a tout jamais notre relation avec le Créateur. </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32221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EFD2-5935-4930-B76C-D1ED7F2921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8319F-ACC4-35EC-AD48-FF02385792E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600" dirty="0">
                <a:latin typeface="Arial Rounded MT Bold" panose="020F0704030504030204" pitchFamily="34" charset="0"/>
              </a:rPr>
              <a:t>Heureusement là ou le mal a abondé, la grâce a surabondé. La justice et l’amour se sont accordés, Dieu a triomphé, il nous a sauvés et cela sans se renier. </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route de la paix a été ouverte et la liberté en Christ offerte à tous les humains.</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mort et le péché ont été jetés dans la fournaise de l’oubli. Ah ! la sagesse de Dieu qui peut se l’imaginer.</a:t>
            </a:r>
            <a:endParaRPr lang="en-US" sz="3600" dirty="0">
              <a:latin typeface="Arial Rounded MT Bold" panose="020F0704030504030204" pitchFamily="34" charset="0"/>
            </a:endParaRPr>
          </a:p>
          <a:p>
            <a:pPr marL="0" indent="0" algn="just">
              <a:buNone/>
            </a:pPr>
            <a:endParaRPr lang="fr-FR" sz="4400" b="1" dirty="0"/>
          </a:p>
          <a:p>
            <a:pPr algn="just"/>
            <a:endParaRPr lang="fr-FR" sz="4400" b="1" dirty="0"/>
          </a:p>
          <a:p>
            <a:pPr algn="just"/>
            <a:endParaRPr lang="en-US" sz="4400" dirty="0"/>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6826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17FF-819B-6761-FFEE-65FD7CFFB0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666B0-9D88-A1B4-864C-949C4B769F90}"/>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dirty="0">
                <a:latin typeface="Arial Rounded MT Bold" panose="020F0704030504030204" pitchFamily="34" charset="0"/>
              </a:rPr>
              <a:t>3- QUAND LES HOMMES SUR LA TERRE ÉTAIT ALLÉ LOIN DE DIEU, DIEU AVAIT CHOISI UN HOMME ABRAHAM POUR LA RÉALISATION DE SON GRAND PLAN DE SALUT.</a:t>
            </a:r>
            <a:endParaRPr lang="en-US" dirty="0">
              <a:latin typeface="Arial Rounded MT Bold" panose="020F0704030504030204" pitchFamily="34" charset="0"/>
            </a:endParaRPr>
          </a:p>
          <a:p>
            <a:pPr algn="just"/>
            <a:r>
              <a:rPr lang="fr-FR" sz="4000" dirty="0">
                <a:latin typeface="Arial Rounded MT Bold" panose="020F0704030504030204" pitchFamily="34" charset="0"/>
              </a:rPr>
              <a:t>Genese 12 : 1- 5</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Ge 12:1 ¶ L'Éternel dit à Abram: </a:t>
            </a:r>
            <a:r>
              <a:rPr lang="fr-FR" sz="4000" dirty="0" err="1">
                <a:latin typeface="Arial Rounded MT Bold" panose="020F0704030504030204" pitchFamily="34" charset="0"/>
              </a:rPr>
              <a:t>Va-t-en</a:t>
            </a:r>
            <a:r>
              <a:rPr lang="fr-FR" sz="4000" dirty="0">
                <a:latin typeface="Arial Rounded MT Bold" panose="020F0704030504030204" pitchFamily="34" charset="0"/>
              </a:rPr>
              <a:t> de ton pays, de ta patrie, et de la maison de ton père, dans le pays que je te montrerai.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085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AE193-7418-69BF-8797-C4EB811722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AF773-001E-99AF-EB40-DA19C0B061AD}"/>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2 Je ferai de toi une grande nation, et je te bénirai; je rendrai ton nom grand, et tu seras une source de bénédiction.</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3 Je bénirai ceux qui te béniront, et je maudirai ceux qui te maudiront; et toutes les familles de la terre seront bénies en toi.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 Abram partit, comme l'Éternel le lui avait dit, et Lot partit avec lui. Abram était âgé de soixante-quinze ans, lorsqu'il sortit de Charan.</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94901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6C4F9-10A8-4617-F505-33FB29C66E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BB1DF-1742-2819-66E0-824E9B5E350F}"/>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a:latin typeface="Arial Rounded MT Bold" panose="020F0704030504030204" pitchFamily="34" charset="0"/>
              </a:rPr>
              <a:t>5 Abram prit </a:t>
            </a:r>
            <a:r>
              <a:rPr lang="fr-FR" sz="4000" dirty="0" err="1">
                <a:latin typeface="Arial Rounded MT Bold" panose="020F0704030504030204" pitchFamily="34" charset="0"/>
              </a:rPr>
              <a:t>Saraï</a:t>
            </a:r>
            <a:r>
              <a:rPr lang="fr-FR" sz="4000" dirty="0">
                <a:latin typeface="Arial Rounded MT Bold" panose="020F0704030504030204" pitchFamily="34" charset="0"/>
              </a:rPr>
              <a:t>, sa femme, et Lot, fils de son frère, avec tous les biens qu'ils possédaient et les serviteurs qu'ils avaient acquis à Charan. Ils partirent pour aller dans le pays de Canaan, et ils arrivèrent au pays de Canaan.</a:t>
            </a:r>
            <a:endParaRPr lang="en-US" sz="4000" dirty="0">
              <a:latin typeface="Arial Rounded MT Bold" panose="020F0704030504030204" pitchFamily="34" charset="0"/>
            </a:endParaRPr>
          </a:p>
          <a:p>
            <a:pPr algn="just"/>
            <a:r>
              <a:rPr lang="fr-FR" sz="4000" b="1" dirty="0">
                <a:latin typeface="Arial Rounded MT Bold" panose="020F0704030504030204" pitchFamily="34" charset="0"/>
              </a:rPr>
              <a:t>L’obéissance et la foi d’Abraham lui ont valu l’amitié de Dieu.</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713285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1E6EB-1C5D-ACF1-6D76-31A8693D59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9BEAB-8A62-6A65-DAF8-ADF8B4DA42C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a:latin typeface="Arial Rounded MT Bold" panose="020F0704030504030204" pitchFamily="34" charset="0"/>
              </a:rPr>
              <a:t>Genese 18 : 17-19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Ge 18:17 Alors l'Éternel dit: Cacherai-je à Abraham ce que je vais faire?...</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 18 Abraham deviendra certainement une nation grande et puissante, et en lui seront bénies toutes les nations de la terre.</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98277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25CE-8F83-1D24-A87E-DC8A6D743F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62BCAD-F332-C447-F908-5366B419021E}"/>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a:latin typeface="Arial Rounded MT Bold" panose="020F0704030504030204" pitchFamily="34" charset="0"/>
              </a:rPr>
              <a:t>19 Car je l'ai choisi, afin qu'il ordonne à ses fils et à sa maison après lui de garder la voie de l'Éternel, en pratiquant la droiture et la justice, et qu'ainsi l'Éternel accomplisse en faveur d'Abraham les promesses qu'il lui a faites...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80869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7181-5D55-70C6-11E9-20642903F7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E724DF-30FE-E09F-A2BD-B905EE3684E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Genese 15 : 13-21</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Ge 15:13 Et l'Éternel dit à Abram: Sache que tes descendants seront étrangers dans un pays qui ne sera point à eux; ils y seront asservis, et on les opprimera pendant quatre cents ans.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14 Mais je jugerai la nation à laquelle ils seront asservis, et ils sortiront ensuite avec de grandes richesses.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81352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24A3D-A2E0-91D0-F726-81AC996338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00C209-A55E-BC91-F4A3-CFC97C70D5C4}"/>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15 Toi, tu iras en paix vers tes pères, tu seras enterré après une heureuse vieillesse.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16 A la quatrième génération, ils reviendront ici; car l'iniquité des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n'est pas encore à son comble.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17 ¶ Quand le soleil fut couché, il y eut une obscurité profonde; et voici, ce fut une fournaise fumante, et des flammes passèrent entre les animaux partagés.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38988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FC514-0657-836B-71C0-1D4B1607A2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E9267-55CE-1652-F852-31CA6DEED414}"/>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18 En ce jour-là, l'Éternel fit alliance avec Abram, et dit: Je donne ce pays à ta postérité, depuis le fleuve d'Égypte jusqu'au grand fleuve, au fleuve d'Euphrate,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19 le pays des </a:t>
            </a:r>
            <a:r>
              <a:rPr lang="fr-FR" sz="3600" dirty="0" err="1">
                <a:latin typeface="Arial Rounded MT Bold" panose="020F0704030504030204" pitchFamily="34" charset="0"/>
              </a:rPr>
              <a:t>Kéniens</a:t>
            </a:r>
            <a:r>
              <a:rPr lang="fr-FR" sz="3600" dirty="0">
                <a:latin typeface="Arial Rounded MT Bold" panose="020F0704030504030204" pitchFamily="34" charset="0"/>
              </a:rPr>
              <a:t>, des </a:t>
            </a:r>
            <a:r>
              <a:rPr lang="fr-FR" sz="3600" dirty="0" err="1">
                <a:latin typeface="Arial Rounded MT Bold" panose="020F0704030504030204" pitchFamily="34" charset="0"/>
              </a:rPr>
              <a:t>Keniziens</a:t>
            </a:r>
            <a:r>
              <a:rPr lang="fr-FR" sz="3600" dirty="0">
                <a:latin typeface="Arial Rounded MT Bold" panose="020F0704030504030204" pitchFamily="34" charset="0"/>
              </a:rPr>
              <a:t>, des </a:t>
            </a:r>
            <a:r>
              <a:rPr lang="fr-FR" sz="3600" dirty="0" err="1">
                <a:latin typeface="Arial Rounded MT Bold" panose="020F0704030504030204" pitchFamily="34" charset="0"/>
              </a:rPr>
              <a:t>Kadmoniens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20 des </a:t>
            </a:r>
            <a:r>
              <a:rPr lang="fr-FR" sz="3600" dirty="0" err="1">
                <a:latin typeface="Arial Rounded MT Bold" panose="020F0704030504030204" pitchFamily="34" charset="0"/>
              </a:rPr>
              <a:t>Héthiens</a:t>
            </a:r>
            <a:r>
              <a:rPr lang="fr-FR" sz="3600" dirty="0">
                <a:latin typeface="Arial Rounded MT Bold" panose="020F0704030504030204" pitchFamily="34" charset="0"/>
              </a:rPr>
              <a:t>, des </a:t>
            </a:r>
            <a:r>
              <a:rPr lang="fr-FR" sz="3600" dirty="0" err="1">
                <a:latin typeface="Arial Rounded MT Bold" panose="020F0704030504030204" pitchFamily="34" charset="0"/>
              </a:rPr>
              <a:t>Phéréziens</a:t>
            </a:r>
            <a:r>
              <a:rPr lang="fr-FR" sz="3600" dirty="0">
                <a:latin typeface="Arial Rounded MT Bold" panose="020F0704030504030204" pitchFamily="34" charset="0"/>
              </a:rPr>
              <a:t>, des </a:t>
            </a:r>
            <a:r>
              <a:rPr lang="fr-FR" sz="3600" dirty="0" err="1">
                <a:latin typeface="Arial Rounded MT Bold" panose="020F0704030504030204" pitchFamily="34" charset="0"/>
              </a:rPr>
              <a:t>Rephaïm</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21 des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des Cananéens, des </a:t>
            </a:r>
            <a:r>
              <a:rPr lang="fr-FR" sz="3600" dirty="0" err="1">
                <a:latin typeface="Arial Rounded MT Bold" panose="020F0704030504030204" pitchFamily="34" charset="0"/>
              </a:rPr>
              <a:t>Guirgasiens</a:t>
            </a:r>
            <a:r>
              <a:rPr lang="fr-FR" sz="3600" dirty="0">
                <a:latin typeface="Arial Rounded MT Bold" panose="020F0704030504030204" pitchFamily="34" charset="0"/>
              </a:rPr>
              <a:t> et des </a:t>
            </a:r>
            <a:r>
              <a:rPr lang="fr-FR" sz="3600" dirty="0" err="1">
                <a:latin typeface="Arial Rounded MT Bold" panose="020F0704030504030204" pitchFamily="34" charset="0"/>
              </a:rPr>
              <a:t>Jébusiens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3145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2C88-C09C-A546-3B25-5BF0F11964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9EB6C-3A86-2FF1-8D95-5A02710DDC8D}"/>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a:latin typeface="Arial Rounded MT Bold" panose="020F0704030504030204" pitchFamily="34" charset="0"/>
              </a:rPr>
              <a:t>Quand Dieu fait une promesse sa réalisation est certaine quand bien même nous ne voyons aucun signe, aucun moyen de son accomplissement. Dieu nous révèle son plan mais pas sa stratégie.</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Canaan est la promesse faite a Abraham et les enfants d’Israel cependant ils connaitront un esclavage de 400 ans.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60960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9B348-F4AE-65BF-C211-9E64563A92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FD23E2-2BB7-EBCC-A4D4-B735D1F07FC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800" dirty="0">
                <a:latin typeface="Arial Rounded MT Bold" panose="020F0704030504030204" pitchFamily="34" charset="0"/>
              </a:rPr>
              <a:t>Joseph fut vendu par ses frères. Une famine les conduira en Egypte ou plus tard ils deviendront captifs.</a:t>
            </a:r>
            <a:endParaRPr lang="en-US" sz="3800" dirty="0">
              <a:latin typeface="Arial Rounded MT Bold" panose="020F0704030504030204" pitchFamily="34" charset="0"/>
            </a:endParaRPr>
          </a:p>
          <a:p>
            <a:pPr lvl="0" algn="just"/>
            <a:r>
              <a:rPr lang="fr-FR" sz="3800" dirty="0">
                <a:latin typeface="Arial Rounded MT Bold" panose="020F0704030504030204" pitchFamily="34" charset="0"/>
              </a:rPr>
              <a:t>Moïse dont la vie fut miraculeusement épargnée sera adopté par la fille du Roi d’Egypte. Il jouissait de tous les privilèges de l’empire. Il a dû s'enfuir et demeurer près de 40 ans a Madian jusqu'à ce que Dieu lui parla derrière le buisson ardent. </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58814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F3FB-8E8E-B529-9965-389746C024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465EE-2BA9-BF15-199B-653C95CF292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dirty="0">
                <a:latin typeface="Arial Rounded MT Bold" panose="020F0704030504030204" pitchFamily="34" charset="0"/>
              </a:rPr>
              <a:t>Exode 2: 23-25    </a:t>
            </a:r>
            <a:endParaRPr lang="en-US" dirty="0">
              <a:latin typeface="Arial Rounded MT Bold" panose="020F0704030504030204" pitchFamily="34" charset="0"/>
            </a:endParaRPr>
          </a:p>
          <a:p>
            <a:pPr algn="just"/>
            <a:r>
              <a:rPr lang="fr-FR" sz="3600" dirty="0">
                <a:latin typeface="Arial Rounded MT Bold" panose="020F0704030504030204" pitchFamily="34" charset="0"/>
              </a:rPr>
              <a:t>Ex 2:23 ¶ Longtemps après, le roi d'Égypte mourut, et les enfants d'Israël gémissaient encore sous la servitude, et poussaient des cris. Ces cris, que leur arrachait la servitude, montèrent jusqu'à Dieu.</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24 Dieu entendit leurs gémissements, et se souvint de son alliance avec Abraham, Isaac et Jacob.</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25 Dieu regarda les enfants d'Israël, et il en eut compassion.          </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1411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811D-1266-835F-9B13-334BAE6FF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F11F7-BB43-2C90-6896-BE4A8FD4019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dirty="0">
                <a:latin typeface="Arial Rounded MT Bold" panose="020F0704030504030204" pitchFamily="34" charset="0"/>
              </a:rPr>
              <a:t>Exode 3: 1-9</a:t>
            </a:r>
            <a:endParaRPr lang="en-US" dirty="0">
              <a:latin typeface="Arial Rounded MT Bold" panose="020F0704030504030204" pitchFamily="34" charset="0"/>
            </a:endParaRPr>
          </a:p>
          <a:p>
            <a:pPr algn="just"/>
            <a:r>
              <a:rPr lang="fr-FR" sz="3600" dirty="0">
                <a:latin typeface="Arial Rounded MT Bold" panose="020F0704030504030204" pitchFamily="34" charset="0"/>
              </a:rPr>
              <a:t>Ex 3:1 ¶ Moïse faisait paître le troupeau de </a:t>
            </a:r>
            <a:r>
              <a:rPr lang="fr-FR" sz="3600" dirty="0" err="1">
                <a:latin typeface="Arial Rounded MT Bold" panose="020F0704030504030204" pitchFamily="34" charset="0"/>
              </a:rPr>
              <a:t>Jéthro</a:t>
            </a:r>
            <a:r>
              <a:rPr lang="fr-FR" sz="3600" dirty="0">
                <a:latin typeface="Arial Rounded MT Bold" panose="020F0704030504030204" pitchFamily="34" charset="0"/>
              </a:rPr>
              <a:t>, son beau-père, sacrificateur de Madian; et il mena le troupeau derrière le désert, et vint à la montagne de Dieu, à Horeb.</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L'ange de l'Éternel lui apparut dans une flamme de feu, au milieu d'un buisson. Moïse regarda; et voici, le buisson était tout en feu, et le buisson ne se consumait point.</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44062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A38C-2CEC-B3D2-512C-07DB8D2B8F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68C71-B9CB-4A10-098D-461DA95FADD8}"/>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3 Moïse dit: Je veux me détourner pour voir quelle est cette grande vision, et pourquoi le buisson ne se consume point.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L'Éternel vit qu'il se détournait pour voir; et Dieu l'appela du milieu du buisson, et dit: Moïse! Moïse! Et il répondit: Me voici!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5 Dieu dit: N'approche pas d'ici, ôte tes souliers de tes pieds, car le lieu sur lequel tu te tiens est une terre sainte.</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09884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82F1-BA91-968E-EA06-924ECE8556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80B948-7D08-7836-0F3B-219A6DD79487}"/>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6 Et il ajouta: Je suis le Dieu de ton père, le Dieu d'Abraham, le Dieu d'Isaac et le Dieu de Jacob. Moïse se cacha le visage, car il craignait de regarder Dieu.</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7 ¶ L'Éternel dit: J'ai vu la souffrance de mon peuple qui est en Égypte, et j'ai entendu les cris que lui font pousser ses oppresseurs, car je connais ses douleurs.</a:t>
            </a:r>
            <a:endParaRPr lang="en-US" sz="3600" dirty="0">
              <a:latin typeface="Arial Rounded MT Bold" panose="020F0704030504030204" pitchFamily="34" charset="0"/>
            </a:endParaRPr>
          </a:p>
          <a:p>
            <a:pPr algn="just"/>
            <a:r>
              <a:rPr lang="fr-FR" dirty="0">
                <a:latin typeface="Arial Rounded MT Bold" panose="020F0704030504030204" pitchFamily="34" charset="0"/>
              </a:rPr>
              <a:t> </a:t>
            </a: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20625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F096C-3C7F-2B9F-3C9D-FB95C79156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8270E7-B98A-F635-1BA7-E1AADE0BE9F2}"/>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8 Je suis descendu pour le délivrer de la main des Égyptiens, et pour le faire monter de ce pays dans un bon et vaste pays, dans un pays où coulent le lait et le miel, dans les lieux qu'habitent les Cananéens, les </a:t>
            </a:r>
            <a:r>
              <a:rPr lang="fr-FR" sz="3600" dirty="0" err="1">
                <a:latin typeface="Arial Rounded MT Bold" panose="020F0704030504030204" pitchFamily="34" charset="0"/>
              </a:rPr>
              <a:t>Héthiens</a:t>
            </a:r>
            <a:r>
              <a:rPr lang="fr-FR" sz="3600" dirty="0">
                <a:latin typeface="Arial Rounded MT Bold" panose="020F0704030504030204" pitchFamily="34" charset="0"/>
              </a:rPr>
              <a:t>, les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les </a:t>
            </a:r>
            <a:r>
              <a:rPr lang="fr-FR" sz="3600" dirty="0" err="1">
                <a:latin typeface="Arial Rounded MT Bold" panose="020F0704030504030204" pitchFamily="34" charset="0"/>
              </a:rPr>
              <a:t>Phéréziens</a:t>
            </a:r>
            <a:r>
              <a:rPr lang="fr-FR" sz="3600" dirty="0">
                <a:latin typeface="Arial Rounded MT Bold" panose="020F0704030504030204" pitchFamily="34" charset="0"/>
              </a:rPr>
              <a:t>, les </a:t>
            </a:r>
            <a:r>
              <a:rPr lang="fr-FR" sz="3600" dirty="0" err="1">
                <a:latin typeface="Arial Rounded MT Bold" panose="020F0704030504030204" pitchFamily="34" charset="0"/>
              </a:rPr>
              <a:t>Héviens</a:t>
            </a:r>
            <a:r>
              <a:rPr lang="fr-FR" sz="3600" dirty="0">
                <a:latin typeface="Arial Rounded MT Bold" panose="020F0704030504030204" pitchFamily="34" charset="0"/>
              </a:rPr>
              <a:t> et les </a:t>
            </a:r>
            <a:r>
              <a:rPr lang="fr-FR" sz="3600" dirty="0" err="1">
                <a:latin typeface="Arial Rounded MT Bold" panose="020F0704030504030204" pitchFamily="34" charset="0"/>
              </a:rPr>
              <a:t>Jébusiens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9 Voici, les cris d'Israël sont venus jusqu'à moi, et j'ai vu l'oppression que leur font souffrir les Égyptiens.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87149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46068-D427-BB29-ECD5-A32368EB8F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9CC424-B306-8FF6-735D-809B0F56691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dirty="0">
                <a:latin typeface="Arial Rounded MT Bold" panose="020F0704030504030204" pitchFamily="34" charset="0"/>
              </a:rPr>
              <a:t>Moïse un homme choisi par Dieu mais qui se cabre, mais c' était le choix irréversible de Dieu pour un tâche délicate et difficile </a:t>
            </a:r>
            <a:endParaRPr lang="en-US" dirty="0">
              <a:latin typeface="Arial Rounded MT Bold" panose="020F0704030504030204" pitchFamily="34" charset="0"/>
            </a:endParaRPr>
          </a:p>
          <a:p>
            <a:pPr algn="just"/>
            <a:r>
              <a:rPr lang="fr-FR" dirty="0">
                <a:latin typeface="Arial Rounded MT Bold" panose="020F0704030504030204" pitchFamily="34" charset="0"/>
              </a:rPr>
              <a:t>Exode 12 :35-36</a:t>
            </a:r>
            <a:endParaRPr lang="en-US" dirty="0">
              <a:latin typeface="Arial Rounded MT Bold" panose="020F0704030504030204" pitchFamily="34" charset="0"/>
            </a:endParaRPr>
          </a:p>
          <a:p>
            <a:pPr algn="just"/>
            <a:r>
              <a:rPr lang="fr-FR" dirty="0">
                <a:latin typeface="Arial Rounded MT Bold" panose="020F0704030504030204" pitchFamily="34" charset="0"/>
              </a:rPr>
              <a:t>Ex 12:35 Les enfants d'Israël firent ce que Moïse avait dit, et ils demandèrent aux Égyptiens des vases d'argent, des vases d'or et des vêtements.</a:t>
            </a: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57505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724BB-5807-01DA-73D8-CE59A81940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DBDE06-F9CD-4E7E-6FE9-9CB800E4E1B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3600" dirty="0">
                <a:latin typeface="Arial Rounded MT Bold" panose="020F0704030504030204" pitchFamily="34" charset="0"/>
              </a:rPr>
              <a:t>Moïse un homme choisi par Dieu mais qui se cabre, mais c' était le choix irréversible de Dieu pour un tâche délicate et difficile </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Exode 12 :35-36</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35 Les enfants d'Israël firent ce que Moïse avait dit, et ils demandèrent aux Égyptiens des vases d'argent, des vases d'or et des vêtements.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36 L'Éternel fit trouver grâce au peuple aux yeux des Égyptiens, qui se rendirent à leur demande. Et ils dépouillèrent les Égyptiens.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27405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FF86-D93C-4BF7-1800-C0DA092547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E514D-FA7D-6FF6-6D6C-C255C3FBC10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latin typeface="Arial Rounded MT Bold" panose="020F0704030504030204" pitchFamily="34" charset="0"/>
              </a:rPr>
              <a:t>Israël un peuple choisi par Dieu, un peuple qui a fait l'expérience de sa puissance et de sa fidélité mais qui n’a pas observé les commandements de Dieu.</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30 années dans le désert - Murmures - Rébellions - Idolâtrie</a:t>
            </a:r>
            <a:endParaRPr lang="en-US" sz="4000" dirty="0">
              <a:latin typeface="Arial Rounded MT Bold" panose="020F0704030504030204" pitchFamily="34" charset="0"/>
            </a:endParaRPr>
          </a:p>
          <a:p>
            <a:pPr algn="just"/>
            <a:r>
              <a:rPr lang="fr-FR" sz="4000" b="1" dirty="0">
                <a:latin typeface="Arial Rounded MT Bold" panose="020F0704030504030204" pitchFamily="34" charset="0"/>
              </a:rPr>
              <a:t>Rentrée en Canaan, nouvelles désobéissances.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62050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FE39C-3880-3E75-FBA6-45283D86CC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6CCC3-7986-5F59-87B1-3F32E96940D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4- QU'EST CE QUE DIEU AVAIT PRESCRIT À ISRAËL</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Lev 26 : 3- 13   </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Le 26:3 Si vous suivez mes lois, si vous gardez mes commandements et les mettez en pratique,</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4 je vous enverrai des pluies en leur saison, la terre donnera ses produits, et les arbres des champs donneront leurs fruits.</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58320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54924-CBD6-2810-BB71-5FA1A31A6A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F05A5-8163-FFCD-BE54-8F5F9E608C4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5 A peine aurez-vous battu le blé que vous toucherez à la vendange, et la vendange atteindra les semailles; vous mangerez votre pain à satiété, et vous habiterez en sécurité dans votre pays.</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6 Je mettrai la paix dans le pays, et personne ne troublera votre sommeil; je ferai disparaître du pays les bêtes féroces, et l'épée ne passera point par votre pays.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70361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3AF9-5E65-1AF9-3B75-EE81015CB9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4BA6D3-AEAA-EB83-2F21-0BB8170DF99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7 Vous poursuivrez vos ennemis, et ils tomberont devant vous par l'épée.</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8 Cinq d'entre vous en poursuivront cent, et cent d'entre vous en poursuivront dix mille, et vos ennemis tomberont devant vous par l'épée.</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9 Je me tournerai vers vous, je vous rendrai féconds et je vous multiplierai, et je maintiendrai mon alliance avec vous.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85818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BC1BF-FFAD-36C8-9E3E-4D759E6F06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A703E-9F6E-AA58-E759-1D88EC75ABF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10 Vous mangerez des anciennes récoltes, et vous sortirez les vieilles pour faire place aux nouvelles.</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11 J'établirai ma demeure au milieu de vous, et mon âme ne vous aura point en horreur.</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12 Je marcherai au milieu de vous, je serai votre Dieu, et vous serez mon peuple.</a:t>
            </a:r>
            <a:endParaRPr lang="en-US" sz="4000" dirty="0">
              <a:solidFill>
                <a:srgbClr val="0033CC"/>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42841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8A09A-9374-8C9F-015A-4E91AE323F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611F5-E95E-9D77-D515-E280D91A588A}"/>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Lev 26 : 13   </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13 Je suis l'Éternel, votre Dieu, qui vous ai fait sortir du pays d'Égypte, qui vous ai tirés de la servitude; j'ai brisé les liens de votre joug, et je vous ai fait marcher la tête levée.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72117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7FBDC-EE18-2AFF-7B96-5B33D18FE8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65B19-81E4-6ABD-4320-A636D25319B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4:1 ¶ Maintenant, Israël, écoute les lois et les ordonnances que je vous enseigne. Mettez-les en pratique, afin que vous viviez, et que vous entriez en possession du pays que vous donne l'Éternel, le Dieu de vos pères.   </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028247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28479-2EB4-C709-CB79-6BAC015426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0E12D5-729D-FF7E-C52A-512E8FF96AF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4:40 Et observe ses lois et ses commandements que je te prescris aujourd'hui, afin que tu sois heureux, toi et tes enfants après toi, et que tu prolonges désormais tes jours dans le pays que l'Éternel, ton Dieu, te donne.</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34698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3BFDC-FF90-44DF-F67B-F5C93947AB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C7DBF-4F3F-20DB-06CE-625EAC49BE6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7:9 Sache donc que c'est l'Éternel, ton Dieu, qui est Dieu. Ce Dieu fidèle garde son alliance et sa miséricorde jusqu'à la millième génération envers ceux qui l'aiment et qui observent ses commandements.</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17443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EA362-F081-22FC-1D5B-FCF52D6C11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6136F-0EE8-D6A2-FB5A-435183BAC31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Jos 1:8 Que ce livre de la loi ne s'éloigne point de ta bouche; médite-le jour et nuit, pour agir fidèlement selon tout ce qui y est écrit; car c'est alors que tu auras du succès dans tes entreprises, c'est alors que tu réussiras.</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038180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2EC5-B438-3CE8-8A25-5BA5A8E2C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FA99C-0CF8-B14E-BAC5-BBBCE2D8A419}"/>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anose="020F0704030504030204" pitchFamily="34" charset="0"/>
              </a:rPr>
              <a:t>A T’IL JAMAIS ETE FIDELE ? NON </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Ezechiel 2: 3- 5</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Eze 2:3 Il me dit: Fils de l'homme, je t'envoie vers les enfants d'Israël, vers ces peuples rebelles, qui se sont révoltés contre moi; eux et leurs pères ont péché contre moi, jusqu'au jour même où nous sommes.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353637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7BF8C-F79B-5510-886B-9443036B3D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CE89C1-4D5E-6DC2-F0D2-23E145C01F3D}"/>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anose="020F0704030504030204" pitchFamily="34" charset="0"/>
              </a:rPr>
              <a:t>4 Ce sont des enfants à la face impudente et au cœur endurci; je t'envoie vers eux, et tu leur diras: Ainsi parle le Seigneur, l'Éternel.</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5 Qu'ils écoutent, ou qu'ils n'écoutent pas, -car c'est une famille de rebelles, -ils sauront qu'un prophète est au milieu d'eux.   </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373407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E104A-E3EB-92A8-A72A-E6A7B08D4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9486B-4F88-52B3-D715-34DD5F4FF024}"/>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dirty="0">
                <a:latin typeface="Arial Rounded MT Bold" panose="020F0704030504030204" pitchFamily="34" charset="0"/>
              </a:rPr>
              <a:t>Es 65: 1-2   </a:t>
            </a:r>
            <a:endParaRPr lang="en-US" dirty="0">
              <a:latin typeface="Arial Rounded MT Bold" panose="020F0704030504030204" pitchFamily="34" charset="0"/>
            </a:endParaRPr>
          </a:p>
          <a:p>
            <a:pPr algn="just"/>
            <a:r>
              <a:rPr lang="fr-FR" sz="3600" dirty="0">
                <a:latin typeface="Arial Rounded MT Bold" panose="020F0704030504030204" pitchFamily="34" charset="0"/>
              </a:rPr>
              <a:t>Isa 65:1 ¶ J'ai exaucé ceux qui ne demandaient rien, Je me suis laissé trouver par ceux qui ne me cherchaient pas; J'ai dit: Me voici, me voici! A une nation qui ne s'appelait pas de mon nom.</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J'ai tendu mes mains tous les jours vers un peuple rebelle, Qui marche dans une voie mauvaise, Au gré de ses pensées;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773711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B80E-6232-45B7-3EB3-F18AB8FB92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F32947-5079-053D-9F46-C63CFE4E85F2}"/>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dirty="0">
                <a:latin typeface="Arial Rounded MT Bold" panose="020F0704030504030204" pitchFamily="34" charset="0"/>
              </a:rPr>
              <a:t>Es 1: 2-4 </a:t>
            </a:r>
            <a:endParaRPr lang="en-US" dirty="0">
              <a:latin typeface="Arial Rounded MT Bold" panose="020F0704030504030204" pitchFamily="34" charset="0"/>
            </a:endParaRPr>
          </a:p>
          <a:p>
            <a:pPr algn="just"/>
            <a:r>
              <a:rPr lang="fr-FR" sz="3600" dirty="0">
                <a:latin typeface="Arial Rounded MT Bold" panose="020F0704030504030204" pitchFamily="34" charset="0"/>
              </a:rPr>
              <a:t>Isa 1:2 ¶ Cieux, écoutez! terre, prête l'oreille! Car l'Éternel parle. J'ai nourri et élevé des enfants, Mais ils se sont révoltés contre moi.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3 Le bœuf connaît son possesseur, Et l'âne la crèche de son maître: Israël ne connaît rien, Mon peuple n'a point d'intelligence.</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051318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715A-281B-9EB2-9CED-CDC4819ABD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C92EC-2031-6B7D-447D-19897D8FBF06}"/>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400" dirty="0">
                <a:latin typeface="Arial Rounded MT Bold" panose="020F0704030504030204" pitchFamily="34" charset="0"/>
              </a:rPr>
              <a:t>Es 1: 4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4 Malheur à la nation pécheresse, au peuple chargé d'iniquités, A la race des méchants, aux enfants corrompus! Ils ont abandonné l'Éternel, ils ont méprisé le Saint d'Israël. Ils se sont retirés en arrière...</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600762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0E4F-F37F-A2EA-673B-11B6E6D4A9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9EB28-9E57-ADE1-FEC5-04A12BCAF23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dirty="0">
                <a:latin typeface="Arial Rounded MT Bold" panose="020F0704030504030204" pitchFamily="34" charset="0"/>
              </a:rPr>
              <a:t>Conclusion - </a:t>
            </a:r>
            <a:endParaRPr lang="en-US" dirty="0">
              <a:latin typeface="Arial Rounded MT Bold" panose="020F0704030504030204" pitchFamily="34" charset="0"/>
            </a:endParaRPr>
          </a:p>
          <a:p>
            <a:pPr algn="just"/>
            <a:r>
              <a:rPr lang="fr-FR" sz="3600" dirty="0">
                <a:latin typeface="Arial Rounded MT Bold" panose="020F0704030504030204" pitchFamily="34" charset="0"/>
              </a:rPr>
              <a:t>Dieu s’étonne de nous voir rejeter sa bonté, de vouloir saisir ses bénédictions sans pour autant faire sa volonté. Nous ratons les bénédictions de Dieu à cause de nos transgressions. Cela fait grand mal à Dieu. </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Ps 81 : 11-17</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11 Je suis l'Éternel, ton Dieu, qui t'ai fait monter du pays d'Égypte; Ouvre ta bouche, et je la remplirai.</a:t>
            </a:r>
            <a:endParaRPr lang="en-US" sz="36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995586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6789-FA62-5AA6-8F63-4D800A532E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1176CA-4C18-1B23-07B2-D253EBF2A20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12 Mais mon peuple n'a point écouté ma voix, Israël ne m'a point obéi.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13 Alors je les ai livrés aux penchants de leur cœur, Et ils ont suivi leurs propres conseils.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14 Oh! si mon peuple m'écoutait, Si Israël marchait dans mes voies!</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4028731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9A35-090F-2047-371D-AF277C3097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459C79-01A4-E357-034B-A978F72D46D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15 En un instant je confondrais leurs ennemis, Je tournerais ma main contre leurs adversaires;</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16 Ceux qui haïssent l'Éternel le flatteraient, Et le bonheur d'Israël durerait toujours;</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17 Je le nourrirais du meilleur froment, Et je le rassasierais du miel du rocher.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0575076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D3C96-A4A3-C562-9C07-CDC45BA50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858448-0D30-A7B9-42CF-7C2D4330CAA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Jos 24:14-15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Jos 24:14 Maintenant, craignez l'Éternel, et servez-le avec intégrité et fidélité. Faites disparaître les dieux qu'ont servis vos pères de l'autre côté du fleuve et en Égypte, et servez l'Éternel.</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614634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A6CE-1427-2BD0-E624-4918AA7FF1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8EB36-54C4-4B8A-99FE-05719A33AD56}"/>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Jos 24:15  </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15 ¶ Et si vous ne trouvez pas bon de servir l'Éternel, choisissez aujourd'hui qui vous voulez servir, ou les dieux que servaient vos pères au-delà du fleuve, ou les dieux des </a:t>
            </a:r>
            <a:r>
              <a:rPr lang="fr-FR" sz="4000" dirty="0" err="1">
                <a:latin typeface="Arial Rounded MT Bold" panose="020F0704030504030204" pitchFamily="34" charset="0"/>
              </a:rPr>
              <a:t>Amoréens</a:t>
            </a:r>
            <a:r>
              <a:rPr lang="fr-FR" sz="4000" dirty="0">
                <a:latin typeface="Arial Rounded MT Bold" panose="020F0704030504030204" pitchFamily="34" charset="0"/>
              </a:rPr>
              <a:t> dans le pays desquels vous habitez. Moi et ma maison, nous servirons l'Éternel.</a:t>
            </a:r>
            <a:endParaRPr lang="en-US" sz="4000" dirty="0">
              <a:latin typeface="Arial Rounded MT Bold" panose="020F0704030504030204" pitchFamily="34" charset="0"/>
            </a:endParaRPr>
          </a:p>
          <a:p>
            <a:pPr algn="r"/>
            <a:r>
              <a:rPr lang="fr-FR" sz="4000" dirty="0">
                <a:latin typeface="Arial Rounded MT Bold" panose="020F0704030504030204" pitchFamily="34" charset="0"/>
              </a:rPr>
              <a:t>God </a:t>
            </a:r>
            <a:r>
              <a:rPr lang="fr-FR" sz="4000" dirty="0" err="1">
                <a:latin typeface="Arial Rounded MT Bold" panose="020F0704030504030204" pitchFamily="34" charset="0"/>
              </a:rPr>
              <a:t>bless</a:t>
            </a:r>
            <a:r>
              <a:rPr lang="fr-FR" sz="4000" dirty="0">
                <a:latin typeface="Arial Rounded MT Bold" panose="020F0704030504030204" pitchFamily="34" charset="0"/>
              </a:rPr>
              <a:t> </a:t>
            </a:r>
            <a:r>
              <a:rPr lang="fr-FR" sz="4000" dirty="0" err="1">
                <a:latin typeface="Arial Rounded MT Bold" panose="020F0704030504030204" pitchFamily="34" charset="0"/>
              </a:rPr>
              <a:t>you</a:t>
            </a:r>
            <a:r>
              <a:rPr lang="fr-FR" sz="4000" dirty="0">
                <a:latin typeface="Arial Rounded MT Bold" panose="020F0704030504030204" pitchFamily="34" charset="0"/>
              </a:rPr>
              <a:t> !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9414582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3B90A-66C3-C9D3-B141-D4AD55EB41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B081-3414-1AC4-A8E6-7A7710E9A02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b="1" u="sng" dirty="0">
                <a:latin typeface="Arial Rounded MT Bold" panose="020F0704030504030204" pitchFamily="34" charset="0"/>
              </a:rPr>
              <a:t>13. Kr </a:t>
            </a:r>
            <a:r>
              <a:rPr lang="fr-FR" b="1" u="sng" dirty="0" err="1">
                <a:latin typeface="Arial Rounded MT Bold" panose="020F0704030504030204" pitchFamily="34" charset="0"/>
              </a:rPr>
              <a:t>Cht</a:t>
            </a:r>
            <a:r>
              <a:rPr lang="fr-FR" b="1" u="sng" dirty="0">
                <a:latin typeface="Arial Rounded MT Bold" panose="020F0704030504030204" pitchFamily="34" charset="0"/>
              </a:rPr>
              <a:t> Esp : </a:t>
            </a:r>
            <a:r>
              <a:rPr lang="fr-FR" b="1" u="sng" dirty="0" err="1">
                <a:latin typeface="Arial Rounded MT Bold" panose="020F0704030504030204" pitchFamily="34" charset="0"/>
              </a:rPr>
              <a:t>Lè</a:t>
            </a:r>
            <a:r>
              <a:rPr lang="fr-FR" b="1" u="sng" dirty="0">
                <a:latin typeface="Arial Rounded MT Bold" panose="020F0704030504030204" pitchFamily="34" charset="0"/>
              </a:rPr>
              <a:t> nap mache </a:t>
            </a:r>
            <a:r>
              <a:rPr lang="fr-FR" b="1" u="sng" dirty="0" err="1">
                <a:latin typeface="Arial Rounded MT Bold" panose="020F0704030504030204" pitchFamily="34" charset="0"/>
              </a:rPr>
              <a:t>ak</a:t>
            </a:r>
            <a:r>
              <a:rPr lang="fr-FR" b="1" u="sng" dirty="0">
                <a:latin typeface="Arial Rounded MT Bold" panose="020F0704030504030204" pitchFamily="34" charset="0"/>
              </a:rPr>
              <a:t> Dieu</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1</a:t>
            </a:r>
            <a:endParaRPr lang="en-US" dirty="0">
              <a:latin typeface="Arial Rounded MT Bold" panose="020F0704030504030204" pitchFamily="34" charset="0"/>
            </a:endParaRPr>
          </a:p>
          <a:p>
            <a:pPr marL="0" indent="0" algn="ctr">
              <a:buNone/>
            </a:pPr>
            <a:r>
              <a:rPr lang="fr-FR" dirty="0" err="1">
                <a:latin typeface="Arial Rounded MT Bold" panose="020F0704030504030204" pitchFamily="34" charset="0"/>
              </a:rPr>
              <a:t>Lè</a:t>
            </a:r>
            <a:r>
              <a:rPr lang="fr-FR" dirty="0">
                <a:latin typeface="Arial Rounded MT Bold" panose="020F0704030504030204" pitchFamily="34" charset="0"/>
              </a:rPr>
              <a:t> nap mache </a:t>
            </a:r>
            <a:r>
              <a:rPr lang="fr-FR" dirty="0" err="1">
                <a:latin typeface="Arial Rounded MT Bold" panose="020F0704030504030204" pitchFamily="34" charset="0"/>
              </a:rPr>
              <a:t>ak</a:t>
            </a:r>
            <a:r>
              <a:rPr lang="fr-FR" dirty="0">
                <a:latin typeface="Arial Rounded MT Bold" panose="020F0704030504030204" pitchFamily="34" charset="0"/>
              </a:rPr>
              <a:t> Dieu,</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nan </a:t>
            </a:r>
            <a:r>
              <a:rPr lang="fr-FR" dirty="0" err="1">
                <a:latin typeface="Arial Rounded MT Bold" panose="020F0704030504030204" pitchFamily="34" charset="0"/>
              </a:rPr>
              <a:t>lumiè</a:t>
            </a:r>
            <a:r>
              <a:rPr lang="fr-FR" dirty="0">
                <a:latin typeface="Arial Rounded MT Bold" panose="020F0704030504030204" pitchFamily="34" charset="0"/>
              </a:rPr>
              <a:t> </a:t>
            </a:r>
            <a:r>
              <a:rPr lang="fr-FR" dirty="0" err="1">
                <a:latin typeface="Arial Rounded MT Bold" panose="020F0704030504030204" pitchFamily="34" charset="0"/>
              </a:rPr>
              <a:t>Parol</a:t>
            </a:r>
            <a:r>
              <a:rPr lang="fr-FR" dirty="0">
                <a:latin typeface="Arial Rounded MT Bold" panose="020F0704030504030204" pitchFamily="34" charset="0"/>
              </a:rPr>
              <a:t> Li,</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Ki </a:t>
            </a:r>
            <a:r>
              <a:rPr lang="fr-FR" dirty="0" err="1">
                <a:latin typeface="Arial Rounded MT Bold" panose="020F0704030504030204" pitchFamily="34" charset="0"/>
              </a:rPr>
              <a:t>bèl</a:t>
            </a:r>
            <a:r>
              <a:rPr lang="fr-FR" dirty="0">
                <a:latin typeface="Arial Rounded MT Bold" panose="020F0704030504030204" pitchFamily="34" charset="0"/>
              </a:rPr>
              <a:t> </a:t>
            </a:r>
            <a:r>
              <a:rPr lang="fr-FR" dirty="0" err="1">
                <a:latin typeface="Arial Rounded MT Bold" panose="020F0704030504030204" pitchFamily="34" charset="0"/>
              </a:rPr>
              <a:t>gloua</a:t>
            </a:r>
            <a:r>
              <a:rPr lang="fr-FR" dirty="0">
                <a:latin typeface="Arial Rounded MT Bold" panose="020F0704030504030204" pitchFamily="34" charset="0"/>
              </a:rPr>
              <a:t> Li </a:t>
            </a:r>
            <a:r>
              <a:rPr lang="fr-FR" dirty="0" err="1">
                <a:latin typeface="Arial Rounded MT Bold" panose="020F0704030504030204" pitchFamily="34" charset="0"/>
              </a:rPr>
              <a:t>voyé</a:t>
            </a:r>
            <a:r>
              <a:rPr lang="fr-FR" dirty="0">
                <a:latin typeface="Arial Rounded MT Bold" panose="020F0704030504030204" pitchFamily="34" charset="0"/>
              </a:rPr>
              <a:t> son </a:t>
            </a:r>
            <a:r>
              <a:rPr lang="fr-FR" dirty="0" err="1">
                <a:latin typeface="Arial Rounded MT Bold" panose="020F0704030504030204" pitchFamily="34" charset="0"/>
              </a:rPr>
              <a:t>rout</a:t>
            </a:r>
            <a:r>
              <a:rPr lang="fr-FR" dirty="0">
                <a:latin typeface="Arial Rounded MT Bold" panose="020F0704030504030204" pitchFamily="34" charset="0"/>
              </a:rPr>
              <a:t> </a:t>
            </a:r>
            <a:r>
              <a:rPr lang="fr-FR" dirty="0" err="1">
                <a:latin typeface="Arial Rounded MT Bold" panose="020F0704030504030204" pitchFamily="34" charset="0"/>
              </a:rPr>
              <a:t>nou</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Le nap </a:t>
            </a:r>
            <a:r>
              <a:rPr lang="fr-FR" dirty="0" err="1">
                <a:latin typeface="Arial Rounded MT Bold" panose="020F0704030504030204" pitchFamily="34" charset="0"/>
              </a:rPr>
              <a:t>fè</a:t>
            </a:r>
            <a:r>
              <a:rPr lang="fr-FR" dirty="0">
                <a:latin typeface="Arial Rounded MT Bold" panose="020F0704030504030204" pitchFamily="34" charset="0"/>
              </a:rPr>
              <a:t> volonté-L,</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Li </a:t>
            </a:r>
            <a:r>
              <a:rPr lang="fr-FR" dirty="0" err="1">
                <a:latin typeface="Arial Rounded MT Bold" panose="020F0704030504030204" pitchFamily="34" charset="0"/>
              </a:rPr>
              <a:t>rété</a:t>
            </a:r>
            <a:r>
              <a:rPr lang="fr-FR" dirty="0">
                <a:latin typeface="Arial Rounded MT Bold" panose="020F0704030504030204" pitchFamily="34" charset="0"/>
              </a:rPr>
              <a:t> kote </a:t>
            </a:r>
            <a:r>
              <a:rPr lang="fr-FR" dirty="0" err="1">
                <a:latin typeface="Arial Rounded MT Bold" panose="020F0704030504030204" pitchFamily="34" charset="0"/>
              </a:rPr>
              <a:t>nou</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E </a:t>
            </a:r>
            <a:r>
              <a:rPr lang="fr-FR" dirty="0" err="1">
                <a:latin typeface="Arial Rounded MT Bold" panose="020F0704030504030204" pitchFamily="34" charset="0"/>
              </a:rPr>
              <a:t>ak</a:t>
            </a:r>
            <a:r>
              <a:rPr lang="fr-FR" dirty="0">
                <a:latin typeface="Arial Rounded MT Bold" panose="020F0704030504030204" pitchFamily="34" charset="0"/>
              </a:rPr>
              <a:t> tout </a:t>
            </a:r>
            <a:r>
              <a:rPr lang="fr-FR" dirty="0" err="1">
                <a:latin typeface="Arial Rounded MT Bold" panose="020F0704030504030204" pitchFamily="34" charset="0"/>
              </a:rPr>
              <a:t>moun</a:t>
            </a:r>
            <a:r>
              <a:rPr lang="fr-FR" dirty="0">
                <a:latin typeface="Arial Rounded MT Bold" panose="020F0704030504030204" pitchFamily="34" charset="0"/>
              </a:rPr>
              <a:t> </a:t>
            </a:r>
            <a:r>
              <a:rPr lang="fr-FR" dirty="0" err="1">
                <a:latin typeface="Arial Rounded MT Bold" panose="020F0704030504030204" pitchFamily="34" charset="0"/>
              </a:rPr>
              <a:t>ki</a:t>
            </a:r>
            <a:r>
              <a:rPr lang="fr-FR" dirty="0">
                <a:latin typeface="Arial Rounded MT Bold" panose="020F0704030504030204" pitchFamily="34" charset="0"/>
              </a:rPr>
              <a:t> obéi-</a:t>
            </a:r>
            <a:r>
              <a:rPr lang="fr-FR" dirty="0" err="1">
                <a:latin typeface="Arial Rounded MT Bold" panose="020F0704030504030204" pitchFamily="34" charset="0"/>
              </a:rPr>
              <a:t>kouè</a:t>
            </a:r>
            <a:r>
              <a:rPr lang="fr-FR" dirty="0">
                <a:latin typeface="Arial Rounded MT Bold" panose="020F0704030504030204" pitchFamily="34" charset="0"/>
              </a:rPr>
              <a:t> .</a:t>
            </a:r>
            <a:endParaRPr lang="en-US" dirty="0">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Kè: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 Se </a:t>
            </a:r>
            <a:r>
              <a:rPr lang="fr-FR" dirty="0" err="1">
                <a:solidFill>
                  <a:srgbClr val="0033CC"/>
                </a:solidFill>
                <a:latin typeface="Arial Rounded MT Bold" panose="020F0704030504030204" pitchFamily="34" charset="0"/>
              </a:rPr>
              <a:t>tou</a:t>
            </a:r>
            <a:r>
              <a:rPr lang="fr-FR" dirty="0">
                <a:solidFill>
                  <a:srgbClr val="0033CC"/>
                </a:solidFill>
                <a:latin typeface="Arial Rounded MT Bold" panose="020F0704030504030204" pitchFamily="34" charset="0"/>
              </a:rPr>
              <a:t> sa pou </a:t>
            </a:r>
            <a:r>
              <a:rPr lang="fr-FR" dirty="0" err="1">
                <a:solidFill>
                  <a:srgbClr val="0033CC"/>
                </a:solidFill>
                <a:latin typeface="Arial Rounded MT Bold" panose="020F0704030504030204" pitchFamily="34" charset="0"/>
              </a:rPr>
              <a:t>nou</a:t>
            </a:r>
            <a:r>
              <a:rPr lang="fr-FR" dirty="0">
                <a:solidFill>
                  <a:srgbClr val="0033CC"/>
                </a:solidFill>
                <a:latin typeface="Arial Rounded MT Bold" panose="020F0704030504030204" pitchFamily="34" charset="0"/>
              </a:rPr>
              <a:t> </a:t>
            </a:r>
            <a:r>
              <a:rPr lang="fr-FR" dirty="0" err="1">
                <a:solidFill>
                  <a:srgbClr val="0033CC"/>
                </a:solidFill>
                <a:latin typeface="Arial Rounded MT Bold" panose="020F0704030504030204" pitchFamily="34" charset="0"/>
              </a:rPr>
              <a:t>fè</a:t>
            </a:r>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Pou ou </a:t>
            </a:r>
            <a:r>
              <a:rPr lang="fr-FR" dirty="0" err="1">
                <a:solidFill>
                  <a:srgbClr val="0033CC"/>
                </a:solidFill>
                <a:latin typeface="Arial Rounded MT Bold" panose="020F0704030504030204" pitchFamily="34" charset="0"/>
              </a:rPr>
              <a:t>kontan</a:t>
            </a:r>
            <a:r>
              <a:rPr lang="fr-FR" dirty="0">
                <a:solidFill>
                  <a:srgbClr val="0033CC"/>
                </a:solidFill>
                <a:latin typeface="Arial Rounded MT Bold" panose="020F0704030504030204" pitchFamily="34" charset="0"/>
              </a:rPr>
              <a:t> nan </a:t>
            </a:r>
            <a:r>
              <a:rPr lang="fr-FR" dirty="0" err="1">
                <a:solidFill>
                  <a:srgbClr val="0033CC"/>
                </a:solidFill>
                <a:latin typeface="Arial Rounded MT Bold" panose="020F0704030504030204" pitchFamily="34" charset="0"/>
              </a:rPr>
              <a:t>Jézu</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Sé pou 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96142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F567-9257-B633-4F13-51B159F133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B8C2FA-BE95-F904-E795-A5B3A4FF773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2.</a:t>
            </a:r>
            <a:endParaRPr lang="en-US" dirty="0">
              <a:latin typeface="Arial Rounded MT Bold" panose="020F0704030504030204" pitchFamily="34" charset="0"/>
            </a:endParaRPr>
          </a:p>
          <a:p>
            <a:pPr marL="0" indent="0" algn="ctr">
              <a:buNone/>
            </a:pPr>
            <a:r>
              <a:rPr lang="fr-FR" dirty="0" err="1">
                <a:latin typeface="Arial Rounded MT Bold" panose="020F0704030504030204" pitchFamily="34" charset="0"/>
              </a:rPr>
              <a:t>Lonbraj</a:t>
            </a:r>
            <a:r>
              <a:rPr lang="fr-FR" dirty="0">
                <a:latin typeface="Arial Rounded MT Bold" panose="020F0704030504030204" pitchFamily="34" charset="0"/>
              </a:rPr>
              <a:t> </a:t>
            </a:r>
            <a:r>
              <a:rPr lang="fr-FR" dirty="0" err="1">
                <a:latin typeface="Arial Rounded MT Bold" panose="020F0704030504030204" pitchFamily="34" charset="0"/>
              </a:rPr>
              <a:t>ki</a:t>
            </a:r>
            <a:r>
              <a:rPr lang="fr-FR" dirty="0">
                <a:latin typeface="Arial Rounded MT Bold" panose="020F0704030504030204" pitchFamily="34" charset="0"/>
              </a:rPr>
              <a:t> va </a:t>
            </a:r>
            <a:r>
              <a:rPr lang="fr-FR" dirty="0" err="1">
                <a:latin typeface="Arial Rounded MT Bold" panose="020F0704030504030204" pitchFamily="34" charset="0"/>
              </a:rPr>
              <a:t>parèt</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Tout </a:t>
            </a:r>
            <a:r>
              <a:rPr lang="fr-FR" dirty="0" err="1">
                <a:latin typeface="Arial Rounded MT Bold" panose="020F0704030504030204" pitchFamily="34" charset="0"/>
              </a:rPr>
              <a:t>nuaj</a:t>
            </a:r>
            <a:r>
              <a:rPr lang="fr-FR" dirty="0">
                <a:latin typeface="Arial Rounded MT Bold" panose="020F0704030504030204" pitchFamily="34" charset="0"/>
              </a:rPr>
              <a:t> ka nan </a:t>
            </a:r>
            <a:r>
              <a:rPr lang="fr-FR" dirty="0" err="1">
                <a:latin typeface="Arial Rounded MT Bold" panose="020F0704030504030204" pitchFamily="34" charset="0"/>
              </a:rPr>
              <a:t>sièl</a:t>
            </a:r>
            <a:r>
              <a:rPr lang="fr-FR" dirty="0">
                <a:latin typeface="Arial Rounded MT Bold" panose="020F0704030504030204" pitchFamily="34" charset="0"/>
              </a:rPr>
              <a:t> la,</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Souri </a:t>
            </a:r>
            <a:r>
              <a:rPr lang="fr-FR" dirty="0" err="1">
                <a:latin typeface="Arial Rounded MT Bold" panose="020F0704030504030204" pitchFamily="34" charset="0"/>
              </a:rPr>
              <a:t>Jézu</a:t>
            </a:r>
            <a:r>
              <a:rPr lang="fr-FR" dirty="0">
                <a:latin typeface="Arial Rounded MT Bold" panose="020F0704030504030204" pitchFamily="34" charset="0"/>
              </a:rPr>
              <a:t> va </a:t>
            </a:r>
            <a:r>
              <a:rPr lang="fr-FR" dirty="0" err="1">
                <a:latin typeface="Arial Rounded MT Bold" panose="020F0704030504030204" pitchFamily="34" charset="0"/>
              </a:rPr>
              <a:t>fè</a:t>
            </a:r>
            <a:r>
              <a:rPr lang="fr-FR" dirty="0">
                <a:latin typeface="Arial Rounded MT Bold" panose="020F0704030504030204" pitchFamily="34" charset="0"/>
              </a:rPr>
              <a:t>-I </a:t>
            </a:r>
            <a:r>
              <a:rPr lang="fr-FR" dirty="0" err="1">
                <a:latin typeface="Arial Rounded MT Bold" panose="020F0704030504030204" pitchFamily="34" charset="0"/>
              </a:rPr>
              <a:t>disparèt</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Pa gnou </a:t>
            </a:r>
            <a:r>
              <a:rPr lang="fr-FR" dirty="0" err="1">
                <a:latin typeface="Arial Rounded MT Bold" panose="020F0704030504030204" pitchFamily="34" charset="0"/>
              </a:rPr>
              <a:t>dout</a:t>
            </a:r>
            <a:r>
              <a:rPr lang="fr-FR" dirty="0">
                <a:latin typeface="Arial Rounded MT Bold" panose="020F0704030504030204" pitchFamily="34" charset="0"/>
              </a:rPr>
              <a:t>, </a:t>
            </a:r>
            <a:r>
              <a:rPr lang="fr-FR" dirty="0" err="1">
                <a:latin typeface="Arial Rounded MT Bold" panose="020F0704030504030204" pitchFamily="34" charset="0"/>
              </a:rPr>
              <a:t>pa</a:t>
            </a:r>
            <a:r>
              <a:rPr lang="fr-FR" dirty="0">
                <a:latin typeface="Arial Rounded MT Bold" panose="020F0704030504030204" pitchFamily="34" charset="0"/>
              </a:rPr>
              <a:t> gnou </a:t>
            </a:r>
            <a:r>
              <a:rPr lang="fr-FR" dirty="0" err="1">
                <a:latin typeface="Arial Rounded MT Bold" panose="020F0704030504030204" pitchFamily="34" charset="0"/>
              </a:rPr>
              <a:t>pè</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Ni </a:t>
            </a:r>
            <a:r>
              <a:rPr lang="fr-FR" dirty="0" err="1">
                <a:latin typeface="Arial Rounded MT Bold" panose="020F0704030504030204" pitchFamily="34" charset="0"/>
              </a:rPr>
              <a:t>soupi</a:t>
            </a:r>
            <a:r>
              <a:rPr lang="fr-FR" dirty="0">
                <a:latin typeface="Arial Rounded MT Bold" panose="020F0704030504030204" pitchFamily="34" charset="0"/>
              </a:rPr>
              <a:t>, ni gnou </a:t>
            </a:r>
            <a:r>
              <a:rPr lang="fr-FR" dirty="0" err="1">
                <a:latin typeface="Arial Rounded MT Bold" panose="020F0704030504030204" pitchFamily="34" charset="0"/>
              </a:rPr>
              <a:t>kri</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Ka </a:t>
            </a:r>
            <a:r>
              <a:rPr lang="fr-FR" dirty="0" err="1">
                <a:latin typeface="Arial Rounded MT Bold" panose="020F0704030504030204" pitchFamily="34" charset="0"/>
              </a:rPr>
              <a:t>rété</a:t>
            </a:r>
            <a:r>
              <a:rPr lang="fr-FR" dirty="0">
                <a:latin typeface="Arial Rounded MT Bold" panose="020F0704030504030204" pitchFamily="34" charset="0"/>
              </a:rPr>
              <a:t> </a:t>
            </a:r>
            <a:r>
              <a:rPr lang="fr-FR" dirty="0" err="1">
                <a:latin typeface="Arial Rounded MT Bold" panose="020F0704030504030204" pitchFamily="34" charset="0"/>
              </a:rPr>
              <a:t>lè</a:t>
            </a:r>
            <a:r>
              <a:rPr lang="fr-FR" dirty="0">
                <a:latin typeface="Arial Rounded MT Bold" panose="020F0704030504030204" pitchFamily="34" charset="0"/>
              </a:rPr>
              <a:t> </a:t>
            </a:r>
            <a:r>
              <a:rPr lang="fr-FR" dirty="0" err="1">
                <a:latin typeface="Arial Rounded MT Bold" panose="020F0704030504030204" pitchFamily="34" charset="0"/>
              </a:rPr>
              <a:t>nou</a:t>
            </a:r>
            <a:r>
              <a:rPr lang="fr-FR" dirty="0">
                <a:latin typeface="Arial Rounded MT Bold" panose="020F0704030504030204" pitchFamily="34" charset="0"/>
              </a:rPr>
              <a:t> obéi-</a:t>
            </a:r>
            <a:r>
              <a:rPr lang="fr-FR" dirty="0" err="1">
                <a:latin typeface="Arial Rounded MT Bold" panose="020F0704030504030204" pitchFamily="34" charset="0"/>
              </a:rPr>
              <a:t>kouè</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Kè: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 Se </a:t>
            </a:r>
            <a:r>
              <a:rPr lang="fr-FR" dirty="0" err="1">
                <a:solidFill>
                  <a:srgbClr val="0033CC"/>
                </a:solidFill>
                <a:latin typeface="Arial Rounded MT Bold" panose="020F0704030504030204" pitchFamily="34" charset="0"/>
              </a:rPr>
              <a:t>tou</a:t>
            </a:r>
            <a:r>
              <a:rPr lang="fr-FR" dirty="0">
                <a:solidFill>
                  <a:srgbClr val="0033CC"/>
                </a:solidFill>
                <a:latin typeface="Arial Rounded MT Bold" panose="020F0704030504030204" pitchFamily="34" charset="0"/>
              </a:rPr>
              <a:t> sa pou </a:t>
            </a:r>
            <a:r>
              <a:rPr lang="fr-FR" dirty="0" err="1">
                <a:solidFill>
                  <a:srgbClr val="0033CC"/>
                </a:solidFill>
                <a:latin typeface="Arial Rounded MT Bold" panose="020F0704030504030204" pitchFamily="34" charset="0"/>
              </a:rPr>
              <a:t>nou</a:t>
            </a:r>
            <a:r>
              <a:rPr lang="fr-FR" dirty="0">
                <a:solidFill>
                  <a:srgbClr val="0033CC"/>
                </a:solidFill>
                <a:latin typeface="Arial Rounded MT Bold" panose="020F0704030504030204" pitchFamily="34" charset="0"/>
              </a:rPr>
              <a:t> </a:t>
            </a:r>
            <a:r>
              <a:rPr lang="fr-FR" dirty="0" err="1">
                <a:solidFill>
                  <a:srgbClr val="0033CC"/>
                </a:solidFill>
                <a:latin typeface="Arial Rounded MT Bold" panose="020F0704030504030204" pitchFamily="34" charset="0"/>
              </a:rPr>
              <a:t>fè</a:t>
            </a:r>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Pou ou </a:t>
            </a:r>
            <a:r>
              <a:rPr lang="fr-FR" dirty="0" err="1">
                <a:solidFill>
                  <a:srgbClr val="0033CC"/>
                </a:solidFill>
                <a:latin typeface="Arial Rounded MT Bold" panose="020F0704030504030204" pitchFamily="34" charset="0"/>
              </a:rPr>
              <a:t>kontan</a:t>
            </a:r>
            <a:r>
              <a:rPr lang="fr-FR" dirty="0">
                <a:solidFill>
                  <a:srgbClr val="0033CC"/>
                </a:solidFill>
                <a:latin typeface="Arial Rounded MT Bold" panose="020F0704030504030204" pitchFamily="34" charset="0"/>
              </a:rPr>
              <a:t> nan </a:t>
            </a:r>
            <a:r>
              <a:rPr lang="fr-FR" dirty="0" err="1">
                <a:solidFill>
                  <a:srgbClr val="0033CC"/>
                </a:solidFill>
                <a:latin typeface="Arial Rounded MT Bold" panose="020F0704030504030204" pitchFamily="34" charset="0"/>
              </a:rPr>
              <a:t>Jézu</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Sé pou 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511569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13289-FA3E-376B-830C-C0445FD70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CC002D-6B56-7CDC-07B1-61BC821C0AF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3.</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Nou pap </a:t>
            </a:r>
            <a:r>
              <a:rPr lang="fr-FR" dirty="0" err="1">
                <a:latin typeface="Arial Rounded MT Bold" panose="020F0704030504030204" pitchFamily="34" charset="0"/>
              </a:rPr>
              <a:t>poté</a:t>
            </a:r>
            <a:r>
              <a:rPr lang="fr-FR" dirty="0">
                <a:latin typeface="Arial Rounded MT Bold" panose="020F0704030504030204" pitchFamily="34" charset="0"/>
              </a:rPr>
              <a:t> gnon </a:t>
            </a:r>
            <a:r>
              <a:rPr lang="fr-FR" dirty="0" err="1">
                <a:latin typeface="Arial Rounded MT Bold" panose="020F0704030504030204" pitchFamily="34" charset="0"/>
              </a:rPr>
              <a:t>chaj</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Pou </a:t>
            </a:r>
            <a:r>
              <a:rPr lang="fr-FR" dirty="0" err="1">
                <a:latin typeface="Arial Rounded MT Bold" panose="020F0704030504030204" pitchFamily="34" charset="0"/>
              </a:rPr>
              <a:t>Ié</a:t>
            </a:r>
            <a:r>
              <a:rPr lang="fr-FR" dirty="0">
                <a:latin typeface="Arial Rounded MT Bold" panose="020F0704030504030204" pitchFamily="34" charset="0"/>
              </a:rPr>
              <a:t> </a:t>
            </a:r>
            <a:r>
              <a:rPr lang="fr-FR" dirty="0" err="1">
                <a:latin typeface="Arial Rounded MT Bold" panose="020F0704030504030204" pitchFamily="34" charset="0"/>
              </a:rPr>
              <a:t>zot</a:t>
            </a:r>
            <a:r>
              <a:rPr lang="fr-FR" dirty="0">
                <a:latin typeface="Arial Rounded MT Bold" panose="020F0704030504030204" pitchFamily="34" charset="0"/>
              </a:rPr>
              <a:t> </a:t>
            </a:r>
            <a:r>
              <a:rPr lang="fr-FR" dirty="0" err="1">
                <a:latin typeface="Arial Rounded MT Bold" panose="020F0704030504030204" pitchFamily="34" charset="0"/>
              </a:rPr>
              <a:t>kap</a:t>
            </a:r>
            <a:r>
              <a:rPr lang="fr-FR" dirty="0">
                <a:latin typeface="Arial Rounded MT Bold" panose="020F0704030504030204" pitchFamily="34" charset="0"/>
              </a:rPr>
              <a:t> </a:t>
            </a:r>
            <a:r>
              <a:rPr lang="fr-FR" dirty="0" err="1">
                <a:latin typeface="Arial Rounded MT Bold" panose="020F0704030504030204" pitchFamily="34" charset="0"/>
              </a:rPr>
              <a:t>soufri</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San </a:t>
            </a:r>
            <a:r>
              <a:rPr lang="fr-FR" dirty="0" err="1">
                <a:latin typeface="Arial Rounded MT Bold" panose="020F0704030504030204" pitchFamily="34" charset="0"/>
              </a:rPr>
              <a:t>Jézu</a:t>
            </a:r>
            <a:r>
              <a:rPr lang="fr-FR" dirty="0">
                <a:latin typeface="Arial Rounded MT Bold" panose="020F0704030504030204" pitchFamily="34" charset="0"/>
              </a:rPr>
              <a:t> </a:t>
            </a:r>
            <a:r>
              <a:rPr lang="fr-FR" dirty="0" err="1">
                <a:latin typeface="Arial Rounded MT Bold" panose="020F0704030504030204" pitchFamily="34" charset="0"/>
              </a:rPr>
              <a:t>pa</a:t>
            </a:r>
            <a:r>
              <a:rPr lang="fr-FR" dirty="0">
                <a:latin typeface="Arial Rounded MT Bold" panose="020F0704030504030204" pitchFamily="34" charset="0"/>
              </a:rPr>
              <a:t> béni </a:t>
            </a:r>
            <a:r>
              <a:rPr lang="fr-FR" dirty="0" err="1">
                <a:latin typeface="Arial Rounded MT Bold" panose="020F0704030504030204" pitchFamily="34" charset="0"/>
              </a:rPr>
              <a:t>nou</a:t>
            </a:r>
            <a:r>
              <a:rPr lang="fr-FR" dirty="0">
                <a:latin typeface="Arial Rounded MT Bold" panose="020F0704030504030204" pitchFamily="34" charset="0"/>
              </a:rPr>
              <a:t> pou sa.</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Nou pap subi gnou </a:t>
            </a:r>
            <a:r>
              <a:rPr lang="fr-FR" dirty="0" err="1">
                <a:latin typeface="Arial Rounded MT Bold" panose="020F0704030504030204" pitchFamily="34" charset="0"/>
              </a:rPr>
              <a:t>pèd</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Nou pap </a:t>
            </a:r>
            <a:r>
              <a:rPr lang="fr-FR" dirty="0" err="1">
                <a:latin typeface="Arial Rounded MT Bold" panose="020F0704030504030204" pitchFamily="34" charset="0"/>
              </a:rPr>
              <a:t>poté</a:t>
            </a:r>
            <a:r>
              <a:rPr lang="fr-FR" dirty="0">
                <a:latin typeface="Arial Rounded MT Bold" panose="020F0704030504030204" pitchFamily="34" charset="0"/>
              </a:rPr>
              <a:t> gnou </a:t>
            </a:r>
            <a:r>
              <a:rPr lang="fr-FR" dirty="0" err="1">
                <a:latin typeface="Arial Rounded MT Bold" panose="020F0704030504030204" pitchFamily="34" charset="0"/>
              </a:rPr>
              <a:t>koua</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San n-</a:t>
            </a:r>
            <a:r>
              <a:rPr lang="fr-FR" dirty="0" err="1">
                <a:latin typeface="Arial Rounded MT Bold" panose="020F0704030504030204" pitchFamily="34" charset="0"/>
              </a:rPr>
              <a:t>pa</a:t>
            </a:r>
            <a:r>
              <a:rPr lang="fr-FR" dirty="0">
                <a:latin typeface="Arial Rounded MT Bold" panose="020F0704030504030204" pitchFamily="34" charset="0"/>
              </a:rPr>
              <a:t> béni, si-.n </a:t>
            </a:r>
            <a:r>
              <a:rPr lang="fr-FR" dirty="0" err="1">
                <a:latin typeface="Arial Rounded MT Bold" panose="020F0704030504030204" pitchFamily="34" charset="0"/>
              </a:rPr>
              <a:t>obeyi-kouè</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Kè: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 Se </a:t>
            </a:r>
            <a:r>
              <a:rPr lang="fr-FR" dirty="0" err="1">
                <a:solidFill>
                  <a:srgbClr val="0033CC"/>
                </a:solidFill>
                <a:latin typeface="Arial Rounded MT Bold" panose="020F0704030504030204" pitchFamily="34" charset="0"/>
              </a:rPr>
              <a:t>tou</a:t>
            </a:r>
            <a:r>
              <a:rPr lang="fr-FR" dirty="0">
                <a:solidFill>
                  <a:srgbClr val="0033CC"/>
                </a:solidFill>
                <a:latin typeface="Arial Rounded MT Bold" panose="020F0704030504030204" pitchFamily="34" charset="0"/>
              </a:rPr>
              <a:t> sa pou </a:t>
            </a:r>
            <a:r>
              <a:rPr lang="fr-FR" dirty="0" err="1">
                <a:solidFill>
                  <a:srgbClr val="0033CC"/>
                </a:solidFill>
                <a:latin typeface="Arial Rounded MT Bold" panose="020F0704030504030204" pitchFamily="34" charset="0"/>
              </a:rPr>
              <a:t>nou</a:t>
            </a:r>
            <a:r>
              <a:rPr lang="fr-FR" dirty="0">
                <a:solidFill>
                  <a:srgbClr val="0033CC"/>
                </a:solidFill>
                <a:latin typeface="Arial Rounded MT Bold" panose="020F0704030504030204" pitchFamily="34" charset="0"/>
              </a:rPr>
              <a:t> </a:t>
            </a:r>
            <a:r>
              <a:rPr lang="fr-FR" dirty="0" err="1">
                <a:solidFill>
                  <a:srgbClr val="0033CC"/>
                </a:solidFill>
                <a:latin typeface="Arial Rounded MT Bold" panose="020F0704030504030204" pitchFamily="34" charset="0"/>
              </a:rPr>
              <a:t>fè</a:t>
            </a:r>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Pou ou </a:t>
            </a:r>
            <a:r>
              <a:rPr lang="fr-FR" dirty="0" err="1">
                <a:solidFill>
                  <a:srgbClr val="0033CC"/>
                </a:solidFill>
                <a:latin typeface="Arial Rounded MT Bold" panose="020F0704030504030204" pitchFamily="34" charset="0"/>
              </a:rPr>
              <a:t>kontan</a:t>
            </a:r>
            <a:r>
              <a:rPr lang="fr-FR" dirty="0">
                <a:solidFill>
                  <a:srgbClr val="0033CC"/>
                </a:solidFill>
                <a:latin typeface="Arial Rounded MT Bold" panose="020F0704030504030204" pitchFamily="34" charset="0"/>
              </a:rPr>
              <a:t> nan </a:t>
            </a:r>
            <a:r>
              <a:rPr lang="fr-FR" dirty="0" err="1">
                <a:solidFill>
                  <a:srgbClr val="0033CC"/>
                </a:solidFill>
                <a:latin typeface="Arial Rounded MT Bold" panose="020F0704030504030204" pitchFamily="34" charset="0"/>
              </a:rPr>
              <a:t>Jézu</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Sé pou 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200009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B81A1-989B-7D9D-99A0-F6C7E0DE29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D49EA6-E2D2-0369-E11D-486C453866E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4.</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Min </a:t>
            </a:r>
            <a:r>
              <a:rPr lang="fr-FR" dirty="0" err="1">
                <a:latin typeface="Arial Rounded MT Bold" panose="020F0704030504030204" pitchFamily="34" charset="0"/>
              </a:rPr>
              <a:t>nou</a:t>
            </a:r>
            <a:r>
              <a:rPr lang="fr-FR" dirty="0">
                <a:latin typeface="Arial Rounded MT Bold" panose="020F0704030504030204" pitchFamily="34" charset="0"/>
              </a:rPr>
              <a:t> </a:t>
            </a:r>
            <a:r>
              <a:rPr lang="fr-FR" dirty="0" err="1">
                <a:latin typeface="Arial Rounded MT Bold" panose="020F0704030504030204" pitchFamily="34" charset="0"/>
              </a:rPr>
              <a:t>pa</a:t>
            </a:r>
            <a:r>
              <a:rPr lang="fr-FR" dirty="0">
                <a:latin typeface="Arial Rounded MT Bold" panose="020F0704030504030204" pitchFamily="34" charset="0"/>
              </a:rPr>
              <a:t> ka </a:t>
            </a:r>
            <a:r>
              <a:rPr lang="fr-FR" dirty="0" err="1">
                <a:latin typeface="Arial Rounded MT Bold" panose="020F0704030504030204" pitchFamily="34" charset="0"/>
              </a:rPr>
              <a:t>konnin</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Tout </a:t>
            </a:r>
            <a:r>
              <a:rPr lang="fr-FR" dirty="0" err="1">
                <a:latin typeface="Arial Rounded MT Bold" panose="020F0704030504030204" pitchFamily="34" charset="0"/>
              </a:rPr>
              <a:t>mèvèy</a:t>
            </a:r>
            <a:r>
              <a:rPr lang="fr-FR" dirty="0">
                <a:latin typeface="Arial Rounded MT Bold" panose="020F0704030504030204" pitchFamily="34" charset="0"/>
              </a:rPr>
              <a:t> </a:t>
            </a:r>
            <a:r>
              <a:rPr lang="fr-FR" dirty="0" err="1">
                <a:latin typeface="Arial Rounded MT Bold" panose="020F0704030504030204" pitchFamily="34" charset="0"/>
              </a:rPr>
              <a:t>amou</a:t>
            </a:r>
            <a:r>
              <a:rPr lang="fr-FR" dirty="0">
                <a:latin typeface="Arial Rounded MT Bold" panose="020F0704030504030204" pitchFamily="34" charset="0"/>
              </a:rPr>
              <a:t> Li</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Avan </a:t>
            </a:r>
            <a:r>
              <a:rPr lang="fr-FR" dirty="0" err="1">
                <a:latin typeface="Arial Rounded MT Bold" panose="020F0704030504030204" pitchFamily="34" charset="0"/>
              </a:rPr>
              <a:t>nou</a:t>
            </a:r>
            <a:r>
              <a:rPr lang="fr-FR" dirty="0">
                <a:latin typeface="Arial Rounded MT Bold" panose="020F0704030504030204" pitchFamily="34" charset="0"/>
              </a:rPr>
              <a:t> </a:t>
            </a:r>
            <a:r>
              <a:rPr lang="fr-FR" dirty="0" err="1">
                <a:latin typeface="Arial Rounded MT Bold" panose="020F0704030504030204" pitchFamily="34" charset="0"/>
              </a:rPr>
              <a:t>konsakré</a:t>
            </a:r>
            <a:r>
              <a:rPr lang="fr-FR" dirty="0">
                <a:latin typeface="Arial Rounded MT Bold" panose="020F0704030504030204" pitchFamily="34" charset="0"/>
              </a:rPr>
              <a:t> tout </a:t>
            </a:r>
            <a:r>
              <a:rPr lang="fr-FR" dirty="0" err="1">
                <a:latin typeface="Arial Rounded MT Bold" panose="020F0704030504030204" pitchFamily="34" charset="0"/>
              </a:rPr>
              <a:t>bagay</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err="1">
                <a:latin typeface="Arial Rounded MT Bold" panose="020F0704030504030204" pitchFamily="34" charset="0"/>
              </a:rPr>
              <a:t>Paské</a:t>
            </a:r>
            <a:r>
              <a:rPr lang="fr-FR" dirty="0">
                <a:latin typeface="Arial Rounded MT Bold" panose="020F0704030504030204" pitchFamily="34" charset="0"/>
              </a:rPr>
              <a:t> </a:t>
            </a:r>
            <a:r>
              <a:rPr lang="fr-FR" dirty="0" err="1">
                <a:latin typeface="Arial Rounded MT Bold" panose="020F0704030504030204" pitchFamily="34" charset="0"/>
              </a:rPr>
              <a:t>biinfè</a:t>
            </a:r>
            <a:r>
              <a:rPr lang="fr-FR" dirty="0">
                <a:latin typeface="Arial Rounded MT Bold" panose="020F0704030504030204" pitchFamily="34" charset="0"/>
              </a:rPr>
              <a:t> Li yo, é la joua li ban </a:t>
            </a:r>
            <a:r>
              <a:rPr lang="fr-FR" dirty="0" err="1">
                <a:latin typeface="Arial Rounded MT Bold" panose="020F0704030504030204" pitchFamily="34" charset="0"/>
              </a:rPr>
              <a:t>nou</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Se pou </a:t>
            </a:r>
            <a:r>
              <a:rPr lang="fr-FR" dirty="0" err="1">
                <a:latin typeface="Arial Rounded MT Bold" panose="020F0704030504030204" pitchFamily="34" charset="0"/>
              </a:rPr>
              <a:t>Moun</a:t>
            </a:r>
            <a:r>
              <a:rPr lang="fr-FR" dirty="0">
                <a:latin typeface="Arial Rounded MT Bold" panose="020F0704030504030204" pitchFamily="34" charset="0"/>
              </a:rPr>
              <a:t> </a:t>
            </a:r>
            <a:r>
              <a:rPr lang="fr-FR" dirty="0" err="1">
                <a:latin typeface="Arial Rounded MT Bold" panose="020F0704030504030204" pitchFamily="34" charset="0"/>
              </a:rPr>
              <a:t>ki</a:t>
            </a:r>
            <a:r>
              <a:rPr lang="fr-FR" dirty="0">
                <a:latin typeface="Arial Rounded MT Bold" panose="020F0704030504030204" pitchFamily="34" charset="0"/>
              </a:rPr>
              <a:t> </a:t>
            </a:r>
            <a:r>
              <a:rPr lang="fr-FR" dirty="0" err="1">
                <a:latin typeface="Arial Rounded MT Bold" panose="020F0704030504030204" pitchFamily="34" charset="0"/>
              </a:rPr>
              <a:t>vIe</a:t>
            </a:r>
            <a:r>
              <a:rPr lang="fr-FR" dirty="0">
                <a:latin typeface="Arial Rounded MT Bold" panose="020F0704030504030204" pitchFamily="34" charset="0"/>
              </a:rPr>
              <a:t> obéi-</a:t>
            </a:r>
            <a:r>
              <a:rPr lang="fr-FR" dirty="0" err="1">
                <a:latin typeface="Arial Rounded MT Bold" panose="020F0704030504030204" pitchFamily="34" charset="0"/>
              </a:rPr>
              <a:t>kouè</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Kè: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 Se </a:t>
            </a:r>
            <a:r>
              <a:rPr lang="fr-FR" dirty="0" err="1">
                <a:solidFill>
                  <a:srgbClr val="0033CC"/>
                </a:solidFill>
                <a:latin typeface="Arial Rounded MT Bold" panose="020F0704030504030204" pitchFamily="34" charset="0"/>
              </a:rPr>
              <a:t>tou</a:t>
            </a:r>
            <a:r>
              <a:rPr lang="fr-FR" dirty="0">
                <a:solidFill>
                  <a:srgbClr val="0033CC"/>
                </a:solidFill>
                <a:latin typeface="Arial Rounded MT Bold" panose="020F0704030504030204" pitchFamily="34" charset="0"/>
              </a:rPr>
              <a:t> sa pou </a:t>
            </a:r>
            <a:r>
              <a:rPr lang="fr-FR" dirty="0" err="1">
                <a:solidFill>
                  <a:srgbClr val="0033CC"/>
                </a:solidFill>
                <a:latin typeface="Arial Rounded MT Bold" panose="020F0704030504030204" pitchFamily="34" charset="0"/>
              </a:rPr>
              <a:t>nou</a:t>
            </a:r>
            <a:r>
              <a:rPr lang="fr-FR" dirty="0">
                <a:solidFill>
                  <a:srgbClr val="0033CC"/>
                </a:solidFill>
                <a:latin typeface="Arial Rounded MT Bold" panose="020F0704030504030204" pitchFamily="34" charset="0"/>
              </a:rPr>
              <a:t> </a:t>
            </a:r>
            <a:r>
              <a:rPr lang="fr-FR" dirty="0" err="1">
                <a:solidFill>
                  <a:srgbClr val="0033CC"/>
                </a:solidFill>
                <a:latin typeface="Arial Rounded MT Bold" panose="020F0704030504030204" pitchFamily="34" charset="0"/>
              </a:rPr>
              <a:t>fè</a:t>
            </a:r>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Pou ou </a:t>
            </a:r>
            <a:r>
              <a:rPr lang="fr-FR" dirty="0" err="1">
                <a:solidFill>
                  <a:srgbClr val="0033CC"/>
                </a:solidFill>
                <a:latin typeface="Arial Rounded MT Bold" panose="020F0704030504030204" pitchFamily="34" charset="0"/>
              </a:rPr>
              <a:t>kontan</a:t>
            </a:r>
            <a:r>
              <a:rPr lang="fr-FR" dirty="0">
                <a:solidFill>
                  <a:srgbClr val="0033CC"/>
                </a:solidFill>
                <a:latin typeface="Arial Rounded MT Bold" panose="020F0704030504030204" pitchFamily="34" charset="0"/>
              </a:rPr>
              <a:t> nan </a:t>
            </a:r>
            <a:r>
              <a:rPr lang="fr-FR" dirty="0" err="1">
                <a:solidFill>
                  <a:srgbClr val="0033CC"/>
                </a:solidFill>
                <a:latin typeface="Arial Rounded MT Bold" panose="020F0704030504030204" pitchFamily="34" charset="0"/>
              </a:rPr>
              <a:t>Jézu</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Sé pou 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09179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E001B-00E8-08ED-4774-052DA86F90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B247C-0CE3-5197-ABC5-43888EA811A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5.</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Kon sa nan </a:t>
            </a:r>
            <a:r>
              <a:rPr lang="fr-FR" dirty="0" err="1">
                <a:latin typeface="Arial Rounded MT Bold" panose="020F0704030504030204" pitchFamily="34" charset="0"/>
              </a:rPr>
              <a:t>prézans</a:t>
            </a:r>
            <a:r>
              <a:rPr lang="fr-FR" dirty="0">
                <a:latin typeface="Arial Rounded MT Bold" panose="020F0704030504030204" pitchFamily="34" charset="0"/>
              </a:rPr>
              <a:t> Li,</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Na </a:t>
            </a:r>
            <a:r>
              <a:rPr lang="fr-FR" dirty="0" err="1">
                <a:latin typeface="Arial Rounded MT Bold" panose="020F0704030504030204" pitchFamily="34" charset="0"/>
              </a:rPr>
              <a:t>chita</a:t>
            </a:r>
            <a:r>
              <a:rPr lang="fr-FR" dirty="0">
                <a:latin typeface="Arial Rounded MT Bold" panose="020F0704030504030204" pitchFamily="34" charset="0"/>
              </a:rPr>
              <a:t> nan pie Li</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Ou </a:t>
            </a:r>
            <a:r>
              <a:rPr lang="fr-FR" dirty="0" err="1">
                <a:latin typeface="Arial Rounded MT Bold" panose="020F0704030504030204" pitchFamily="34" charset="0"/>
              </a:rPr>
              <a:t>nou</a:t>
            </a:r>
            <a:r>
              <a:rPr lang="fr-FR" dirty="0">
                <a:latin typeface="Arial Rounded MT Bold" panose="020F0704030504030204" pitchFamily="34" charset="0"/>
              </a:rPr>
              <a:t> va mache nan </a:t>
            </a:r>
            <a:r>
              <a:rPr lang="fr-FR" dirty="0" err="1">
                <a:latin typeface="Arial Rounded MT Bold" panose="020F0704030504030204" pitchFamily="34" charset="0"/>
              </a:rPr>
              <a:t>rout</a:t>
            </a:r>
            <a:r>
              <a:rPr lang="fr-FR" dirty="0">
                <a:latin typeface="Arial Rounded MT Bold" panose="020F0704030504030204" pitchFamily="34" charset="0"/>
              </a:rPr>
              <a:t> </a:t>
            </a:r>
            <a:r>
              <a:rPr lang="fr-FR" dirty="0" err="1">
                <a:latin typeface="Arial Rounded MT Bold" panose="020F0704030504030204" pitchFamily="34" charset="0"/>
              </a:rPr>
              <a:t>avè</a:t>
            </a:r>
            <a:r>
              <a:rPr lang="fr-FR" dirty="0">
                <a:latin typeface="Arial Rounded MT Bold" panose="020F0704030504030204" pitchFamily="34" charset="0"/>
              </a:rPr>
              <a:t>-L.</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Sa Li di, </a:t>
            </a:r>
            <a:r>
              <a:rPr lang="fr-FR" dirty="0" err="1">
                <a:latin typeface="Arial Rounded MT Bold" panose="020F0704030504030204" pitchFamily="34" charset="0"/>
              </a:rPr>
              <a:t>nou</a:t>
            </a:r>
            <a:r>
              <a:rPr lang="fr-FR" dirty="0">
                <a:latin typeface="Arial Rounded MT Bold" panose="020F0704030504030204" pitchFamily="34" charset="0"/>
              </a:rPr>
              <a:t> va </a:t>
            </a:r>
            <a:r>
              <a:rPr lang="fr-FR" dirty="0" err="1">
                <a:latin typeface="Arial Rounded MT Bold" panose="020F0704030504030204" pitchFamily="34" charset="0"/>
              </a:rPr>
              <a:t>fè</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Nou </a:t>
            </a:r>
            <a:r>
              <a:rPr lang="fr-FR" dirty="0" err="1">
                <a:latin typeface="Arial Rounded MT Bold" panose="020F0704030504030204" pitchFamily="34" charset="0"/>
              </a:rPr>
              <a:t>pral</a:t>
            </a:r>
            <a:r>
              <a:rPr lang="fr-FR" dirty="0">
                <a:latin typeface="Arial Rounded MT Bold" panose="020F0704030504030204" pitchFamily="34" charset="0"/>
              </a:rPr>
              <a:t> koté Li </a:t>
            </a:r>
            <a:r>
              <a:rPr lang="fr-FR" dirty="0" err="1">
                <a:latin typeface="Arial Rounded MT Bold" panose="020F0704030504030204" pitchFamily="34" charset="0"/>
              </a:rPr>
              <a:t>vle</a:t>
            </a:r>
            <a:r>
              <a:rPr lang="fr-FR" dirty="0">
                <a:latin typeface="Arial Rounded MT Bold" panose="020F0704030504030204" pitchFamily="34" charset="0"/>
              </a:rPr>
              <a:t>;</a:t>
            </a:r>
            <a:endParaRPr lang="en-US" dirty="0">
              <a:latin typeface="Arial Rounded MT Bold" panose="020F0704030504030204" pitchFamily="34" charset="0"/>
            </a:endParaRPr>
          </a:p>
          <a:p>
            <a:pPr marL="0" indent="0" algn="ctr">
              <a:buNone/>
            </a:pPr>
            <a:r>
              <a:rPr lang="en-US" dirty="0">
                <a:latin typeface="Arial Rounded MT Bold" panose="020F0704030504030204" pitchFamily="34" charset="0"/>
              </a:rPr>
              <a:t>San </a:t>
            </a:r>
            <a:r>
              <a:rPr lang="en-US" dirty="0" err="1">
                <a:latin typeface="Arial Rounded MT Bold" panose="020F0704030504030204" pitchFamily="34" charset="0"/>
              </a:rPr>
              <a:t>pè</a:t>
            </a:r>
            <a:r>
              <a:rPr lang="en-US" dirty="0">
                <a:latin typeface="Arial Rounded MT Bold" panose="020F0704030504030204" pitchFamily="34" charset="0"/>
              </a:rPr>
              <a:t> </a:t>
            </a:r>
            <a:r>
              <a:rPr lang="en-US" dirty="0" err="1">
                <a:latin typeface="Arial Rounded MT Bold" panose="020F0704030504030204" pitchFamily="34" charset="0"/>
              </a:rPr>
              <a:t>angnin</a:t>
            </a:r>
            <a:r>
              <a:rPr lang="en-US" dirty="0">
                <a:latin typeface="Arial Rounded MT Bold" panose="020F0704030504030204" pitchFamily="34" charset="0"/>
              </a:rPr>
              <a:t>, Na </a:t>
            </a:r>
            <a:r>
              <a:rPr lang="en-US" dirty="0" err="1">
                <a:latin typeface="Arial Rounded MT Bold" panose="020F0704030504030204" pitchFamily="34" charset="0"/>
              </a:rPr>
              <a:t>obéi-kouè</a:t>
            </a:r>
            <a:r>
              <a:rPr lang="en-US" dirty="0">
                <a:latin typeface="Arial Rounded MT Bold" panose="020F0704030504030204" pitchFamily="34" charset="0"/>
              </a:rPr>
              <a:t>.</a:t>
            </a:r>
          </a:p>
          <a:p>
            <a:pPr marL="0" indent="0" algn="ctr">
              <a:buNone/>
            </a:pPr>
            <a:r>
              <a:rPr lang="fr-FR" dirty="0">
                <a:solidFill>
                  <a:srgbClr val="0033CC"/>
                </a:solidFill>
                <a:latin typeface="Arial Rounded MT Bold" panose="020F0704030504030204" pitchFamily="34" charset="0"/>
              </a:rPr>
              <a:t>Kè: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 Se </a:t>
            </a:r>
            <a:r>
              <a:rPr lang="fr-FR" dirty="0" err="1">
                <a:solidFill>
                  <a:srgbClr val="0033CC"/>
                </a:solidFill>
                <a:latin typeface="Arial Rounded MT Bold" panose="020F0704030504030204" pitchFamily="34" charset="0"/>
              </a:rPr>
              <a:t>tou</a:t>
            </a:r>
            <a:r>
              <a:rPr lang="fr-FR" dirty="0">
                <a:solidFill>
                  <a:srgbClr val="0033CC"/>
                </a:solidFill>
                <a:latin typeface="Arial Rounded MT Bold" panose="020F0704030504030204" pitchFamily="34" charset="0"/>
              </a:rPr>
              <a:t> sa pou </a:t>
            </a:r>
            <a:r>
              <a:rPr lang="fr-FR" dirty="0" err="1">
                <a:solidFill>
                  <a:srgbClr val="0033CC"/>
                </a:solidFill>
                <a:latin typeface="Arial Rounded MT Bold" panose="020F0704030504030204" pitchFamily="34" charset="0"/>
              </a:rPr>
              <a:t>nou</a:t>
            </a:r>
            <a:r>
              <a:rPr lang="fr-FR" dirty="0">
                <a:solidFill>
                  <a:srgbClr val="0033CC"/>
                </a:solidFill>
                <a:latin typeface="Arial Rounded MT Bold" panose="020F0704030504030204" pitchFamily="34" charset="0"/>
              </a:rPr>
              <a:t> </a:t>
            </a:r>
            <a:r>
              <a:rPr lang="fr-FR" dirty="0" err="1">
                <a:solidFill>
                  <a:srgbClr val="0033CC"/>
                </a:solidFill>
                <a:latin typeface="Arial Rounded MT Bold" panose="020F0704030504030204" pitchFamily="34" charset="0"/>
              </a:rPr>
              <a:t>fè</a:t>
            </a:r>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Pou ou </a:t>
            </a:r>
            <a:r>
              <a:rPr lang="fr-FR" dirty="0" err="1">
                <a:solidFill>
                  <a:srgbClr val="0033CC"/>
                </a:solidFill>
                <a:latin typeface="Arial Rounded MT Bold" panose="020F0704030504030204" pitchFamily="34" charset="0"/>
              </a:rPr>
              <a:t>kontan</a:t>
            </a:r>
            <a:r>
              <a:rPr lang="fr-FR" dirty="0">
                <a:solidFill>
                  <a:srgbClr val="0033CC"/>
                </a:solidFill>
                <a:latin typeface="Arial Rounded MT Bold" panose="020F0704030504030204" pitchFamily="34" charset="0"/>
              </a:rPr>
              <a:t> nan </a:t>
            </a:r>
            <a:r>
              <a:rPr lang="fr-FR" dirty="0" err="1">
                <a:solidFill>
                  <a:srgbClr val="0033CC"/>
                </a:solidFill>
                <a:latin typeface="Arial Rounded MT Bold" panose="020F0704030504030204" pitchFamily="34" charset="0"/>
              </a:rPr>
              <a:t>Jézu</a:t>
            </a:r>
            <a:r>
              <a:rPr lang="fr-FR" dirty="0">
                <a:solidFill>
                  <a:srgbClr val="0033CC"/>
                </a:solidFill>
                <a:latin typeface="Arial Rounded MT Bold" panose="020F0704030504030204" pitchFamily="34" charset="0"/>
              </a:rPr>
              <a:t>,</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Sé pou obéi </a:t>
            </a:r>
            <a:r>
              <a:rPr lang="fr-FR" dirty="0" err="1">
                <a:solidFill>
                  <a:srgbClr val="0033CC"/>
                </a:solidFill>
                <a:latin typeface="Arial Rounded MT Bold" panose="020F0704030504030204" pitchFamily="34" charset="0"/>
              </a:rPr>
              <a:t>kouè</a:t>
            </a:r>
            <a:r>
              <a:rPr lang="fr-FR" dirty="0">
                <a:solidFill>
                  <a:srgbClr val="0033CC"/>
                </a:solidFill>
                <a:latin typeface="Arial Rounded MT Bold" panose="020F0704030504030204" pitchFamily="34" charset="0"/>
              </a:rPr>
              <a:t>,.</a:t>
            </a:r>
            <a:endParaRPr lang="en-US">
              <a:solidFill>
                <a:srgbClr val="0033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697898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52356</TotalTime>
  <Words>3659</Words>
  <Application>Microsoft Office PowerPoint</Application>
  <PresentationFormat>On-screen Show (4:3)</PresentationFormat>
  <Paragraphs>199</Paragraphs>
  <Slides>60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Arial Rounded MT Bold</vt:lpstr>
      <vt:lpstr>Calibri</vt:lpstr>
      <vt:lpstr>Office Theme</vt:lpstr>
      <vt:lpstr>CHRIST THE ROCK CONGREGATION MERCREDI 22 OCTOBRE 2026 PASTEUR JEAN CLAUDE JEAN BAPTISTE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367</cp:revision>
  <dcterms:created xsi:type="dcterms:W3CDTF">2022-04-13T13:36:19Z</dcterms:created>
  <dcterms:modified xsi:type="dcterms:W3CDTF">2026-10-22T22:36:48Z</dcterms:modified>
</cp:coreProperties>
</file>