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04" r:id="rId2"/>
    <p:sldId id="1622" r:id="rId3"/>
    <p:sldId id="1892" r:id="rId4"/>
    <p:sldId id="1893" r:id="rId5"/>
    <p:sldId id="1894" r:id="rId6"/>
    <p:sldId id="1895" r:id="rId7"/>
    <p:sldId id="1896" r:id="rId8"/>
    <p:sldId id="1897" r:id="rId9"/>
    <p:sldId id="1898" r:id="rId10"/>
    <p:sldId id="1899" r:id="rId11"/>
    <p:sldId id="1900" r:id="rId12"/>
    <p:sldId id="1890" r:id="rId13"/>
    <p:sldId id="1891" r:id="rId14"/>
    <p:sldId id="1901" r:id="rId15"/>
    <p:sldId id="1902" r:id="rId16"/>
    <p:sldId id="1821" r:id="rId17"/>
    <p:sldId id="1903" r:id="rId18"/>
    <p:sldId id="1904" r:id="rId19"/>
    <p:sldId id="1905" r:id="rId20"/>
    <p:sldId id="1906" r:id="rId21"/>
    <p:sldId id="1907" r:id="rId22"/>
    <p:sldId id="1908" r:id="rId23"/>
    <p:sldId id="1829" r:id="rId24"/>
    <p:sldId id="1909" r:id="rId25"/>
    <p:sldId id="1910" r:id="rId26"/>
    <p:sldId id="1911" r:id="rId27"/>
    <p:sldId id="1822" r:id="rId28"/>
    <p:sldId id="1912" r:id="rId29"/>
    <p:sldId id="1913" r:id="rId30"/>
    <p:sldId id="1914" r:id="rId31"/>
    <p:sldId id="1918" r:id="rId32"/>
    <p:sldId id="1915" r:id="rId33"/>
    <p:sldId id="1919" r:id="rId34"/>
    <p:sldId id="1830" r:id="rId35"/>
    <p:sldId id="1920" r:id="rId36"/>
    <p:sldId id="1921" r:id="rId37"/>
    <p:sldId id="1922" r:id="rId38"/>
    <p:sldId id="1926" r:id="rId39"/>
    <p:sldId id="1923" r:id="rId40"/>
    <p:sldId id="1831" r:id="rId41"/>
    <p:sldId id="1927" r:id="rId42"/>
    <p:sldId id="1928" r:id="rId43"/>
    <p:sldId id="1929" r:id="rId44"/>
    <p:sldId id="1832" r:id="rId45"/>
    <p:sldId id="1930" r:id="rId46"/>
    <p:sldId id="1931" r:id="rId47"/>
    <p:sldId id="1833" r:id="rId48"/>
    <p:sldId id="1932" r:id="rId49"/>
    <p:sldId id="1933" r:id="rId50"/>
    <p:sldId id="1934" r:id="rId51"/>
    <p:sldId id="1935" r:id="rId52"/>
    <p:sldId id="1936" r:id="rId53"/>
    <p:sldId id="1834" r:id="rId54"/>
    <p:sldId id="1937" r:id="rId55"/>
    <p:sldId id="1938" r:id="rId56"/>
    <p:sldId id="1939" r:id="rId57"/>
    <p:sldId id="1940" r:id="rId58"/>
    <p:sldId id="1941" r:id="rId59"/>
    <p:sldId id="1828" r:id="rId60"/>
    <p:sldId id="1942" r:id="rId61"/>
    <p:sldId id="1943" r:id="rId62"/>
    <p:sldId id="1843" r:id="rId63"/>
    <p:sldId id="1944" r:id="rId64"/>
    <p:sldId id="1945" r:id="rId65"/>
    <p:sldId id="1946" r:id="rId66"/>
    <p:sldId id="1947" r:id="rId67"/>
    <p:sldId id="1948"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FF33"/>
    <a:srgbClr val="003300"/>
    <a:srgbClr val="006600"/>
    <a:srgbClr val="FC0AFC"/>
    <a:srgbClr val="460000"/>
    <a:srgbClr val="00FF00"/>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452" autoAdjust="0"/>
  </p:normalViewPr>
  <p:slideViewPr>
    <p:cSldViewPr>
      <p:cViewPr varScale="1">
        <p:scale>
          <a:sx n="75" d="100"/>
          <a:sy n="75" d="100"/>
        </p:scale>
        <p:origin x="1594" y="106"/>
      </p:cViewPr>
      <p:guideLst>
        <p:guide orient="horz" pos="2160"/>
        <p:guide pos="2880"/>
      </p:guideLst>
    </p:cSldViewPr>
  </p:slideViewPr>
  <p:outlineViewPr>
    <p:cViewPr>
      <p:scale>
        <a:sx n="33" d="100"/>
        <a:sy n="33" d="100"/>
      </p:scale>
      <p:origin x="0" y="-390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9/24/2026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DIMANCHE 27 SEPTEMBRE 2026</a:t>
            </a:r>
            <a:br>
              <a:rPr lang="en-US" sz="3600" b="1" dirty="0"/>
            </a:br>
            <a:r>
              <a:rPr lang="en-US" sz="3600" b="1" dirty="0"/>
              <a:t>PASTEUR SALVANE PANTALEON</a:t>
            </a:r>
          </a:p>
        </p:txBody>
      </p:sp>
      <p:sp>
        <p:nvSpPr>
          <p:cNvPr id="3" name="Subtitle 2"/>
          <p:cNvSpPr>
            <a:spLocks noGrp="1"/>
          </p:cNvSpPr>
          <p:nvPr>
            <p:ph type="subTitle" idx="1"/>
          </p:nvPr>
        </p:nvSpPr>
        <p:spPr>
          <a:xfrm>
            <a:off x="0" y="4419600"/>
            <a:ext cx="9144000" cy="2209800"/>
          </a:xfrm>
          <a:solidFill>
            <a:schemeClr val="accent3">
              <a:lumMod val="5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6000" b="1" dirty="0">
                <a:solidFill>
                  <a:schemeClr val="bg1"/>
                </a:solidFill>
                <a:latin typeface="Arial Rounded MT Bold" panose="020F0704030504030204" pitchFamily="34" charset="0"/>
              </a:rPr>
              <a:t>Le Semeur la Semence et les Quatre Terrains</a:t>
            </a:r>
            <a:endParaRPr lang="en-US" sz="6000" dirty="0">
              <a:solidFill>
                <a:schemeClr val="bg1"/>
              </a:solidFill>
              <a:latin typeface="Arial Rounded MT Bold" panose="020F07040305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b="1" dirty="0">
                <a:solidFill>
                  <a:srgbClr val="FFFF00"/>
                </a:solidFill>
                <a:latin typeface="Arial Rounded MT Bold" panose="020F0704030504030204" pitchFamily="34" charset="0"/>
              </a:rPr>
              <a:t>Texte   : Matthieu 13:1-23 </a:t>
            </a:r>
            <a:endParaRPr lang="fr-FR" sz="4000" dirty="0">
              <a:solidFill>
                <a:srgbClr val="FFFF00"/>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Mt 13:1 ¶ Ce même jour, Jésus sortit de la maison, et s'assit au bord de la mer.</a:t>
            </a:r>
          </a:p>
          <a:p>
            <a:pPr algn="just"/>
            <a:r>
              <a:rPr lang="fr-FR" sz="4000" dirty="0">
                <a:solidFill>
                  <a:srgbClr val="FFFF00"/>
                </a:solidFill>
                <a:latin typeface="Arial Rounded MT Bold" panose="020F0704030504030204" pitchFamily="34" charset="0"/>
              </a:rPr>
              <a:t> 2 Une grande foule s'étant assemblée auprès de lui, il monta dans une barque, et il s'assit. Toute la foule se tenait sur le rivage.</a:t>
            </a:r>
          </a:p>
          <a:p>
            <a:pPr algn="just"/>
            <a:r>
              <a:rPr lang="fr-FR" sz="4000" dirty="0">
                <a:solidFill>
                  <a:schemeClr val="bg1"/>
                </a:solidFill>
                <a:latin typeface="Arial Rounded MT Bold" panose="020F0704030504030204" pitchFamily="34" charset="0"/>
              </a:rPr>
              <a:t> 3 Il leur parla en paraboles sur beaucoup de choses, et il dit: (13:4) Un semeur sortit pour semer.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890B-AB03-D3BA-C7F8-393F7F4C26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C0BC5-CEA3-351C-59BF-9B621CFBE1D2}"/>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fontScale="92500"/>
          </a:bodyPr>
          <a:lstStyle/>
          <a:p>
            <a:pPr algn="just"/>
            <a:r>
              <a:rPr lang="fr-FR" sz="4000" dirty="0">
                <a:solidFill>
                  <a:schemeClr val="bg1"/>
                </a:solidFill>
                <a:latin typeface="Arial Rounded MT Bold" panose="020F0704030504030204" pitchFamily="34" charset="0"/>
              </a:rPr>
              <a:t>4 Comme il semait, une partie de la semence tomba le long du chemin: les oiseaux vinrent, et la mangèrent.</a:t>
            </a:r>
          </a:p>
          <a:p>
            <a:pPr algn="just"/>
            <a:r>
              <a:rPr lang="fr-FR" sz="4000" dirty="0">
                <a:solidFill>
                  <a:srgbClr val="FFFF00"/>
                </a:solidFill>
                <a:latin typeface="Arial Rounded MT Bold" panose="020F0704030504030204" pitchFamily="34" charset="0"/>
              </a:rPr>
              <a:t> 5 Une autre partie tomba dans les endroits pierreux, où elle n'avait pas beaucoup de terre: elle leva aussitôt, parce qu'elle ne trouva pas un sol profond;</a:t>
            </a:r>
          </a:p>
          <a:p>
            <a:pPr algn="just"/>
            <a:r>
              <a:rPr lang="fr-FR" sz="4000" dirty="0">
                <a:solidFill>
                  <a:schemeClr val="bg1"/>
                </a:solidFill>
                <a:latin typeface="Arial Rounded MT Bold" panose="020F0704030504030204" pitchFamily="34" charset="0"/>
              </a:rPr>
              <a:t> 6 mais, quand le soleil parut, elle fut brûlée et sécha, faute de racines.</a:t>
            </a:r>
          </a:p>
        </p:txBody>
      </p:sp>
    </p:spTree>
    <p:extLst>
      <p:ext uri="{BB962C8B-B14F-4D97-AF65-F5344CB8AC3E}">
        <p14:creationId xmlns:p14="http://schemas.microsoft.com/office/powerpoint/2010/main" val="422233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0DA33-AF12-7746-B88E-025BCF054F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5EA687-FD87-AB0E-6D9A-F311F88A81F1}"/>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7 Une autre partie tomba parmi les épines: les épines montèrent, et l'étouffèrent.</a:t>
            </a:r>
          </a:p>
          <a:p>
            <a:pPr algn="just"/>
            <a:r>
              <a:rPr lang="fr-FR" sz="4000" dirty="0">
                <a:solidFill>
                  <a:srgbClr val="FFFF00"/>
                </a:solidFill>
                <a:latin typeface="Arial Rounded MT Bold" panose="020F0704030504030204" pitchFamily="34" charset="0"/>
              </a:rPr>
              <a:t> 8 Une autre partie tomba dans la bonne terre: elle donna du fruit, un grain cent, un autre soixante, un autre trente.</a:t>
            </a:r>
          </a:p>
          <a:p>
            <a:pPr algn="just"/>
            <a:r>
              <a:rPr lang="fr-FR" sz="4000" dirty="0">
                <a:solidFill>
                  <a:schemeClr val="bg1"/>
                </a:solidFill>
                <a:latin typeface="Arial Rounded MT Bold" panose="020F0704030504030204" pitchFamily="34" charset="0"/>
              </a:rPr>
              <a:t> 9 Que celui qui a des oreilles pour entendre entende.</a:t>
            </a:r>
          </a:p>
        </p:txBody>
      </p:sp>
    </p:spTree>
    <p:extLst>
      <p:ext uri="{BB962C8B-B14F-4D97-AF65-F5344CB8AC3E}">
        <p14:creationId xmlns:p14="http://schemas.microsoft.com/office/powerpoint/2010/main" val="715727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DDD03-C5DB-0887-F823-77239912A7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A39C07-3517-45D1-C394-D968ECF45565}"/>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10 Les disciples s'approchèrent, et lui dirent: Pourquoi leur parles-tu en paraboles?</a:t>
            </a:r>
          </a:p>
          <a:p>
            <a:pPr algn="just"/>
            <a:r>
              <a:rPr lang="fr-FR" sz="4000" dirty="0">
                <a:solidFill>
                  <a:srgbClr val="FFFF00"/>
                </a:solidFill>
                <a:latin typeface="Arial Rounded MT Bold" panose="020F0704030504030204" pitchFamily="34" charset="0"/>
              </a:rPr>
              <a:t> 11 Jésus leur répondit: Parce qu'il vous a été donné de connaître les mystères du royaume des cieux, et que cela ne leur a pas été donné.</a:t>
            </a:r>
          </a:p>
          <a:p>
            <a:pPr algn="just"/>
            <a:r>
              <a:rPr lang="fr-FR" sz="4000" dirty="0">
                <a:solidFill>
                  <a:schemeClr val="bg1"/>
                </a:solidFill>
                <a:latin typeface="Arial Rounded MT Bold" panose="020F0704030504030204" pitchFamily="34" charset="0"/>
              </a:rPr>
              <a:t> 12 Car on donnera à celui qui a, et il sera dans l'abondance, mais à celui qui n'a pas on ôtera même ce qu'il a.</a:t>
            </a:r>
          </a:p>
          <a:p>
            <a:pPr algn="just"/>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3440181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E7CF5-6832-8051-992F-3E914E7DE6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B04F2A-C424-B6AC-D5B5-A8B090A02235}"/>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13 C'est pourquoi je leur parle en paraboles, parce qu'en voyant ils ne voient point, et qu'en entendant ils n'entendent ni ne comprennent.</a:t>
            </a:r>
          </a:p>
          <a:p>
            <a:pPr algn="just"/>
            <a:r>
              <a:rPr lang="fr-FR" sz="4000" dirty="0">
                <a:solidFill>
                  <a:srgbClr val="FFFF00"/>
                </a:solidFill>
                <a:latin typeface="Arial Rounded MT Bold" panose="020F0704030504030204" pitchFamily="34" charset="0"/>
              </a:rPr>
              <a:t> 14 Et pour eux s'accomplit cette prophétie d'Ésaïe: Vous entendrez de vos oreilles, et vous ne comprendrez point; Vous regarderez de vos yeux, et vous ne verrez point.</a:t>
            </a:r>
          </a:p>
        </p:txBody>
      </p:sp>
    </p:spTree>
    <p:extLst>
      <p:ext uri="{BB962C8B-B14F-4D97-AF65-F5344CB8AC3E}">
        <p14:creationId xmlns:p14="http://schemas.microsoft.com/office/powerpoint/2010/main" val="3878750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EC902-CE16-1C3C-69EC-37767BEAA0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66F481-0815-0132-35FA-A9636E64FCFA}"/>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15 Car le cœur de ce peuple est devenu insensible; Ils ont endurci leurs oreilles, et ils ont fermé leurs yeux, De peur qu'ils ne voient de leurs yeux, qu'ils n'entendent de leurs oreilles, Qu'ils ne comprennent de leur </a:t>
            </a:r>
            <a:r>
              <a:rPr lang="fr-FR" sz="4000" dirty="0" err="1">
                <a:solidFill>
                  <a:schemeClr val="bg1"/>
                </a:solidFill>
                <a:latin typeface="Arial Rounded MT Bold" panose="020F0704030504030204" pitchFamily="34" charset="0"/>
              </a:rPr>
              <a:t>coeur</a:t>
            </a:r>
            <a:r>
              <a:rPr lang="fr-FR" sz="4000" dirty="0">
                <a:solidFill>
                  <a:schemeClr val="bg1"/>
                </a:solidFill>
                <a:latin typeface="Arial Rounded MT Bold" panose="020F0704030504030204" pitchFamily="34" charset="0"/>
              </a:rPr>
              <a:t>, Qu'ils ne se convertissent, et que je ne les guérisse.</a:t>
            </a:r>
          </a:p>
          <a:p>
            <a:pPr algn="just"/>
            <a:r>
              <a:rPr lang="fr-FR" sz="4000" dirty="0">
                <a:solidFill>
                  <a:schemeClr val="bg1"/>
                </a:solidFill>
                <a:latin typeface="Arial Rounded MT Bold" panose="020F0704030504030204" pitchFamily="34" charset="0"/>
              </a:rPr>
              <a:t> </a:t>
            </a:r>
            <a:r>
              <a:rPr lang="fr-FR" sz="4000" dirty="0">
                <a:solidFill>
                  <a:srgbClr val="FFFF00"/>
                </a:solidFill>
                <a:latin typeface="Arial Rounded MT Bold" panose="020F0704030504030204" pitchFamily="34" charset="0"/>
              </a:rPr>
              <a:t>16 Mais heureux sont vos yeux, parce qu'ils voient, et vos oreilles, parce qu'elles entendent!</a:t>
            </a:r>
          </a:p>
        </p:txBody>
      </p:sp>
    </p:spTree>
    <p:extLst>
      <p:ext uri="{BB962C8B-B14F-4D97-AF65-F5344CB8AC3E}">
        <p14:creationId xmlns:p14="http://schemas.microsoft.com/office/powerpoint/2010/main" val="115558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F032-F094-D166-EFA4-84C5BC4693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2F60A8-F4AE-E78E-3E3C-E340AA83657B}"/>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chemeClr val="bg1"/>
                </a:solidFill>
                <a:latin typeface="Arial Rounded MT Bold" panose="020F0704030504030204" pitchFamily="34" charset="0"/>
              </a:rPr>
              <a:t>17 Je vous le dis en vérité, beaucoup de prophètes et de justes ont désiré voir ce que vous voyez, et ne l'ont pas vu, entendre ce que vous entendez, et ne l'ont pas entendu.</a:t>
            </a:r>
          </a:p>
          <a:p>
            <a:pPr algn="just"/>
            <a:r>
              <a:rPr lang="fr-FR" sz="4000" dirty="0">
                <a:solidFill>
                  <a:srgbClr val="FFFF00"/>
                </a:solidFill>
                <a:latin typeface="Arial Rounded MT Bold" panose="020F0704030504030204" pitchFamily="34" charset="0"/>
              </a:rPr>
              <a:t> 18 Vous donc, écoutez ce que signifie la parabole du semeur.</a:t>
            </a:r>
          </a:p>
        </p:txBody>
      </p:sp>
    </p:spTree>
    <p:extLst>
      <p:ext uri="{BB962C8B-B14F-4D97-AF65-F5344CB8AC3E}">
        <p14:creationId xmlns:p14="http://schemas.microsoft.com/office/powerpoint/2010/main" val="128141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6A2AA-DF1A-E7CB-79D6-05B1A0D99C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05CFB-5E41-E113-B84A-BF677EC19E23}"/>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19 Lorsqu'un homme écoute la parole du royaume et ne la comprend pas, le malin vient et enlève ce qui a été semé dans son cœur: cet homme est celui qui a reçu la semence le long du chemin.</a:t>
            </a:r>
          </a:p>
          <a:p>
            <a:pPr algn="just"/>
            <a:r>
              <a:rPr lang="fr-FR" sz="4000" dirty="0">
                <a:solidFill>
                  <a:srgbClr val="FFFF00"/>
                </a:solidFill>
                <a:latin typeface="Arial Rounded MT Bold" panose="020F0704030504030204" pitchFamily="34" charset="0"/>
              </a:rPr>
              <a:t> 20 Celui qui a reçu la semence dans les endroits pierreux, c'est celui qui entend la parole et la reçoit aussitôt avec joie;</a:t>
            </a:r>
          </a:p>
        </p:txBody>
      </p:sp>
    </p:spTree>
    <p:extLst>
      <p:ext uri="{BB962C8B-B14F-4D97-AF65-F5344CB8AC3E}">
        <p14:creationId xmlns:p14="http://schemas.microsoft.com/office/powerpoint/2010/main" val="263397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CD9A-C2D3-16AA-15BD-269F010CE9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6BA0F-B0E2-8718-1DF8-398C770480BD}"/>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chemeClr val="bg1"/>
                </a:solidFill>
                <a:latin typeface="Arial Rounded MT Bold" panose="020F0704030504030204" pitchFamily="34" charset="0"/>
              </a:rPr>
              <a:t>21 mais il n'a pas de racines en lui-même, il manque de persistance, et, dès que survient une tribulation ou une persécution à cause de la parole, il y trouve une occasion de chute.</a:t>
            </a:r>
          </a:p>
          <a:p>
            <a:pPr algn="just"/>
            <a:r>
              <a:rPr lang="fr-FR" sz="4000" dirty="0">
                <a:solidFill>
                  <a:srgbClr val="FFFF00"/>
                </a:solidFill>
                <a:latin typeface="Arial Rounded MT Bold" panose="020F0704030504030204" pitchFamily="34" charset="0"/>
              </a:rPr>
              <a:t> 22 Celui qui a reçu la semence parmi les épines, c'est celui qui entend la parole, mais en qui les soucis du siècle et la séduction des richesses étouffent cette parole, et la rendent infructueuse.</a:t>
            </a:r>
          </a:p>
          <a:p>
            <a:pPr algn="just"/>
            <a:endParaRPr lang="en-US"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23166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C71B-0C4E-9338-DF40-EB525D6932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5F28C0-6DD1-B1D1-5BD5-6F93E84BCF27}"/>
              </a:ext>
            </a:extLst>
          </p:cNvPr>
          <p:cNvSpPr>
            <a:spLocks noGrp="1"/>
          </p:cNvSpPr>
          <p:nvPr>
            <p:ph idx="1"/>
          </p:nvPr>
        </p:nvSpPr>
        <p:spPr>
          <a:xfrm>
            <a:off x="0" y="0"/>
            <a:ext cx="9144000" cy="6858000"/>
          </a:xfrm>
          <a:solidFill>
            <a:srgbClr val="003300"/>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FFFF00"/>
                </a:solidFill>
                <a:latin typeface="Arial Rounded MT Bold" panose="020F0704030504030204" pitchFamily="34" charset="0"/>
              </a:rPr>
              <a:t>23</a:t>
            </a:r>
            <a:r>
              <a:rPr lang="fr-FR" sz="4800" dirty="0">
                <a:solidFill>
                  <a:schemeClr val="bg1"/>
                </a:solidFill>
                <a:latin typeface="Arial Rounded MT Bold" panose="020F0704030504030204" pitchFamily="34" charset="0"/>
              </a:rPr>
              <a:t> Celui qui a reçu la semence dans la bonne terre, c'est celui qui entend la parole et la comprend; il porte du fruit, et un grain en donne cent, un autre soixante, un autre trente.</a:t>
            </a:r>
            <a:endParaRPr lang="en-US" sz="48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2757962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E84E-D6A7-CDDF-6571-EC3D55A5DD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14DC8B-0B21-1122-BB94-FDC922434679}"/>
              </a:ext>
            </a:extLst>
          </p:cNvPr>
          <p:cNvSpPr>
            <a:spLocks noGrp="1"/>
          </p:cNvSpPr>
          <p:nvPr>
            <p:ph idx="1"/>
          </p:nvPr>
        </p:nvSpPr>
        <p:spPr>
          <a:xfrm>
            <a:off x="0" y="0"/>
            <a:ext cx="9144000" cy="6858000"/>
          </a:xfrm>
          <a:solidFill>
            <a:srgbClr val="FFFF00"/>
          </a:solidFill>
        </p:spPr>
        <p:style>
          <a:lnRef idx="1">
            <a:schemeClr val="dk1"/>
          </a:lnRef>
          <a:fillRef idx="2">
            <a:schemeClr val="dk1"/>
          </a:fillRef>
          <a:effectRef idx="1">
            <a:schemeClr val="dk1"/>
          </a:effectRef>
          <a:fontRef idx="minor">
            <a:schemeClr val="dk1"/>
          </a:fontRef>
        </p:style>
        <p:txBody>
          <a:bodyPr>
            <a:normAutofit/>
          </a:bodyPr>
          <a:lstStyle/>
          <a:p>
            <a:r>
              <a:rPr lang="fr-FR" sz="4400" dirty="0">
                <a:solidFill>
                  <a:srgbClr val="7030A0"/>
                </a:solidFill>
                <a:latin typeface="Arial Rounded MT Bold" panose="020F0704030504030204" pitchFamily="34" charset="0"/>
              </a:rPr>
              <a:t>Texte  clé : </a:t>
            </a:r>
            <a:endParaRPr lang="en-US" sz="4400" dirty="0">
              <a:solidFill>
                <a:srgbClr val="7030A0"/>
              </a:solidFill>
              <a:latin typeface="Arial Rounded MT Bold" panose="020F0704030504030204" pitchFamily="34" charset="0"/>
            </a:endParaRPr>
          </a:p>
          <a:p>
            <a:r>
              <a:rPr lang="fr-FR" sz="4400" dirty="0">
                <a:latin typeface="Arial Rounded MT Bold" panose="020F0704030504030204" pitchFamily="34" charset="0"/>
              </a:rPr>
              <a:t>  «Celui qui a reçu la  semence dans  la bonne terre, c'est celui qui entend la parole et la comprend ; il porte du fruit, et un grain en donne cent, un autre soixante, un autre trente. » </a:t>
            </a:r>
            <a:endParaRPr lang="en-US" sz="4400" dirty="0">
              <a:latin typeface="Arial Rounded MT Bold" panose="020F0704030504030204" pitchFamily="34" charset="0"/>
            </a:endParaRPr>
          </a:p>
          <a:p>
            <a:r>
              <a:rPr lang="fr-FR" sz="4400" dirty="0">
                <a:latin typeface="Arial Rounded MT Bold" panose="020F0704030504030204" pitchFamily="34" charset="0"/>
              </a:rPr>
              <a:t>  </a:t>
            </a:r>
            <a:r>
              <a:rPr lang="fr-FR" sz="4400" dirty="0">
                <a:solidFill>
                  <a:srgbClr val="7030A0"/>
                </a:solidFill>
                <a:latin typeface="Arial Rounded MT Bold" panose="020F0704030504030204" pitchFamily="34" charset="0"/>
              </a:rPr>
              <a:t>—   Matthieu 13:23 </a:t>
            </a:r>
            <a:endParaRPr lang="en-US" sz="4400" dirty="0">
              <a:solidFill>
                <a:srgbClr val="7030A0"/>
              </a:solidFill>
              <a:latin typeface="Arial Rounded MT Bold" panose="020F0704030504030204" pitchFamily="34" charset="0"/>
            </a:endParaRPr>
          </a:p>
          <a:p>
            <a:pPr algn="just"/>
            <a:endParaRPr lang="fr-FR"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24582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1DBA9-BFD3-A0DB-931B-A1542E84CF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BE76CD-1828-BF0C-3F68-85D572E01E42}"/>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algn="just"/>
            <a:r>
              <a:rPr lang="fr-FR" sz="3800" dirty="0">
                <a:solidFill>
                  <a:srgbClr val="0033CC"/>
                </a:solidFill>
                <a:latin typeface="Arial Rounded MT Bold" panose="020F0704030504030204" pitchFamily="34" charset="0"/>
              </a:rPr>
              <a:t>INTRODUCTION </a:t>
            </a:r>
            <a:endParaRPr lang="en-US" sz="3800" dirty="0">
              <a:solidFill>
                <a:srgbClr val="0033CC"/>
              </a:solidFill>
              <a:latin typeface="Arial Rounded MT Bold" panose="020F0704030504030204" pitchFamily="34" charset="0"/>
            </a:endParaRPr>
          </a:p>
          <a:p>
            <a:pPr lvl="0" algn="just"/>
            <a:r>
              <a:rPr lang="fr-FR" sz="3800" dirty="0">
                <a:latin typeface="Arial Rounded MT Bold" panose="020F0704030504030204" pitchFamily="34" charset="0"/>
              </a:rPr>
              <a:t>Dans Matthieu 13, Jésus utilise une scène familière à ses auditeurs : un semeur sort pour semer. </a:t>
            </a:r>
            <a:endParaRPr lang="en-US" sz="3800" dirty="0">
              <a:latin typeface="Arial Rounded MT Bold" panose="020F0704030504030204" pitchFamily="34" charset="0"/>
            </a:endParaRPr>
          </a:p>
          <a:p>
            <a:pPr lvl="0" algn="just"/>
            <a:r>
              <a:rPr lang="fr-FR" sz="3800" dirty="0">
                <a:solidFill>
                  <a:srgbClr val="0033CC"/>
                </a:solidFill>
                <a:latin typeface="Arial Rounded MT Bold" panose="020F0704030504030204" pitchFamily="34" charset="0"/>
              </a:rPr>
              <a:t>Le semeur répand sa  semence, mais celle-ci tombe sur des terrains différents. Une partie tombe le long du chemin, une autre dans les endroits pierreux, une autre parmi les épines, et une autre dans la bonne terre. </a:t>
            </a:r>
            <a:endParaRPr lang="en-US" sz="3800" dirty="0">
              <a:solidFill>
                <a:srgbClr val="0033CC"/>
              </a:solidFill>
              <a:latin typeface="Arial Rounded MT Bold" panose="020F0704030504030204" pitchFamily="34" charset="0"/>
            </a:endParaRPr>
          </a:p>
          <a:p>
            <a:pPr marL="0" lvl="0" indent="0" algn="just">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712980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1A256-BBFD-14F2-AEE6-95BADFE25D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01A40-6204-1AF1-20DE-3F8E9767FAF6}"/>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3600" dirty="0">
                <a:latin typeface="Arial Rounded MT Bold" panose="020F0704030504030204" pitchFamily="34" charset="0"/>
              </a:rPr>
              <a:t>La semence est répandue largement, mais les résultats ne sont pas les mêmes.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Pourquoi ? </a:t>
            </a:r>
            <a:endParaRPr lang="en-US" sz="3600"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Le problème ne vient pas de  la semence. La différence se trouve dans le terrain qui reçoit la semence.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Cette parabole nous  place donc devant  une question personnelle : Quel genre de terrain suis-je devant la Parole de Dieu ? </a:t>
            </a:r>
            <a:endParaRPr lang="en-US" sz="36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9312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7465-7934-EF5B-7418-253792C9E5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5CACB-04D2-F534-A1D7-6E762E3DBE01}"/>
              </a:ext>
            </a:extLst>
          </p:cNvPr>
          <p:cNvSpPr>
            <a:spLocks noGrp="1"/>
          </p:cNvSpPr>
          <p:nvPr>
            <p:ph idx="1"/>
          </p:nvPr>
        </p:nvSpPr>
        <p:spPr>
          <a:xfrm>
            <a:off x="0" y="0"/>
            <a:ext cx="9144000" cy="6858000"/>
          </a:xfrm>
          <a:solidFill>
            <a:srgbClr val="99FF33"/>
          </a:solidFill>
        </p:spPr>
        <p:style>
          <a:lnRef idx="1">
            <a:schemeClr val="accent4"/>
          </a:lnRef>
          <a:fillRef idx="2">
            <a:schemeClr val="accent4"/>
          </a:fillRef>
          <a:effectRef idx="1">
            <a:schemeClr val="accent4"/>
          </a:effectRef>
          <a:fontRef idx="minor">
            <a:schemeClr val="dk1"/>
          </a:fontRef>
        </p:style>
        <p:txBody>
          <a:bodyPr>
            <a:normAutofit/>
          </a:bodyPr>
          <a:lstStyle/>
          <a:p>
            <a:pPr lvl="0" algn="just"/>
            <a:r>
              <a:rPr lang="fr-FR" sz="4000" dirty="0">
                <a:latin typeface="Arial Rounded MT Bold" panose="020F0704030504030204" pitchFamily="34" charset="0"/>
              </a:rPr>
              <a:t>Nous  pouvons être dans la même  assemblée, écouter  le même prédicateur, entendre le même  message  et lire la même Bible, mais produire des résultats très différents.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Jésus nous enseigne que ce n'est  pas seulement le fait d'entendre la Parole qui compte, mais la manière dont notre cœur la reçoit. </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0910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515A-346A-18D6-198D-05BB8D004E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44CA75-855D-D650-AE48-BCA7C7682715}"/>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I. LA SEMENCE : LA PAROLE DU ROYAUME </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Matthieu 13:3 - « Un semeur  sortit pour semer. »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Pour  comprendre la parabole, il faut premièrement identifier la semence.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Jésus lui-même donne l'explication au verset 19 : « Lorsqu'un   homme écoute la parole du royaume... »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222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C2CA-4657-7BD4-FC95-4F609A9BE0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458D1-FEB4-17B2-E9D1-298B32898519}"/>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La semence   représente donc la Parole de Dieu, particulièrement le message du royaume.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La semence possède la vie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semence peut paraître petite et insignifiante. Pourtant, elle contient en elle un potentiel extraordinaire. De même, la Parole de Dieu est vivante.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7837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F256C-E36C-6520-DACB-89F04BCF9D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FBE9FC-1AB0-DBD4-ED3F-90AFBAC25634}"/>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3600" dirty="0">
                <a:solidFill>
                  <a:srgbClr val="FF0000"/>
                </a:solidFill>
                <a:latin typeface="Arial Rounded MT Bold" panose="020F0704030504030204" pitchFamily="34" charset="0"/>
              </a:rPr>
              <a:t>Hébreux 4 :12 déclare : « Car la parole de Dieu est vivante et efficace... » </a:t>
            </a:r>
            <a:endParaRPr lang="en-US" sz="36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parole biblique reçue avec foi peut transformer une existence. Elle peut convaincre le pécheur, conduire à la repentance, restaurer une personne découragée, corriger celui qui s'égare, fortifier celui qui est faible, éclairer celui qui marche dans les ténèbres et produire la maturité spirituelle.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88164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6F6CD-41C7-4EF9-F76B-E6D160CA55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4465D-770F-4387-09F8-69DA637810C6}"/>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B. La même   semence tombe sur tous les terrains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Dans la parabole, le semeur ne change pas de semence selon le terrain. La semence qui tombe sur le chemin est de la même nature que celle qui tombe dans la bonne terre.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9498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349AB-74C0-23C3-2323-754011C5A6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4FE015-4D57-2C03-19F3-4A1A45551031}"/>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0033CC"/>
                </a:solidFill>
                <a:latin typeface="Arial Rounded MT Bold" panose="020F0704030504030204" pitchFamily="34" charset="0"/>
              </a:rPr>
              <a:t>La différence de résultat ne signifie pas nécessairement une différence dans la puissance de la Parole. Elle révèle surtout une différence dans la manière dont cette Parole est reçue.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Ésaïe 55:10-11 compare également la Parole de Dieu à une réalité qui produit l'effet voulu par Dieu.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86512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A89BD-36F3-DB73-9FA0-6C71EDA011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1A5F5B-769B-7802-1747-78EA851823EF}"/>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000" dirty="0">
                <a:solidFill>
                  <a:srgbClr val="FF0000"/>
                </a:solidFill>
                <a:latin typeface="Arial Rounded MT Bold" panose="020F0704030504030204" pitchFamily="34" charset="0"/>
              </a:rPr>
              <a:t>C. La semence doit être semée </a:t>
            </a:r>
            <a:endParaRPr lang="en-US" sz="4000" dirty="0">
              <a:solidFill>
                <a:srgbClr val="FF0000"/>
              </a:solidFill>
              <a:latin typeface="Arial Rounded MT Bold" panose="020F0704030504030204" pitchFamily="34" charset="0"/>
            </a:endParaRPr>
          </a:p>
          <a:p>
            <a:pPr lvl="0" algn="just"/>
            <a:r>
              <a:rPr lang="fr-FR" sz="4000" dirty="0">
                <a:latin typeface="Arial Rounded MT Bold" panose="020F0704030504030204" pitchFamily="34" charset="0"/>
              </a:rPr>
              <a:t>Une semence conservée dans un sac ne produit aucune récolte dans un champ. Elle doit être semée.  Ainsi, l'Église a reçu la responsabilité d'annoncer la Parole. </a:t>
            </a:r>
            <a:endParaRPr lang="en-US" sz="4000" dirty="0">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Paul demande dans Romains 10:14 : « Et comment en   entendront-ils parler, s'il n'y a personne qui prêche ? » </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52914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F3A9F-A0C5-4FFC-97D5-5E6A658EE0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7A0C0-DE84-034F-681E-4266994AA746}"/>
              </a:ext>
            </a:extLst>
          </p:cNvPr>
          <p:cNvSpPr>
            <a:spLocks noGrp="1"/>
          </p:cNvSpPr>
          <p:nvPr>
            <p:ph idx="1"/>
          </p:nvPr>
        </p:nvSpPr>
        <p:spPr>
          <a:xfrm>
            <a:off x="0" y="0"/>
            <a:ext cx="9144000" cy="6858000"/>
          </a:xfrm>
          <a:solidFill>
            <a:schemeClr val="accent5">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5400" dirty="0">
                <a:latin typeface="Arial Rounded MT Bold" panose="020F0704030504030204" pitchFamily="34" charset="0"/>
              </a:rPr>
              <a:t>Notre mission n'est pas de fabriquer une nouvelle semence ; notre mission est de semer fidèlement la Parole que Dieu nous a confiée. </a:t>
            </a:r>
            <a:endParaRPr lang="en-US" sz="54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27045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F6F8-5F7D-64CA-A79F-8CE99CDCF10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EDF56B-6A9F-0DC0-7F9A-9611C86F39FE}"/>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dirty="0">
                <a:solidFill>
                  <a:srgbClr val="0033CC"/>
                </a:solidFill>
                <a:latin typeface="Arial Rounded MT Bold" panose="020F0704030504030204" pitchFamily="34" charset="0"/>
              </a:rPr>
              <a:t>II. LES DIFFÉRENTS TYPES DE TERRAIN </a:t>
            </a:r>
            <a:endParaRPr lang="en-US" dirty="0">
              <a:solidFill>
                <a:srgbClr val="0033CC"/>
              </a:solidFill>
              <a:latin typeface="Arial Rounded MT Bold" panose="020F0704030504030204" pitchFamily="34" charset="0"/>
            </a:endParaRPr>
          </a:p>
          <a:p>
            <a:pPr lvl="0" algn="just"/>
            <a:r>
              <a:rPr lang="fr-FR" sz="3600" dirty="0">
                <a:latin typeface="Arial Rounded MT Bold" panose="020F0704030504030204" pitchFamily="34" charset="0"/>
              </a:rPr>
              <a:t>Jésus présente quatre terrains. Ces terrains représentent différentes manières de recevoir la Parole. </a:t>
            </a:r>
            <a:endParaRPr lang="en-US" sz="3600" dirty="0">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 LE TERRAIN AU BORD DU CHEMIN - LE CŒUR ENDURCI </a:t>
            </a:r>
            <a:endParaRPr lang="en-US" dirty="0">
              <a:solidFill>
                <a:srgbClr val="0033CC"/>
              </a:solidFill>
              <a:latin typeface="Arial Rounded MT Bold" panose="020F0704030504030204" pitchFamily="34" charset="0"/>
            </a:endParaRPr>
          </a:p>
          <a:p>
            <a:pPr algn="just"/>
            <a:r>
              <a:rPr lang="fr-FR" dirty="0">
                <a:latin typeface="Arial Rounded MT Bold" panose="020F0704030504030204" pitchFamily="34" charset="0"/>
              </a:rPr>
              <a:t>Matthieu 13:4,19 </a:t>
            </a:r>
            <a:endParaRPr lang="en-US" dirty="0">
              <a:latin typeface="Arial Rounded MT Bold" panose="020F0704030504030204" pitchFamily="34" charset="0"/>
            </a:endParaRPr>
          </a:p>
          <a:p>
            <a:pPr algn="just"/>
            <a:r>
              <a:rPr lang="fr-FR" sz="4000" dirty="0">
                <a:latin typeface="Arial Rounded MT Bold" panose="020F0704030504030204" pitchFamily="34" charset="0"/>
              </a:rPr>
              <a:t>«Comme   il semait, une partie de la semence   tomba le long du chemin : les oiseaux vinrent, et la mangèrent. » </a:t>
            </a:r>
            <a:endParaRPr lang="en-US" sz="40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893217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E5BBD-0B6F-2080-5435-D038A105DF4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CB2ABA-017F-878E-D0CB-AADDC57A8BA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Jésus explique : « Lorsqu'un homme   écoute la parole du royaume et ne la comprend pas,  le malin vient et enlève ce qui a été semé dans son cœur.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Le premier terrain représente un cœur fermé ou endurci devant la Parole. La personne entend physiquement, mais la Parole ne pénètre pas profondément.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01046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7AD7A-2420-0895-D653-B54377496A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5D5EF-33C9-6E25-7EB8-B56DB7F8B4EF}"/>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lvl="0" algn="just"/>
            <a:r>
              <a:rPr lang="fr-FR" sz="3600" dirty="0">
                <a:latin typeface="Arial Rounded MT Bold" panose="020F0704030504030204" pitchFamily="34" charset="0"/>
              </a:rPr>
              <a:t>Pourquoi le chemin est-il dur ? Parce qu'il a été constamment piétiné. Spirituellement, un cœur peut aussi devenir dur par le péché entretenu, l'orgueil, l'incrédulité, les déceptions, la rébellion, les mauvaises habitudes ou le refus répété d'obéir à Dieu. </a:t>
            </a:r>
            <a:endParaRPr lang="en-US" sz="3600" dirty="0">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L'intervention de l'ennemi : Jésus dit : « Le malin vient et enlève ce qui a été semé. » Satan connaît la puissance de la Parole. Voilà pourquoi il cherche à empêcher la semence de pénétrer dans le cœur. </a:t>
            </a:r>
            <a:endParaRPr lang="en-US" sz="36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47790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6EE3C-4982-D702-7ACC-678C9DB2E2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B2B774-9CB3-EFCD-F516-86E276D1526D}"/>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Application : On peut être physiquement présent dans l'église tout en ayant le cœur très loin du message. La question n'est donc pas seulement : « Étais-je présent au culte ? » mais :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Qu'est-ce que la Parole entendue a produit dans mon cœur ? »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74206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96677-CA22-C884-6F54-EE43D8835D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369662-C415-5623-B2C2-BC11131C5F7D}"/>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latin typeface="Arial Rounded MT Bold" panose="020F0704030504030204" pitchFamily="34" charset="0"/>
              </a:rPr>
              <a:t>III. LE TERRAIN PIERREUX - LE CŒUR SUPERFICIEL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Matthieu  13:5-6,20-21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La deuxième semence tombe dans un endroit pierreux. Elle pousse rapidement. Mais lorsque le soleil apparaît, la plante est brûlée parce qu'elle n'a pas de racines profondes.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99691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1BEE5-9D93-A162-13C4-AE91C728B0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AA2576-800F-6ACD-6BF0-85C3D957B845}"/>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latin typeface="Arial Rounded MT Bold" panose="020F0704030504030204" pitchFamily="34" charset="0"/>
              </a:rPr>
              <a:t>Jésus explique : « Celui qui a reçu la semence dans les endroits pierreux, c'est celui qui entend la parole et la reçoit aussitôt avec joie ; mais il n'a pas de racines en lui-même... »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Nous découvrons ici une réception enthousiaste mais superficielle de la Parole.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60957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EE8E5-E898-C67C-B20F-5A4728DC2B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E370D-AB36-4FBD-0D2C-3AE064647CAA}"/>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A. Il reçoit avec joie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Il y a une réaction immédiate.  La personne peut être touchée émotionnellement. Elle apprécie le message.  Elle peut même commencer avec enthousiasme. Mais Jésus nous avertit : Un bon commencement ne garantit pas nécessairement une bonne fin.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02470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9715C-3F41-1B70-AE21-720143CB5E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393C3-9F88-B55A-C751-A51CF36E2E7B}"/>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dirty="0">
                <a:solidFill>
                  <a:srgbClr val="0033CC"/>
                </a:solidFill>
                <a:latin typeface="Arial Rounded MT Bold" panose="020F0704030504030204" pitchFamily="34" charset="0"/>
              </a:rPr>
              <a:t>B. Il manque  de racines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Le problème  est sous  la surface. Il existe des pierres cachées. Spirituellement, certaines personnes veulent les bénédictions   de Dieu sans accepter l'enracinement nécessaire   à une vie de disciple.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61024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FAA61-E742-781A-10F5-F57CC576EF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944601-64C1-50BB-F42C-41FC06FDC165}"/>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0033CC"/>
                </a:solidFill>
                <a:latin typeface="Arial Rounded MT Bold" panose="020F0704030504030204" pitchFamily="34" charset="0"/>
              </a:rPr>
              <a:t>Colossiens  2:6-7 </a:t>
            </a:r>
            <a:r>
              <a:rPr lang="fr-FR" sz="4400" dirty="0">
                <a:latin typeface="Arial Rounded MT Bold" panose="020F0704030504030204" pitchFamily="34" charset="0"/>
              </a:rPr>
              <a:t>parle d'être « enracinés et fondés  en lui ». La foi doit développer des racines  par la prière, l'étude régulière des Écritures, l'obéissance, la communion avec  Dieu, la persévérance  et la communion   fraternelle.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53211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0D657-09E9-6C22-3911-DDCBEF025E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291F7B-B713-7232-0596-38DA5B4A8C66}"/>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C. L'épreuve révèle la profondeur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Matthieu  13:21  dit : « Mais, dès que survient une tribulation ou une  persécution à cause  de la parole, il y trouve une occasion de chute. »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La difficulté ne crée pas nécessairement l'absence de racines ; elle la révèle.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2237247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3682-BBB3-583C-0786-2E03045B99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C49FAC-97BA-56E5-019D-02BBC9190361}"/>
              </a:ext>
            </a:extLst>
          </p:cNvPr>
          <p:cNvSpPr>
            <a:spLocks noGrp="1"/>
          </p:cNvSpPr>
          <p:nvPr>
            <p:ph idx="1"/>
          </p:nvPr>
        </p:nvSpPr>
        <p:spPr>
          <a:xfrm>
            <a:off x="0" y="0"/>
            <a:ext cx="9144000" cy="6858000"/>
          </a:xfrm>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latin typeface="Arial Rounded MT Bold" panose="020F0704030504030204" pitchFamily="34" charset="0"/>
              </a:rPr>
              <a:t>Tant que tout va bien,  certaines faiblesses restent invisibles. </a:t>
            </a:r>
          </a:p>
          <a:p>
            <a:pPr lvl="0" algn="just"/>
            <a:r>
              <a:rPr lang="fr-FR" sz="4000" dirty="0">
                <a:solidFill>
                  <a:srgbClr val="C00000"/>
                </a:solidFill>
                <a:latin typeface="Arial Rounded MT Bold" panose="020F0704030504030204" pitchFamily="34" charset="0"/>
              </a:rPr>
              <a:t>Mais viennent la maladie, les difficultés, le rejet, les critiques, les persécutions, les pertes ou les déceptions. </a:t>
            </a:r>
          </a:p>
          <a:p>
            <a:pPr lvl="0" algn="just"/>
            <a:r>
              <a:rPr lang="fr-FR" sz="4000" dirty="0">
                <a:latin typeface="Arial Rounded MT Bold" panose="020F0704030504030204" pitchFamily="34" charset="0"/>
              </a:rPr>
              <a:t>Alors apparaît la véritable profondeur   de notre foi. </a:t>
            </a:r>
            <a:endParaRPr lang="en-US" sz="4000" dirty="0">
              <a:latin typeface="Arial Rounded MT Bold" panose="020F0704030504030204" pitchFamily="34" charset="0"/>
            </a:endParaRPr>
          </a:p>
          <a:p>
            <a:pPr lvl="0" algn="just"/>
            <a:endParaRPr lang="en-US" sz="4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3678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32F30-C227-0C77-A068-FF2AA08FE2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D7C69F-3FC2-1592-2B2C-A52E5A12B5D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7030A0"/>
                </a:solidFill>
                <a:latin typeface="Arial Rounded MT Bold" panose="020F0704030504030204" pitchFamily="34" charset="0"/>
              </a:rPr>
              <a:t>IV. LE TERRAIN PARMI LES ÉPINES - LE CŒUR ENCOMBRÉ </a:t>
            </a:r>
            <a:endParaRPr lang="en-US" sz="3600" dirty="0">
              <a:solidFill>
                <a:srgbClr val="7030A0"/>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Matthieu  13:7,22 </a:t>
            </a:r>
            <a:endParaRPr lang="en-US" sz="4000" dirty="0">
              <a:solidFill>
                <a:srgbClr val="FF0000"/>
              </a:solidFill>
              <a:latin typeface="Arial Rounded MT Bold" panose="020F0704030504030204" pitchFamily="34" charset="0"/>
            </a:endParaRPr>
          </a:p>
          <a:p>
            <a:pPr algn="just"/>
            <a:r>
              <a:rPr lang="fr-FR" sz="4000" dirty="0">
                <a:solidFill>
                  <a:srgbClr val="7030A0"/>
                </a:solidFill>
                <a:latin typeface="Arial Rounded MT Bold" panose="020F0704030504030204" pitchFamily="34" charset="0"/>
              </a:rPr>
              <a:t>« Une autre partie tomba parmi les épines : les épines montèrent, et l'étouffèrent. » </a:t>
            </a:r>
            <a:endParaRPr lang="en-US" sz="4000" dirty="0">
              <a:solidFill>
                <a:srgbClr val="7030A0"/>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Jésus explique   deux obstacles particulièrement dangereux : les soucis du siècle et la séduction   des richesses.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34788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A078-97F8-1BD7-8A13-B9DF88A8EC4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A2F972-81F3-B516-937A-9A89CF361D52}"/>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7030A0"/>
                </a:solidFill>
                <a:latin typeface="Arial Rounded MT Bold" panose="020F0704030504030204" pitchFamily="34" charset="0"/>
              </a:rPr>
              <a:t>Remarquons    quelque  chose : la semence  pousse. Mais quelque   chose pousse   avec elle. Voilà le danger. </a:t>
            </a:r>
            <a:endParaRPr lang="en-US" sz="4000" dirty="0">
              <a:solidFill>
                <a:srgbClr val="7030A0"/>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A. Les soucis du siècle </a:t>
            </a:r>
            <a:endParaRPr lang="en-US" sz="4000" dirty="0">
              <a:solidFill>
                <a:srgbClr val="FF0000"/>
              </a:solidFill>
              <a:latin typeface="Arial Rounded MT Bold" panose="020F0704030504030204" pitchFamily="34" charset="0"/>
            </a:endParaRPr>
          </a:p>
          <a:p>
            <a:pPr lvl="0" algn="just"/>
            <a:r>
              <a:rPr lang="fr-FR" sz="4000" dirty="0">
                <a:solidFill>
                  <a:srgbClr val="7030A0"/>
                </a:solidFill>
                <a:latin typeface="Arial Rounded MT Bold" panose="020F0704030504030204" pitchFamily="34" charset="0"/>
              </a:rPr>
              <a:t>Il existe des préoccupations légitimes : la famille, le travail, les finances, l'avenir, les responsabilités et les problèmes quotidiens.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29697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AD9BB-4501-E482-3775-21A867E242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66E30A-965A-2838-C404-12ABD89E67C5}"/>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rgbClr val="7030A0"/>
                </a:solidFill>
                <a:latin typeface="Arial Rounded MT Bold" panose="020F0704030504030204" pitchFamily="34" charset="0"/>
              </a:rPr>
              <a:t>Mais une préoccupation légitime peut devenir un obstacle spirituel lorsqu'elle occupe tellement notre cœur qu'elle étouffe notre confiance en Dieu   et notre obéissance. </a:t>
            </a:r>
            <a:endParaRPr lang="en-US" sz="4000" dirty="0">
              <a:solidFill>
                <a:srgbClr val="7030A0"/>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Jésus dit dans  Matthieu 6:33 : «Cherchez   premièrement    le royaume  et la justice de Dieu... » </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04402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E7A1-B94E-38F1-355A-198916BE70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BC9807-20A7-59A8-DDB8-2C93F773FE8B}"/>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B. La séduction  des  richesses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Jésus  ne dit pas simplement  « les richesses », mais « la séduction  des richesses ». </a:t>
            </a:r>
          </a:p>
          <a:p>
            <a:pPr lvl="0" algn="just"/>
            <a:r>
              <a:rPr lang="fr-FR" sz="4000" dirty="0">
                <a:solidFill>
                  <a:srgbClr val="0033CC"/>
                </a:solidFill>
                <a:latin typeface="Arial Rounded MT Bold" panose="020F0704030504030204" pitchFamily="34" charset="0"/>
              </a:rPr>
              <a:t>L'argent peut faire croire qu’il peut donner ce que Dieu seul peut véritablement donner : sécurité ultime, satisfaction profonde, identité et espérance.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55119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4662F-745E-1CD4-C8AB-86439A63BA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41815D-AFCF-32E9-A6AE-6F8FB12AFA1F}"/>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6600" dirty="0">
                <a:solidFill>
                  <a:schemeClr val="tx1"/>
                </a:solidFill>
                <a:latin typeface="Arial Rounded MT Bold" panose="020F0704030504030204" pitchFamily="34" charset="0"/>
              </a:rPr>
              <a:t>Paul écrit dans 1 Timothée 6:10 : « </a:t>
            </a:r>
            <a:r>
              <a:rPr lang="fr-FR" sz="6600" dirty="0">
                <a:solidFill>
                  <a:srgbClr val="0033CC"/>
                </a:solidFill>
                <a:latin typeface="Arial Rounded MT Bold" panose="020F0704030504030204" pitchFamily="34" charset="0"/>
              </a:rPr>
              <a:t>Car l'amour de l'argent est une racine de tous les maux. </a:t>
            </a:r>
            <a:endParaRPr lang="en-US" sz="66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21215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E1770-2D09-F953-5AB4-89315BA0D4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E534C6-C87C-8E5B-B09D-51C95907F49F}"/>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C00000"/>
                </a:solidFill>
                <a:latin typeface="Arial Rounded MT Bold" panose="020F0704030504030204" pitchFamily="34" charset="0"/>
              </a:rPr>
              <a:t>C. Le résultat : la Parole devient infructueuse </a:t>
            </a:r>
            <a:endParaRPr lang="en-US" sz="4000" dirty="0">
              <a:solidFill>
                <a:srgbClr val="C00000"/>
              </a:solidFill>
              <a:latin typeface="Arial Rounded MT Bold" panose="020F0704030504030204" pitchFamily="34" charset="0"/>
            </a:endParaRPr>
          </a:p>
          <a:p>
            <a:pPr lvl="0" algn="just"/>
            <a:r>
              <a:rPr lang="fr-FR" sz="4000" dirty="0">
                <a:solidFill>
                  <a:srgbClr val="7030A0"/>
                </a:solidFill>
                <a:latin typeface="Arial Rounded MT Bold" panose="020F0704030504030204" pitchFamily="34" charset="0"/>
              </a:rPr>
              <a:t>La plante n'est pas   immédiatement détruite. Elle est étouffée progressivement. De même, une  vie spirituelle peut être étouffée progressivement par une accumulation de préoccupations et de désirs concurrents. </a:t>
            </a:r>
            <a:endParaRPr lang="en-US" sz="4000" dirty="0">
              <a:solidFill>
                <a:srgbClr val="7030A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2618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1306E-D505-697B-A82B-005DE89E78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9E6F8-41F7-DC79-DA4B-F309F5801BBF}"/>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latin typeface="Arial Rounded MT Bold" panose="020F0704030504030204" pitchFamily="34" charset="0"/>
              </a:rPr>
              <a:t>V. LA BONNE TERRE - LE CŒUR RÉCEPTIF ET FRUCTUEUX </a:t>
            </a:r>
            <a:endParaRPr lang="en-US"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Matthieu  13:8,23 </a:t>
            </a:r>
            <a:endParaRPr lang="en-US" sz="36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Enfin : « Une autre partie tomba dans la bonne terre : elle donna du fruit... »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Jésus explique : « Celui qui a reçu la semence dans la bonne terre, c'est celui qui entend la parole et la comprend ; il porte du fruit... »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57344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907AA-DAE4-5285-7D52-630FD1D463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32C15-A33D-DE72-3960-E2B66FE38206}"/>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latin typeface="Arial Rounded MT Bold" panose="020F0704030504030204" pitchFamily="34" charset="0"/>
              </a:rPr>
              <a:t>Voici le terrain que Dieu désire trouver en nous. </a:t>
            </a:r>
            <a:endParaRPr lang="en-US" sz="4400" dirty="0">
              <a:latin typeface="Arial Rounded MT Bold" panose="020F0704030504030204" pitchFamily="34" charset="0"/>
            </a:endParaRPr>
          </a:p>
          <a:p>
            <a:pPr algn="just"/>
            <a:r>
              <a:rPr lang="fr-FR" sz="4400" dirty="0">
                <a:solidFill>
                  <a:srgbClr val="C00000"/>
                </a:solidFill>
                <a:latin typeface="Arial Rounded MT Bold" panose="020F0704030504030204" pitchFamily="34" charset="0"/>
              </a:rPr>
              <a:t>A. La bonne terre entend </a:t>
            </a:r>
            <a:endParaRPr lang="en-US" sz="4400" dirty="0">
              <a:solidFill>
                <a:srgbClr val="C00000"/>
              </a:solidFill>
              <a:latin typeface="Arial Rounded MT Bold" panose="020F0704030504030204" pitchFamily="34" charset="0"/>
            </a:endParaRPr>
          </a:p>
          <a:p>
            <a:pPr lvl="0" algn="just"/>
            <a:r>
              <a:rPr lang="fr-FR" sz="4400" dirty="0">
                <a:latin typeface="Arial Rounded MT Bold" panose="020F0704030504030204" pitchFamily="34" charset="0"/>
              </a:rPr>
              <a:t>Il ne s'agit pas simplement d'entendre avec les oreilles. C'est écouter avec disponibilité. La bonne terre dit : </a:t>
            </a:r>
            <a:r>
              <a:rPr lang="fr-FR" sz="4400" dirty="0">
                <a:solidFill>
                  <a:srgbClr val="C00000"/>
                </a:solidFill>
                <a:latin typeface="Arial Rounded MT Bold" panose="020F0704030504030204" pitchFamily="34" charset="0"/>
              </a:rPr>
              <a:t>« Seigneur, parle, je suis disposé à écouter. » </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48095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63B72-63C7-D477-DA59-2076C971C4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0E768D-31F5-EF8A-2FAE-F548FE47B560}"/>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B. La bonne terre  comprend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Comprendre  ne signifie pas  seulement posséder des connaissances  bibliques. La compréhension  biblique doit conduire à une réponse.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Jacques 1:22 déclare : « Mettez en pratique la parole, et ne vous bornez pas à l'écouter... » </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651075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4F535-FF66-B0C3-864C-E077A586FB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77DC6A-D1C9-B75B-63BC-D2A99861C577}"/>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C00000"/>
                </a:solidFill>
                <a:latin typeface="Arial Rounded MT Bold" panose="020F0704030504030204" pitchFamily="34" charset="0"/>
              </a:rPr>
              <a:t>C. La bonne terre produit du fruit </a:t>
            </a:r>
            <a:endParaRPr lang="en-US" sz="3600" dirty="0">
              <a:solidFill>
                <a:srgbClr val="C00000"/>
              </a:solidFill>
              <a:latin typeface="Arial Rounded MT Bold" panose="020F0704030504030204" pitchFamily="34" charset="0"/>
            </a:endParaRPr>
          </a:p>
          <a:p>
            <a:pPr lvl="0" algn="just"/>
            <a:r>
              <a:rPr lang="fr-FR" sz="3600" dirty="0">
                <a:latin typeface="Arial Rounded MT Bold" panose="020F0704030504030204" pitchFamily="34" charset="0"/>
              </a:rPr>
              <a:t>Voici la preuve visible. Le fruit peut apparaître dans un caractère transformé, l'amour, le pardon, la sainteté, l'obéissance, la générosité, le service, le témoignage, la persévérance et l'influence spirituelle exercée sur d'autres personnes. </a:t>
            </a:r>
            <a:endParaRPr lang="en-US" sz="3600" dirty="0">
              <a:latin typeface="Arial Rounded MT Bold" panose="020F0704030504030204" pitchFamily="34" charset="0"/>
            </a:endParaRPr>
          </a:p>
          <a:p>
            <a:pPr lvl="0" algn="just"/>
            <a:r>
              <a:rPr lang="fr-FR" sz="3600" dirty="0">
                <a:solidFill>
                  <a:srgbClr val="C00000"/>
                </a:solidFill>
                <a:latin typeface="Arial Rounded MT Bold" panose="020F0704030504030204" pitchFamily="34" charset="0"/>
              </a:rPr>
              <a:t>Galates 5:22-23 nous parle   également du fruit de l'Esprit. </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36697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286C0-5B17-CCB6-B52C-789B66094F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E5DEAA-A935-1185-BB54-921C1EEEEBFD}"/>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dirty="0">
                <a:solidFill>
                  <a:srgbClr val="C00000"/>
                </a:solidFill>
                <a:latin typeface="Arial Rounded MT Bold" panose="020F0704030504030204" pitchFamily="34" charset="0"/>
              </a:rPr>
              <a:t>VI. LES OBSTACLES QUI EMPÊCHENT LES TERRAINS D'ÊTRE FRUCTUEUX </a:t>
            </a:r>
            <a:endParaRPr lang="en-US"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1. L'ENDURCISSEMENT    DU  CŒUR   - La semence reste à la surface. </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2. L'ACTION DU MALIN  - Il cherche à enlever la Parole avant qu'elle ne produise son effet. </a:t>
            </a:r>
            <a:endParaRPr lang="en-US" sz="3600" dirty="0">
              <a:solidFill>
                <a:srgbClr val="C00000"/>
              </a:solidFill>
              <a:latin typeface="Arial Rounded MT Bold" panose="020F0704030504030204" pitchFamily="34" charset="0"/>
            </a:endParaRPr>
          </a:p>
          <a:p>
            <a:pPr algn="just"/>
            <a:r>
              <a:rPr lang="fr-FR" sz="3600" dirty="0">
                <a:latin typeface="Arial Rounded MT Bold" panose="020F0704030504030204" pitchFamily="34" charset="0"/>
              </a:rPr>
              <a:t>3. LE MANQUE   DE PROFONDEUR    - Une foi superficielle résiste difficilement aux épreuves.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3850817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3014-2424-9D95-65AA-3B430B2956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EBB79-E768-4E1E-FB75-F601D31412F8}"/>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latin typeface="Arial Rounded MT Bold" panose="020F0704030504030204" pitchFamily="34" charset="0"/>
              </a:rPr>
              <a:t>4. LES TRIBULATIONS  - Certaines  personnes abandonnent  lorsque suivre Christ devient coûteux. </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5. LES    PERSÉCUTIONS - La pression extérieure peut révéler une foi insuffisamment enracinée.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6. LES  SOUCIS DU MONDE   - Ils remplissent progressivement l'espace qui devrait appartenir à Dieu. </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1103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F7DB-87E9-56B2-0B7B-628B30AD11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B480D2-8F84-1748-590C-891EAB0905F2}"/>
              </a:ext>
            </a:extLst>
          </p:cNvPr>
          <p:cNvSpPr>
            <a:spLocks noGrp="1"/>
          </p:cNvSpPr>
          <p:nvPr>
            <p:ph idx="1"/>
          </p:nvPr>
        </p:nvSpPr>
        <p:spPr>
          <a:xfrm>
            <a:off x="0" y="0"/>
            <a:ext cx="9144000" cy="6858000"/>
          </a:xfrm>
          <a:solidFill>
            <a:schemeClr val="accent6">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3600" dirty="0">
                <a:solidFill>
                  <a:srgbClr val="0033CC"/>
                </a:solidFill>
                <a:latin typeface="Arial Rounded MT Bold" panose="020F0704030504030204" pitchFamily="34" charset="0"/>
              </a:rPr>
              <a:t>7. LA SÉDUCTION    DES RICHESSES  </a:t>
            </a:r>
            <a:r>
              <a:rPr lang="fr-FR" sz="3600" dirty="0">
                <a:latin typeface="Arial Rounded MT Bold" panose="020F0704030504030204" pitchFamily="34" charset="0"/>
              </a:rPr>
              <a:t>- Le matériel devient prioritaire sur le spirituel. </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Résumé : Le chemin représente  un cœur fermé. Le terrain pierreux représente un cœur superficiel. </a:t>
            </a:r>
          </a:p>
          <a:p>
            <a:pPr algn="just"/>
            <a:r>
              <a:rPr lang="fr-FR" sz="3600" dirty="0">
                <a:latin typeface="Arial Rounded MT Bold" panose="020F0704030504030204" pitchFamily="34" charset="0"/>
              </a:rPr>
              <a:t>Le terrain épineux représente un cœur encombré. La  bonne terre représente un cœur réceptif, persévérant et fructueux. </a:t>
            </a:r>
            <a:endParaRPr lang="en-US" sz="3600" dirty="0">
              <a:latin typeface="Arial Rounded MT Bold" panose="020F0704030504030204" pitchFamily="34" charset="0"/>
            </a:endParaRPr>
          </a:p>
        </p:txBody>
      </p:sp>
    </p:spTree>
    <p:extLst>
      <p:ext uri="{BB962C8B-B14F-4D97-AF65-F5344CB8AC3E}">
        <p14:creationId xmlns:p14="http://schemas.microsoft.com/office/powerpoint/2010/main" val="230499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A623-7721-8BF0-C9E9-D6D86FA579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0AE92A-A9BD-AD30-820A-B2E8AC4383E3}"/>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lnSpcReduction="10000"/>
          </a:bodyPr>
          <a:lstStyle/>
          <a:p>
            <a:pPr algn="just"/>
            <a:r>
              <a:rPr lang="fr-FR" sz="4000" dirty="0">
                <a:solidFill>
                  <a:srgbClr val="FFFF00"/>
                </a:solidFill>
                <a:latin typeface="Arial Rounded MT Bold" panose="020F0704030504030204" pitchFamily="34" charset="0"/>
              </a:rPr>
              <a:t>VII. ACTUALISONS CETTE PARABOLE À NOTRE VIE </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Cette parabole n'appartient pas seulement aux agriculteurs de l'époque de Jésus. Elle nous concerne aujourd'hui. </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Imaginons une   assemblée le dimanche matin. Le prédicateur annonce la même   Parole. Mais dans l'assemblée se trouvent quatre personnes. </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42507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3C1D-5CD5-9929-B2B1-5E2846BF4A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34F6E-458E-74B5-D743-28B1B3711C55}"/>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800" dirty="0">
                <a:solidFill>
                  <a:srgbClr val="FFFF00"/>
                </a:solidFill>
                <a:latin typeface="Arial Rounded MT Bold" panose="020F0704030504030204" pitchFamily="34" charset="0"/>
              </a:rPr>
              <a:t>Première personne </a:t>
            </a:r>
            <a:r>
              <a:rPr lang="fr-FR" sz="4800" dirty="0">
                <a:latin typeface="Arial Rounded MT Bold" panose="020F0704030504030204" pitchFamily="34" charset="0"/>
              </a:rPr>
              <a:t>: Elle entend le message, mais son esprit est ailleurs. Elle sort de l'église sans même   pouvoir dire ce que Dieu voulait lui montrer. C'est le chemin. </a:t>
            </a:r>
            <a:endParaRPr lang="en-US" sz="4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185590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39326-F765-EAE5-0082-918467A2F3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8B8F09-E7A2-CEA1-6338-B91836A40833}"/>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400" dirty="0">
                <a:solidFill>
                  <a:srgbClr val="FFFF00"/>
                </a:solidFill>
                <a:latin typeface="Arial Rounded MT Bold" panose="020F0704030504030204" pitchFamily="34" charset="0"/>
              </a:rPr>
              <a:t>Deuxième   personne </a:t>
            </a:r>
            <a:r>
              <a:rPr lang="fr-FR" sz="4400" dirty="0">
                <a:latin typeface="Arial Rounded MT Bold" panose="020F0704030504030204" pitchFamily="34" charset="0"/>
              </a:rPr>
              <a:t>: Elle est profondément émue. Elle dit« À partir d'aujourd'hui, ma vie va changer! »  Mais quelques jours plus tard, une difficulté arrive. Elle abandonne toutes ses résolutions. C'est le terrain pierreux. </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4574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6280D-042A-9567-B219-45498BEAA9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AE28F5-5B50-94E5-676D-0CF2F7FDA128}"/>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solidFill>
                  <a:srgbClr val="FFFF00"/>
                </a:solidFill>
                <a:latin typeface="Arial Rounded MT Bold" panose="020F0704030504030204" pitchFamily="34" charset="0"/>
              </a:rPr>
              <a:t>Troisième personne </a:t>
            </a:r>
            <a:r>
              <a:rPr lang="fr-FR" sz="4000" dirty="0">
                <a:latin typeface="Arial Rounded MT Bold" panose="020F0704030504030204" pitchFamily="34" charset="0"/>
              </a:rPr>
              <a:t>: Elle aime Dieu. Elle écoute la Parole. Mais elle est tellement absorbée par les affaires, l'argent, les projets, les réseaux sociaux, les responsabilités et les préoccupations quotidiennes que sa vie spirituelle est progressivement étouffée. C'est le terrain épineux.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140321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E65D2-2CEA-8D17-8B6A-A6B79F0F38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15A166-6204-EE29-5DE4-293BFF7DCF92}"/>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solidFill>
                  <a:srgbClr val="FFFF00"/>
                </a:solidFill>
                <a:latin typeface="Arial Rounded MT Bold" panose="020F0704030504030204" pitchFamily="34" charset="0"/>
              </a:rPr>
              <a:t>Quatrième personne </a:t>
            </a:r>
            <a:r>
              <a:rPr lang="fr-FR" sz="4000" dirty="0">
                <a:latin typeface="Arial Rounded MT Bold" panose="020F0704030504030204" pitchFamily="34" charset="0"/>
              </a:rPr>
              <a:t>: Elle entend la Parole. Elle l'examine. Elle prie. Elle accepte d'être corrigée. Elle obéit. Elle persévère. Quelques mois ou quelques années plus tard, sa famille, son caractère, ses priorités et son service témoignent d'une transformation. C'est la bonne terre.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88044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557E-C29C-5E9D-6794-198E2106BE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092131-9851-7FB4-AE25-DD79851CCBFC}"/>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5400" dirty="0">
                <a:latin typeface="Arial Rounded MT Bold" panose="020F0704030504030204" pitchFamily="34" charset="0"/>
              </a:rPr>
              <a:t>Voilà pourquoi chaque prédication devrait nous conduire à demander : </a:t>
            </a:r>
            <a:r>
              <a:rPr lang="fr-FR" sz="5400" dirty="0">
                <a:solidFill>
                  <a:srgbClr val="FFFF00"/>
                </a:solidFill>
                <a:latin typeface="Arial Rounded MT Bold" panose="020F0704030504030204" pitchFamily="34" charset="0"/>
              </a:rPr>
              <a:t>« Seigneur, que dois-je faire avec ce que je viens d'entendre ? »</a:t>
            </a:r>
            <a:r>
              <a:rPr lang="fr-FR" sz="5400" dirty="0">
                <a:latin typeface="Arial Rounded MT Bold" panose="020F0704030504030204" pitchFamily="34" charset="0"/>
              </a:rPr>
              <a:t> </a:t>
            </a:r>
            <a:endParaRPr lang="en-US" sz="5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09596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F0A8E-CC33-A21F-A43D-094833A16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3D5F8F-AC7C-5689-C2AE-99DCA893F0FB}"/>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99FF33"/>
                </a:solidFill>
                <a:latin typeface="Arial Rounded MT Bold" panose="020F0704030504030204" pitchFamily="34" charset="0"/>
              </a:rPr>
              <a:t>VIII. QUELLE EST L'ATTENTE DU SEMEUR ?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Voici le cœur de la parabole. Pourquoi le semeur sort-il semer ? Parce qu'il attend une récolte. </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Aucun agriculteur ne  sème simplement  pour  voir disparaître ses semences  dans la terre. Il sème avec  une attente. </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14138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FD95-259C-ECE3-C143-B354959961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F5324-9FF9-77D7-AAAF-E9207C799738}"/>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800" dirty="0">
                <a:solidFill>
                  <a:srgbClr val="99FF33"/>
                </a:solidFill>
                <a:latin typeface="Arial Rounded MT Bold" panose="020F0704030504030204" pitchFamily="34" charset="0"/>
              </a:rPr>
              <a:t>1. LE SEMEUR  ATTEND   QUE LA    SEMENCE SOIT   REÇUE </a:t>
            </a:r>
            <a:endParaRPr lang="en-US" sz="4800" dirty="0">
              <a:solidFill>
                <a:srgbClr val="99FF33"/>
              </a:solidFill>
              <a:latin typeface="Arial Rounded MT Bold" panose="020F0704030504030204" pitchFamily="34" charset="0"/>
            </a:endParaRPr>
          </a:p>
          <a:p>
            <a:pPr lvl="0" algn="just"/>
            <a:r>
              <a:rPr lang="fr-FR" sz="4800" dirty="0">
                <a:solidFill>
                  <a:schemeClr val="bg1"/>
                </a:solidFill>
                <a:latin typeface="Arial Rounded MT Bold" panose="020F0704030504030204" pitchFamily="34" charset="0"/>
              </a:rPr>
              <a:t>Dieu désire que sa Parole trouve une place dans notre cœur. </a:t>
            </a:r>
            <a:endParaRPr lang="en-US" sz="48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251524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BCDD9-188E-8AD0-3642-AC9F1C3147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249FDB-4858-9981-B2D1-B2F9D8DEDD1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99FF33"/>
                </a:solidFill>
                <a:latin typeface="Arial Rounded MT Bold" panose="020F0704030504030204" pitchFamily="34" charset="0"/>
              </a:rPr>
              <a:t>2. LE SEMEUR  ATTEND   UNE CROISSANCE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Dieu ne veut pas que  nous restions éternellement au   même niveau spirituel. 2 Pierre 3:18 dit : « Mais croissez dans la grâce et dans la connaissance de notre Seigneur et Sauveur Jésus-Christ. »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1855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5E443-D248-4C9E-BA19-BAEC9BC606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7AF6DC-E085-8CD1-1048-36DA5252852C}"/>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dirty="0">
                <a:solidFill>
                  <a:schemeClr val="bg1"/>
                </a:solidFill>
                <a:latin typeface="Arial Rounded MT Bold" panose="020F0704030504030204" pitchFamily="34" charset="0"/>
              </a:rPr>
              <a:t>3. LE SEMEUR  ATTEND    DU FRUIT </a:t>
            </a:r>
            <a:endParaRPr lang="en-US"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Matthieu 13:23 présente trois rendements   cent, soixante et trente. Les quantités diffèrent. Mais chaque   bonne terre produit quelque chose.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Dieu ne   demande  pas nécessairement  à chaque personne  de produire  exactement la   même quantité, mais la bonne terre ne demeure pas stérile.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320542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DC04-D7C8-955B-7C3D-AF222E0277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076A5C-0C7A-4891-A178-6470202592B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FFC000"/>
                </a:solidFill>
                <a:latin typeface="Arial Rounded MT Bold" panose="020F0704030504030204" pitchFamily="34" charset="0"/>
              </a:rPr>
              <a:t>4. LE SEMEUR  ATTEND   UNE RÉCOLTE   SUPÉRIEURE   À LA SEMENCE </a:t>
            </a:r>
            <a:endParaRPr lang="en-US" sz="4000" dirty="0">
              <a:solidFill>
                <a:srgbClr val="FFC000"/>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Une  petite semence peut produire  beaucoup.  C'est également  l'espérance du ministère chrétien.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Une parole  enseignée aujourd'hui à un enfant peut produire un serviteur de Dieu demain. </a:t>
            </a:r>
            <a:endParaRPr lang="en-US" sz="4000" dirty="0">
              <a:solidFill>
                <a:srgbClr val="FFC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0691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712DA-34EA-DC64-AF3E-694D3FE266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2C9D9-AFBE-F29F-079E-C2B8602ABC4E}"/>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chemeClr val="bg1"/>
                </a:solidFill>
                <a:latin typeface="Arial Rounded MT Bold" panose="020F0704030504030204" pitchFamily="34" charset="0"/>
              </a:rPr>
              <a:t>Une parole annoncée   aujourd'hui à une personne  découragée peut  transformer toute une famille. Une  personne  gagnée à Christ peut en conduire plusieurs autres à Christ. </a:t>
            </a:r>
            <a:endParaRPr lang="en-US" sz="4000" dirty="0">
              <a:solidFill>
                <a:schemeClr val="bg1"/>
              </a:solidFill>
              <a:latin typeface="Arial Rounded MT Bold" panose="020F0704030504030204" pitchFamily="34" charset="0"/>
            </a:endParaRPr>
          </a:p>
          <a:p>
            <a:pPr lvl="0" algn="just"/>
            <a:r>
              <a:rPr lang="fr-FR" sz="4000" dirty="0">
                <a:solidFill>
                  <a:srgbClr val="FFC000"/>
                </a:solidFill>
                <a:latin typeface="Arial Rounded MT Bold" panose="020F0704030504030204" pitchFamily="34" charset="0"/>
              </a:rPr>
              <a:t>Le semeur voit dans la semence  ce que les autres ne voient pas encore : une future récolte. </a:t>
            </a:r>
            <a:endParaRPr lang="en-US" sz="4000" dirty="0">
              <a:solidFill>
                <a:srgbClr val="FFC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543455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FABB3-C14D-B130-2D6C-778F454010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60892-5D36-3DF8-1C8A-D1479B153438}"/>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IX. UNE QUESTION PERSONNELLE : QUEL TERRAIN SUIS-JE ? </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Il serait facile d'utiliser cette parabole pour classifier les autres. Mais Jésus veut premièrement   que nous  examinions  notre propre cœur.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Mon  cœur est-il devenu dur  dans un domaine  particulier ? </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82812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31AF8-AC3C-A10A-05B4-E20179AE00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C3DEEC-F199-C949-EECD-A3A2198011C5}"/>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Existe-t-il des pierres cachées qui empêchent mes racines de  descendre profondément   ? </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Quelles épines sont  actuellement en train d'étouffer ma vie spirituelle? </a:t>
            </a:r>
            <a:endParaRPr lang="en-US" sz="4400" dirty="0">
              <a:solidFill>
                <a:srgbClr val="0033CC"/>
              </a:solidFill>
              <a:latin typeface="Arial Rounded MT Bold" panose="020F0704030504030204" pitchFamily="34" charset="0"/>
            </a:endParaRPr>
          </a:p>
          <a:p>
            <a:pPr lvl="0" algn="just"/>
            <a:r>
              <a:rPr lang="fr-FR" sz="4400" dirty="0">
                <a:latin typeface="Arial Rounded MT Bold" panose="020F0704030504030204" pitchFamily="34" charset="0"/>
              </a:rPr>
              <a:t>La Parole de Dieu produit-elle réellement du fruit dans ma vie ? </a:t>
            </a:r>
            <a:endParaRPr lang="en-US" sz="4400"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628120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B58A2-D756-61C7-0AAF-9A800A86584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9D7A39-E9BA-06E3-ED72-B122BC4D8541}"/>
              </a:ext>
            </a:extLst>
          </p:cNvPr>
          <p:cNvSpPr>
            <a:spLocks noGrp="1"/>
          </p:cNvSpPr>
          <p:nvPr>
            <p:ph idx="1"/>
          </p:nvPr>
        </p:nvSpPr>
        <p:spPr>
          <a:xfrm>
            <a:off x="0" y="0"/>
            <a:ext cx="9144000" cy="6858000"/>
          </a:xfrm>
          <a:solidFill>
            <a:srgbClr val="99FF33"/>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400" dirty="0">
                <a:latin typeface="Arial Rounded MT Bold" panose="020F0704030504030204" pitchFamily="34" charset="0"/>
              </a:rPr>
              <a:t>Le même  cœur peut d'ailleurs avoir besoin d'être travaillé continuellement. </a:t>
            </a:r>
          </a:p>
          <a:p>
            <a:pPr lvl="0" algn="just"/>
            <a:r>
              <a:rPr lang="fr-FR" sz="4400" dirty="0">
                <a:solidFill>
                  <a:srgbClr val="0033CC"/>
                </a:solidFill>
                <a:latin typeface="Arial Rounded MT Bold" panose="020F0704030504030204" pitchFamily="34" charset="0"/>
              </a:rPr>
              <a:t>Nous devons permettre à Dieu d'enlever les pierres, d'arracher les épines et de rendre notre cœur disponible à sa Parole. </a:t>
            </a:r>
            <a:endParaRPr lang="en-US" sz="44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395927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A4844-1646-F90E-4052-9FFE3015B7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0C8F2F-280C-520C-6EB1-762C51BC2273}"/>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CONCLUSION</a:t>
            </a:r>
            <a:r>
              <a:rPr lang="fr-FR" sz="4000" dirty="0">
                <a:solidFill>
                  <a:schemeClr val="tx1"/>
                </a:solidFill>
                <a:latin typeface="Arial Rounded MT Bold" panose="020F0704030504030204" pitchFamily="34" charset="0"/>
              </a:rPr>
              <a:t> </a:t>
            </a:r>
            <a:endParaRPr lang="en-US" sz="4000" dirty="0">
              <a:solidFill>
                <a:schemeClr val="tx1"/>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Matthieu  13:1-23 nous présente : un semeur,  une  semence, quatre terrains, plusieurs obstacles, mais une  seule véritable récolte. </a:t>
            </a:r>
            <a:endParaRPr lang="en-US" sz="4000" dirty="0">
              <a:solidFill>
                <a:schemeClr val="tx1"/>
              </a:solidFill>
              <a:latin typeface="Arial Rounded MT Bold" panose="020F0704030504030204" pitchFamily="34" charset="0"/>
            </a:endParaRPr>
          </a:p>
          <a:p>
            <a:pPr lvl="0" algn="just"/>
            <a:r>
              <a:rPr lang="fr-FR" sz="4000" dirty="0">
                <a:solidFill>
                  <a:srgbClr val="FF0000"/>
                </a:solidFill>
                <a:latin typeface="Arial Rounded MT Bold" panose="020F0704030504030204" pitchFamily="34" charset="0"/>
              </a:rPr>
              <a:t>Le problème fondamental  de la parabole n'est pas la qualité de la semence. La semence est bonne. La question est le terrain. </a:t>
            </a:r>
            <a:endParaRPr lang="en-US" sz="4000" dirty="0">
              <a:solidFill>
                <a:srgbClr val="FF0000"/>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929092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34F4-97B4-80D6-197B-2CBA41FCA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F8B884-8505-5099-527A-B3527CCA29F0}"/>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800" dirty="0">
                <a:solidFill>
                  <a:schemeClr val="tx1"/>
                </a:solidFill>
                <a:latin typeface="Arial Rounded MT Bold" panose="020F0704030504030204" pitchFamily="34" charset="0"/>
              </a:rPr>
              <a:t>Le chemin reçoit la semence,  mais elle est enlevée. Le terrain pierreux reçoit la semence, mais il manque de  profondeur. Le terrain épineux reçoit la semence, mais elle est étouffée. </a:t>
            </a:r>
            <a:endParaRPr lang="en-US" sz="3800" dirty="0">
              <a:solidFill>
                <a:schemeClr val="tx1"/>
              </a:solidFill>
              <a:latin typeface="Arial Rounded MT Bold" panose="020F0704030504030204" pitchFamily="34" charset="0"/>
            </a:endParaRPr>
          </a:p>
          <a:p>
            <a:pPr lvl="0" algn="just"/>
            <a:r>
              <a:rPr lang="fr-FR" sz="3800" dirty="0">
                <a:solidFill>
                  <a:srgbClr val="FF0000"/>
                </a:solidFill>
                <a:latin typeface="Arial Rounded MT Bold" panose="020F0704030504030204" pitchFamily="34" charset="0"/>
              </a:rPr>
              <a:t>La bonne terre reçoit la semence, la laisse prendre racine et produit du fruit. </a:t>
            </a:r>
            <a:endParaRPr lang="en-US" sz="3800" dirty="0">
              <a:solidFill>
                <a:srgbClr val="FF0000"/>
              </a:solidFill>
              <a:latin typeface="Arial Rounded MT Bold" panose="020F0704030504030204" pitchFamily="34" charset="0"/>
            </a:endParaRPr>
          </a:p>
          <a:p>
            <a:pPr lvl="0" algn="just"/>
            <a:r>
              <a:rPr lang="fr-FR" sz="3800" dirty="0">
                <a:solidFill>
                  <a:schemeClr val="tx1"/>
                </a:solidFill>
                <a:latin typeface="Arial Rounded MT Bold" panose="020F0704030504030204" pitchFamily="34" charset="0"/>
              </a:rPr>
              <a:t>Et c'est précisément ce que le semeur  attend : une récolte. </a:t>
            </a:r>
            <a:endParaRPr lang="en-US" sz="38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81972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FC89D-2F9B-0576-2028-7CE91FDB22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C79881-C4D7-B272-D234-CD0A2ACF928A}"/>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APPEL FINAL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Aujourd'hui, Dieu nous  demande : Quel terrain es-tu ? </a:t>
            </a:r>
            <a:endParaRPr lang="en-US" sz="4000" dirty="0">
              <a:solidFill>
                <a:schemeClr val="tx1"/>
              </a:solidFill>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Es-tu le chemin où la Parole ne pénètre plus ? </a:t>
            </a:r>
            <a:endParaRPr lang="en-US" sz="4000" dirty="0">
              <a:solidFill>
                <a:srgbClr val="0033CC"/>
              </a:solidFill>
              <a:latin typeface="Arial Rounded MT Bold" panose="020F0704030504030204" pitchFamily="34" charset="0"/>
            </a:endParaRPr>
          </a:p>
          <a:p>
            <a:pPr lvl="0" algn="just"/>
            <a:r>
              <a:rPr lang="fr-FR" sz="4000" dirty="0">
                <a:solidFill>
                  <a:schemeClr val="tx1"/>
                </a:solidFill>
                <a:latin typeface="Arial Rounded MT Bold" panose="020F0704030504030204" pitchFamily="34" charset="0"/>
              </a:rPr>
              <a:t>Es-tu le terrain pierreux où tout commence rapidement  mais où rien ne s'enracine profondément   ? </a:t>
            </a:r>
            <a:endParaRPr lang="en-US" sz="40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60662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BCCC-89C9-A331-B332-E958189CD41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6A14E-5CAB-917E-6CBE-9416DD2B552F}"/>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3600" dirty="0">
                <a:solidFill>
                  <a:schemeClr val="tx1"/>
                </a:solidFill>
                <a:latin typeface="Arial Rounded MT Bold" panose="020F0704030504030204" pitchFamily="34" charset="0"/>
              </a:rPr>
              <a:t>Es-tu le terrain rempli d'épines où les soucis et les choses de ce monde étouffent progressivement la vie spirituelle ? </a:t>
            </a:r>
            <a:endParaRPr lang="en-US" sz="3600" dirty="0">
              <a:solidFill>
                <a:schemeClr val="tx1"/>
              </a:solidFill>
              <a:latin typeface="Arial Rounded MT Bold" panose="020F0704030504030204" pitchFamily="34" charset="0"/>
            </a:endParaRPr>
          </a:p>
          <a:p>
            <a:pPr lvl="0" algn="just"/>
            <a:r>
              <a:rPr lang="fr-FR" sz="3600" dirty="0">
                <a:solidFill>
                  <a:srgbClr val="0033CC"/>
                </a:solidFill>
                <a:latin typeface="Arial Rounded MT Bold" panose="020F0704030504030204" pitchFamily="34" charset="0"/>
              </a:rPr>
              <a:t>Ou es-tu cette bonne terre qui reçoit la Parole et produit du fruit ? </a:t>
            </a:r>
            <a:endParaRPr lang="en-US" sz="3600" dirty="0">
              <a:solidFill>
                <a:srgbClr val="0033CC"/>
              </a:solidFill>
              <a:latin typeface="Arial Rounded MT Bold" panose="020F0704030504030204" pitchFamily="34" charset="0"/>
            </a:endParaRPr>
          </a:p>
          <a:p>
            <a:pPr lvl="0" algn="just"/>
            <a:r>
              <a:rPr lang="fr-FR" sz="3600" dirty="0">
                <a:solidFill>
                  <a:schemeClr val="tx1"/>
                </a:solidFill>
                <a:latin typeface="Arial Rounded MT Bold" panose="020F0704030504030204" pitchFamily="34" charset="0"/>
              </a:rPr>
              <a:t>Ne demandons   pas seulement : « Ai-je entendu une bonne prédication  ?» Demandons  plutôt : «Quelle récolte Dieu recevra-t-il de la Parole qu'il vient de semer dans ma vie ? » </a:t>
            </a:r>
            <a:endParaRPr lang="en-US" sz="36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62409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832A-1270-50B1-54E5-02E1A80380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965D3F-901F-12B6-273E-EB810E658BE2}"/>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solidFill>
                  <a:schemeClr val="tx1"/>
                </a:solidFill>
                <a:latin typeface="Arial Rounded MT Bold" panose="020F0704030504030204" pitchFamily="34" charset="0"/>
              </a:rPr>
              <a:t>Le semeur continue  de  semer. La semence  demeure  puissante.  Dieu cherche  encore des cœurs disponibles. </a:t>
            </a:r>
            <a:endParaRPr lang="en-US" sz="4000" dirty="0">
              <a:solidFill>
                <a:schemeClr val="tx1"/>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Seigneur, travaille notre cœur.</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Brise ce qui est dur.</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Enlève  les pierres.</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Arrache les épines.</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Fais de notre cœur une bonne terre</a:t>
            </a:r>
            <a:endParaRPr lang="en-US" sz="4000" dirty="0">
              <a:solidFill>
                <a:srgbClr val="0033CC"/>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3961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0318-13DB-C8A7-7599-DEC28F49E2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5B6A66-7AA4-BDC5-00D4-8DB67B8A0C57}"/>
              </a:ext>
            </a:extLst>
          </p:cNvPr>
          <p:cNvSpPr>
            <a:spLocks noGrp="1"/>
          </p:cNvSpPr>
          <p:nvPr>
            <p:ph idx="1"/>
          </p:nvPr>
        </p:nvSpPr>
        <p:spPr>
          <a:xfrm>
            <a:off x="0" y="0"/>
            <a:ext cx="9144000" cy="6858000"/>
          </a:xfrm>
          <a:solidFill>
            <a:schemeClr val="bg1"/>
          </a:solidFill>
        </p:spPr>
        <p:style>
          <a:lnRef idx="1">
            <a:schemeClr val="accent3"/>
          </a:lnRef>
          <a:fillRef idx="2">
            <a:schemeClr val="accent3"/>
          </a:fillRef>
          <a:effectRef idx="1">
            <a:schemeClr val="accent3"/>
          </a:effectRef>
          <a:fontRef idx="minor">
            <a:schemeClr val="dk1"/>
          </a:fontRef>
        </p:style>
        <p:txBody>
          <a:bodyPr>
            <a:normAutofit/>
          </a:bodyPr>
          <a:lstStyle/>
          <a:p>
            <a:pPr marL="0" lvl="0" indent="0" algn="ctr">
              <a:buNone/>
            </a:pPr>
            <a:r>
              <a:rPr lang="fr-FR" sz="4000" dirty="0">
                <a:solidFill>
                  <a:srgbClr val="0033CC"/>
                </a:solidFill>
                <a:latin typeface="Arial Rounded MT Bold" panose="020F0704030504030204" pitchFamily="34" charset="0"/>
              </a:rPr>
              <a:t>Et que ta Parole produise en nous une récolte abondante : </a:t>
            </a:r>
            <a:endParaRPr lang="en-US" sz="4000" dirty="0">
              <a:solidFill>
                <a:srgbClr val="0033CC"/>
              </a:solidFill>
              <a:latin typeface="Arial Rounded MT Bold" panose="020F0704030504030204" pitchFamily="34" charset="0"/>
            </a:endParaRPr>
          </a:p>
          <a:p>
            <a:pPr marL="0" lvl="0" indent="0" algn="ctr">
              <a:buNone/>
            </a:pPr>
            <a:r>
              <a:rPr lang="fr-FR" sz="4000" dirty="0">
                <a:solidFill>
                  <a:srgbClr val="0033CC"/>
                </a:solidFill>
                <a:latin typeface="Arial Rounded MT Bold" panose="020F0704030504030204" pitchFamily="34" charset="0"/>
              </a:rPr>
              <a:t>trente, soixante et cent pour un, pour la gloire de ton nom.</a:t>
            </a:r>
            <a:endParaRPr lang="en-US" sz="4000" dirty="0">
              <a:solidFill>
                <a:srgbClr val="0033CC"/>
              </a:solidFill>
              <a:latin typeface="Arial Rounded MT Bold" panose="020F0704030504030204" pitchFamily="34" charset="0"/>
            </a:endParaRPr>
          </a:p>
          <a:p>
            <a:pPr algn="r"/>
            <a:r>
              <a:rPr lang="fr-FR" sz="4400" dirty="0">
                <a:solidFill>
                  <a:schemeClr val="tx1"/>
                </a:solidFill>
                <a:latin typeface="Arial Rounded MT Bold" panose="020F0704030504030204" pitchFamily="34" charset="0"/>
              </a:rPr>
              <a:t>Amen ! </a:t>
            </a:r>
            <a:endParaRPr lang="en-US" sz="4400" dirty="0">
              <a:solidFill>
                <a:schemeClr val="tx1"/>
              </a:solidFill>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50851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44063</TotalTime>
  <Words>3344</Words>
  <Application>Microsoft Office PowerPoint</Application>
  <PresentationFormat>On-screen Show (4:3)</PresentationFormat>
  <Paragraphs>174</Paragraphs>
  <Slides>67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Arial Rounded MT Bold</vt:lpstr>
      <vt:lpstr>Calibri</vt:lpstr>
      <vt:lpstr>Office Theme</vt:lpstr>
      <vt:lpstr>CHRIST THE ROCK CONGREGATION DIMANCHE 27 SEPTEMBRE 2026 PASTEUR SALVANE PANTALEON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351</cp:revision>
  <dcterms:created xsi:type="dcterms:W3CDTF">2022-04-13T13:36:19Z</dcterms:created>
  <dcterms:modified xsi:type="dcterms:W3CDTF">2026-09-24T14:27:59Z</dcterms:modified>
</cp:coreProperties>
</file>