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04" r:id="rId2"/>
    <p:sldId id="1622" r:id="rId3"/>
    <p:sldId id="1890" r:id="rId4"/>
    <p:sldId id="1891" r:id="rId5"/>
    <p:sldId id="1821" r:id="rId6"/>
    <p:sldId id="1829" r:id="rId7"/>
    <p:sldId id="1822" r:id="rId8"/>
    <p:sldId id="1830" r:id="rId9"/>
    <p:sldId id="1831" r:id="rId10"/>
    <p:sldId id="1832" r:id="rId11"/>
    <p:sldId id="1833" r:id="rId12"/>
    <p:sldId id="1834" r:id="rId13"/>
    <p:sldId id="1828" r:id="rId14"/>
    <p:sldId id="1843" r:id="rId15"/>
    <p:sldId id="1839" r:id="rId16"/>
    <p:sldId id="1823" r:id="rId17"/>
    <p:sldId id="1844" r:id="rId18"/>
    <p:sldId id="1845" r:id="rId19"/>
    <p:sldId id="1846" r:id="rId20"/>
    <p:sldId id="1847" r:id="rId21"/>
    <p:sldId id="1848" r:id="rId22"/>
    <p:sldId id="1849" r:id="rId23"/>
    <p:sldId id="1850" r:id="rId24"/>
    <p:sldId id="1824" r:id="rId25"/>
    <p:sldId id="1855" r:id="rId26"/>
    <p:sldId id="1859" r:id="rId27"/>
    <p:sldId id="1856" r:id="rId28"/>
    <p:sldId id="1857" r:id="rId29"/>
    <p:sldId id="1858" r:id="rId30"/>
    <p:sldId id="1851" r:id="rId31"/>
    <p:sldId id="1862" r:id="rId32"/>
    <p:sldId id="1863" r:id="rId33"/>
    <p:sldId id="1860" r:id="rId34"/>
    <p:sldId id="1861" r:id="rId35"/>
    <p:sldId id="1865" r:id="rId36"/>
    <p:sldId id="1852" r:id="rId37"/>
    <p:sldId id="1866" r:id="rId38"/>
    <p:sldId id="1867" r:id="rId39"/>
    <p:sldId id="1868" r:id="rId40"/>
    <p:sldId id="1869" r:id="rId41"/>
    <p:sldId id="1870" r:id="rId42"/>
    <p:sldId id="1871" r:id="rId43"/>
    <p:sldId id="1825" r:id="rId44"/>
    <p:sldId id="1872" r:id="rId45"/>
    <p:sldId id="1873" r:id="rId46"/>
    <p:sldId id="1874" r:id="rId47"/>
    <p:sldId id="1875" r:id="rId48"/>
    <p:sldId id="1878" r:id="rId49"/>
    <p:sldId id="1876" r:id="rId50"/>
    <p:sldId id="1877" r:id="rId51"/>
    <p:sldId id="1879" r:id="rId52"/>
    <p:sldId id="1880" r:id="rId53"/>
    <p:sldId id="1881" r:id="rId54"/>
    <p:sldId id="1882" r:id="rId55"/>
    <p:sldId id="1826" r:id="rId56"/>
    <p:sldId id="1883" r:id="rId57"/>
    <p:sldId id="1884" r:id="rId58"/>
    <p:sldId id="1885"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460000"/>
    <a:srgbClr val="99FF33"/>
    <a:srgbClr val="FC0AFC"/>
    <a:srgbClr val="00FF00"/>
    <a:srgbClr val="0DE52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452" autoAdjust="0"/>
  </p:normalViewPr>
  <p:slideViewPr>
    <p:cSldViewPr>
      <p:cViewPr>
        <p:scale>
          <a:sx n="70" d="100"/>
          <a:sy n="70" d="100"/>
        </p:scale>
        <p:origin x="1738" y="173"/>
      </p:cViewPr>
      <p:guideLst>
        <p:guide orient="horz" pos="2160"/>
        <p:guide pos="2880"/>
      </p:guideLst>
    </p:cSldViewPr>
  </p:slideViewPr>
  <p:outlineViewPr>
    <p:cViewPr>
      <p:scale>
        <a:sx n="33" d="100"/>
        <a:sy n="33" d="100"/>
      </p:scale>
      <p:origin x="0" y="-390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9/3/2026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9/3/2026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chemeClr val="accent5">
              <a:lumMod val="20000"/>
              <a:lumOff val="80000"/>
            </a:schemeClr>
          </a:solidFill>
        </p:spPr>
        <p:txBody>
          <a:bodyPr>
            <a:normAutofit/>
          </a:bodyPr>
          <a:lstStyle/>
          <a:p>
            <a:r>
              <a:rPr lang="en-US" sz="3600" b="1" dirty="0"/>
              <a:t>CHRIST THE ROCK CONGREGATION</a:t>
            </a:r>
            <a:br>
              <a:rPr lang="en-US" sz="3600" b="1" dirty="0"/>
            </a:br>
            <a:r>
              <a:rPr lang="en-US" sz="3600" b="1" dirty="0">
                <a:solidFill>
                  <a:srgbClr val="0033CC"/>
                </a:solidFill>
              </a:rPr>
              <a:t>DIMANCHE 6 SEPTEMBRE 2026</a:t>
            </a:r>
            <a:br>
              <a:rPr lang="en-US" sz="3600" b="1" dirty="0"/>
            </a:br>
            <a:r>
              <a:rPr lang="en-US" sz="3600" b="1" dirty="0"/>
              <a:t>PASTEUR MARC  E SIMEON</a:t>
            </a:r>
          </a:p>
        </p:txBody>
      </p:sp>
      <p:sp>
        <p:nvSpPr>
          <p:cNvPr id="3" name="Subtitle 2"/>
          <p:cNvSpPr>
            <a:spLocks noGrp="1"/>
          </p:cNvSpPr>
          <p:nvPr>
            <p:ph type="subTitle" idx="1"/>
          </p:nvPr>
        </p:nvSpPr>
        <p:spPr>
          <a:xfrm>
            <a:off x="0" y="4419600"/>
            <a:ext cx="9144000" cy="2209800"/>
          </a:xfrm>
          <a:solidFill>
            <a:srgbClr val="C00000"/>
          </a:solidFill>
        </p:spPr>
        <p:style>
          <a:lnRef idx="2">
            <a:schemeClr val="dk1">
              <a:shade val="50000"/>
            </a:schemeClr>
          </a:lnRef>
          <a:fillRef idx="1">
            <a:schemeClr val="dk1"/>
          </a:fillRef>
          <a:effectRef idx="0">
            <a:schemeClr val="dk1"/>
          </a:effectRef>
          <a:fontRef idx="minor">
            <a:schemeClr val="lt1"/>
          </a:fontRef>
        </p:style>
        <p:txBody>
          <a:bodyPr>
            <a:noAutofit/>
          </a:bodyPr>
          <a:lstStyle/>
          <a:p>
            <a:r>
              <a:rPr lang="fr-FR" sz="4400" b="1" dirty="0">
                <a:solidFill>
                  <a:schemeClr val="bg1"/>
                </a:solidFill>
                <a:latin typeface="Arial Rounded MT Bold" panose="020F0704030504030204" pitchFamily="34" charset="0"/>
              </a:rPr>
              <a:t>LA SUPERIORITÉ DU MYSTÈRE DE LA PIÉTÉ FACE AU MYSTÈRE DE L’INIQUITÉ</a:t>
            </a:r>
            <a:endParaRPr lang="en-US" sz="4400" dirty="0">
              <a:solidFill>
                <a:schemeClr val="bg1"/>
              </a:solidFill>
              <a:latin typeface="Arial Rounded MT Bold" panose="020F07040305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86C0-5B17-CCB6-B52C-789B66094F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E5DEAA-A935-1185-BB54-921C1EEEEBF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200" dirty="0">
                <a:solidFill>
                  <a:srgbClr val="0033CC"/>
                </a:solidFill>
                <a:latin typeface="Arial Rounded MT Bold" panose="020F0704030504030204" pitchFamily="34" charset="0"/>
              </a:rPr>
              <a:t>4 l'</a:t>
            </a:r>
            <a:r>
              <a:rPr lang="fr-FR" sz="4200" dirty="0">
                <a:solidFill>
                  <a:srgbClr val="460000"/>
                </a:solidFill>
                <a:latin typeface="Arial Rounded MT Bold" panose="020F0704030504030204" pitchFamily="34" charset="0"/>
              </a:rPr>
              <a:t>adversaire</a:t>
            </a:r>
            <a:r>
              <a:rPr lang="fr-FR" sz="4200" dirty="0">
                <a:solidFill>
                  <a:srgbClr val="0033CC"/>
                </a:solidFill>
                <a:latin typeface="Arial Rounded MT Bold" panose="020F0704030504030204" pitchFamily="34" charset="0"/>
              </a:rPr>
              <a:t> qui s'élève au-dessus de tout ce qu'on appelle Dieu ou de ce qu'on adore, jusqu'à s'asseoir dans le temple de Dieu, </a:t>
            </a:r>
            <a:r>
              <a:rPr lang="fr-FR" sz="4200" u="sng" dirty="0">
                <a:solidFill>
                  <a:srgbClr val="0033CC"/>
                </a:solidFill>
                <a:latin typeface="Arial Rounded MT Bold" panose="020F0704030504030204" pitchFamily="34" charset="0"/>
              </a:rPr>
              <a:t>se proclamant lui-même Dieu</a:t>
            </a:r>
            <a:r>
              <a:rPr lang="fr-FR" sz="4200" dirty="0">
                <a:solidFill>
                  <a:srgbClr val="0033CC"/>
                </a:solidFill>
                <a:latin typeface="Arial Rounded MT Bold" panose="020F0704030504030204" pitchFamily="34" charset="0"/>
              </a:rPr>
              <a:t>.</a:t>
            </a:r>
            <a:endParaRPr lang="en-US" sz="4200" dirty="0">
              <a:solidFill>
                <a:srgbClr val="0033CC"/>
              </a:solidFill>
              <a:latin typeface="Arial Rounded MT Bold" panose="020F0704030504030204" pitchFamily="34" charset="0"/>
            </a:endParaRPr>
          </a:p>
          <a:p>
            <a:pPr algn="just"/>
            <a:r>
              <a:rPr lang="fr-FR" sz="4200" dirty="0">
                <a:solidFill>
                  <a:srgbClr val="460000"/>
                </a:solidFill>
                <a:latin typeface="Arial Rounded MT Bold" panose="020F0704030504030204" pitchFamily="34" charset="0"/>
              </a:rPr>
              <a:t> 5 Ne vous souvenez-vous pas que je vous disais ces choses, lorsque j'étais encore chez vous?</a:t>
            </a:r>
            <a:endParaRPr lang="en-US" sz="42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3850817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4A623-7721-8BF0-C9E9-D6D86FA579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AE92A-A9BD-AD30-820A-B2E8AC4383E3}"/>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lnSpcReduction="10000"/>
          </a:bodyPr>
          <a:lstStyle/>
          <a:p>
            <a:pPr algn="just"/>
            <a:r>
              <a:rPr lang="fr-FR" sz="4000" dirty="0">
                <a:solidFill>
                  <a:srgbClr val="0033CC"/>
                </a:solidFill>
                <a:latin typeface="Arial Rounded MT Bold" panose="020F0704030504030204" pitchFamily="34" charset="0"/>
              </a:rPr>
              <a:t>6 Et maintenant vous savez ce qui le retient, afin qu'il ne </a:t>
            </a:r>
            <a:r>
              <a:rPr lang="fr-FR" sz="4000" u="sng" dirty="0">
                <a:solidFill>
                  <a:srgbClr val="0033CC"/>
                </a:solidFill>
                <a:latin typeface="Arial Rounded MT Bold" panose="020F0704030504030204" pitchFamily="34" charset="0"/>
              </a:rPr>
              <a:t>paraisse qu'en son temps.</a:t>
            </a:r>
            <a:endParaRPr lang="en-US" sz="4000" u="sng"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 7 Car le </a:t>
            </a:r>
            <a:r>
              <a:rPr lang="fr-FR" sz="4000" b="1" u="sng" dirty="0">
                <a:solidFill>
                  <a:srgbClr val="7030A0"/>
                </a:solidFill>
                <a:latin typeface="Arial Rounded MT Bold" panose="020F0704030504030204" pitchFamily="34" charset="0"/>
              </a:rPr>
              <a:t>mystère de l'iniquité</a:t>
            </a:r>
            <a:r>
              <a:rPr lang="fr-FR" sz="4000" u="sng" dirty="0">
                <a:solidFill>
                  <a:srgbClr val="7030A0"/>
                </a:solidFill>
                <a:latin typeface="Arial Rounded MT Bold" panose="020F0704030504030204" pitchFamily="34" charset="0"/>
              </a:rPr>
              <a:t> </a:t>
            </a:r>
            <a:r>
              <a:rPr lang="fr-FR" sz="4000" dirty="0">
                <a:solidFill>
                  <a:srgbClr val="460000"/>
                </a:solidFill>
                <a:latin typeface="Arial Rounded MT Bold" panose="020F0704030504030204" pitchFamily="34" charset="0"/>
              </a:rPr>
              <a:t>agit déjà; il faut seulement que celui qui le retient encore ait disparu.</a:t>
            </a:r>
            <a:endParaRPr lang="en-US" sz="4000" dirty="0">
              <a:solidFill>
                <a:srgbClr val="46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8 Et alors paraîtra </a:t>
            </a:r>
            <a:r>
              <a:rPr lang="fr-FR" sz="4000" u="sng" dirty="0">
                <a:solidFill>
                  <a:srgbClr val="460000"/>
                </a:solidFill>
                <a:latin typeface="Arial Rounded MT Bold" panose="020F0704030504030204" pitchFamily="34" charset="0"/>
              </a:rPr>
              <a:t>l'impie</a:t>
            </a:r>
            <a:r>
              <a:rPr lang="fr-FR" sz="4000" dirty="0">
                <a:solidFill>
                  <a:srgbClr val="0033CC"/>
                </a:solidFill>
                <a:latin typeface="Arial Rounded MT Bold" panose="020F0704030504030204" pitchFamily="34" charset="0"/>
              </a:rPr>
              <a:t>, que le Seigneur Jésus détruira par le souffle de sa bouche, et qu'il anéantira par l'éclat de son avènement.</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642507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F0A8E-CC33-A21F-A43D-094833A163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3D5F8F-AC7C-5689-C2AE-99DCA893F0FB}"/>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9 L'apparition de cet impie se fera, </a:t>
            </a:r>
            <a:r>
              <a:rPr lang="fr-FR" sz="4000" b="1" dirty="0">
                <a:solidFill>
                  <a:srgbClr val="0033CC"/>
                </a:solidFill>
                <a:latin typeface="Arial Rounded MT Bold" panose="020F0704030504030204" pitchFamily="34" charset="0"/>
              </a:rPr>
              <a:t>par la puissance de Satan</a:t>
            </a:r>
            <a:r>
              <a:rPr lang="fr-FR" sz="4000" dirty="0">
                <a:solidFill>
                  <a:srgbClr val="0033CC"/>
                </a:solidFill>
                <a:latin typeface="Arial Rounded MT Bold" panose="020F0704030504030204" pitchFamily="34" charset="0"/>
              </a:rPr>
              <a:t>, avec toutes sortes de </a:t>
            </a:r>
            <a:r>
              <a:rPr lang="fr-FR" sz="4000" u="sng" dirty="0">
                <a:solidFill>
                  <a:srgbClr val="0033CC"/>
                </a:solidFill>
                <a:latin typeface="Arial Rounded MT Bold" panose="020F0704030504030204" pitchFamily="34" charset="0"/>
              </a:rPr>
              <a:t>miracles, de signes et de prodiges mensongers</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 10 et avec </a:t>
            </a:r>
            <a:r>
              <a:rPr lang="fr-FR" sz="4000" u="sng" dirty="0">
                <a:solidFill>
                  <a:srgbClr val="460000"/>
                </a:solidFill>
                <a:latin typeface="Arial Rounded MT Bold" panose="020F0704030504030204" pitchFamily="34" charset="0"/>
              </a:rPr>
              <a:t>toutes les séductions de l'iniquité</a:t>
            </a:r>
            <a:r>
              <a:rPr lang="fr-FR" sz="4000" dirty="0">
                <a:solidFill>
                  <a:srgbClr val="460000"/>
                </a:solidFill>
                <a:latin typeface="Arial Rounded MT Bold" panose="020F0704030504030204" pitchFamily="34" charset="0"/>
              </a:rPr>
              <a:t> pour ceux qui périssent parce qu'ils n'ont pas reçu l'amour de la vérité pour être sauvés.</a:t>
            </a:r>
            <a:endParaRPr lang="en-US" sz="4000" dirty="0">
              <a:solidFill>
                <a:srgbClr val="46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14138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FABB3-C14D-B130-2D6C-778F454010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D60892-5D36-3DF8-1C8A-D1479B153438}"/>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Qu’est que la spiritualité ? </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AI répond : </a:t>
            </a:r>
            <a:r>
              <a:rPr lang="fr-FR" sz="4000" i="1" dirty="0">
                <a:solidFill>
                  <a:srgbClr val="0033CC"/>
                </a:solidFill>
                <a:latin typeface="Arial Rounded MT Bold" panose="020F0704030504030204" pitchFamily="34" charset="0"/>
              </a:rPr>
              <a:t>La spiritualité est une quête intérieure de sens, de conscience et de connexion à ce qui dépasse la simple matérialité de l'existence.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Il y bon nombre de chrétiens qui marchent dans la sainteté, mais qui sont ignorants du monde spirituel.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82812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A4844-1646-F90E-4052-9FFE3015B7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0C8F2F-280C-520C-6EB1-762C51BC2273}"/>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Osée 4:6 ¶ Mon peuple est détruit, parce qu'il lui manque la connaissance. </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Malheureusement la croyance au monde surnaturel est négligeable parmi les chrétiens contemporains.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Ils accusent de </a:t>
            </a:r>
            <a:r>
              <a:rPr lang="fr-FR" sz="4000" dirty="0">
                <a:solidFill>
                  <a:srgbClr val="0033CC"/>
                </a:solidFill>
                <a:latin typeface="Arial Rounded MT Bold" panose="020F0704030504030204" pitchFamily="34" charset="0"/>
              </a:rPr>
              <a:t>mythologie</a:t>
            </a:r>
            <a:r>
              <a:rPr lang="fr-FR" sz="4000" dirty="0">
                <a:latin typeface="Arial Rounded MT Bold" panose="020F0704030504030204" pitchFamily="34" charset="0"/>
              </a:rPr>
              <a:t> toutes les croyances qui relatent aux activités du diable.</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92909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72887-4737-1EB6-7B71-9D7171A02E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C7C4C-77C1-D450-350B-4B692F2CD3FD}"/>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sz="4000" dirty="0">
                <a:solidFill>
                  <a:srgbClr val="C00000"/>
                </a:solidFill>
                <a:latin typeface="Arial Rounded MT Bold" panose="020F0704030504030204" pitchFamily="34" charset="0"/>
              </a:rPr>
              <a:t>AI </a:t>
            </a:r>
            <a:r>
              <a:rPr lang="fr-FR" sz="4000" dirty="0" err="1">
                <a:solidFill>
                  <a:srgbClr val="C00000"/>
                </a:solidFill>
                <a:latin typeface="Arial Rounded MT Bold" panose="020F0704030504030204" pitchFamily="34" charset="0"/>
              </a:rPr>
              <a:t>overview</a:t>
            </a:r>
            <a:endParaRPr lang="en-US" sz="4000" dirty="0">
              <a:solidFill>
                <a:srgbClr val="C00000"/>
              </a:solidFill>
              <a:latin typeface="Arial Rounded MT Bold" panose="020F0704030504030204" pitchFamily="34" charset="0"/>
            </a:endParaRPr>
          </a:p>
          <a:p>
            <a:pPr algn="just"/>
            <a:r>
              <a:rPr lang="fr-FR" sz="4000" i="1" dirty="0">
                <a:latin typeface="Arial Rounded MT Bold" panose="020F0704030504030204" pitchFamily="34" charset="0"/>
              </a:rPr>
              <a:t>La </a:t>
            </a:r>
            <a:r>
              <a:rPr lang="fr-FR" sz="4000" b="1" i="1" dirty="0">
                <a:latin typeface="Arial Rounded MT Bold" panose="020F0704030504030204" pitchFamily="34" charset="0"/>
              </a:rPr>
              <a:t>mythologie</a:t>
            </a:r>
            <a:r>
              <a:rPr lang="fr-FR" sz="4000" i="1" dirty="0">
                <a:latin typeface="Arial Rounded MT Bold" panose="020F0704030504030204" pitchFamily="34" charset="0"/>
              </a:rPr>
              <a:t> désigne un ensemble de mythes et de légendes propres à un peuple, une civilisation ou une religion. Elle met en scène des dieux, des héros et des créatures fantastiques pour expliquer l'origine du monde, les phénomènes naturels et les grandes questions de la vie humaine. </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49049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4315-D62F-6611-CA15-7234C7A5A2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2E59DF-410B-573B-78F0-DD976F5E6A34}"/>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Un serpent en train de converser avec nos premiers parents dans le Jardin d’Eden ne résonne pas bien à l’entendement et au bon sens de certains soi-disant chrétiens.</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Ces genres de chrétiens questionnent même le récit de la bible de la création de l’homme par les propres mains de Dieu.</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13316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3D00C-6790-48D5-5B3A-7FEC06682D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10E719-A01F-1009-28DF-C7DF588F0BB5}"/>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Ils questionnent la naissance immaculée de Jésus ; ils questionnent la résurrection physique de Jésus du tombeau,</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Malgré tout, ils persistent à dire qu’ils sont des croyants.</a:t>
            </a:r>
            <a:endParaRPr lang="en-US" sz="4000" dirty="0">
              <a:solidFill>
                <a:srgbClr val="99FF33"/>
              </a:solidFill>
              <a:latin typeface="Arial Rounded MT Bold" panose="020F0704030504030204" pitchFamily="34" charset="0"/>
            </a:endParaRPr>
          </a:p>
          <a:p>
            <a:pPr lvl="0" algn="just"/>
            <a:r>
              <a:rPr lang="fr-FR" sz="4000" dirty="0">
                <a:latin typeface="Arial Rounded MT Bold" panose="020F0704030504030204" pitchFamily="34" charset="0"/>
              </a:rPr>
              <a:t>Ils ne s’appuient que sur leurs 5 sens pour relater aux phénomènes de la vie.</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9738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964A6-88F2-ADCA-C3C0-AFE1134DE1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8C45AB-2954-069D-D769-5979BBE56803}"/>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lvl="0" algn="just"/>
            <a:r>
              <a:rPr lang="fr-FR" sz="4000" dirty="0">
                <a:latin typeface="Arial Rounded MT Bold" panose="020F0704030504030204" pitchFamily="34" charset="0"/>
              </a:rPr>
              <a:t>Tout est logique, rationnel et scientifique pour eux.</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Ils ont plus de confiance dans la science moderne plutôt qu’en Dieu.</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Dans les temps anciens, personne n’osait se déclarer être cultivée ou illuminée, sans avoir une compréhension assez élevée du cosmos et des activités du monde spirituel.</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47719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4F7F8-58C0-CAA0-8721-06BB7C1A7B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3881F5-AB54-64D7-309C-419DA81222B6}"/>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Il y fallut une </a:t>
            </a:r>
            <a:r>
              <a:rPr lang="fr-FR" sz="4000" dirty="0">
                <a:solidFill>
                  <a:srgbClr val="99FF33"/>
                </a:solidFill>
                <a:latin typeface="Arial Rounded MT Bold" panose="020F0704030504030204" pitchFamily="34" charset="0"/>
              </a:rPr>
              <a:t>vraie science </a:t>
            </a:r>
            <a:r>
              <a:rPr lang="fr-FR" sz="4000" dirty="0">
                <a:latin typeface="Arial Rounded MT Bold" panose="020F0704030504030204" pitchFamily="34" charset="0"/>
              </a:rPr>
              <a:t>pour que les mages arrivassent à Jérusalem afin de célébrer la naissance du Fils de Dieu. </a:t>
            </a:r>
            <a:r>
              <a:rPr lang="fr-FR" sz="4000" dirty="0">
                <a:solidFill>
                  <a:srgbClr val="99FF33"/>
                </a:solidFill>
                <a:latin typeface="Arial Rounded MT Bold" panose="020F0704030504030204" pitchFamily="34" charset="0"/>
              </a:rPr>
              <a:t>L’astrologie</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Il nécessitait une science réelle pour que les magiciens de l’Egypte puissent faire la duplication des quatre premières plaies à l’instar de Moïse et d’Aaron</a:t>
            </a:r>
            <a:r>
              <a:rPr lang="fr-FR" sz="4000" dirty="0">
                <a:latin typeface="Arial Rounded MT Bold" panose="020F0704030504030204" pitchFamily="34" charset="0"/>
              </a:rPr>
              <a:t>. </a:t>
            </a:r>
            <a:r>
              <a:rPr lang="fr-FR" sz="4000" dirty="0">
                <a:solidFill>
                  <a:srgbClr val="99FF33"/>
                </a:solidFill>
                <a:latin typeface="Arial Rounded MT Bold" panose="020F0704030504030204" pitchFamily="34" charset="0"/>
              </a:rPr>
              <a:t>La magie</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16752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1Timothée 3:16 </a:t>
            </a:r>
            <a:r>
              <a:rPr lang="fr-FR" sz="4000" dirty="0">
                <a:latin typeface="Arial Rounded MT Bold" panose="020F0704030504030204" pitchFamily="34" charset="0"/>
              </a:rPr>
              <a:t>Et, sans contredit, </a:t>
            </a:r>
            <a:r>
              <a:rPr lang="fr-FR" sz="4000" b="1" u="sng" dirty="0">
                <a:solidFill>
                  <a:srgbClr val="0033CC"/>
                </a:solidFill>
                <a:latin typeface="Arial Rounded MT Bold" panose="020F0704030504030204" pitchFamily="34" charset="0"/>
              </a:rPr>
              <a:t>le mystère de la piété est grand</a:t>
            </a:r>
            <a:r>
              <a:rPr lang="fr-FR" sz="4000" dirty="0">
                <a:latin typeface="Arial Rounded MT Bold" panose="020F0704030504030204" pitchFamily="34" charset="0"/>
              </a:rPr>
              <a:t>: celui qui a été manifesté en chair, justifié par l'Esprit, vu des anges, prêché aux Gentils, cru dans le monde, élevé dans la gloire.</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2Thessalonissiens 2:7 </a:t>
            </a:r>
            <a:r>
              <a:rPr lang="fr-FR" sz="4000" dirty="0">
                <a:latin typeface="Arial Rounded MT Bold" panose="020F0704030504030204" pitchFamily="34" charset="0"/>
              </a:rPr>
              <a:t>Car </a:t>
            </a:r>
            <a:r>
              <a:rPr lang="fr-FR" sz="4000" b="1" u="sng" dirty="0">
                <a:solidFill>
                  <a:srgbClr val="0033CC"/>
                </a:solidFill>
                <a:latin typeface="Arial Rounded MT Bold" panose="020F0704030504030204" pitchFamily="34" charset="0"/>
              </a:rPr>
              <a:t>le mystère de l'iniquité</a:t>
            </a:r>
            <a:r>
              <a:rPr lang="fr-FR" sz="4000" dirty="0">
                <a:latin typeface="Arial Rounded MT Bold" panose="020F0704030504030204" pitchFamily="34" charset="0"/>
              </a:rPr>
              <a:t> agit déjà; il faut seulement que celui qui le retient encore ait disparu.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4777C-A6CA-37A1-CBA0-9EDF59907A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0BE06-56FF-8E46-6EB5-E2FA2D520568}"/>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Comment expliquer la captivité de l’Archange Gabriel par les rois des Mèdes et des Perses pendant 21 jours. </a:t>
            </a:r>
            <a:r>
              <a:rPr lang="fr-FR" sz="4000" dirty="0">
                <a:solidFill>
                  <a:srgbClr val="99FF33"/>
                </a:solidFill>
                <a:latin typeface="Arial Rounded MT Bold" panose="020F0704030504030204" pitchFamily="34" charset="0"/>
              </a:rPr>
              <a:t>Les esprits </a:t>
            </a:r>
            <a:r>
              <a:rPr lang="fr-FR" sz="4000" dirty="0" err="1">
                <a:solidFill>
                  <a:srgbClr val="99FF33"/>
                </a:solidFill>
                <a:latin typeface="Arial Rounded MT Bold" panose="020F0704030504030204" pitchFamily="34" charset="0"/>
              </a:rPr>
              <a:t>mechants</a:t>
            </a:r>
            <a:r>
              <a:rPr lang="fr-FR" sz="4000" dirty="0">
                <a:solidFill>
                  <a:srgbClr val="99FF33"/>
                </a:solidFill>
                <a:latin typeface="Arial Rounded MT Bold" panose="020F0704030504030204" pitchFamily="34" charset="0"/>
              </a:rPr>
              <a:t> dans les lieux célestes </a:t>
            </a:r>
          </a:p>
          <a:p>
            <a:pPr lvl="0" algn="just"/>
            <a:r>
              <a:rPr lang="fr-FR" sz="4000" dirty="0">
                <a:solidFill>
                  <a:schemeClr val="accent6">
                    <a:lumMod val="60000"/>
                    <a:lumOff val="40000"/>
                  </a:schemeClr>
                </a:solidFill>
                <a:latin typeface="Arial Rounded MT Bold" panose="020F0704030504030204" pitchFamily="34" charset="0"/>
              </a:rPr>
              <a:t>Comment expliquer l’esprit de python qui animait la jeune servante la permettant à savoir de Paul et de l’origine de son message. </a:t>
            </a:r>
            <a:r>
              <a:rPr lang="fr-FR" sz="4000" dirty="0">
                <a:solidFill>
                  <a:srgbClr val="99FF33"/>
                </a:solidFill>
                <a:latin typeface="Arial Rounded MT Bold" panose="020F0704030504030204" pitchFamily="34" charset="0"/>
              </a:rPr>
              <a:t>La possession d’esprit</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8031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A5DE-FE58-DBB7-202C-30BBC3A469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1A2926-9735-9585-512F-83B72CCCE868}"/>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Dans le cas de Jonas, comment les marins purent-ils savoir qu’un coupable de leur milieu leur attira le malheur ? </a:t>
            </a:r>
            <a:r>
              <a:rPr lang="fr-FR" sz="4000" dirty="0">
                <a:solidFill>
                  <a:srgbClr val="99FF33"/>
                </a:solidFill>
                <a:latin typeface="Arial Rounded MT Bold" panose="020F0704030504030204" pitchFamily="34" charset="0"/>
              </a:rPr>
              <a:t>La divination</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Nous sommes à peine à 2/3 de cette année 2026 ; comment expliquer toutes ces phénomènes naturels comme sans précédents qui se succèdent si hâtivement à une échelle mondiale ? </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537281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96B43-FD23-DC63-1FA2-5988A1DF16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12B639-C49D-6DCC-716C-C9020E1D5067}"/>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lvl="0" algn="just"/>
            <a:r>
              <a:rPr lang="fr-FR" sz="4000" dirty="0">
                <a:latin typeface="Arial Rounded MT Bold" panose="020F0704030504030204" pitchFamily="34" charset="0"/>
              </a:rPr>
              <a:t>Pour mieux comprendre le mystère de l’iniquité sur la terre, il faut visiter la Bible, la révélation de Dieu.</a:t>
            </a:r>
            <a:endParaRPr lang="en-US" sz="4000" dirty="0">
              <a:latin typeface="Arial Rounded MT Bold" panose="020F0704030504030204" pitchFamily="34" charset="0"/>
            </a:endParaRPr>
          </a:p>
          <a:p>
            <a:pPr algn="just"/>
            <a:r>
              <a:rPr lang="fr-FR" sz="4000" dirty="0">
                <a:solidFill>
                  <a:srgbClr val="99FF33"/>
                </a:solidFill>
                <a:latin typeface="Arial Rounded MT Bold" panose="020F0704030504030204" pitchFamily="34" charset="0"/>
              </a:rPr>
              <a:t>Ephésiens 6:12 </a:t>
            </a:r>
            <a:r>
              <a:rPr lang="fr-FR" sz="4000" dirty="0">
                <a:solidFill>
                  <a:schemeClr val="accent6">
                    <a:lumMod val="60000"/>
                    <a:lumOff val="40000"/>
                  </a:schemeClr>
                </a:solidFill>
                <a:latin typeface="Arial Rounded MT Bold" panose="020F0704030504030204" pitchFamily="34" charset="0"/>
              </a:rPr>
              <a:t>Car nous n'avons pas à lutter contre la chair et le sang, mais contre les dominations, contre les autorités, contre les princes de ce monde de ténèbres, contre les esprits méchants dans les lieux célestes.</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72001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0F73-EA3E-0AE1-0CB3-9B8D874417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A5D5F-EB87-38AA-5E3D-85F41C7BDF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800" dirty="0">
                <a:latin typeface="Arial Rounded MT Bold" panose="020F0704030504030204" pitchFamily="34" charset="0"/>
              </a:rPr>
              <a:t>Aujourd’hui, je veux parler de la réalité du monde spirituel, du </a:t>
            </a:r>
            <a:r>
              <a:rPr lang="fr-FR" sz="4800" dirty="0">
                <a:solidFill>
                  <a:srgbClr val="99FF33"/>
                </a:solidFill>
                <a:latin typeface="Arial Rounded MT Bold" panose="020F0704030504030204" pitchFamily="34" charset="0"/>
              </a:rPr>
              <a:t>mystère de l’iniquité</a:t>
            </a:r>
            <a:r>
              <a:rPr lang="fr-FR" sz="4800" dirty="0">
                <a:latin typeface="Arial Rounded MT Bold" panose="020F0704030504030204" pitchFamily="34" charset="0"/>
              </a:rPr>
              <a:t>, de la supériorité et de la souveraineté de Dieu et du mystère de la piète qui sont au-dessus de tous les éléments de la création.</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1846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1051-72A9-0122-FD6C-FE2ABDECFF8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D46B6E-3D26-4948-2F15-E335D13DC8C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a:bodyPr>
          <a:lstStyle/>
          <a:p>
            <a:pPr algn="just"/>
            <a:r>
              <a:rPr lang="fr-FR" b="1" dirty="0">
                <a:latin typeface="Arial Rounded MT Bold" panose="020F0704030504030204" pitchFamily="34" charset="0"/>
              </a:rPr>
              <a:t>LA CHUTE DES ANGES</a:t>
            </a:r>
            <a:endParaRPr lang="en-US"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Luc 10:18 </a:t>
            </a:r>
            <a:r>
              <a:rPr lang="fr-FR" sz="4000" dirty="0">
                <a:latin typeface="Arial Rounded MT Bold" panose="020F0704030504030204" pitchFamily="34" charset="0"/>
              </a:rPr>
              <a:t>Jésus leur dit: Je voyais Satan tomber du ciel comme un éclair.</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Apocalypse 12:7-10 </a:t>
            </a:r>
            <a:r>
              <a:rPr lang="fr-FR" sz="4000" dirty="0">
                <a:latin typeface="Arial Rounded MT Bold" panose="020F0704030504030204" pitchFamily="34" charset="0"/>
              </a:rPr>
              <a:t>Et il y eut guerre dans le ciel. Michel et ses anges combattirent contre le dragon. Et le dragon et ses anges combattirent,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8 </a:t>
            </a:r>
            <a:r>
              <a:rPr lang="fr-FR" sz="4000" dirty="0">
                <a:latin typeface="Arial Rounded MT Bold" panose="020F0704030504030204" pitchFamily="34" charset="0"/>
              </a:rPr>
              <a:t>mais ils ne furent pas les plus forts, et leur place ne fut plus trouvée dans le ciel.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454130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3DD49-644F-2D0D-00C4-D28C16AA78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4C39C3-03D1-25D9-B145-6EC5B84C5E9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800" dirty="0">
                <a:solidFill>
                  <a:srgbClr val="C00000"/>
                </a:solidFill>
                <a:latin typeface="Arial Rounded MT Bold" panose="020F0704030504030204" pitchFamily="34" charset="0"/>
              </a:rPr>
              <a:t>9</a:t>
            </a:r>
            <a:r>
              <a:rPr lang="fr-FR" sz="4800" dirty="0">
                <a:latin typeface="Arial Rounded MT Bold" panose="020F0704030504030204" pitchFamily="34" charset="0"/>
              </a:rPr>
              <a:t> Et il fut précipité, le grand dragon, le serpent ancien, appelé le diable et Satan, celui qui séduit toute la terre, il fut précipité sur la terre, et ses anges furent précipités avec lui.</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12215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DFC48-93EB-403C-1E68-D66BF6A3CB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B72AEE-4F54-A82D-E7DA-7F5420724DD8}"/>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10</a:t>
            </a:r>
            <a:r>
              <a:rPr lang="fr-FR" sz="4400" dirty="0">
                <a:latin typeface="Arial Rounded MT Bold" panose="020F0704030504030204" pitchFamily="34" charset="0"/>
              </a:rPr>
              <a:t> Et j'entendis dans le ciel une voix forte qui disait: Maintenant le salut est arrivé, et la </a:t>
            </a:r>
            <a:r>
              <a:rPr lang="fr-FR" sz="4400" dirty="0">
                <a:solidFill>
                  <a:srgbClr val="C00000"/>
                </a:solidFill>
                <a:latin typeface="Arial Rounded MT Bold" panose="020F0704030504030204" pitchFamily="34" charset="0"/>
              </a:rPr>
              <a:t>puissance, et le règne de notre Dieu</a:t>
            </a:r>
            <a:r>
              <a:rPr lang="fr-FR" sz="4400" dirty="0">
                <a:latin typeface="Arial Rounded MT Bold" panose="020F0704030504030204" pitchFamily="34" charset="0"/>
              </a:rPr>
              <a:t>, et </a:t>
            </a:r>
            <a:r>
              <a:rPr lang="fr-FR" sz="4400" dirty="0">
                <a:solidFill>
                  <a:srgbClr val="C00000"/>
                </a:solidFill>
                <a:latin typeface="Arial Rounded MT Bold" panose="020F0704030504030204" pitchFamily="34" charset="0"/>
              </a:rPr>
              <a:t>l'autorité de son Christ</a:t>
            </a:r>
            <a:r>
              <a:rPr lang="fr-FR" sz="4400" dirty="0">
                <a:latin typeface="Arial Rounded MT Bold" panose="020F0704030504030204" pitchFamily="34" charset="0"/>
              </a:rPr>
              <a:t>; car il a été précipité, l'accusateur de nos frères, celui qui les accusait devant notre Dieu jour et nuit.</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52228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72C4-A629-8C06-3924-48E61FD7E5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32E89E-9F5F-4AED-D036-7ED70B94D37B}"/>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800" dirty="0">
                <a:latin typeface="Arial Rounded MT Bold" panose="020F0704030504030204" pitchFamily="34" charset="0"/>
              </a:rPr>
              <a:t>Les croyances qu’on avait l’habitude d’accuser de mythologie et de légendes  reparaissent sous des formes tangibles que personne ne peut plus nier ou ignorer.</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37329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7679-4BA0-0E39-4309-FA95BC59781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2151A2-2673-33E3-B683-97321474651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lvl="0" algn="just"/>
            <a:r>
              <a:rPr lang="fr-FR" sz="4000" dirty="0">
                <a:latin typeface="Arial Rounded MT Bold" panose="020F0704030504030204" pitchFamily="34" charset="0"/>
              </a:rPr>
              <a:t>A cause des cameras qui sont dans les cellulaires, et de l’abondance des cameras de surveillance dans les maisons, dans les entreprises, et dans les rues, le monde est inondé d’images et de vidéos qui sont paranormaux et qui contredisent la logique humaine.</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veut maintenant préparer les habitants de la terre à normaliser ce qui jadis était considéré comme myth.</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36083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86437-3ADA-43F5-AD73-EAF47C72AD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1113DB-6E71-7617-BFDC-3A61004E7C49}"/>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Maintenant les gouvernements humains veulent parler des extra-terrestres et de leurs influences dans les affaires des hommes.</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apprend maintenant que beaucoup des inventions technologiques qui font parties de notre quotidien sont d’origine du monde spirituel.</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Je vous assure qu’il n’y a rien de nouveau sous le soleil.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44612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E84E-D6A7-CDDF-6571-EC3D55A5DD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14DC8B-0B21-1122-BB94-FDC922434679}"/>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err="1">
                <a:solidFill>
                  <a:srgbClr val="FF0000"/>
                </a:solidFill>
                <a:latin typeface="Arial Rounded MT Bold" panose="020F0704030504030204" pitchFamily="34" charset="0"/>
              </a:rPr>
              <a:t>Ephesiens</a:t>
            </a:r>
            <a:r>
              <a:rPr lang="fr-FR" sz="4000" dirty="0">
                <a:solidFill>
                  <a:srgbClr val="FF0000"/>
                </a:solidFill>
                <a:latin typeface="Arial Rounded MT Bold" panose="020F0704030504030204" pitchFamily="34" charset="0"/>
              </a:rPr>
              <a:t> 3:8-11</a:t>
            </a:r>
          </a:p>
          <a:p>
            <a:pPr algn="just"/>
            <a:r>
              <a:rPr lang="fr-FR" sz="4000" dirty="0">
                <a:solidFill>
                  <a:schemeClr val="tx1"/>
                </a:solidFill>
                <a:latin typeface="Arial Rounded MT Bold" panose="020F0704030504030204" pitchFamily="34" charset="0"/>
              </a:rPr>
              <a:t>8 A moi, qui suis le moindre de tous les saints, cette grâce a été accordée d'annoncer aux païens les richesses incompréhensibles de Christ,</a:t>
            </a:r>
          </a:p>
          <a:p>
            <a:pPr algn="just"/>
            <a:r>
              <a:rPr lang="fr-FR" sz="4000" dirty="0">
                <a:solidFill>
                  <a:srgbClr val="FF0000"/>
                </a:solidFill>
                <a:latin typeface="Arial Rounded MT Bold" panose="020F0704030504030204" pitchFamily="34" charset="0"/>
              </a:rPr>
              <a:t> 9 et de mettre en lumière quelle est la dispensation du </a:t>
            </a:r>
            <a:r>
              <a:rPr lang="fr-FR" sz="4000" u="sng" dirty="0">
                <a:solidFill>
                  <a:srgbClr val="0000CC"/>
                </a:solidFill>
                <a:latin typeface="Arial Rounded MT Bold" panose="020F0704030504030204" pitchFamily="34" charset="0"/>
              </a:rPr>
              <a:t>mystère</a:t>
            </a:r>
            <a:r>
              <a:rPr lang="fr-FR" sz="4000" dirty="0">
                <a:solidFill>
                  <a:srgbClr val="FF0000"/>
                </a:solidFill>
                <a:latin typeface="Arial Rounded MT Bold" panose="020F0704030504030204" pitchFamily="34" charset="0"/>
              </a:rPr>
              <a:t> caché de tout temps en Dieu qui a créé toutes choses,</a:t>
            </a:r>
          </a:p>
          <a:p>
            <a:pPr algn="just"/>
            <a:endParaRPr lang="fr-FR"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245823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50A7D-A6AA-4949-9786-6E5909B3ED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E85DE-08F2-1A76-CB4D-869B02AF5DF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4000" dirty="0">
                <a:solidFill>
                  <a:srgbClr val="C00000"/>
                </a:solidFill>
                <a:latin typeface="Arial Rounded MT Bold" panose="020F0704030504030204" pitchFamily="34" charset="0"/>
              </a:rPr>
              <a:t>APOCALYPSE 18:10-19</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10 Se tenant éloignés, dans la crainte de son tourment, ils diront: Malheur! malheur! La grande ville, Babylone, la ville puissante! En une seule heure est venu ton jugement!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11 Et les marchands de la terre pleurent et sont dans le deuil à cause d'elle, parce que personne n'achète plus leur cargaison,</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34947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77923-2BAF-CF3D-3502-4DD59ADAD0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652F45-2F83-CF4C-E0A1-E14AB6436EDA}"/>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12</a:t>
            </a:r>
            <a:r>
              <a:rPr lang="fr-FR" sz="4400" dirty="0">
                <a:latin typeface="Arial Rounded MT Bold" panose="020F0704030504030204" pitchFamily="34" charset="0"/>
              </a:rPr>
              <a:t> cargaison d'or, d'argent, de pierres précieuses, de perles, de fin lin, de pourpre, de soie, d'écarlate, de toute espèce de bois de senteur, de toute espèce d'objets d'ivoire, de toute espèce d'objets en bois très précieux, en airain, en fer et en marbre,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778746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38E5-123B-EDC7-9C59-26456F2A18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D1CF4-E112-EE00-0290-80335127CD3E}"/>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4000" dirty="0">
                <a:latin typeface="Arial Rounded MT Bold" panose="020F0704030504030204" pitchFamily="34" charset="0"/>
              </a:rPr>
              <a:t>13 de cinnamome, d'aromates, de parfums, de myrrhe, d'encens, de vin, d'huile, de fine farine, de blé, de bœufs, de brebis, de chevaux, de chars, de corps et d'âmes d'hommes.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14 Les fruits que désirait ton âme sont allés loin de toi; et </a:t>
            </a:r>
            <a:r>
              <a:rPr lang="fr-FR" sz="4000" u="sng" dirty="0">
                <a:solidFill>
                  <a:srgbClr val="0033CC"/>
                </a:solidFill>
                <a:latin typeface="Arial Rounded MT Bold" panose="020F0704030504030204" pitchFamily="34" charset="0"/>
              </a:rPr>
              <a:t>toutes les choses délicates et magnifiques </a:t>
            </a:r>
            <a:r>
              <a:rPr lang="fr-FR" sz="4000" dirty="0">
                <a:solidFill>
                  <a:srgbClr val="C00000"/>
                </a:solidFill>
                <a:latin typeface="Arial Rounded MT Bold" panose="020F0704030504030204" pitchFamily="34" charset="0"/>
              </a:rPr>
              <a:t>sont perdues pour toi, et tu ne les retrouveras plus.</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64255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6F470-8C72-AA21-033D-4CB41D18A9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EBC1F-0E80-4A2B-E459-2BC8908D036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15 Les marchands de ces choses, qui se sont enrichis par elle, se tiendront éloignés, dans la crainte de son tourment; ils pleureront et seront dans le deuil,</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16 et diront: Malheur! malheur! La grande ville, qui était vêtue de fin lin, de pourpre et d'écarlate, et parée d'or, de pierres précieuses et de perles!</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86021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415B-649F-CE34-1931-059AF031F40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3C1090-EC63-96A5-93CF-73DC0EA4880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17 </a:t>
            </a:r>
            <a:r>
              <a:rPr lang="fr-FR" sz="4000" dirty="0">
                <a:solidFill>
                  <a:srgbClr val="0033CC"/>
                </a:solidFill>
                <a:latin typeface="Arial Rounded MT Bold" panose="020F0704030504030204" pitchFamily="34" charset="0"/>
              </a:rPr>
              <a:t>En une seule heure tant de richesses ont été détruites</a:t>
            </a:r>
            <a:r>
              <a:rPr lang="fr-FR" sz="4000" dirty="0">
                <a:latin typeface="Arial Rounded MT Bold" panose="020F0704030504030204" pitchFamily="34" charset="0"/>
              </a:rPr>
              <a:t>! Et tous les pilotes, tous ceux qui naviguent vers ce lieu, les marins, et tous ceux qui exploitent la mer, se tenaient éloignés,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18 et ils s'écriaient, en voyant la fumée de son embrasement: </a:t>
            </a:r>
            <a:r>
              <a:rPr lang="fr-FR" sz="4000" dirty="0">
                <a:solidFill>
                  <a:srgbClr val="0033CC"/>
                </a:solidFill>
                <a:latin typeface="Arial Rounded MT Bold" panose="020F0704030504030204" pitchFamily="34" charset="0"/>
              </a:rPr>
              <a:t>Quelle ville était semblable à la grande ville</a:t>
            </a:r>
            <a:r>
              <a:rPr lang="fr-FR" sz="4000" dirty="0">
                <a:solidFill>
                  <a:srgbClr val="C00000"/>
                </a:solidFill>
                <a:latin typeface="Arial Rounded MT Bold" panose="020F0704030504030204" pitchFamily="34" charset="0"/>
              </a:rPr>
              <a:t>?</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303344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63047-EA28-8C70-9D5A-604BC614FE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61A8F-D834-9386-1DC5-68BE54DEA6D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19</a:t>
            </a:r>
            <a:r>
              <a:rPr lang="fr-FR" sz="4400" dirty="0">
                <a:latin typeface="Arial Rounded MT Bold" panose="020F0704030504030204" pitchFamily="34" charset="0"/>
              </a:rPr>
              <a:t> Et ils jetaient de la poussière sur leurs têtes, ils pleuraient et ils étaient dans le deuil, ils criaient et disaient: Malheur! malheur! La grande ville, où se sont enrichis par son opulence tous ceux qui ont des navires sur la mer, en une seule heure elle a été détruite!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68793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27110-B07E-FD78-40FE-CF34D2324D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6C64C3-441C-9509-EB19-94093F8D9FD8}"/>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Ce monde spirituel dont parle la bible existe bel et bien.</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La majorité des grands hommes d’affaires, des chefs d’état, et des célèbres de la terre et des hommes qui pratiquent la magie vont régulièrement là-bas.</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83394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7CD77-1480-154B-B26D-DEBF7AEE02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204A5-6752-32F1-B706-D9EA4E71D724}"/>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dirty="0">
                <a:latin typeface="Arial Rounded MT Bold" panose="020F0704030504030204" pitchFamily="34" charset="0"/>
              </a:rPr>
              <a:t>Encore pour mieux comprendre le mystère de l’iniquité, Genese chapitre 6 nous jette une lumière sur l’origine des géants, des génies, et des superhumains qui vivaient et qui vivent encore sur la terre.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A cause de la présence de ces êtres déchus, la bible nous dit : Gen 6: 5-6</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57947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EA77-F87E-B80F-5E13-A3BCD846CB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79F358-D5E4-A7CE-5485-C6173F684E2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Genese 6:5-6</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5 L'Éternel vit que la méchanceté des hommes était grande sur la terre, et que toutes les pensées de leur cœur se portaient chaque jour uniquement vers le mal.</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 6 ¶ L'Éternel se repentit d'avoir fait l'homme sur la terre, et il fut affligé en son cœur.</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94256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480E7-5343-1B35-AC38-7245F82E47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4713BF-8274-9ADE-9DEB-13DB06F62AA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800" dirty="0">
                <a:latin typeface="Arial Rounded MT Bold" panose="020F0704030504030204" pitchFamily="34" charset="0"/>
              </a:rPr>
              <a:t>Ces anges déchus apprennent à l’homme comment pervertir les lois de Dieu à tout point de vue.</a:t>
            </a:r>
            <a:endParaRPr lang="en-US" sz="4800" dirty="0">
              <a:latin typeface="Arial Rounded MT Bold" panose="020F0704030504030204" pitchFamily="34" charset="0"/>
            </a:endParaRPr>
          </a:p>
          <a:p>
            <a:pPr lvl="0" algn="just"/>
            <a:r>
              <a:rPr lang="fr-FR" sz="4800" dirty="0">
                <a:solidFill>
                  <a:srgbClr val="0033CC"/>
                </a:solidFill>
                <a:latin typeface="Arial Rounded MT Bold" panose="020F0704030504030204" pitchFamily="34" charset="0"/>
              </a:rPr>
              <a:t>Ils apprennent à l’homme comment interpeler des divinités autres que Dieu.</a:t>
            </a:r>
            <a:endParaRPr lang="en-US" sz="48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52471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DBA9-BFD3-A0DB-931B-A1542E84CF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E76CD-1828-BF0C-3F68-85D572E01E42}"/>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10 afin que les </a:t>
            </a:r>
            <a:r>
              <a:rPr lang="fr-FR" sz="4000" dirty="0">
                <a:solidFill>
                  <a:srgbClr val="0000CC"/>
                </a:solidFill>
                <a:latin typeface="Arial Rounded MT Bold" panose="020F0704030504030204" pitchFamily="34" charset="0"/>
              </a:rPr>
              <a:t>dominations et les autorités dans les lieux célestes </a:t>
            </a:r>
            <a:r>
              <a:rPr lang="fr-FR" sz="4000" dirty="0">
                <a:solidFill>
                  <a:srgbClr val="FF0000"/>
                </a:solidFill>
                <a:latin typeface="Arial Rounded MT Bold" panose="020F0704030504030204" pitchFamily="34" charset="0"/>
              </a:rPr>
              <a:t>connaissent aujourd'hui par </a:t>
            </a:r>
            <a:r>
              <a:rPr lang="fr-FR" sz="4000" dirty="0">
                <a:solidFill>
                  <a:srgbClr val="0000CC"/>
                </a:solidFill>
                <a:latin typeface="Arial Rounded MT Bold" panose="020F0704030504030204" pitchFamily="34" charset="0"/>
              </a:rPr>
              <a:t>l'Église</a:t>
            </a:r>
            <a:r>
              <a:rPr lang="fr-FR" sz="4000" dirty="0">
                <a:solidFill>
                  <a:srgbClr val="FF0000"/>
                </a:solidFill>
                <a:latin typeface="Arial Rounded MT Bold" panose="020F0704030504030204" pitchFamily="34" charset="0"/>
              </a:rPr>
              <a:t> la sagesse infiniment variée de Dieu,</a:t>
            </a:r>
          </a:p>
          <a:p>
            <a:pPr algn="just"/>
            <a:r>
              <a:rPr lang="fr-FR" sz="4000" dirty="0">
                <a:solidFill>
                  <a:schemeClr val="tx1"/>
                </a:solidFill>
                <a:latin typeface="Arial Rounded MT Bold" panose="020F0704030504030204" pitchFamily="34" charset="0"/>
              </a:rPr>
              <a:t> 11 selon le dessein éternel qu'il a mis à exécution par </a:t>
            </a:r>
            <a:r>
              <a:rPr lang="fr-FR" sz="4000" dirty="0">
                <a:solidFill>
                  <a:srgbClr val="0000CC"/>
                </a:solidFill>
                <a:latin typeface="Arial Rounded MT Bold" panose="020F0704030504030204" pitchFamily="34" charset="0"/>
              </a:rPr>
              <a:t>Jésus-Christ</a:t>
            </a:r>
            <a:r>
              <a:rPr lang="fr-FR" sz="4000" dirty="0">
                <a:solidFill>
                  <a:schemeClr val="tx1"/>
                </a:solidFill>
                <a:latin typeface="Arial Rounded MT Bold" panose="020F0704030504030204" pitchFamily="34" charset="0"/>
              </a:rPr>
              <a:t> notre Seigneur,</a:t>
            </a:r>
          </a:p>
        </p:txBody>
      </p:sp>
    </p:spTree>
    <p:extLst>
      <p:ext uri="{BB962C8B-B14F-4D97-AF65-F5344CB8AC3E}">
        <p14:creationId xmlns:p14="http://schemas.microsoft.com/office/powerpoint/2010/main" val="1712980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03179-5339-1953-0449-BA5EA98F06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DB6FF2-889E-1C59-CFEE-15B085B85578}"/>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Ils sont responsables de l’introduction du genre humain à des pratiques et perversions sexuelles contre nature, qui s’écartent de loin de la décence morale et spirituelle.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progénitures provenant du croisement des êtres spirituels d’avec les hommes ne sont pas des créatures de Dieu, mais des fils de la rébellion.</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68985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4573-E539-FF93-B243-39968DF969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98539C-B55A-937A-817B-F4FE139E0F19}"/>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Ils font partir d’une autre classification d’individus qui appartiennent à deux mondes en même temps.</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Ils sont à la fois mortels et immortels, visible et invisibles ; ils peuvent changer de forme physique.</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282714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571EA-DBC2-F22A-3E23-7B7AC8F6D9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874784-5A99-4768-E4B1-4B9E1433806B}"/>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Même après le déluge, ces géants et ces êtres mystérieux reparaissent sur la terre.  </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Ils constituent un mystère en soi-même, une race propre en son genre.</a:t>
            </a:r>
            <a:endParaRPr lang="en-US" sz="4400" dirty="0">
              <a:solidFill>
                <a:srgbClr val="0033CC"/>
              </a:solidFill>
              <a:latin typeface="Arial Rounded MT Bold" panose="020F0704030504030204" pitchFamily="34" charset="0"/>
            </a:endParaRPr>
          </a:p>
          <a:p>
            <a:pPr lvl="0" algn="just"/>
            <a:r>
              <a:rPr lang="fr-FR" sz="4400" dirty="0">
                <a:latin typeface="Arial Rounded MT Bold" panose="020F0704030504030204" pitchFamily="34" charset="0"/>
              </a:rPr>
              <a:t>Ces êtres conservent une haine froncée contre les vrais fils d’Adam.</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6253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6333A-1B2B-BACB-557C-5223C20EA6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507FF2-14DF-5F85-6201-E1829530325A}"/>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b="1" dirty="0">
                <a:latin typeface="Arial Rounded MT Bold" panose="020F0704030504030204" pitchFamily="34" charset="0"/>
              </a:rPr>
              <a:t>LA SUPERIORITÉ DU MYSTÈRE DE LA PIÉTÉ FACE AU MYSTÈRE DE L’INIQUITÉ</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1Ti 3:16 Et, sans contredit, </a:t>
            </a:r>
            <a:r>
              <a:rPr lang="fr-FR" sz="4000" u="sng" dirty="0">
                <a:solidFill>
                  <a:srgbClr val="460000"/>
                </a:solidFill>
                <a:latin typeface="Arial Rounded MT Bold" panose="020F0704030504030204" pitchFamily="34" charset="0"/>
              </a:rPr>
              <a:t>le </a:t>
            </a:r>
            <a:r>
              <a:rPr lang="fr-FR" sz="4000" b="1" u="sng" dirty="0">
                <a:solidFill>
                  <a:srgbClr val="460000"/>
                </a:solidFill>
                <a:latin typeface="Arial Rounded MT Bold" panose="020F0704030504030204" pitchFamily="34" charset="0"/>
              </a:rPr>
              <a:t>mystère de la piété est grand</a:t>
            </a:r>
            <a:r>
              <a:rPr lang="fr-FR" sz="4000" dirty="0">
                <a:solidFill>
                  <a:srgbClr val="7030A0"/>
                </a:solidFill>
                <a:latin typeface="Arial Rounded MT Bold" panose="020F0704030504030204" pitchFamily="34" charset="0"/>
              </a:rPr>
              <a:t>: celui qui a été manifesté en chair, justifié par l'Esprit, vu des anges, prêché aux Gentils, cru dans le monde, élevé dans la gloire.</a:t>
            </a:r>
            <a:endParaRPr lang="en-US" sz="4000" dirty="0">
              <a:solidFill>
                <a:srgbClr val="7030A0"/>
              </a:solidFill>
              <a:latin typeface="Arial Rounded MT Bold" panose="020F0704030504030204" pitchFamily="34" charset="0"/>
            </a:endParaRPr>
          </a:p>
          <a:p>
            <a:pPr lvl="0"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62924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B607B-AD40-0AD3-6AA3-E94FC154A3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B8217A-0534-7379-C396-33A2FB9948A8}"/>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fr-FR" sz="4400" dirty="0">
                <a:latin typeface="Arial Rounded MT Bold" panose="020F0704030504030204" pitchFamily="34" charset="0"/>
              </a:rPr>
              <a:t>Jésus est la personnification du mystère de la piété.</a:t>
            </a:r>
            <a:endParaRPr lang="en-US" sz="4400" dirty="0">
              <a:latin typeface="Arial Rounded MT Bold" panose="020F0704030504030204" pitchFamily="34" charset="0"/>
            </a:endParaRPr>
          </a:p>
          <a:p>
            <a:pPr lvl="0" algn="just"/>
            <a:r>
              <a:rPr lang="fr-FR" sz="4400" dirty="0">
                <a:solidFill>
                  <a:srgbClr val="7030A0"/>
                </a:solidFill>
                <a:latin typeface="Arial Rounded MT Bold" panose="020F0704030504030204" pitchFamily="34" charset="0"/>
              </a:rPr>
              <a:t>Il s’est incarné dans ce monde afin de détruire les œuvres du diable.</a:t>
            </a:r>
            <a:endParaRPr lang="en-US" sz="4400" dirty="0">
              <a:solidFill>
                <a:srgbClr val="7030A0"/>
              </a:solidFill>
              <a:latin typeface="Arial Rounded MT Bold" panose="020F0704030504030204" pitchFamily="34" charset="0"/>
            </a:endParaRPr>
          </a:p>
          <a:p>
            <a:pPr lvl="0" algn="just"/>
            <a:r>
              <a:rPr lang="fr-FR" sz="4400" dirty="0">
                <a:latin typeface="Arial Rounded MT Bold" panose="020F0704030504030204" pitchFamily="34" charset="0"/>
              </a:rPr>
              <a:t>Le mystère de l’amour inaltérable de Dieu pour l’humanité surpasse de loin au mystère de l’iniquité.</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731753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26189-6121-BCD7-0B38-AF95DA0D2D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5CDFEB-9DCA-3783-9A6D-329C104C66F2}"/>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solidFill>
                  <a:srgbClr val="7030A0"/>
                </a:solidFill>
                <a:latin typeface="Arial Rounded MT Bold" panose="020F0704030504030204" pitchFamily="34" charset="0"/>
              </a:rPr>
              <a:t>Colossiens 1:15-19 </a:t>
            </a:r>
            <a:endParaRPr lang="en-US" sz="4000" dirty="0">
              <a:solidFill>
                <a:srgbClr val="7030A0"/>
              </a:solidFill>
              <a:latin typeface="Arial Rounded MT Bold" panose="020F0704030504030204" pitchFamily="34" charset="0"/>
            </a:endParaRPr>
          </a:p>
          <a:p>
            <a:pPr algn="just"/>
            <a:r>
              <a:rPr lang="fr-FR" sz="4000" dirty="0">
                <a:latin typeface="Arial Rounded MT Bold" panose="020F0704030504030204" pitchFamily="34" charset="0"/>
              </a:rPr>
              <a:t>15 Jésus est l'image du Dieu invisible, le premier-né de toute la création.</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16 Car en lui ont été créées toutes les choses qui sont dans les cieux et sur la terre, les visibles et les invisibles, trônes, dignités, dominations, autorités. Tout a été créé par lui et pour lui.</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1275095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A9640-05EC-2AD6-CD1E-2A21D298224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1F5ED3-48CE-0BB8-1CDB-10344E009D94}"/>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200" dirty="0">
                <a:latin typeface="Arial Rounded MT Bold" panose="020F0704030504030204" pitchFamily="34" charset="0"/>
              </a:rPr>
              <a:t>17 Il est avant toutes choses, et toutes choses subsistent en lui.</a:t>
            </a:r>
            <a:endParaRPr lang="en-US" sz="4200" dirty="0">
              <a:latin typeface="Arial Rounded MT Bold" panose="020F0704030504030204" pitchFamily="34" charset="0"/>
            </a:endParaRPr>
          </a:p>
          <a:p>
            <a:pPr algn="just"/>
            <a:r>
              <a:rPr lang="fr-FR" sz="4200" dirty="0">
                <a:solidFill>
                  <a:srgbClr val="7030A0"/>
                </a:solidFill>
                <a:latin typeface="Arial Rounded MT Bold" panose="020F0704030504030204" pitchFamily="34" charset="0"/>
              </a:rPr>
              <a:t> 18 Il est la tête du corps de l'Église; il est le commencement, le premier-né d'entre les morts, afin d'être en tout le premier.</a:t>
            </a:r>
            <a:endParaRPr lang="en-US" sz="4200" dirty="0">
              <a:solidFill>
                <a:srgbClr val="7030A0"/>
              </a:solidFill>
              <a:latin typeface="Arial Rounded MT Bold" panose="020F0704030504030204" pitchFamily="34" charset="0"/>
            </a:endParaRPr>
          </a:p>
          <a:p>
            <a:pPr algn="just"/>
            <a:r>
              <a:rPr lang="fr-FR" sz="4200" dirty="0">
                <a:latin typeface="Arial Rounded MT Bold" panose="020F0704030504030204" pitchFamily="34" charset="0"/>
              </a:rPr>
              <a:t> 19 Car Dieu a voulu que toute plénitude habitât en lui;</a:t>
            </a:r>
            <a:endParaRPr lang="en-US" sz="4200" dirty="0">
              <a:latin typeface="Arial Rounded MT Bold" panose="020F0704030504030204" pitchFamily="34" charset="0"/>
            </a:endParaRPr>
          </a:p>
        </p:txBody>
      </p:sp>
    </p:spTree>
    <p:extLst>
      <p:ext uri="{BB962C8B-B14F-4D97-AF65-F5344CB8AC3E}">
        <p14:creationId xmlns:p14="http://schemas.microsoft.com/office/powerpoint/2010/main" val="3633999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34EF8-4A63-8CA5-CFF5-32287327B8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32EFE1-9CE0-07EE-3B4B-94C1E915E4D8}"/>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5400" dirty="0">
                <a:solidFill>
                  <a:srgbClr val="7030A0"/>
                </a:solidFill>
                <a:latin typeface="Arial Rounded MT Bold" panose="020F0704030504030204" pitchFamily="34" charset="0"/>
              </a:rPr>
              <a:t>Colossiens 2:15 </a:t>
            </a:r>
          </a:p>
          <a:p>
            <a:pPr algn="just"/>
            <a:r>
              <a:rPr lang="fr-FR" sz="5400" dirty="0">
                <a:latin typeface="Arial Rounded MT Bold" panose="020F0704030504030204" pitchFamily="34" charset="0"/>
              </a:rPr>
              <a:t>Jésus a dépouillé les dominations et les autorités, et les a livrées publiquement en spectacle, </a:t>
            </a:r>
            <a:r>
              <a:rPr lang="fr-FR" sz="5400" dirty="0">
                <a:solidFill>
                  <a:srgbClr val="7030A0"/>
                </a:solidFill>
                <a:latin typeface="Arial Rounded MT Bold" panose="020F0704030504030204" pitchFamily="34" charset="0"/>
              </a:rPr>
              <a:t>en triomphant d'elles par la croix</a:t>
            </a:r>
            <a:r>
              <a:rPr lang="fr-FR" sz="5400" dirty="0">
                <a:latin typeface="Arial Rounded MT Bold" panose="020F0704030504030204" pitchFamily="34" charset="0"/>
              </a:rPr>
              <a:t>.</a:t>
            </a:r>
            <a:endParaRPr lang="en-US" sz="5400" dirty="0">
              <a:latin typeface="Arial Rounded MT Bold" panose="020F0704030504030204" pitchFamily="34" charset="0"/>
            </a:endParaRPr>
          </a:p>
        </p:txBody>
      </p:sp>
    </p:spTree>
    <p:extLst>
      <p:ext uri="{BB962C8B-B14F-4D97-AF65-F5344CB8AC3E}">
        <p14:creationId xmlns:p14="http://schemas.microsoft.com/office/powerpoint/2010/main" val="3890095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5D6A-4507-8018-9B80-D2AB386DFE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8F3B61-2F47-371E-DB35-D5A79CBC0EDB}"/>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4000" dirty="0">
                <a:solidFill>
                  <a:srgbClr val="7030A0"/>
                </a:solidFill>
                <a:latin typeface="Arial Rounded MT Bold" panose="020F0704030504030204" pitchFamily="34" charset="0"/>
              </a:rPr>
              <a:t>Colossiens 1:26-27</a:t>
            </a:r>
          </a:p>
          <a:p>
            <a:pPr algn="just"/>
            <a:r>
              <a:rPr lang="fr-FR" sz="4000" dirty="0">
                <a:latin typeface="Arial Rounded MT Bold" panose="020F0704030504030204" pitchFamily="34" charset="0"/>
              </a:rPr>
              <a:t>26 le </a:t>
            </a:r>
            <a:r>
              <a:rPr lang="fr-FR" sz="4000" u="sng" dirty="0">
                <a:latin typeface="Arial Rounded MT Bold" panose="020F0704030504030204" pitchFamily="34" charset="0"/>
              </a:rPr>
              <a:t>mystère caché </a:t>
            </a:r>
            <a:r>
              <a:rPr lang="fr-FR" sz="4000" dirty="0">
                <a:latin typeface="Arial Rounded MT Bold" panose="020F0704030504030204" pitchFamily="34" charset="0"/>
              </a:rPr>
              <a:t>de tout temps et dans tous les âges, mais révélé maintenant à ses saints,</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27 à qui Dieu a voulu faire connaître quelle est la glorieuse richesse de ce </a:t>
            </a:r>
            <a:r>
              <a:rPr lang="fr-FR" sz="4000" u="sng" dirty="0">
                <a:solidFill>
                  <a:srgbClr val="7030A0"/>
                </a:solidFill>
                <a:latin typeface="Arial Rounded MT Bold" panose="020F0704030504030204" pitchFamily="34" charset="0"/>
              </a:rPr>
              <a:t>mystère</a:t>
            </a:r>
            <a:r>
              <a:rPr lang="fr-FR" sz="4000" dirty="0">
                <a:solidFill>
                  <a:srgbClr val="7030A0"/>
                </a:solidFill>
                <a:latin typeface="Arial Rounded MT Bold" panose="020F0704030504030204" pitchFamily="34" charset="0"/>
              </a:rPr>
              <a:t> parmi les païens, savoir: </a:t>
            </a:r>
            <a:r>
              <a:rPr lang="fr-FR" sz="4000" u="sng" dirty="0">
                <a:solidFill>
                  <a:srgbClr val="C00000"/>
                </a:solidFill>
                <a:latin typeface="Arial Rounded MT Bold" panose="020F0704030504030204" pitchFamily="34" charset="0"/>
              </a:rPr>
              <a:t>Christ en vous, l'espérance de la gloire</a:t>
            </a:r>
            <a:r>
              <a:rPr lang="fr-FR" sz="4000" dirty="0">
                <a:solidFill>
                  <a:srgbClr val="7030A0"/>
                </a:solidFill>
                <a:latin typeface="Arial Rounded MT Bold" panose="020F0704030504030204" pitchFamily="34" charset="0"/>
              </a:rPr>
              <a:t>.</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2380925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1D8F8-9AAC-78C6-D1D2-09236E09A4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6C3601-50A2-F95D-3B60-35C6C346691D}"/>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fr-FR" sz="4400" dirty="0">
                <a:latin typeface="Arial Rounded MT Bold" panose="020F0704030504030204" pitchFamily="34" charset="0"/>
              </a:rPr>
              <a:t>Jésus, le Fils de Dieu vint s’incarner dans la race humaine afin que la domination de la race humaine puisse reposer sur son épaule invincible.</a:t>
            </a:r>
            <a:endParaRPr lang="en-US" sz="4400" dirty="0">
              <a:latin typeface="Arial Rounded MT Bold" panose="020F0704030504030204" pitchFamily="34" charset="0"/>
            </a:endParaRPr>
          </a:p>
          <a:p>
            <a:pPr lvl="0" algn="just"/>
            <a:r>
              <a:rPr lang="fr-FR" sz="4400" dirty="0">
                <a:solidFill>
                  <a:srgbClr val="7030A0"/>
                </a:solidFill>
                <a:latin typeface="Arial Rounded MT Bold" panose="020F0704030504030204" pitchFamily="34" charset="0"/>
              </a:rPr>
              <a:t>Jésus est le seul à pouvoir prononcer avec certitude: « </a:t>
            </a:r>
            <a:r>
              <a:rPr lang="fr-FR" sz="4400" i="1" dirty="0">
                <a:solidFill>
                  <a:srgbClr val="C00000"/>
                </a:solidFill>
                <a:latin typeface="Arial Rounded MT Bold" panose="020F0704030504030204" pitchFamily="34" charset="0"/>
              </a:rPr>
              <a:t>Oh mort où est ton aiguillon ; oh mort, où est ta victoire </a:t>
            </a:r>
            <a:r>
              <a:rPr lang="fr-FR" sz="4400" dirty="0">
                <a:solidFill>
                  <a:srgbClr val="7030A0"/>
                </a:solidFill>
                <a:latin typeface="Arial Rounded MT Bold" panose="020F0704030504030204" pitchFamily="34" charset="0"/>
              </a:rPr>
              <a:t>?</a:t>
            </a:r>
            <a:endParaRPr lang="en-US" sz="4400" dirty="0">
              <a:solidFill>
                <a:srgbClr val="7030A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5289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5515A-346A-18D6-198D-05BB8D004E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44CA75-855D-D650-AE48-BCA7C7682715}"/>
              </a:ext>
            </a:extLst>
          </p:cNvPr>
          <p:cNvSpPr>
            <a:spLocks noGrp="1"/>
          </p:cNvSpPr>
          <p:nvPr>
            <p:ph idx="1"/>
          </p:nvPr>
        </p:nvSpPr>
        <p:spPr>
          <a:xfrm>
            <a:off x="0" y="0"/>
            <a:ext cx="9144000" cy="6858000"/>
          </a:xfrm>
          <a:solidFill>
            <a:schemeClr val="accent5">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b="1" dirty="0"/>
              <a:t>Définition de </a:t>
            </a:r>
            <a:r>
              <a:rPr lang="fr-FR" sz="4000" b="1" dirty="0">
                <a:solidFill>
                  <a:srgbClr val="FF0000"/>
                </a:solidFill>
              </a:rPr>
              <a:t>mystère</a:t>
            </a:r>
            <a:r>
              <a:rPr lang="fr-FR" sz="4000" b="1" dirty="0"/>
              <a:t> selon Larousse</a:t>
            </a:r>
            <a:endParaRPr lang="en-US" sz="4000" dirty="0"/>
          </a:p>
          <a:p>
            <a:pPr algn="just"/>
            <a:r>
              <a:rPr lang="fr-FR" sz="4000" b="1" dirty="0"/>
              <a:t>« </a:t>
            </a:r>
            <a:r>
              <a:rPr lang="fr-FR" sz="4000" dirty="0"/>
              <a:t>Ce qui est inaccessible à la raison humaine, ce qui est de l'ordre du surnaturel, ce qui est obscur, caché, inconnu, incompréhensible » </a:t>
            </a:r>
            <a:endParaRPr lang="en-US" sz="4000" dirty="0"/>
          </a:p>
          <a:p>
            <a:pPr algn="just"/>
            <a:r>
              <a:rPr lang="fr-FR" sz="4000" b="1" dirty="0"/>
              <a:t>Définitions principales de </a:t>
            </a:r>
            <a:r>
              <a:rPr lang="fr-FR" sz="4000" b="1" dirty="0">
                <a:solidFill>
                  <a:srgbClr val="FF0000"/>
                </a:solidFill>
              </a:rPr>
              <a:t>mystère</a:t>
            </a:r>
            <a:r>
              <a:rPr lang="fr-FR" sz="4000" b="1" dirty="0"/>
              <a:t> selon AI</a:t>
            </a:r>
            <a:endParaRPr lang="en-US" sz="4000" b="1" dirty="0"/>
          </a:p>
          <a:p>
            <a:pPr lvl="0" algn="just"/>
            <a:r>
              <a:rPr lang="fr-FR" sz="4000" b="1" dirty="0">
                <a:solidFill>
                  <a:srgbClr val="FF0000"/>
                </a:solidFill>
              </a:rPr>
              <a:t>Ce qui est inexplicable </a:t>
            </a:r>
            <a:r>
              <a:rPr lang="fr-FR" sz="4000" b="1" dirty="0"/>
              <a:t>:</a:t>
            </a:r>
            <a:r>
              <a:rPr lang="fr-FR" sz="4000" dirty="0"/>
              <a:t> Une chose qu'on ne peut pas comprendre par la logique. </a:t>
            </a:r>
            <a:endParaRPr lang="en-US" sz="4000" dirty="0"/>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2220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FAA6F-6AE2-E11E-F3A9-92FAEDCC3E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908769-C4B8-D2B7-39D6-FC98CE67452D}"/>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solidFill>
                  <a:srgbClr val="7030A0"/>
                </a:solidFill>
                <a:latin typeface="Arial Rounded MT Bold" panose="020F0704030504030204" pitchFamily="34" charset="0"/>
              </a:rPr>
              <a:t>Mt 28:18-19 </a:t>
            </a:r>
          </a:p>
          <a:p>
            <a:pPr algn="just"/>
            <a:r>
              <a:rPr lang="fr-FR" sz="4000" dirty="0">
                <a:solidFill>
                  <a:srgbClr val="7030A0"/>
                </a:solidFill>
                <a:latin typeface="Arial Rounded MT Bold" panose="020F0704030504030204" pitchFamily="34" charset="0"/>
              </a:rPr>
              <a:t>18 </a:t>
            </a:r>
            <a:r>
              <a:rPr lang="fr-FR" sz="4000" dirty="0">
                <a:latin typeface="Arial Rounded MT Bold" panose="020F0704030504030204" pitchFamily="34" charset="0"/>
              </a:rPr>
              <a:t>Jésus, s'étant approché, leur parla ainsi: </a:t>
            </a:r>
            <a:r>
              <a:rPr lang="fr-FR" sz="4000" u="sng" dirty="0">
                <a:latin typeface="Arial Rounded MT Bold" panose="020F0704030504030204" pitchFamily="34" charset="0"/>
              </a:rPr>
              <a:t>Tout pouvoir m'a été donné dans le ciel et sur la terre</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19 Allez, faites de toutes les nations des disciples, les baptisant au nom du Père, du Fils et du Saint-Esprit,</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3887030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C6028-1469-233A-8B05-FB4E68B11F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0B0480-8C3D-425D-4FE0-29975C6750EB}"/>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3800" dirty="0">
                <a:solidFill>
                  <a:srgbClr val="7030A0"/>
                </a:solidFill>
                <a:latin typeface="Arial Rounded MT Bold" panose="020F0704030504030204" pitchFamily="34" charset="0"/>
              </a:rPr>
              <a:t>Hébreux 10:5-7 </a:t>
            </a:r>
            <a:r>
              <a:rPr lang="fr-FR" sz="3800" dirty="0">
                <a:latin typeface="Arial Rounded MT Bold" panose="020F0704030504030204" pitchFamily="34" charset="0"/>
              </a:rPr>
              <a:t>C'est pourquoi Christ, entrant dans le monde, dit: Tu n'as voulu ni sacrifice ni offrande, Mais tu m'as formé un corps;</a:t>
            </a:r>
            <a:endParaRPr lang="en-US" sz="3800" dirty="0">
              <a:latin typeface="Arial Rounded MT Bold" panose="020F0704030504030204" pitchFamily="34" charset="0"/>
            </a:endParaRPr>
          </a:p>
          <a:p>
            <a:pPr algn="just"/>
            <a:r>
              <a:rPr lang="fr-FR" sz="3800" dirty="0">
                <a:solidFill>
                  <a:srgbClr val="7030A0"/>
                </a:solidFill>
                <a:latin typeface="Arial Rounded MT Bold" panose="020F0704030504030204" pitchFamily="34" charset="0"/>
              </a:rPr>
              <a:t> 6 Tu n'as agréé ni holocaustes ni sacrifices pour le péché.</a:t>
            </a:r>
            <a:endParaRPr lang="en-US" sz="3800" dirty="0">
              <a:solidFill>
                <a:srgbClr val="7030A0"/>
              </a:solidFill>
              <a:latin typeface="Arial Rounded MT Bold" panose="020F0704030504030204" pitchFamily="34" charset="0"/>
            </a:endParaRPr>
          </a:p>
          <a:p>
            <a:pPr algn="just"/>
            <a:r>
              <a:rPr lang="fr-FR" sz="3800" dirty="0">
                <a:latin typeface="Arial Rounded MT Bold" panose="020F0704030504030204" pitchFamily="34" charset="0"/>
              </a:rPr>
              <a:t> 7 ¶ Alors </a:t>
            </a:r>
            <a:r>
              <a:rPr lang="fr-FR" sz="3800" u="sng" dirty="0">
                <a:solidFill>
                  <a:srgbClr val="C00000"/>
                </a:solidFill>
                <a:latin typeface="Arial Rounded MT Bold" panose="020F0704030504030204" pitchFamily="34" charset="0"/>
              </a:rPr>
              <a:t>j'ai dit: Voici, je viens </a:t>
            </a:r>
            <a:r>
              <a:rPr lang="fr-FR" sz="3800" dirty="0">
                <a:latin typeface="Arial Rounded MT Bold" panose="020F0704030504030204" pitchFamily="34" charset="0"/>
              </a:rPr>
              <a:t>(Dans le rouleau du livre il est question de </a:t>
            </a:r>
            <a:r>
              <a:rPr lang="fr-FR" sz="3800" dirty="0">
                <a:solidFill>
                  <a:srgbClr val="C00000"/>
                </a:solidFill>
                <a:latin typeface="Arial Rounded MT Bold" panose="020F0704030504030204" pitchFamily="34" charset="0"/>
              </a:rPr>
              <a:t>moi</a:t>
            </a:r>
            <a:r>
              <a:rPr lang="fr-FR" sz="3800" dirty="0">
                <a:latin typeface="Arial Rounded MT Bold" panose="020F0704030504030204" pitchFamily="34" charset="0"/>
              </a:rPr>
              <a:t>) Pour faire, ô Dieu, ta volonté.</a:t>
            </a:r>
            <a:endParaRPr lang="en-US" sz="3800" dirty="0">
              <a:latin typeface="Arial Rounded MT Bold" panose="020F0704030504030204" pitchFamily="34" charset="0"/>
            </a:endParaRPr>
          </a:p>
        </p:txBody>
      </p:sp>
    </p:spTree>
    <p:extLst>
      <p:ext uri="{BB962C8B-B14F-4D97-AF65-F5344CB8AC3E}">
        <p14:creationId xmlns:p14="http://schemas.microsoft.com/office/powerpoint/2010/main" val="9467630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D173E-3933-D425-1DF8-EF6EC5713F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344A3-4007-4F0C-41BC-08E2F1E0361E}"/>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fr-FR" sz="4000" dirty="0">
                <a:latin typeface="Arial Rounded MT Bold" panose="020F0704030504030204" pitchFamily="34" charset="0"/>
              </a:rPr>
              <a:t>Jésus représente le plus grand dilemme pour le diable.</a:t>
            </a:r>
            <a:endParaRPr lang="en-US" sz="4000" dirty="0">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Jésus a dérobé Satan de toute sa puissance par son sacrifice sur la croix.</a:t>
            </a:r>
            <a:endParaRPr lang="en-US" sz="4000" dirty="0">
              <a:solidFill>
                <a:srgbClr val="7030A0"/>
              </a:solidFill>
              <a:latin typeface="Arial Rounded MT Bold" panose="020F0704030504030204" pitchFamily="34" charset="0"/>
            </a:endParaRPr>
          </a:p>
          <a:p>
            <a:pPr algn="just"/>
            <a:r>
              <a:rPr lang="fr-FR" sz="4000" dirty="0" err="1">
                <a:latin typeface="Arial Rounded MT Bold" panose="020F0704030504030204" pitchFamily="34" charset="0"/>
              </a:rPr>
              <a:t>Php</a:t>
            </a:r>
            <a:r>
              <a:rPr lang="fr-FR" sz="4000" dirty="0">
                <a:latin typeface="Arial Rounded MT Bold" panose="020F0704030504030204" pitchFamily="34" charset="0"/>
              </a:rPr>
              <a:t> 2:8-11  </a:t>
            </a:r>
          </a:p>
          <a:p>
            <a:pPr algn="just"/>
            <a:r>
              <a:rPr lang="fr-FR" sz="4000" dirty="0">
                <a:solidFill>
                  <a:srgbClr val="7030A0"/>
                </a:solidFill>
                <a:latin typeface="Arial Rounded MT Bold" panose="020F0704030504030204" pitchFamily="34" charset="0"/>
              </a:rPr>
              <a:t>et ayant paru comme un simple homme, il s'est humilié lui-même, se rendant obéissant jusqu'à la mort, même jusqu'à la mort de la croix.</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8847408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85AE0-FFEF-CEE8-31F9-2351F447F8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749202-33EE-D3E7-3662-70F37D48D7A1}"/>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latin typeface="Arial Rounded MT Bold" panose="020F0704030504030204" pitchFamily="34" charset="0"/>
              </a:rPr>
              <a:t>9 C'est pourquoi aussi Dieu l'a souverainement élevé, et lui a donné le nom qui est au-dessus de tout nom,</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10 afin qu'au nom de Jésus tout genou fléchisse dans les cieux, sur la terre et sous la terre,</a:t>
            </a:r>
            <a:endParaRPr lang="en-US" sz="4000" dirty="0">
              <a:solidFill>
                <a:srgbClr val="7030A0"/>
              </a:solidFill>
              <a:latin typeface="Arial Rounded MT Bold" panose="020F0704030504030204" pitchFamily="34" charset="0"/>
            </a:endParaRPr>
          </a:p>
          <a:p>
            <a:pPr algn="just"/>
            <a:r>
              <a:rPr lang="fr-FR" sz="4000" dirty="0">
                <a:latin typeface="Arial Rounded MT Bold" panose="020F0704030504030204" pitchFamily="34" charset="0"/>
              </a:rPr>
              <a:t> 11 et que toute langue confesse que Jésus-Christ est Seigneur, à la gloire de Dieu le Père.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6603722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1B472-23CF-B299-72B9-F67E650DD5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3F32CC-7EBD-53D1-3542-0C132DA332E7}"/>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fr-FR" sz="4000" dirty="0">
                <a:latin typeface="Arial Rounded MT Bold" panose="020F0704030504030204" pitchFamily="34" charset="0"/>
              </a:rPr>
              <a:t>Si le mystère de l’iniquité peut faire ébranler les plus vaillants des hommes, le mystère de la piété est encore plus redoutable. </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Celui qu’on appelait l’Agneau immolée de Dieu, revient comme le Lion de la Tribu de Judah pour exercer la vengeance sur les ennemis de Dieu et de l’humanité.</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3756862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77593-C044-06E4-DC7A-14F6C68BC2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D9462-CE34-7514-6AC0-34FDF651ABD8}"/>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CONCLUSION</a:t>
            </a:r>
            <a:endParaRPr lang="en-US" sz="4000" dirty="0">
              <a:solidFill>
                <a:srgbClr val="FF0000"/>
              </a:solidFill>
              <a:latin typeface="Arial Rounded MT Bold" panose="020F0704030504030204" pitchFamily="34" charset="0"/>
            </a:endParaRPr>
          </a:p>
          <a:p>
            <a:pPr lvl="0" algn="just"/>
            <a:r>
              <a:rPr lang="fr-FR" sz="4000" dirty="0">
                <a:latin typeface="Arial Rounded MT Bold" panose="020F0704030504030204" pitchFamily="34" charset="0"/>
              </a:rPr>
              <a:t>Nous ne sommes pas les seuls des enfants de Dieu sur la terre à ressentir l’horreur et l’intensité du schisme entre Dieu et le diable.</a:t>
            </a:r>
            <a:endParaRPr lang="en-US" sz="4000" dirty="0">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On peut se demander pourquoi Dieu tolère encore cette rivalité ou cette impertinence d’un subalterne. </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99463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CD605-9039-FEC2-5219-25C972099D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7D9E6-4A6B-5616-D44F-888C8EA35002}"/>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latin typeface="Arial Rounded MT Bold" panose="020F0704030504030204" pitchFamily="34" charset="0"/>
              </a:rPr>
              <a:t>Il nous faut savoir que Dieu fait tout en son temps.</a:t>
            </a:r>
            <a:endParaRPr lang="en-US" sz="3600" dirty="0">
              <a:latin typeface="Arial Rounded MT Bold" panose="020F0704030504030204" pitchFamily="34" charset="0"/>
            </a:endParaRPr>
          </a:p>
          <a:p>
            <a:pPr lvl="0" algn="just"/>
            <a:r>
              <a:rPr lang="fr-FR" sz="3600" dirty="0">
                <a:solidFill>
                  <a:srgbClr val="FF0000"/>
                </a:solidFill>
                <a:latin typeface="Arial Rounded MT Bold" panose="020F0704030504030204" pitchFamily="34" charset="0"/>
              </a:rPr>
              <a:t>Dieu veut encore gagner beaucoup plus d’âmes dans ce monde.</a:t>
            </a:r>
            <a:endParaRPr lang="en-US" sz="3600" dirty="0">
              <a:solidFill>
                <a:srgbClr val="FF0000"/>
              </a:solidFill>
              <a:latin typeface="Arial Rounded MT Bold" panose="020F0704030504030204" pitchFamily="34" charset="0"/>
            </a:endParaRPr>
          </a:p>
          <a:p>
            <a:pPr algn="just"/>
            <a:r>
              <a:rPr lang="fr-FR" sz="3600" dirty="0">
                <a:latin typeface="Arial Rounded MT Bold" panose="020F0704030504030204" pitchFamily="34" charset="0"/>
              </a:rPr>
              <a:t>2Pe 3:9 ¶ Le Seigneur ne tarde pas dans l'accomplissement de la promesse, comme quelques-uns le croient; mais il use de patience envers vous, ne voulant pas qu'aucun périsse, mais voulant que tous arrivent à la repentance. </a:t>
            </a:r>
            <a:endParaRPr lang="en-US" sz="36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878935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9E8B-7458-FA50-A458-FCF341710D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8B8801-8A26-C181-F046-8E57FACA45BE}"/>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A savoir comment aboutira cette friction entre Dieu et Satan, la bible nous dit :</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Apocalypse 20:10 </a:t>
            </a:r>
            <a:r>
              <a:rPr lang="fr-FR" sz="4000" dirty="0">
                <a:solidFill>
                  <a:srgbClr val="FF0000"/>
                </a:solidFill>
                <a:latin typeface="Arial Rounded MT Bold" panose="020F0704030504030204" pitchFamily="34" charset="0"/>
              </a:rPr>
              <a:t>Et le diable, qui les séduisait, fut jeté dans l'étang de feu et de soufre, où sont la bête et le faux prophète. Et ils seront tourmentés jour et nuit, aux siècles des siècles.</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707574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1200-2D85-966B-4F0A-14A0D179C5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03AF06-A08E-9975-B270-43186DD3E806}"/>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fontScale="92500"/>
          </a:bodyPr>
          <a:lstStyle/>
          <a:p>
            <a:pPr lvl="0" algn="just"/>
            <a:r>
              <a:rPr lang="fr-FR" sz="4000" dirty="0">
                <a:latin typeface="Arial Rounded MT Bold" panose="020F0704030504030204" pitchFamily="34" charset="0"/>
              </a:rPr>
              <a:t>Que Dieu nous aide à comprendre les complexités de cette vie sur les deux mystères de la piété et de l’iniquité.  </a:t>
            </a:r>
          </a:p>
          <a:p>
            <a:pPr lvl="0" algn="just"/>
            <a:r>
              <a:rPr lang="fr-FR" sz="4000" dirty="0">
                <a:solidFill>
                  <a:srgbClr val="0033CC"/>
                </a:solidFill>
                <a:latin typeface="Arial Rounded MT Bold" panose="020F0704030504030204" pitchFamily="34" charset="0"/>
              </a:rPr>
              <a:t>Devenons sages et choisissons tous le plan du salut offert par Dieu, afin de nous épargner du feu ardent de l’enfer qui est réservé au diable et à ses acolytes.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Qu’il en soit ainsi et que Dieu ajoute sa grâce à sa parole !</a:t>
            </a:r>
            <a:endParaRPr lang="en-US" sz="4000" dirty="0">
              <a:solidFill>
                <a:srgbClr val="FF0000"/>
              </a:solidFill>
              <a:latin typeface="Arial Rounded MT Bold" panose="020F0704030504030204" pitchFamily="34" charset="0"/>
            </a:endParaRPr>
          </a:p>
          <a:p>
            <a:pPr lvl="0" algn="r"/>
            <a:r>
              <a:rPr lang="fr-FR" sz="4000" dirty="0">
                <a:latin typeface="Arial Rounded MT Bold" panose="020F0704030504030204" pitchFamily="34" charset="0"/>
              </a:rPr>
              <a:t>AMEN !</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19369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1F6F8-5F7D-64CA-A79F-8CE99CDCF10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EDF56B-6A9F-0DC0-7F9A-9611C86F39FE}"/>
              </a:ext>
            </a:extLst>
          </p:cNvPr>
          <p:cNvSpPr>
            <a:spLocks noGrp="1"/>
          </p:cNvSpPr>
          <p:nvPr>
            <p:ph idx="1"/>
          </p:nvPr>
        </p:nvSpPr>
        <p:spPr>
          <a:xfrm>
            <a:off x="0" y="0"/>
            <a:ext cx="9144000" cy="6858000"/>
          </a:xfrm>
          <a:solidFill>
            <a:schemeClr val="accent5">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800" b="1" dirty="0">
                <a:solidFill>
                  <a:srgbClr val="FF0000"/>
                </a:solidFill>
              </a:rPr>
              <a:t>Un secret </a:t>
            </a:r>
            <a:r>
              <a:rPr lang="fr-FR" sz="4800" b="1" dirty="0"/>
              <a:t>:</a:t>
            </a:r>
            <a:r>
              <a:rPr lang="fr-FR" sz="4800" dirty="0"/>
              <a:t> Un fait caché qui n'est connu que de très peu de personnes.</a:t>
            </a:r>
            <a:endParaRPr lang="en-US" sz="4800" dirty="0"/>
          </a:p>
          <a:p>
            <a:pPr lvl="0" algn="just"/>
            <a:r>
              <a:rPr lang="fr-FR" sz="4800" b="1" dirty="0">
                <a:solidFill>
                  <a:srgbClr val="FF0000"/>
                </a:solidFill>
              </a:rPr>
              <a:t>En religion </a:t>
            </a:r>
            <a:r>
              <a:rPr lang="fr-FR" sz="4800" b="1" dirty="0"/>
              <a:t>:</a:t>
            </a:r>
            <a:r>
              <a:rPr lang="fr-FR" sz="4800" dirty="0"/>
              <a:t> Une vérité divine que l'esprit humain ne peut pas totalement saisir, mais qui est acceptée par la foi. </a:t>
            </a:r>
            <a:endParaRPr lang="en-US" sz="4800" dirty="0"/>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93217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6677-CA22-C884-6F54-EE43D8835D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369662-C415-5623-B2C2-BC11131C5F7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lgn="just"/>
            <a:r>
              <a:rPr lang="fr-FR" sz="4400" b="1" dirty="0">
                <a:solidFill>
                  <a:srgbClr val="0033CC"/>
                </a:solidFill>
                <a:latin typeface="Arial Rounded MT Bold" panose="020F0704030504030204" pitchFamily="34" charset="0"/>
              </a:rPr>
              <a:t>INTRODUCTION</a:t>
            </a:r>
            <a:endParaRPr lang="en-US" sz="4400" dirty="0">
              <a:solidFill>
                <a:srgbClr val="0033CC"/>
              </a:solidFill>
              <a:latin typeface="Arial Rounded MT Bold" panose="020F0704030504030204" pitchFamily="34" charset="0"/>
            </a:endParaRPr>
          </a:p>
          <a:p>
            <a:pPr lvl="0" algn="just"/>
            <a:r>
              <a:rPr lang="fr-FR" sz="4300" dirty="0">
                <a:solidFill>
                  <a:srgbClr val="C00000"/>
                </a:solidFill>
                <a:latin typeface="Arial Rounded MT Bold" panose="020F0704030504030204" pitchFamily="34" charset="0"/>
              </a:rPr>
              <a:t>Nous vivons certes dans un monde mystérieux.</a:t>
            </a:r>
            <a:endParaRPr lang="en-US" sz="4300" dirty="0">
              <a:solidFill>
                <a:srgbClr val="C00000"/>
              </a:solidFill>
              <a:latin typeface="Arial Rounded MT Bold" panose="020F0704030504030204" pitchFamily="34" charset="0"/>
            </a:endParaRPr>
          </a:p>
          <a:p>
            <a:pPr lvl="0" algn="just"/>
            <a:r>
              <a:rPr lang="fr-FR" sz="4300" dirty="0">
                <a:solidFill>
                  <a:srgbClr val="0033CC"/>
                </a:solidFill>
                <a:latin typeface="Arial Rounded MT Bold" panose="020F0704030504030204" pitchFamily="34" charset="0"/>
              </a:rPr>
              <a:t>L’homme naturel ne peut même percevoir de son origine sans l’aide d’une révélation de l’extérieur.</a:t>
            </a:r>
          </a:p>
          <a:p>
            <a:pPr algn="just"/>
            <a:r>
              <a:rPr lang="fr-FR" sz="4300" dirty="0">
                <a:solidFill>
                  <a:srgbClr val="C00000"/>
                </a:solidFill>
                <a:latin typeface="Arial Rounded MT Bold" panose="020F0704030504030204" pitchFamily="34" charset="0"/>
              </a:rPr>
              <a:t>La logique humaine est beaucoup trop faible pour concevoir les grands faits de la vie et de l’univers.</a:t>
            </a:r>
            <a:endParaRPr lang="en-US" sz="4300" dirty="0">
              <a:solidFill>
                <a:srgbClr val="C00000"/>
              </a:solidFill>
              <a:latin typeface="Arial Rounded MT Bold" panose="020F0704030504030204" pitchFamily="34" charset="0"/>
            </a:endParaRPr>
          </a:p>
          <a:p>
            <a:pPr lvl="0" algn="just"/>
            <a:endParaRPr lang="en-US" sz="48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799691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2F30-C227-0C77-A068-FF2AA08FE2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D7C69F-3FC2-1592-2B2C-A52E5A12B5DA}"/>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lnSpcReduction="10000"/>
          </a:bodyPr>
          <a:lstStyle/>
          <a:p>
            <a:pPr lvl="0" algn="just"/>
            <a:r>
              <a:rPr lang="fr-FR" sz="4000" dirty="0">
                <a:solidFill>
                  <a:srgbClr val="0033CC"/>
                </a:solidFill>
                <a:latin typeface="Arial Rounded MT Bold" panose="020F0704030504030204" pitchFamily="34" charset="0"/>
              </a:rPr>
              <a:t>Nous sommes stupéfaits des mystères de la </a:t>
            </a:r>
            <a:r>
              <a:rPr lang="fr-FR" sz="4000" u="sng" dirty="0">
                <a:solidFill>
                  <a:srgbClr val="0033CC"/>
                </a:solidFill>
                <a:latin typeface="Arial Rounded MT Bold" panose="020F0704030504030204" pitchFamily="34" charset="0"/>
              </a:rPr>
              <a:t>vie</a:t>
            </a:r>
            <a:r>
              <a:rPr lang="fr-FR" sz="4000" dirty="0">
                <a:solidFill>
                  <a:srgbClr val="0033CC"/>
                </a:solidFill>
                <a:latin typeface="Arial Rounded MT Bold" panose="020F0704030504030204" pitchFamily="34" charset="0"/>
              </a:rPr>
              <a:t> ou de la </a:t>
            </a:r>
            <a:r>
              <a:rPr lang="fr-FR" sz="4000" u="sng" dirty="0">
                <a:solidFill>
                  <a:srgbClr val="0033CC"/>
                </a:solidFill>
                <a:latin typeface="Arial Rounded MT Bold" panose="020F0704030504030204" pitchFamily="34" charset="0"/>
              </a:rPr>
              <a:t>mort</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bien</a:t>
            </a:r>
            <a:r>
              <a:rPr lang="fr-FR" sz="4000" dirty="0">
                <a:solidFill>
                  <a:srgbClr val="0033CC"/>
                </a:solidFill>
                <a:latin typeface="Arial Rounded MT Bold" panose="020F0704030504030204" pitchFamily="34" charset="0"/>
              </a:rPr>
              <a:t> ou du </a:t>
            </a:r>
            <a:r>
              <a:rPr lang="fr-FR" sz="4000" u="sng" dirty="0">
                <a:solidFill>
                  <a:srgbClr val="0033CC"/>
                </a:solidFill>
                <a:latin typeface="Arial Rounded MT Bold" panose="020F0704030504030204" pitchFamily="34" charset="0"/>
              </a:rPr>
              <a:t>mal</a:t>
            </a:r>
            <a:r>
              <a:rPr lang="fr-FR" sz="4000" dirty="0">
                <a:solidFill>
                  <a:srgbClr val="0033CC"/>
                </a:solidFill>
                <a:latin typeface="Arial Rounded MT Bold" panose="020F0704030504030204" pitchFamily="34" charset="0"/>
              </a:rPr>
              <a:t>, de l’</a:t>
            </a:r>
            <a:r>
              <a:rPr lang="fr-FR" sz="4000" u="sng" dirty="0">
                <a:solidFill>
                  <a:srgbClr val="0033CC"/>
                </a:solidFill>
                <a:latin typeface="Arial Rounded MT Bold" panose="020F0704030504030204" pitchFamily="34" charset="0"/>
              </a:rPr>
              <a:t>amour</a:t>
            </a:r>
            <a:r>
              <a:rPr lang="fr-FR" sz="4000" dirty="0">
                <a:solidFill>
                  <a:srgbClr val="0033CC"/>
                </a:solidFill>
                <a:latin typeface="Arial Rounded MT Bold" panose="020F0704030504030204" pitchFamily="34" charset="0"/>
              </a:rPr>
              <a:t> ou de la </a:t>
            </a:r>
            <a:r>
              <a:rPr lang="fr-FR" sz="4000" u="sng" dirty="0">
                <a:solidFill>
                  <a:srgbClr val="0033CC"/>
                </a:solidFill>
                <a:latin typeface="Arial Rounded MT Bold" panose="020F0704030504030204" pitchFamily="34" charset="0"/>
              </a:rPr>
              <a:t>haine</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passé</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présent,</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futur</a:t>
            </a:r>
            <a:r>
              <a:rPr lang="fr-FR" sz="4000" dirty="0">
                <a:solidFill>
                  <a:srgbClr val="0033CC"/>
                </a:solidFill>
                <a:latin typeface="Arial Rounded MT Bold" panose="020F0704030504030204" pitchFamily="34" charset="0"/>
              </a:rPr>
              <a:t> et de l’</a:t>
            </a:r>
            <a:r>
              <a:rPr lang="fr-FR" sz="4000" u="sng" dirty="0">
                <a:solidFill>
                  <a:srgbClr val="0033CC"/>
                </a:solidFill>
                <a:latin typeface="Arial Rounded MT Bold" panose="020F0704030504030204" pitchFamily="34" charset="0"/>
              </a:rPr>
              <a:t>éternité</a:t>
            </a:r>
            <a:r>
              <a:rPr lang="fr-FR" sz="4000" dirty="0">
                <a:solidFill>
                  <a:srgbClr val="0033CC"/>
                </a:solidFill>
                <a:latin typeface="Arial Rounded MT Bold" panose="020F0704030504030204" pitchFamily="34" charset="0"/>
              </a:rPr>
              <a:t>, de la </a:t>
            </a:r>
            <a:r>
              <a:rPr lang="fr-FR" sz="4000" u="sng" dirty="0">
                <a:solidFill>
                  <a:srgbClr val="0033CC"/>
                </a:solidFill>
                <a:latin typeface="Arial Rounded MT Bold" panose="020F0704030504030204" pitchFamily="34" charset="0"/>
              </a:rPr>
              <a:t>conscience de soi</a:t>
            </a:r>
            <a:r>
              <a:rPr lang="fr-FR" sz="4000" dirty="0">
                <a:solidFill>
                  <a:srgbClr val="0033CC"/>
                </a:solidFill>
                <a:latin typeface="Arial Rounded MT Bold" panose="020F0704030504030204" pitchFamily="34" charset="0"/>
              </a:rPr>
              <a:t>, de nos </a:t>
            </a:r>
            <a:r>
              <a:rPr lang="fr-FR" sz="4000" u="sng" dirty="0">
                <a:solidFill>
                  <a:srgbClr val="0033CC"/>
                </a:solidFill>
                <a:latin typeface="Arial Rounded MT Bold" panose="020F0704030504030204" pitchFamily="34" charset="0"/>
              </a:rPr>
              <a:t>sens</a:t>
            </a:r>
            <a:r>
              <a:rPr lang="fr-FR" sz="4000" dirty="0">
                <a:solidFill>
                  <a:srgbClr val="0033CC"/>
                </a:solidFill>
                <a:latin typeface="Arial Rounded MT Bold" panose="020F0704030504030204" pitchFamily="34" charset="0"/>
              </a:rPr>
              <a:t> et nos </a:t>
            </a:r>
            <a:r>
              <a:rPr lang="fr-FR" sz="4000" u="sng" dirty="0">
                <a:solidFill>
                  <a:srgbClr val="0033CC"/>
                </a:solidFill>
                <a:latin typeface="Arial Rounded MT Bold" panose="020F0704030504030204" pitchFamily="34" charset="0"/>
              </a:rPr>
              <a:t>sentiments</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peut observer qu’il existe deux forces opposées qui concourent pour avoir la prééminence sur la terre.</a:t>
            </a:r>
            <a:endParaRPr lang="en-US" sz="4000" dirty="0">
              <a:solidFill>
                <a:srgbClr val="C0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534788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1306E-D505-697B-A82B-005DE89E78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B9E6F8-41F7-DC79-DA4B-F309F5801BBF}"/>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b="1" dirty="0">
                <a:solidFill>
                  <a:srgbClr val="460000"/>
                </a:solidFill>
                <a:latin typeface="Arial Rounded MT Bold" panose="020F0704030504030204" pitchFamily="34" charset="0"/>
              </a:rPr>
              <a:t>Le mystère de la piété et le mystère de l’iniquité sont en inimitié.</a:t>
            </a:r>
            <a:endParaRPr lang="en-US" sz="4000" b="1" dirty="0">
              <a:solidFill>
                <a:srgbClr val="46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2 Thessaloniciens 2 : 3-10</a:t>
            </a:r>
            <a:endParaRPr lang="en-US" sz="4000"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2Th 2:3 ¶ Que personne ne vous séduise d'aucune manière; car il faut que l'</a:t>
            </a:r>
            <a:r>
              <a:rPr lang="fr-FR" sz="4000" dirty="0">
                <a:solidFill>
                  <a:srgbClr val="0033CC"/>
                </a:solidFill>
                <a:latin typeface="Arial Rounded MT Bold" panose="020F0704030504030204" pitchFamily="34" charset="0"/>
              </a:rPr>
              <a:t>apostasie</a:t>
            </a:r>
            <a:r>
              <a:rPr lang="fr-FR" sz="4000" dirty="0">
                <a:solidFill>
                  <a:srgbClr val="460000"/>
                </a:solidFill>
                <a:latin typeface="Arial Rounded MT Bold" panose="020F0704030504030204" pitchFamily="34" charset="0"/>
              </a:rPr>
              <a:t> soit arrivée auparavant, et qu'on ait vu paraître </a:t>
            </a:r>
            <a:r>
              <a:rPr lang="fr-FR" sz="4000" dirty="0">
                <a:solidFill>
                  <a:srgbClr val="0033CC"/>
                </a:solidFill>
                <a:latin typeface="Arial Rounded MT Bold" panose="020F0704030504030204" pitchFamily="34" charset="0"/>
              </a:rPr>
              <a:t>l'homme du péché</a:t>
            </a:r>
            <a:r>
              <a:rPr lang="fr-FR" sz="4000" dirty="0">
                <a:solidFill>
                  <a:srgbClr val="460000"/>
                </a:solidFill>
                <a:latin typeface="Arial Rounded MT Bold" panose="020F0704030504030204" pitchFamily="34" charset="0"/>
              </a:rPr>
              <a:t>, le </a:t>
            </a:r>
            <a:r>
              <a:rPr lang="fr-FR" sz="4000" dirty="0">
                <a:solidFill>
                  <a:srgbClr val="0033CC"/>
                </a:solidFill>
                <a:latin typeface="Arial Rounded MT Bold" panose="020F0704030504030204" pitchFamily="34" charset="0"/>
              </a:rPr>
              <a:t>fils de la perdition</a:t>
            </a:r>
            <a:r>
              <a:rPr lang="fr-FR" sz="4000" dirty="0">
                <a:solidFill>
                  <a:srgbClr val="460000"/>
                </a:solidFill>
                <a:latin typeface="Arial Rounded MT Bold" panose="020F0704030504030204" pitchFamily="34" charset="0"/>
              </a:rPr>
              <a:t>,</a:t>
            </a:r>
            <a:endParaRPr lang="en-US" sz="4000" dirty="0">
              <a:solidFill>
                <a:srgbClr val="46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57344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44007</TotalTime>
  <Words>3077</Words>
  <Application>Microsoft Office PowerPoint</Application>
  <PresentationFormat>On-screen Show (4:3)</PresentationFormat>
  <Paragraphs>141</Paragraphs>
  <Slides>58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Arial Rounded MT Bold</vt:lpstr>
      <vt:lpstr>Calibri</vt:lpstr>
      <vt:lpstr>Office Theme</vt:lpstr>
      <vt:lpstr>CHRIST THE ROCK CONGREGATION DIMANCHE 6 SEPTEMBRE 2026 PASTEUR MARC  E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342</cp:revision>
  <dcterms:created xsi:type="dcterms:W3CDTF">2022-04-13T13:36:19Z</dcterms:created>
  <dcterms:modified xsi:type="dcterms:W3CDTF">2026-09-05T19:05:29Z</dcterms:modified>
</cp:coreProperties>
</file>