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2204" r:id="rId2"/>
    <p:sldId id="2189" r:id="rId3"/>
    <p:sldId id="2140" r:id="rId4"/>
    <p:sldId id="2271" r:id="rId5"/>
    <p:sldId id="2117" r:id="rId6"/>
    <p:sldId id="2272" r:id="rId7"/>
    <p:sldId id="2273" r:id="rId8"/>
    <p:sldId id="2274" r:id="rId9"/>
    <p:sldId id="2119" r:id="rId10"/>
    <p:sldId id="2275" r:id="rId11"/>
    <p:sldId id="2276" r:id="rId12"/>
    <p:sldId id="2191" r:id="rId13"/>
    <p:sldId id="2277" r:id="rId14"/>
    <p:sldId id="2278" r:id="rId15"/>
    <p:sldId id="2205" r:id="rId16"/>
    <p:sldId id="2279" r:id="rId17"/>
    <p:sldId id="2280" r:id="rId18"/>
    <p:sldId id="2282" r:id="rId19"/>
    <p:sldId id="2283" r:id="rId20"/>
    <p:sldId id="2213" r:id="rId21"/>
    <p:sldId id="2284" r:id="rId22"/>
    <p:sldId id="2214" r:id="rId23"/>
    <p:sldId id="2285" r:id="rId24"/>
    <p:sldId id="2286" r:id="rId25"/>
    <p:sldId id="2287" r:id="rId26"/>
    <p:sldId id="2215" r:id="rId27"/>
    <p:sldId id="2288" r:id="rId28"/>
    <p:sldId id="2207" r:id="rId29"/>
    <p:sldId id="2266" r:id="rId30"/>
    <p:sldId id="2289" r:id="rId31"/>
    <p:sldId id="2290" r:id="rId32"/>
    <p:sldId id="2267" r:id="rId33"/>
    <p:sldId id="2291" r:id="rId34"/>
    <p:sldId id="2292" r:id="rId35"/>
    <p:sldId id="2268" r:id="rId36"/>
    <p:sldId id="2293" r:id="rId37"/>
    <p:sldId id="2269" r:id="rId38"/>
    <p:sldId id="2294" r:id="rId39"/>
    <p:sldId id="2295" r:id="rId40"/>
    <p:sldId id="2270" r:id="rId41"/>
    <p:sldId id="2296" r:id="rId42"/>
    <p:sldId id="2297" r:id="rId43"/>
    <p:sldId id="316" r:id="rId44"/>
    <p:sldId id="1675" r:id="rId45"/>
    <p:sldId id="318" r:id="rId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460000"/>
    <a:srgbClr val="66FFFF"/>
    <a:srgbClr val="00FF00"/>
    <a:srgbClr val="00FFCC"/>
    <a:srgbClr val="FC0AFC"/>
    <a:srgbClr val="99FF33"/>
    <a:srgbClr val="CC00FF"/>
    <a:srgbClr val="FF9300"/>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241" autoAdjust="0"/>
    <p:restoredTop sz="94452" autoAdjust="0"/>
  </p:normalViewPr>
  <p:slideViewPr>
    <p:cSldViewPr>
      <p:cViewPr varScale="1">
        <p:scale>
          <a:sx n="75" d="100"/>
          <a:sy n="75" d="100"/>
        </p:scale>
        <p:origin x="1517" y="53"/>
      </p:cViewPr>
      <p:guideLst>
        <p:guide orient="horz" pos="2160"/>
        <p:guide pos="2880"/>
      </p:guideLst>
    </p:cSldViewPr>
  </p:slideViewPr>
  <p:outlineViewPr>
    <p:cViewPr>
      <p:scale>
        <a:sx n="33" d="100"/>
        <a:sy n="33" d="100"/>
      </p:scale>
      <p:origin x="0" y="-2689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FAF5C8-1D43-4806-8BD8-4B4CD8D04E99}" type="datetimeFigureOut">
              <a:rPr lang="en-US" smtClean="0"/>
              <a:pPr/>
              <a:t>9/15/2026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18EF3A9-6767-417A-90ED-648F6232AE4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A34ACA-33F3-EC9D-46D7-A44A0E9D41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2B8C90-9176-1A7F-81D6-D111CD1671A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92CB213-58AB-6077-C3E6-7DE9A62B4868}"/>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9E2C109F-F058-5A4B-4D96-2284A15C717E}"/>
              </a:ext>
            </a:extLst>
          </p:cNvPr>
          <p:cNvSpPr>
            <a:spLocks noGrp="1"/>
          </p:cNvSpPr>
          <p:nvPr>
            <p:ph type="sldNum" sz="quarter" idx="10"/>
          </p:nvPr>
        </p:nvSpPr>
        <p:spPr/>
        <p:txBody>
          <a:bodyPr/>
          <a:lstStyle/>
          <a:p>
            <a:fld id="{E18EF3A9-6767-417A-90ED-648F6232AE49}" type="slidenum">
              <a:rPr lang="en-US" smtClean="0"/>
              <a:pPr/>
              <a:t>1</a:t>
            </a:fld>
            <a:endParaRPr lang="en-US"/>
          </a:p>
        </p:txBody>
      </p:sp>
    </p:spTree>
    <p:extLst>
      <p:ext uri="{BB962C8B-B14F-4D97-AF65-F5344CB8AC3E}">
        <p14:creationId xmlns:p14="http://schemas.microsoft.com/office/powerpoint/2010/main" val="18654702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0D9FED-CA40-4828-91E1-61761AA6E6DD}" type="slidenum">
              <a:rPr lang="en-US" smtClean="0"/>
              <a:pPr/>
              <a:t>44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0581207-D212-45AE-B60F-0C7B3FAE7BD5}" type="datetimeFigureOut">
              <a:rPr lang="en-US" smtClean="0"/>
              <a:pPr/>
              <a:t>9/15/2026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0581207-D212-45AE-B60F-0C7B3FAE7BD5}" type="datetimeFigureOut">
              <a:rPr lang="en-US" smtClean="0"/>
              <a:pPr/>
              <a:t>9/15/2026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0581207-D212-45AE-B60F-0C7B3FAE7BD5}" type="datetimeFigureOut">
              <a:rPr lang="en-US" smtClean="0"/>
              <a:pPr/>
              <a:t>9/15/2026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0581207-D212-45AE-B60F-0C7B3FAE7BD5}" type="datetimeFigureOut">
              <a:rPr lang="en-US" smtClean="0"/>
              <a:pPr/>
              <a:t>9/15/2026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0581207-D212-45AE-B60F-0C7B3FAE7BD5}" type="datetimeFigureOut">
              <a:rPr lang="en-US" smtClean="0"/>
              <a:pPr/>
              <a:t>9/15/2026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0581207-D212-45AE-B60F-0C7B3FAE7BD5}" type="datetimeFigureOut">
              <a:rPr lang="en-US" smtClean="0"/>
              <a:pPr/>
              <a:t>9/15/2026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0581207-D212-45AE-B60F-0C7B3FAE7BD5}" type="datetimeFigureOut">
              <a:rPr lang="en-US" smtClean="0"/>
              <a:pPr/>
              <a:t>9/15/2026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0581207-D212-45AE-B60F-0C7B3FAE7BD5}" type="datetimeFigureOut">
              <a:rPr lang="en-US" smtClean="0"/>
              <a:pPr/>
              <a:t>9/15/2026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581207-D212-45AE-B60F-0C7B3FAE7BD5}" type="datetimeFigureOut">
              <a:rPr lang="en-US" smtClean="0"/>
              <a:pPr/>
              <a:t>9/15/2026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0581207-D212-45AE-B60F-0C7B3FAE7BD5}" type="datetimeFigureOut">
              <a:rPr lang="en-US" smtClean="0"/>
              <a:pPr/>
              <a:t>9/15/2026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0581207-D212-45AE-B60F-0C7B3FAE7BD5}" type="datetimeFigureOut">
              <a:rPr lang="en-US" smtClean="0"/>
              <a:pPr/>
              <a:t>9/15/2026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B25EBE-FFCC-48F0-8F30-8BDEC759F74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581207-D212-45AE-B60F-0C7B3FAE7BD5}" type="datetimeFigureOut">
              <a:rPr lang="en-US" smtClean="0"/>
              <a:pPr/>
              <a:t>9/15/2026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B25EBE-FFCC-48F0-8F30-8BDEC759F74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vitrinelinguistique.oqlf.gouv.qc.ca/24491/le-vocabulaire/nuances-semantiques/difference-entre-calomnie-et-medisance"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hyperlink" Target="https://www.linternaute.fr/dictionnaire/fr/definition/ragot/" TargetMode="External"/><Relationship Id="rId3" Type="http://schemas.openxmlformats.org/officeDocument/2006/relationships/hyperlink" Target="https://www.linternaute.fr/dictionnaire/fr/definition/action/" TargetMode="External"/><Relationship Id="rId7" Type="http://schemas.openxmlformats.org/officeDocument/2006/relationships/hyperlink" Target="https://www.linternaute.fr/dictionnaire/fr/definition/fins/" TargetMode="External"/><Relationship Id="rId12" Type="http://schemas.openxmlformats.org/officeDocument/2006/relationships/hyperlink" Target="https://www.linternaute.fr/dictionnaire/fr/definition/compliment/" TargetMode="External"/><Relationship Id="rId2" Type="http://schemas.openxmlformats.org/officeDocument/2006/relationships/hyperlink" Target="https://www.linternaute.fr/dictionnaire/fr/definition/denigrement/" TargetMode="External"/><Relationship Id="rId1" Type="http://schemas.openxmlformats.org/officeDocument/2006/relationships/slideLayout" Target="../slideLayouts/slideLayout2.xml"/><Relationship Id="rId6" Type="http://schemas.openxmlformats.org/officeDocument/2006/relationships/hyperlink" Target="https://www.linternaute.fr/dictionnaire/fr/definition/parvenir/" TargetMode="External"/><Relationship Id="rId11" Type="http://schemas.openxmlformats.org/officeDocument/2006/relationships/hyperlink" Target="https://www.linternaute.fr/dictionnaire/fr/definition/apologie/" TargetMode="External"/><Relationship Id="rId5" Type="http://schemas.openxmlformats.org/officeDocument/2006/relationships/hyperlink" Target="https://www.linternaute.fr/dictionnaire/fr/definition/avoir-recours/" TargetMode="External"/><Relationship Id="rId10" Type="http://schemas.openxmlformats.org/officeDocument/2006/relationships/hyperlink" Target="https://www.linternaute.fr/dictionnaire/fr/definition/eloge/" TargetMode="External"/><Relationship Id="rId4" Type="http://schemas.openxmlformats.org/officeDocument/2006/relationships/hyperlink" Target="https://www.linternaute.fr/dictionnaire/fr/definition/medire/" TargetMode="External"/><Relationship Id="rId9" Type="http://schemas.openxmlformats.org/officeDocument/2006/relationships/hyperlink" Target="https://www.linternaute.fr/dictionnaire/fr/definition/accusation/"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www.linternaute.fr/dictionnaire/fr/definition/denigrement/" TargetMode="External"/><Relationship Id="rId13" Type="http://schemas.openxmlformats.org/officeDocument/2006/relationships/hyperlink" Target="https://www.linternaute.fr/dictionnaire/fr/definition/felicitation/" TargetMode="External"/><Relationship Id="rId3" Type="http://schemas.openxmlformats.org/officeDocument/2006/relationships/hyperlink" Target="https://www.linternaute.fr/dictionnaire/fr/definition/malveillant/" TargetMode="External"/><Relationship Id="rId7" Type="http://schemas.openxmlformats.org/officeDocument/2006/relationships/hyperlink" Target="https://www.linternaute.fr/dictionnaire/fr/definition/diffamation/" TargetMode="External"/><Relationship Id="rId12" Type="http://schemas.openxmlformats.org/officeDocument/2006/relationships/hyperlink" Target="https://www.linternaute.fr/dictionnaire/fr/definition/eloge/" TargetMode="External"/><Relationship Id="rId2" Type="http://schemas.openxmlformats.org/officeDocument/2006/relationships/hyperlink" Target="https://www.linternaute.fr/dictionnaire/fr/definition/parole/" TargetMode="External"/><Relationship Id="rId1" Type="http://schemas.openxmlformats.org/officeDocument/2006/relationships/slideLayout" Target="../slideLayouts/slideLayout2.xml"/><Relationship Id="rId6" Type="http://schemas.openxmlformats.org/officeDocument/2006/relationships/hyperlink" Target="https://www.linternaute.fr/dictionnaire/fr/definition/accusation/" TargetMode="External"/><Relationship Id="rId11" Type="http://schemas.openxmlformats.org/officeDocument/2006/relationships/hyperlink" Target="https://www.linternaute.fr/dictionnaire/fr/definition/louange/" TargetMode="External"/><Relationship Id="rId5" Type="http://schemas.openxmlformats.org/officeDocument/2006/relationships/hyperlink" Target="https://www.linternaute.fr/dictionnaire/fr/definition/pur/" TargetMode="External"/><Relationship Id="rId10" Type="http://schemas.openxmlformats.org/officeDocument/2006/relationships/hyperlink" Target="https://www.linternaute.fr/dictionnaire/fr/definition/allegation/" TargetMode="External"/><Relationship Id="rId4" Type="http://schemas.openxmlformats.org/officeDocument/2006/relationships/hyperlink" Target="https://www.linternaute.fr/dictionnaire/fr/definition/s-agir/" TargetMode="External"/><Relationship Id="rId9" Type="http://schemas.openxmlformats.org/officeDocument/2006/relationships/hyperlink" Target="https://www.linternaute.fr/dictionnaire/fr/definition/ragot/"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62107-5D3D-15FF-B56C-8F0AB32E5D5A}"/>
            </a:ext>
          </a:extLst>
        </p:cNvPr>
        <p:cNvGrpSpPr/>
        <p:nvPr/>
      </p:nvGrpSpPr>
      <p:grpSpPr>
        <a:xfrm>
          <a:off x="0" y="0"/>
          <a:ext cx="0" cy="0"/>
          <a:chOff x="0" y="0"/>
          <a:chExt cx="0" cy="0"/>
        </a:xfrm>
      </p:grpSpPr>
      <p:pic>
        <p:nvPicPr>
          <p:cNvPr id="5" name="Picture 4" descr="BIBLE 2 IMAGE.jpg">
            <a:extLst>
              <a:ext uri="{FF2B5EF4-FFF2-40B4-BE49-F238E27FC236}">
                <a16:creationId xmlns:a16="http://schemas.microsoft.com/office/drawing/2014/main" id="{F1F40F98-271E-2E72-C5ED-CFE58E92BCDF}"/>
              </a:ext>
            </a:extLst>
          </p:cNvPr>
          <p:cNvPicPr>
            <a:picLocks noChangeAspect="1"/>
          </p:cNvPicPr>
          <p:nvPr/>
        </p:nvPicPr>
        <p:blipFill>
          <a:blip r:embed="rId3"/>
          <a:stretch>
            <a:fillRect/>
          </a:stretch>
        </p:blipFill>
        <p:spPr>
          <a:xfrm>
            <a:off x="0" y="0"/>
            <a:ext cx="8991600" cy="6858000"/>
          </a:xfrm>
          <a:prstGeom prst="rect">
            <a:avLst/>
          </a:prstGeom>
          <a:solidFill>
            <a:srgbClr val="00FF00"/>
          </a:solidFill>
        </p:spPr>
      </p:pic>
      <p:sp>
        <p:nvSpPr>
          <p:cNvPr id="2" name="Title 1">
            <a:extLst>
              <a:ext uri="{FF2B5EF4-FFF2-40B4-BE49-F238E27FC236}">
                <a16:creationId xmlns:a16="http://schemas.microsoft.com/office/drawing/2014/main" id="{8D96F988-1DC3-A157-7C61-C4BA13587DED}"/>
              </a:ext>
            </a:extLst>
          </p:cNvPr>
          <p:cNvSpPr>
            <a:spLocks noGrp="1"/>
          </p:cNvSpPr>
          <p:nvPr>
            <p:ph type="ctrTitle"/>
          </p:nvPr>
        </p:nvSpPr>
        <p:spPr>
          <a:xfrm>
            <a:off x="0" y="0"/>
            <a:ext cx="9144000" cy="1981200"/>
          </a:xfrm>
          <a:gradFill flip="none" rotWithShape="1">
            <a:gsLst>
              <a:gs pos="0">
                <a:srgbClr val="FF9300">
                  <a:tint val="66000"/>
                  <a:satMod val="160000"/>
                </a:srgbClr>
              </a:gs>
              <a:gs pos="50000">
                <a:srgbClr val="FF9300">
                  <a:tint val="44500"/>
                  <a:satMod val="160000"/>
                </a:srgbClr>
              </a:gs>
              <a:gs pos="100000">
                <a:srgbClr val="FF9300">
                  <a:tint val="23500"/>
                  <a:satMod val="160000"/>
                </a:srgbClr>
              </a:gs>
            </a:gsLst>
            <a:path path="circle">
              <a:fillToRect l="50000" t="50000" r="50000" b="50000"/>
            </a:path>
            <a:tileRect/>
          </a:gradFill>
        </p:spPr>
        <p:style>
          <a:lnRef idx="1">
            <a:schemeClr val="accent2"/>
          </a:lnRef>
          <a:fillRef idx="2">
            <a:schemeClr val="accent2"/>
          </a:fillRef>
          <a:effectRef idx="1">
            <a:schemeClr val="accent2"/>
          </a:effectRef>
          <a:fontRef idx="minor">
            <a:schemeClr val="dk1"/>
          </a:fontRef>
        </p:style>
        <p:txBody>
          <a:bodyPr>
            <a:normAutofit fontScale="90000"/>
          </a:bodyPr>
          <a:lstStyle/>
          <a:p>
            <a:r>
              <a:rPr lang="en-US" sz="3600" b="1" dirty="0"/>
              <a:t>CHRIST THE ROCK CONGREGATION</a:t>
            </a:r>
            <a:br>
              <a:rPr lang="en-US" sz="3600" b="1" dirty="0"/>
            </a:br>
            <a:r>
              <a:rPr lang="en-US" sz="3600" b="1" dirty="0">
                <a:solidFill>
                  <a:srgbClr val="FF0000"/>
                </a:solidFill>
              </a:rPr>
              <a:t>PRÉSENTE</a:t>
            </a:r>
            <a:br>
              <a:rPr lang="en-US" sz="3600" b="1" dirty="0">
                <a:solidFill>
                  <a:srgbClr val="0033CC"/>
                </a:solidFill>
              </a:rPr>
            </a:br>
            <a:r>
              <a:rPr lang="en-US" sz="3600" b="1" dirty="0">
                <a:solidFill>
                  <a:srgbClr val="0033CC"/>
                </a:solidFill>
              </a:rPr>
              <a:t>ÉTUDIONS LA BIBLE 142ÈME SESSION </a:t>
            </a:r>
            <a:br>
              <a:rPr lang="en-US" sz="3600" b="1" dirty="0"/>
            </a:br>
            <a:r>
              <a:rPr lang="en-US" sz="3600" b="1" dirty="0">
                <a:solidFill>
                  <a:srgbClr val="460000"/>
                </a:solidFill>
              </a:rPr>
              <a:t>ORATEUR: PASTEUR MARC  SIMEON</a:t>
            </a:r>
          </a:p>
        </p:txBody>
      </p:sp>
      <p:sp>
        <p:nvSpPr>
          <p:cNvPr id="3" name="Subtitle 2">
            <a:extLst>
              <a:ext uri="{FF2B5EF4-FFF2-40B4-BE49-F238E27FC236}">
                <a16:creationId xmlns:a16="http://schemas.microsoft.com/office/drawing/2014/main" id="{76762E46-9456-0A50-A4B1-52BF0FE8BA62}"/>
              </a:ext>
            </a:extLst>
          </p:cNvPr>
          <p:cNvSpPr>
            <a:spLocks noGrp="1"/>
          </p:cNvSpPr>
          <p:nvPr>
            <p:ph type="subTitle" idx="1"/>
          </p:nvPr>
        </p:nvSpPr>
        <p:spPr>
          <a:xfrm>
            <a:off x="0" y="4191000"/>
            <a:ext cx="9144000" cy="2209800"/>
          </a:xfrm>
          <a:solidFill>
            <a:schemeClr val="bg1"/>
          </a:solidFill>
        </p:spPr>
        <p:style>
          <a:lnRef idx="2">
            <a:schemeClr val="dk1">
              <a:shade val="50000"/>
            </a:schemeClr>
          </a:lnRef>
          <a:fillRef idx="1">
            <a:schemeClr val="dk1"/>
          </a:fillRef>
          <a:effectRef idx="0">
            <a:schemeClr val="dk1"/>
          </a:effectRef>
          <a:fontRef idx="minor">
            <a:schemeClr val="lt1"/>
          </a:fontRef>
        </p:style>
        <p:txBody>
          <a:bodyPr>
            <a:normAutofit/>
          </a:bodyPr>
          <a:lstStyle/>
          <a:p>
            <a:r>
              <a:rPr lang="fr-FR" sz="4000" b="1" dirty="0">
                <a:solidFill>
                  <a:srgbClr val="000066"/>
                </a:solidFill>
              </a:rPr>
              <a:t>VENDREDI 18 AOUT 2026 </a:t>
            </a:r>
          </a:p>
          <a:p>
            <a:pPr>
              <a:spcBef>
                <a:spcPts val="600"/>
              </a:spcBef>
            </a:pPr>
            <a:r>
              <a:rPr lang="fr-FR" sz="4400" b="1" dirty="0">
                <a:solidFill>
                  <a:srgbClr val="FF0000"/>
                </a:solidFill>
                <a:latin typeface="Arial" panose="020B0604020202020204" pitchFamily="34" charset="0"/>
                <a:ea typeface="Calibri" panose="020F0502020204030204" pitchFamily="34" charset="0"/>
                <a:cs typeface="Times New Roman" panose="02020603050405020304" pitchFamily="18" charset="0"/>
              </a:rPr>
              <a:t>LES EFFETS DE LA MEDISANCE ET DE LA CALOMNIE</a:t>
            </a:r>
            <a:endParaRPr lang="en-US" sz="4400" b="1" u="sng" dirty="0">
              <a:solidFill>
                <a:srgbClr val="FF0000"/>
              </a:solidFill>
            </a:endParaRPr>
          </a:p>
        </p:txBody>
      </p:sp>
    </p:spTree>
    <p:extLst>
      <p:ext uri="{BB962C8B-B14F-4D97-AF65-F5344CB8AC3E}">
        <p14:creationId xmlns:p14="http://schemas.microsoft.com/office/powerpoint/2010/main" val="32433357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0931E7-62FB-EE5A-DE8B-B74B16F9B98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CE3C67-4CDE-D53B-43E7-3E78486EAD4F}"/>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sz="4000" b="1" i="1" dirty="0">
                <a:solidFill>
                  <a:srgbClr val="FF0000"/>
                </a:solidFill>
                <a:latin typeface="Arial Rounded MT Bold" panose="020F0704030504030204" pitchFamily="34" charset="0"/>
              </a:rPr>
              <a:t>Calomnie</a:t>
            </a:r>
            <a:endParaRPr lang="en-US" sz="4000" dirty="0">
              <a:solidFill>
                <a:srgbClr val="FF0000"/>
              </a:solidFill>
              <a:latin typeface="Arial Rounded MT Bold" panose="020F0704030504030204" pitchFamily="34" charset="0"/>
            </a:endParaRPr>
          </a:p>
          <a:p>
            <a:pPr algn="just"/>
            <a:r>
              <a:rPr lang="fr-FR" sz="4000" i="1" dirty="0">
                <a:latin typeface="Arial Rounded MT Bold" panose="020F0704030504030204" pitchFamily="34" charset="0"/>
              </a:rPr>
              <a:t>Calomnie</a:t>
            </a:r>
            <a:r>
              <a:rPr lang="fr-FR" sz="4000" dirty="0">
                <a:latin typeface="Arial Rounded MT Bold" panose="020F0704030504030204" pitchFamily="34" charset="0"/>
              </a:rPr>
              <a:t> vient du latin </a:t>
            </a:r>
            <a:r>
              <a:rPr lang="fr-FR" sz="4000" i="1" dirty="0" err="1">
                <a:solidFill>
                  <a:srgbClr val="FF0000"/>
                </a:solidFill>
                <a:latin typeface="Arial Rounded MT Bold" panose="020F0704030504030204" pitchFamily="34" charset="0"/>
              </a:rPr>
              <a:t>calumnia</a:t>
            </a:r>
            <a:r>
              <a:rPr lang="fr-FR" sz="4000" dirty="0">
                <a:latin typeface="Arial Rounded MT Bold" panose="020F0704030504030204" pitchFamily="34" charset="0"/>
              </a:rPr>
              <a:t> (« chicane, fausse accusation »). Ce nom comporte l’idée de « fausseté », de « mensonge ». Il sert à exprimer une accusation mensongère faite pour causer du tort à la réputation d’une personne.</a:t>
            </a:r>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1364106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D0414-8C30-F2A1-6A68-C9149C043E2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8A33DF2-75AB-8DD1-D73A-93DCF39546B6}"/>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sz="3600" b="1" i="1" dirty="0">
                <a:solidFill>
                  <a:srgbClr val="FF0000"/>
                </a:solidFill>
                <a:latin typeface="Arial Rounded MT Bold" panose="020F0704030504030204" pitchFamily="34" charset="0"/>
              </a:rPr>
              <a:t>Médisance</a:t>
            </a:r>
            <a:endParaRPr lang="en-US" sz="3600" dirty="0">
              <a:solidFill>
                <a:srgbClr val="FF0000"/>
              </a:solidFill>
              <a:latin typeface="Arial Rounded MT Bold" panose="020F0704030504030204" pitchFamily="34" charset="0"/>
            </a:endParaRPr>
          </a:p>
          <a:p>
            <a:pPr algn="just"/>
            <a:r>
              <a:rPr lang="fr-FR" sz="3600" i="1" dirty="0">
                <a:latin typeface="Arial Rounded MT Bold" panose="020F0704030504030204" pitchFamily="34" charset="0"/>
              </a:rPr>
              <a:t>Médisance</a:t>
            </a:r>
            <a:r>
              <a:rPr lang="fr-FR" sz="3600" dirty="0">
                <a:latin typeface="Arial Rounded MT Bold" panose="020F0704030504030204" pitchFamily="34" charset="0"/>
              </a:rPr>
              <a:t> a été formé à partir du participe présent du verbe </a:t>
            </a:r>
            <a:r>
              <a:rPr lang="fr-FR" sz="3600" i="1" dirty="0">
                <a:latin typeface="Arial Rounded MT Bold" panose="020F0704030504030204" pitchFamily="34" charset="0"/>
              </a:rPr>
              <a:t>médire</a:t>
            </a:r>
            <a:r>
              <a:rPr lang="fr-FR" sz="3600" dirty="0">
                <a:latin typeface="Arial Rounded MT Bold" panose="020F0704030504030204" pitchFamily="34" charset="0"/>
              </a:rPr>
              <a:t>, anciennement </a:t>
            </a:r>
            <a:r>
              <a:rPr lang="fr-FR" sz="3600" i="1" dirty="0" err="1">
                <a:latin typeface="Arial Rounded MT Bold" panose="020F0704030504030204" pitchFamily="34" charset="0"/>
              </a:rPr>
              <a:t>mesdire</a:t>
            </a:r>
            <a:r>
              <a:rPr lang="fr-FR" sz="3600" dirty="0">
                <a:latin typeface="Arial Rounded MT Bold" panose="020F0704030504030204" pitchFamily="34" charset="0"/>
              </a:rPr>
              <a:t> (« dire du mal »). </a:t>
            </a:r>
            <a:r>
              <a:rPr lang="fr-FR" sz="3600" i="1" dirty="0">
                <a:solidFill>
                  <a:srgbClr val="FF0000"/>
                </a:solidFill>
                <a:latin typeface="Arial Rounded MT Bold" panose="020F0704030504030204" pitchFamily="34" charset="0"/>
              </a:rPr>
              <a:t>Médisance</a:t>
            </a:r>
            <a:r>
              <a:rPr lang="fr-FR" sz="3600" dirty="0">
                <a:latin typeface="Arial Rounded MT Bold" panose="020F0704030504030204" pitchFamily="34" charset="0"/>
              </a:rPr>
              <a:t> signifie « action de tenir sur quelqu’un des propos malveillants mais véridiques, ou que l’on croit vrais, </a:t>
            </a:r>
            <a:r>
              <a:rPr lang="fr-FR" sz="3600" dirty="0">
                <a:solidFill>
                  <a:srgbClr val="FF0000"/>
                </a:solidFill>
                <a:latin typeface="Arial Rounded MT Bold" panose="020F0704030504030204" pitchFamily="34" charset="0"/>
              </a:rPr>
              <a:t>dans le but de lui causer du tort </a:t>
            </a:r>
            <a:r>
              <a:rPr lang="fr-FR" sz="3600" dirty="0">
                <a:latin typeface="Arial Rounded MT Bold" panose="020F0704030504030204" pitchFamily="34" charset="0"/>
              </a:rPr>
              <a:t>»; </a:t>
            </a:r>
            <a:r>
              <a:rPr lang="en-US" sz="2200" u="sng" dirty="0">
                <a:hlinkClick r:id="rId2"/>
              </a:rPr>
              <a:t>https://vitrinelinguistique.oqlf.gouv.qc.ca/24491/le-vocabulaire/nuances-semantiques/difference-entre-calomnie-et-medisance</a:t>
            </a:r>
            <a:endParaRPr lang="en-US" sz="2200" dirty="0">
              <a:solidFill>
                <a:srgbClr val="FC0AFC"/>
              </a:solidFill>
              <a:latin typeface="Copperplate Gothic Bold" panose="020E0705020206020404" pitchFamily="34" charset="0"/>
            </a:endParaRPr>
          </a:p>
        </p:txBody>
      </p:sp>
    </p:spTree>
    <p:extLst>
      <p:ext uri="{BB962C8B-B14F-4D97-AF65-F5344CB8AC3E}">
        <p14:creationId xmlns:p14="http://schemas.microsoft.com/office/powerpoint/2010/main" val="12304433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2EF7ED-D85F-81A4-01B2-A1EB4F393EA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C525339-AFD1-1513-B250-6664624F78AB}"/>
              </a:ext>
            </a:extLst>
          </p:cNvPr>
          <p:cNvSpPr>
            <a:spLocks noGrp="1"/>
          </p:cNvSpPr>
          <p:nvPr>
            <p:ph idx="1"/>
          </p:nvPr>
        </p:nvSpPr>
        <p:spPr>
          <a:xfrm>
            <a:off x="0" y="0"/>
            <a:ext cx="9144000" cy="6858000"/>
          </a:xfrm>
          <a:solidFill>
            <a:srgbClr val="0033CC"/>
          </a:solidFill>
        </p:spPr>
        <p:style>
          <a:lnRef idx="3">
            <a:schemeClr val="lt1"/>
          </a:lnRef>
          <a:fillRef idx="1">
            <a:schemeClr val="dk1"/>
          </a:fillRef>
          <a:effectRef idx="1">
            <a:schemeClr val="dk1"/>
          </a:effectRef>
          <a:fontRef idx="minor">
            <a:schemeClr val="lt1"/>
          </a:fontRef>
        </p:style>
        <p:txBody>
          <a:bodyPr>
            <a:normAutofit/>
          </a:bodyPr>
          <a:lstStyle/>
          <a:p>
            <a:pPr algn="just"/>
            <a:r>
              <a:rPr lang="fr-FR" sz="3600" dirty="0">
                <a:solidFill>
                  <a:srgbClr val="00FFCC"/>
                </a:solidFill>
                <a:latin typeface="Arial Rounded MT Bold" panose="020F0704030504030204" pitchFamily="34" charset="0"/>
              </a:rPr>
              <a:t>LE RAPPORT DE DOȄG L’EDOMITE À SAÜL CONTRE DAVID ET SES HOMMES</a:t>
            </a:r>
            <a:endParaRPr lang="en-US" sz="3600" dirty="0">
              <a:solidFill>
                <a:srgbClr val="00FFCC"/>
              </a:solidFill>
              <a:latin typeface="Arial Rounded MT Bold" panose="020F0704030504030204" pitchFamily="34" charset="0"/>
            </a:endParaRPr>
          </a:p>
          <a:p>
            <a:pPr lvl="0" algn="just"/>
            <a:r>
              <a:rPr lang="fr-FR" sz="3600" dirty="0">
                <a:latin typeface="Arial Rounded MT Bold" panose="020F0704030504030204" pitchFamily="34" charset="0"/>
              </a:rPr>
              <a:t>David écrivit le Psaume 52 pour s’adresser au crime de Doëg.</a:t>
            </a:r>
            <a:endParaRPr lang="en-US" sz="3600" dirty="0">
              <a:latin typeface="Arial Rounded MT Bold" panose="020F0704030504030204" pitchFamily="34" charset="0"/>
            </a:endParaRPr>
          </a:p>
          <a:p>
            <a:pPr lvl="0" algn="just"/>
            <a:r>
              <a:rPr lang="fr-FR" sz="3600" dirty="0">
                <a:solidFill>
                  <a:srgbClr val="00FFCC"/>
                </a:solidFill>
                <a:latin typeface="Arial Rounded MT Bold" panose="020F0704030504030204" pitchFamily="34" charset="0"/>
              </a:rPr>
              <a:t>Un seul rapport a causé la mort de 85 sacrificateurs en un seul jour. </a:t>
            </a:r>
            <a:endParaRPr lang="en-US" sz="3600" dirty="0">
              <a:solidFill>
                <a:srgbClr val="00FFCC"/>
              </a:solidFill>
              <a:latin typeface="Arial Rounded MT Bold" panose="020F0704030504030204" pitchFamily="34" charset="0"/>
            </a:endParaRPr>
          </a:p>
          <a:p>
            <a:pPr lvl="0" algn="just"/>
            <a:r>
              <a:rPr lang="fr-FR" sz="3600" dirty="0">
                <a:latin typeface="Arial Rounded MT Bold" panose="020F0704030504030204" pitchFamily="34" charset="0"/>
              </a:rPr>
              <a:t>La ville sacerdotale de </a:t>
            </a:r>
            <a:r>
              <a:rPr lang="fr-FR" sz="3600" dirty="0" err="1">
                <a:latin typeface="Arial Rounded MT Bold" panose="020F0704030504030204" pitchFamily="34" charset="0"/>
              </a:rPr>
              <a:t>Nod</a:t>
            </a:r>
            <a:r>
              <a:rPr lang="fr-FR" sz="3600" dirty="0">
                <a:latin typeface="Arial Rounded MT Bold" panose="020F0704030504030204" pitchFamily="34" charset="0"/>
              </a:rPr>
              <a:t> fut mise a l’interdit par Saül à cause des paroles du rapporteur Doëg</a:t>
            </a:r>
            <a:endParaRPr lang="en-US" sz="3600" dirty="0">
              <a:latin typeface="Arial Rounded MT Bold" panose="020F0704030504030204" pitchFamily="34" charset="0"/>
            </a:endParaRPr>
          </a:p>
          <a:p>
            <a:pPr lvl="0" algn="just"/>
            <a:endParaRPr lang="en-US" dirty="0">
              <a:solidFill>
                <a:srgbClr val="FFFF00"/>
              </a:solidFill>
              <a:latin typeface="Copperplate Gothic Bold" panose="020E0705020206020404" pitchFamily="34" charset="0"/>
            </a:endParaRPr>
          </a:p>
        </p:txBody>
      </p:sp>
    </p:spTree>
    <p:extLst>
      <p:ext uri="{BB962C8B-B14F-4D97-AF65-F5344CB8AC3E}">
        <p14:creationId xmlns:p14="http://schemas.microsoft.com/office/powerpoint/2010/main" val="23300244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DE0727-7E20-437D-96D7-4594A6B1970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B3661E6-EE63-6CB7-971E-DEFEA4CA7186}"/>
              </a:ext>
            </a:extLst>
          </p:cNvPr>
          <p:cNvSpPr>
            <a:spLocks noGrp="1"/>
          </p:cNvSpPr>
          <p:nvPr>
            <p:ph idx="1"/>
          </p:nvPr>
        </p:nvSpPr>
        <p:spPr>
          <a:xfrm>
            <a:off x="0" y="0"/>
            <a:ext cx="9144000" cy="6858000"/>
          </a:xfrm>
          <a:solidFill>
            <a:srgbClr val="0033CC"/>
          </a:solidFill>
        </p:spPr>
        <p:style>
          <a:lnRef idx="3">
            <a:schemeClr val="lt1"/>
          </a:lnRef>
          <a:fillRef idx="1">
            <a:schemeClr val="dk1"/>
          </a:fillRef>
          <a:effectRef idx="1">
            <a:schemeClr val="dk1"/>
          </a:effectRef>
          <a:fontRef idx="minor">
            <a:schemeClr val="lt1"/>
          </a:fontRef>
        </p:style>
        <p:txBody>
          <a:bodyPr>
            <a:normAutofit/>
          </a:bodyPr>
          <a:lstStyle/>
          <a:p>
            <a:pPr algn="just"/>
            <a:r>
              <a:rPr lang="fr-FR" sz="4000" dirty="0">
                <a:solidFill>
                  <a:srgbClr val="00FFCC"/>
                </a:solidFill>
                <a:latin typeface="Arial Rounded MT Bold" panose="020F0704030504030204" pitchFamily="34" charset="0"/>
              </a:rPr>
              <a:t>Psaume 52:1-7 </a:t>
            </a:r>
          </a:p>
          <a:p>
            <a:pPr algn="just"/>
            <a:r>
              <a:rPr lang="fr-FR" sz="4000" dirty="0">
                <a:latin typeface="Arial Rounded MT Bold" panose="020F0704030504030204" pitchFamily="34" charset="0"/>
              </a:rPr>
              <a:t>1¶  Au chef des chantres. Cantique de David. </a:t>
            </a:r>
            <a:endParaRPr lang="en-US" sz="4000" dirty="0">
              <a:latin typeface="Arial Rounded MT Bold" panose="020F0704030504030204" pitchFamily="34" charset="0"/>
            </a:endParaRPr>
          </a:p>
          <a:p>
            <a:pPr algn="just"/>
            <a:r>
              <a:rPr lang="fr-FR" sz="4000" dirty="0">
                <a:solidFill>
                  <a:srgbClr val="00FFCC"/>
                </a:solidFill>
                <a:latin typeface="Arial Rounded MT Bold" panose="020F0704030504030204" pitchFamily="34" charset="0"/>
              </a:rPr>
              <a:t>2 A l'occasion du rapport que Doëg, l'Édomite, vint faire à Saül, en lui disant: David s'est rendu dans la maison d'</a:t>
            </a:r>
            <a:r>
              <a:rPr lang="fr-FR" sz="4000" dirty="0" err="1">
                <a:solidFill>
                  <a:srgbClr val="00FFCC"/>
                </a:solidFill>
                <a:latin typeface="Arial Rounded MT Bold" panose="020F0704030504030204" pitchFamily="34" charset="0"/>
              </a:rPr>
              <a:t>Achimélec</a:t>
            </a:r>
            <a:r>
              <a:rPr lang="fr-FR" sz="4000" dirty="0">
                <a:solidFill>
                  <a:srgbClr val="00FFCC"/>
                </a:solidFill>
                <a:latin typeface="Arial Rounded MT Bold" panose="020F0704030504030204" pitchFamily="34" charset="0"/>
              </a:rPr>
              <a:t>. </a:t>
            </a:r>
            <a:endParaRPr lang="en-US" sz="4000" dirty="0">
              <a:solidFill>
                <a:srgbClr val="00FFCC"/>
              </a:solidFill>
              <a:latin typeface="Arial Rounded MT Bold" panose="020F0704030504030204" pitchFamily="34" charset="0"/>
            </a:endParaRPr>
          </a:p>
          <a:p>
            <a:pPr algn="just"/>
            <a:r>
              <a:rPr lang="fr-FR" sz="4000" dirty="0">
                <a:latin typeface="Arial Rounded MT Bold" panose="020F0704030504030204" pitchFamily="34" charset="0"/>
              </a:rPr>
              <a:t>3 Pourquoi te glorifies-tu de ta méchanceté, tyran? La bonté de Dieu subsiste toujours.</a:t>
            </a:r>
            <a:endParaRPr lang="en-US" sz="4000" dirty="0">
              <a:latin typeface="Arial Rounded MT Bold" panose="020F0704030504030204" pitchFamily="34" charset="0"/>
            </a:endParaRPr>
          </a:p>
          <a:p>
            <a:pPr lvl="0" algn="just"/>
            <a:endParaRPr lang="en-US" dirty="0">
              <a:solidFill>
                <a:srgbClr val="FFFF00"/>
              </a:solidFill>
              <a:latin typeface="Copperplate Gothic Bold" panose="020E0705020206020404" pitchFamily="34" charset="0"/>
            </a:endParaRPr>
          </a:p>
        </p:txBody>
      </p:sp>
    </p:spTree>
    <p:extLst>
      <p:ext uri="{BB962C8B-B14F-4D97-AF65-F5344CB8AC3E}">
        <p14:creationId xmlns:p14="http://schemas.microsoft.com/office/powerpoint/2010/main" val="19625427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0ACBE7-BBE9-56EA-3A44-97923F3BBE1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8F377E6-AD81-5F14-773E-3B2D9EEFE95D}"/>
              </a:ext>
            </a:extLst>
          </p:cNvPr>
          <p:cNvSpPr>
            <a:spLocks noGrp="1"/>
          </p:cNvSpPr>
          <p:nvPr>
            <p:ph idx="1"/>
          </p:nvPr>
        </p:nvSpPr>
        <p:spPr>
          <a:xfrm>
            <a:off x="0" y="0"/>
            <a:ext cx="9144000" cy="6858000"/>
          </a:xfrm>
          <a:solidFill>
            <a:srgbClr val="0033CC"/>
          </a:solidFill>
        </p:spPr>
        <p:style>
          <a:lnRef idx="3">
            <a:schemeClr val="lt1"/>
          </a:lnRef>
          <a:fillRef idx="1">
            <a:schemeClr val="dk1"/>
          </a:fillRef>
          <a:effectRef idx="1">
            <a:schemeClr val="dk1"/>
          </a:effectRef>
          <a:fontRef idx="minor">
            <a:schemeClr val="lt1"/>
          </a:fontRef>
        </p:style>
        <p:txBody>
          <a:bodyPr>
            <a:normAutofit lnSpcReduction="10000"/>
          </a:bodyPr>
          <a:lstStyle/>
          <a:p>
            <a:pPr algn="just"/>
            <a:r>
              <a:rPr lang="fr-FR" sz="3600" dirty="0">
                <a:latin typeface="Arial Rounded MT Bold" panose="020F0704030504030204" pitchFamily="34" charset="0"/>
              </a:rPr>
              <a:t>4 Ta langue n'invente que malice, comme un rasoir affilé, fourbe que tu es!</a:t>
            </a:r>
            <a:endParaRPr lang="en-US" sz="3600" dirty="0">
              <a:latin typeface="Arial Rounded MT Bold" panose="020F0704030504030204" pitchFamily="34" charset="0"/>
            </a:endParaRPr>
          </a:p>
          <a:p>
            <a:pPr algn="just"/>
            <a:r>
              <a:rPr lang="fr-FR" sz="3600" dirty="0">
                <a:solidFill>
                  <a:srgbClr val="00FFCC"/>
                </a:solidFill>
                <a:latin typeface="Arial Rounded MT Bold" panose="020F0704030504030204" pitchFamily="34" charset="0"/>
              </a:rPr>
              <a:t>5 Tu aimes le mal plutôt que le bien, Le mensonge plutôt que la droiture. -Pause.</a:t>
            </a:r>
            <a:endParaRPr lang="en-US" sz="3600" dirty="0">
              <a:solidFill>
                <a:srgbClr val="00FFCC"/>
              </a:solidFill>
              <a:latin typeface="Arial Rounded MT Bold" panose="020F0704030504030204" pitchFamily="34" charset="0"/>
            </a:endParaRPr>
          </a:p>
          <a:p>
            <a:pPr algn="just"/>
            <a:r>
              <a:rPr lang="fr-FR" sz="3600" dirty="0">
                <a:latin typeface="Arial Rounded MT Bold" panose="020F0704030504030204" pitchFamily="34" charset="0"/>
              </a:rPr>
              <a:t>6 Tu aimes toutes les paroles de destruction, Langue trompeuse!</a:t>
            </a:r>
            <a:endParaRPr lang="en-US" sz="3600" dirty="0">
              <a:latin typeface="Arial Rounded MT Bold" panose="020F0704030504030204" pitchFamily="34" charset="0"/>
            </a:endParaRPr>
          </a:p>
          <a:p>
            <a:pPr algn="just"/>
            <a:r>
              <a:rPr lang="fr-FR" sz="3600" dirty="0">
                <a:solidFill>
                  <a:srgbClr val="00FFCC"/>
                </a:solidFill>
                <a:latin typeface="Arial Rounded MT Bold" panose="020F0704030504030204" pitchFamily="34" charset="0"/>
              </a:rPr>
              <a:t>7 Aussi Dieu t'abattra pour toujours, Il te saisira et t'enlèvera de ta tente; Il te déracinera de la terre des vivants. -Pause.</a:t>
            </a:r>
            <a:endParaRPr lang="fr-FR" sz="3600" dirty="0">
              <a:solidFill>
                <a:srgbClr val="00FFCC"/>
              </a:solidFill>
              <a:latin typeface="Copperplate Gothic Bold" panose="020E0705020206020404" pitchFamily="34" charset="0"/>
            </a:endParaRPr>
          </a:p>
          <a:p>
            <a:pPr lvl="0" algn="just"/>
            <a:endParaRPr lang="en-US" dirty="0">
              <a:solidFill>
                <a:srgbClr val="FFFF00"/>
              </a:solidFill>
              <a:latin typeface="Copperplate Gothic Bold" panose="020E0705020206020404" pitchFamily="34" charset="0"/>
            </a:endParaRPr>
          </a:p>
        </p:txBody>
      </p:sp>
    </p:spTree>
    <p:extLst>
      <p:ext uri="{BB962C8B-B14F-4D97-AF65-F5344CB8AC3E}">
        <p14:creationId xmlns:p14="http://schemas.microsoft.com/office/powerpoint/2010/main" val="9170386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14F1FC-BED0-7D0C-BEE7-A594FB07AF0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EAA09E5-37CA-BDB4-4386-B20D47AB7B81}"/>
              </a:ext>
            </a:extLst>
          </p:cNvPr>
          <p:cNvSpPr>
            <a:spLocks noGrp="1"/>
          </p:cNvSpPr>
          <p:nvPr>
            <p:ph idx="1"/>
          </p:nvPr>
        </p:nvSpPr>
        <p:spPr>
          <a:xfrm>
            <a:off x="0" y="0"/>
            <a:ext cx="9144000" cy="6858000"/>
          </a:xfrm>
        </p:spPr>
        <p:style>
          <a:lnRef idx="1">
            <a:schemeClr val="accent2"/>
          </a:lnRef>
          <a:fillRef idx="2">
            <a:schemeClr val="accent2"/>
          </a:fillRef>
          <a:effectRef idx="1">
            <a:schemeClr val="accent2"/>
          </a:effectRef>
          <a:fontRef idx="minor">
            <a:schemeClr val="dk1"/>
          </a:fontRef>
        </p:style>
        <p:txBody>
          <a:bodyPr>
            <a:normAutofit lnSpcReduction="10000"/>
          </a:bodyPr>
          <a:lstStyle/>
          <a:p>
            <a:pPr algn="just"/>
            <a:r>
              <a:rPr lang="fr-FR" dirty="0">
                <a:solidFill>
                  <a:srgbClr val="C00000"/>
                </a:solidFill>
                <a:latin typeface="Arial Rounded MT Bold" panose="020F0704030504030204" pitchFamily="34" charset="0"/>
              </a:rPr>
              <a:t>LA FUITE DE DAVID </a:t>
            </a:r>
            <a:endParaRPr lang="en-US" dirty="0">
              <a:solidFill>
                <a:srgbClr val="C00000"/>
              </a:solidFill>
              <a:latin typeface="Arial Rounded MT Bold" panose="020F0704030504030204" pitchFamily="34" charset="0"/>
            </a:endParaRPr>
          </a:p>
          <a:p>
            <a:pPr algn="just"/>
            <a:r>
              <a:rPr lang="fr-FR" dirty="0">
                <a:latin typeface="Arial Rounded MT Bold" panose="020F0704030504030204" pitchFamily="34" charset="0"/>
              </a:rPr>
              <a:t>1Sa 20:41 Après le départ du garçon, David se leva du côté du midi, puis se jeta le visage contre terre et se prosterna trois fois. Les deux amis s'embrassèrent et pleurèrent ensemble, David surtout fondit en larmes.</a:t>
            </a:r>
            <a:endParaRPr lang="en-US" dirty="0">
              <a:latin typeface="Arial Rounded MT Bold" panose="020F0704030504030204" pitchFamily="34" charset="0"/>
            </a:endParaRPr>
          </a:p>
          <a:p>
            <a:pPr algn="just"/>
            <a:r>
              <a:rPr lang="fr-FR" dirty="0">
                <a:solidFill>
                  <a:srgbClr val="C00000"/>
                </a:solidFill>
                <a:latin typeface="Arial Rounded MT Bold" panose="020F0704030504030204" pitchFamily="34" charset="0"/>
              </a:rPr>
              <a:t> 42 Et Jonathan dit à David: Va en paix, maintenant que nous avons juré l'un et l'autre, au nom de l'Éternel, en disant: Que l'Éternel soit à jamais entre moi et toi, entre ma postérité et ta postérité! (20:43) David se leva, et s'en alla, et Jonathan rentra dans la ville.</a:t>
            </a:r>
            <a:endParaRPr lang="en-US" dirty="0">
              <a:solidFill>
                <a:srgbClr val="C00000"/>
              </a:solidFill>
              <a:latin typeface="Arial Rounded MT Bold" panose="020F0704030504030204" pitchFamily="34" charset="0"/>
            </a:endParaRPr>
          </a:p>
          <a:p>
            <a:pPr algn="just"/>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23308826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8E4F1A-265F-38CA-7280-15073F9C792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B2F0AA1-AC1A-2EAB-1730-DCE178134C3B}"/>
              </a:ext>
            </a:extLst>
          </p:cNvPr>
          <p:cNvSpPr>
            <a:spLocks noGrp="1"/>
          </p:cNvSpPr>
          <p:nvPr>
            <p:ph idx="1"/>
          </p:nvPr>
        </p:nvSpPr>
        <p:spPr>
          <a:xfrm>
            <a:off x="0" y="0"/>
            <a:ext cx="9144000" cy="6858000"/>
          </a:xfrm>
        </p:spPr>
        <p:style>
          <a:lnRef idx="1">
            <a:schemeClr val="accent2"/>
          </a:lnRef>
          <a:fillRef idx="2">
            <a:schemeClr val="accent2"/>
          </a:fillRef>
          <a:effectRef idx="1">
            <a:schemeClr val="accent2"/>
          </a:effectRef>
          <a:fontRef idx="minor">
            <a:schemeClr val="dk1"/>
          </a:fontRef>
        </p:style>
        <p:txBody>
          <a:bodyPr>
            <a:normAutofit/>
          </a:bodyPr>
          <a:lstStyle/>
          <a:p>
            <a:pPr algn="just"/>
            <a:r>
              <a:rPr lang="fr-FR" sz="3400" dirty="0">
                <a:solidFill>
                  <a:srgbClr val="0033CC"/>
                </a:solidFill>
                <a:latin typeface="Arial Rounded MT Bold" panose="020F0704030504030204" pitchFamily="34" charset="0"/>
              </a:rPr>
              <a:t>1Samuel 21:1-7 </a:t>
            </a:r>
            <a:r>
              <a:rPr lang="fr-FR" sz="3400" dirty="0">
                <a:latin typeface="Arial Rounded MT Bold" panose="020F0704030504030204" pitchFamily="34" charset="0"/>
              </a:rPr>
              <a:t>¶ David se rendit à </a:t>
            </a:r>
            <a:r>
              <a:rPr lang="fr-FR" sz="3400" dirty="0" err="1">
                <a:latin typeface="Arial Rounded MT Bold" panose="020F0704030504030204" pitchFamily="34" charset="0"/>
              </a:rPr>
              <a:t>Nob</a:t>
            </a:r>
            <a:r>
              <a:rPr lang="fr-FR" sz="3400" dirty="0">
                <a:latin typeface="Arial Rounded MT Bold" panose="020F0704030504030204" pitchFamily="34" charset="0"/>
              </a:rPr>
              <a:t>, vers le sacrificateur Achimélec, qui accourut effrayé au-devant de lui et lui dit: Pourquoi es-tu seul et n'y a-t-il personne avec toi?</a:t>
            </a:r>
            <a:endParaRPr lang="en-US" sz="3400" dirty="0">
              <a:latin typeface="Arial Rounded MT Bold" panose="020F0704030504030204" pitchFamily="34" charset="0"/>
            </a:endParaRPr>
          </a:p>
          <a:p>
            <a:pPr algn="just"/>
            <a:r>
              <a:rPr lang="fr-FR" sz="3400" dirty="0">
                <a:solidFill>
                  <a:srgbClr val="0033CC"/>
                </a:solidFill>
                <a:latin typeface="Arial Rounded MT Bold" panose="020F0704030504030204" pitchFamily="34" charset="0"/>
              </a:rPr>
              <a:t> 2 David répondit au sacrificateur Achimélec: Le roi m'a donné un ordre et m'a dit: Que personne ne sache rien de l'affaire pour laquelle je t'envoie et de l'ordre que je t'ai donné. J'ai fixé un rendez-vous à mes gens.</a:t>
            </a:r>
            <a:endParaRPr lang="en-US" sz="3400" dirty="0">
              <a:solidFill>
                <a:srgbClr val="0033CC"/>
              </a:solidFill>
              <a:latin typeface="Arial Rounded MT Bold" panose="020F0704030504030204" pitchFamily="34" charset="0"/>
            </a:endParaRPr>
          </a:p>
          <a:p>
            <a:pPr algn="just"/>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21458919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CCE8C3-F130-6476-67D0-A4308FC7931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148FCC7-6B5E-EDBC-87B4-7700D618C22B}"/>
              </a:ext>
            </a:extLst>
          </p:cNvPr>
          <p:cNvSpPr>
            <a:spLocks noGrp="1"/>
          </p:cNvSpPr>
          <p:nvPr>
            <p:ph idx="1"/>
          </p:nvPr>
        </p:nvSpPr>
        <p:spPr>
          <a:xfrm>
            <a:off x="0" y="0"/>
            <a:ext cx="9144000" cy="6858000"/>
          </a:xfrm>
        </p:spPr>
        <p:style>
          <a:lnRef idx="1">
            <a:schemeClr val="accent2"/>
          </a:lnRef>
          <a:fillRef idx="2">
            <a:schemeClr val="accent2"/>
          </a:fillRef>
          <a:effectRef idx="1">
            <a:schemeClr val="accent2"/>
          </a:effectRef>
          <a:fontRef idx="minor">
            <a:schemeClr val="dk1"/>
          </a:fontRef>
        </p:style>
        <p:txBody>
          <a:bodyPr>
            <a:normAutofit/>
          </a:bodyPr>
          <a:lstStyle/>
          <a:p>
            <a:pPr algn="just"/>
            <a:r>
              <a:rPr lang="fr-FR" sz="4000" dirty="0">
                <a:latin typeface="Arial Rounded MT Bold" panose="020F0704030504030204" pitchFamily="34" charset="0"/>
              </a:rPr>
              <a:t>3 Maintenant qu'as-tu sous la main? Donne-moi cinq pains, ou ce qui se trouvera.</a:t>
            </a:r>
            <a:endParaRPr lang="en-US" sz="4000" dirty="0">
              <a:latin typeface="Arial Rounded MT Bold" panose="020F0704030504030204" pitchFamily="34" charset="0"/>
            </a:endParaRPr>
          </a:p>
          <a:p>
            <a:pPr algn="just"/>
            <a:r>
              <a:rPr lang="fr-FR" sz="4000" dirty="0">
                <a:solidFill>
                  <a:srgbClr val="0033CC"/>
                </a:solidFill>
                <a:latin typeface="Arial Rounded MT Bold" panose="020F0704030504030204" pitchFamily="34" charset="0"/>
              </a:rPr>
              <a:t> 4 Le sacrificateur répondit à David: Je n'ai pas de pain ordinaire sous la main, mais il y a du pain consacré; si du moins tes gens se sont abstenus de femmes!</a:t>
            </a:r>
            <a:endParaRPr lang="en-US" sz="4000" dirty="0">
              <a:solidFill>
                <a:srgbClr val="0033CC"/>
              </a:solidFill>
              <a:latin typeface="Arial Rounded MT Bold" panose="020F0704030504030204" pitchFamily="34" charset="0"/>
            </a:endParaRPr>
          </a:p>
          <a:p>
            <a:pPr algn="just"/>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23429145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23F6A-2AC5-1FC1-2DB4-BF4D9E400FF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442D6DA-50A5-0EEA-2043-5271B3EBE142}"/>
              </a:ext>
            </a:extLst>
          </p:cNvPr>
          <p:cNvSpPr>
            <a:spLocks noGrp="1"/>
          </p:cNvSpPr>
          <p:nvPr>
            <p:ph idx="1"/>
          </p:nvPr>
        </p:nvSpPr>
        <p:spPr>
          <a:xfrm>
            <a:off x="0" y="0"/>
            <a:ext cx="9144000" cy="6858000"/>
          </a:xfrm>
        </p:spPr>
        <p:style>
          <a:lnRef idx="1">
            <a:schemeClr val="accent2"/>
          </a:lnRef>
          <a:fillRef idx="2">
            <a:schemeClr val="accent2"/>
          </a:fillRef>
          <a:effectRef idx="1">
            <a:schemeClr val="accent2"/>
          </a:effectRef>
          <a:fontRef idx="minor">
            <a:schemeClr val="dk1"/>
          </a:fontRef>
        </p:style>
        <p:txBody>
          <a:bodyPr>
            <a:normAutofit/>
          </a:bodyPr>
          <a:lstStyle/>
          <a:p>
            <a:pPr algn="just"/>
            <a:r>
              <a:rPr lang="fr-FR" sz="4000" dirty="0">
                <a:solidFill>
                  <a:srgbClr val="0033CC"/>
                </a:solidFill>
                <a:latin typeface="Arial Rounded MT Bold" panose="020F0704030504030204" pitchFamily="34" charset="0"/>
              </a:rPr>
              <a:t>5</a:t>
            </a:r>
            <a:r>
              <a:rPr lang="fr-FR" sz="4000" dirty="0">
                <a:latin typeface="Arial Rounded MT Bold" panose="020F0704030504030204" pitchFamily="34" charset="0"/>
              </a:rPr>
              <a:t> David répondit au sacrificateur: Nous nous sommes abstenus de femmes depuis trois jours que je suis parti, et tous mes gens sont purs: d'ailleurs, si c'est là un acte profane, il sera certainement aujourd'hui sanctifié par celui qui en sera l'instrument.</a:t>
            </a:r>
            <a:endParaRPr lang="en-US" sz="4000" dirty="0">
              <a:latin typeface="Arial Rounded MT Bold" panose="020F0704030504030204" pitchFamily="34" charset="0"/>
            </a:endParaRPr>
          </a:p>
          <a:p>
            <a:pPr marL="0" indent="0" algn="just">
              <a:buNone/>
            </a:pPr>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641947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A81599-374D-7ECC-32AA-68EB0D5B233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1B05515-3EBF-E73D-C318-CF0CF0D8C302}"/>
              </a:ext>
            </a:extLst>
          </p:cNvPr>
          <p:cNvSpPr>
            <a:spLocks noGrp="1"/>
          </p:cNvSpPr>
          <p:nvPr>
            <p:ph idx="1"/>
          </p:nvPr>
        </p:nvSpPr>
        <p:spPr>
          <a:xfrm>
            <a:off x="0" y="0"/>
            <a:ext cx="9144000" cy="6858000"/>
          </a:xfrm>
        </p:spPr>
        <p:style>
          <a:lnRef idx="1">
            <a:schemeClr val="accent2"/>
          </a:lnRef>
          <a:fillRef idx="2">
            <a:schemeClr val="accent2"/>
          </a:fillRef>
          <a:effectRef idx="1">
            <a:schemeClr val="accent2"/>
          </a:effectRef>
          <a:fontRef idx="minor">
            <a:schemeClr val="dk1"/>
          </a:fontRef>
        </p:style>
        <p:txBody>
          <a:bodyPr>
            <a:normAutofit/>
          </a:bodyPr>
          <a:lstStyle/>
          <a:p>
            <a:pPr algn="just"/>
            <a:r>
              <a:rPr lang="fr-FR" sz="3600" dirty="0">
                <a:latin typeface="Arial Rounded MT Bold" panose="020F0704030504030204" pitchFamily="34" charset="0"/>
              </a:rPr>
              <a:t>6 Alors le sacrificateur lui donna du pain consacré, car il n'y avait là d'autre pain que du pain de proposition, qu'on avait ôté de devant l'Éternel pour le remplacer par du pain chaud au moment où on l'avait pris.</a:t>
            </a:r>
            <a:endParaRPr lang="en-US" sz="3600" dirty="0">
              <a:latin typeface="Arial Rounded MT Bold" panose="020F0704030504030204" pitchFamily="34" charset="0"/>
            </a:endParaRPr>
          </a:p>
          <a:p>
            <a:pPr algn="just"/>
            <a:r>
              <a:rPr lang="fr-FR" sz="3600" dirty="0">
                <a:solidFill>
                  <a:srgbClr val="0033CC"/>
                </a:solidFill>
                <a:latin typeface="Arial Rounded MT Bold" panose="020F0704030504030204" pitchFamily="34" charset="0"/>
              </a:rPr>
              <a:t> 7 Là, ce même jour, un homme d'entre les serviteurs de Saül se trouvait enfermé devant l'Éternel; c'était un Édomite, nommé Doëg, chef des bergers de Saül.</a:t>
            </a:r>
            <a:endParaRPr lang="en-US" sz="3600" dirty="0">
              <a:solidFill>
                <a:srgbClr val="0033CC"/>
              </a:solidFill>
              <a:latin typeface="Arial Rounded MT Bold" panose="020F0704030504030204" pitchFamily="34" charset="0"/>
            </a:endParaRPr>
          </a:p>
          <a:p>
            <a:pPr algn="just"/>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88506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F8B5BD-A32D-24CE-A488-7FC9374841E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04FAD3-3494-5916-7B21-BFF521C55D3E}"/>
              </a:ext>
            </a:extLst>
          </p:cNvPr>
          <p:cNvSpPr>
            <a:spLocks noGrp="1"/>
          </p:cNvSpPr>
          <p:nvPr>
            <p:ph idx="1"/>
          </p:nvPr>
        </p:nvSpPr>
        <p:spPr>
          <a:xfrm>
            <a:off x="0" y="0"/>
            <a:ext cx="9144000" cy="6858000"/>
          </a:xfrm>
        </p:spPr>
        <p:style>
          <a:lnRef idx="3">
            <a:schemeClr val="lt1"/>
          </a:lnRef>
          <a:fillRef idx="1">
            <a:schemeClr val="dk1"/>
          </a:fillRef>
          <a:effectRef idx="1">
            <a:schemeClr val="dk1"/>
          </a:effectRef>
          <a:fontRef idx="minor">
            <a:schemeClr val="lt1"/>
          </a:fontRef>
        </p:style>
        <p:txBody>
          <a:bodyPr>
            <a:normAutofit/>
          </a:bodyPr>
          <a:lstStyle/>
          <a:p>
            <a:pPr algn="just"/>
            <a:r>
              <a:rPr lang="fr-FR" sz="3600" b="1" dirty="0">
                <a:solidFill>
                  <a:srgbClr val="00FFCC"/>
                </a:solidFill>
                <a:latin typeface="Arial Rounded MT Bold" panose="020F0704030504030204" pitchFamily="34" charset="0"/>
              </a:rPr>
              <a:t>Psaume 101:5</a:t>
            </a:r>
            <a:r>
              <a:rPr lang="fr-FR" sz="3600" dirty="0">
                <a:solidFill>
                  <a:srgbClr val="00FFCC"/>
                </a:solidFill>
                <a:latin typeface="Arial Rounded MT Bold" panose="020F0704030504030204" pitchFamily="34" charset="0"/>
              </a:rPr>
              <a:t> </a:t>
            </a:r>
            <a:r>
              <a:rPr lang="fr-FR" sz="3600" dirty="0">
                <a:latin typeface="Arial Rounded MT Bold" panose="020F0704030504030204" pitchFamily="34" charset="0"/>
              </a:rPr>
              <a:t>Celui qui calomnie en secret son prochain, je l'anéantirai; Celui qui a des regards hautains et un cœur enflé, je ne le supporterai pas.</a:t>
            </a:r>
            <a:endParaRPr lang="en-US" sz="3600" dirty="0">
              <a:latin typeface="Arial Rounded MT Bold" panose="020F0704030504030204" pitchFamily="34" charset="0"/>
            </a:endParaRPr>
          </a:p>
          <a:p>
            <a:pPr algn="just"/>
            <a:r>
              <a:rPr lang="fr-FR" sz="3600" b="1" dirty="0">
                <a:solidFill>
                  <a:srgbClr val="00FFCC"/>
                </a:solidFill>
                <a:latin typeface="Arial Rounded MT Bold" panose="020F0704030504030204" pitchFamily="34" charset="0"/>
              </a:rPr>
              <a:t>Proverbe 25:9</a:t>
            </a:r>
            <a:r>
              <a:rPr lang="fr-FR" sz="3600" dirty="0">
                <a:solidFill>
                  <a:srgbClr val="00FFCC"/>
                </a:solidFill>
                <a:latin typeface="Arial Rounded MT Bold" panose="020F0704030504030204" pitchFamily="34" charset="0"/>
              </a:rPr>
              <a:t> </a:t>
            </a:r>
            <a:r>
              <a:rPr lang="fr-FR" sz="3600" dirty="0">
                <a:latin typeface="Arial Rounded MT Bold" panose="020F0704030504030204" pitchFamily="34" charset="0"/>
              </a:rPr>
              <a:t>Défends ta cause contre ton prochain, Mais ne révèle pas le secret d'un autre,</a:t>
            </a:r>
            <a:endParaRPr lang="en-US" sz="3600" dirty="0">
              <a:latin typeface="Arial Rounded MT Bold" panose="020F0704030504030204" pitchFamily="34" charset="0"/>
            </a:endParaRPr>
          </a:p>
          <a:p>
            <a:pPr algn="just"/>
            <a:r>
              <a:rPr lang="fr-FR" sz="3600" b="1" dirty="0">
                <a:solidFill>
                  <a:srgbClr val="00FFCC"/>
                </a:solidFill>
                <a:latin typeface="Arial Rounded MT Bold" panose="020F0704030504030204" pitchFamily="34" charset="0"/>
              </a:rPr>
              <a:t>Proverbe 20:19</a:t>
            </a:r>
            <a:r>
              <a:rPr lang="fr-FR" sz="3600" dirty="0">
                <a:solidFill>
                  <a:srgbClr val="00FFCC"/>
                </a:solidFill>
                <a:latin typeface="Arial Rounded MT Bold" panose="020F0704030504030204" pitchFamily="34" charset="0"/>
              </a:rPr>
              <a:t> </a:t>
            </a:r>
            <a:r>
              <a:rPr lang="fr-FR" sz="3600" dirty="0">
                <a:latin typeface="Arial Rounded MT Bold" panose="020F0704030504030204" pitchFamily="34" charset="0"/>
              </a:rPr>
              <a:t>¶ Celui qui répand la calomnie dévoile les secrets; Ne te mêle pas avec celui qui ouvre ses lèvres.</a:t>
            </a:r>
            <a:endParaRPr lang="en-US" sz="3600" dirty="0">
              <a:latin typeface="Arial Rounded MT Bold" panose="020F0704030504030204" pitchFamily="34" charset="0"/>
            </a:endParaRPr>
          </a:p>
        </p:txBody>
      </p:sp>
    </p:spTree>
    <p:extLst>
      <p:ext uri="{BB962C8B-B14F-4D97-AF65-F5344CB8AC3E}">
        <p14:creationId xmlns:p14="http://schemas.microsoft.com/office/powerpoint/2010/main" val="37391970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B00620-657C-8501-8641-9DE0B977C1A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BBAFB9E-B213-625B-69A2-F19D820F9B38}"/>
              </a:ext>
            </a:extLst>
          </p:cNvPr>
          <p:cNvSpPr>
            <a:spLocks noGrp="1"/>
          </p:cNvSpPr>
          <p:nvPr>
            <p:ph idx="1"/>
          </p:nvPr>
        </p:nvSpPr>
        <p:spPr>
          <a:xfrm>
            <a:off x="0" y="0"/>
            <a:ext cx="9144000" cy="6858000"/>
          </a:xfrm>
          <a:solidFill>
            <a:srgbClr val="460000"/>
          </a:solidFill>
        </p:spPr>
        <p:style>
          <a:lnRef idx="3">
            <a:schemeClr val="lt1"/>
          </a:lnRef>
          <a:fillRef idx="1">
            <a:schemeClr val="dk1"/>
          </a:fillRef>
          <a:effectRef idx="1">
            <a:schemeClr val="dk1"/>
          </a:effectRef>
          <a:fontRef idx="minor">
            <a:schemeClr val="lt1"/>
          </a:fontRef>
        </p:style>
        <p:txBody>
          <a:bodyPr>
            <a:normAutofit/>
          </a:bodyPr>
          <a:lstStyle/>
          <a:p>
            <a:pPr algn="just"/>
            <a:r>
              <a:rPr lang="fr-FR" sz="3600" dirty="0">
                <a:solidFill>
                  <a:srgbClr val="00FF00"/>
                </a:solidFill>
                <a:latin typeface="Arial Rounded MT Bold" panose="020F0704030504030204" pitchFamily="34" charset="0"/>
              </a:rPr>
              <a:t>DOEG DEVOILE LE SECRET DE DAVID PAR FLATTERIE ENVERS SAUL</a:t>
            </a:r>
            <a:endParaRPr lang="en-US" sz="3600" dirty="0">
              <a:solidFill>
                <a:srgbClr val="00FF00"/>
              </a:solidFill>
              <a:latin typeface="Arial Rounded MT Bold" panose="020F0704030504030204" pitchFamily="34" charset="0"/>
            </a:endParaRPr>
          </a:p>
          <a:p>
            <a:pPr lvl="0" algn="just"/>
            <a:r>
              <a:rPr lang="fr-FR" sz="3600" dirty="0">
                <a:latin typeface="Arial Rounded MT Bold" panose="020F0704030504030204" pitchFamily="34" charset="0"/>
              </a:rPr>
              <a:t>Où était Doëg lorsque David arriva pour consulter le sacrificateur Abimelec ? Dans le temple.</a:t>
            </a:r>
            <a:endParaRPr lang="en-US" sz="3600" dirty="0">
              <a:latin typeface="Arial Rounded MT Bold" panose="020F0704030504030204" pitchFamily="34" charset="0"/>
            </a:endParaRPr>
          </a:p>
          <a:p>
            <a:pPr lvl="0" algn="just"/>
            <a:r>
              <a:rPr lang="fr-FR" sz="3600" dirty="0">
                <a:solidFill>
                  <a:srgbClr val="00FF00"/>
                </a:solidFill>
                <a:latin typeface="Arial Rounded MT Bold" panose="020F0704030504030204" pitchFamily="34" charset="0"/>
              </a:rPr>
              <a:t>Qu’est-ce qu’il faisait là ? il était enfermé dans le temple pour offrir ses offrandes à l’Eternel.</a:t>
            </a:r>
            <a:endParaRPr lang="en-US" sz="3600" dirty="0">
              <a:solidFill>
                <a:srgbClr val="00FF00"/>
              </a:solidFill>
              <a:latin typeface="Arial Rounded MT Bold" panose="020F0704030504030204" pitchFamily="34" charset="0"/>
            </a:endParaRPr>
          </a:p>
          <a:p>
            <a:pPr lvl="0" algn="just"/>
            <a:r>
              <a:rPr lang="fr-FR" sz="3600" dirty="0">
                <a:latin typeface="Arial Rounded MT Bold" panose="020F0704030504030204" pitchFamily="34" charset="0"/>
              </a:rPr>
              <a:t>Comment Saül va-t-il réagir en apprenant les vas et viens de David.</a:t>
            </a:r>
            <a:endParaRPr lang="en-US" sz="3600" dirty="0">
              <a:latin typeface="Arial Rounded MT Bold" panose="020F0704030504030204" pitchFamily="34" charset="0"/>
            </a:endParaRPr>
          </a:p>
          <a:p>
            <a:pPr algn="just"/>
            <a:endParaRPr lang="en-US" sz="4000" dirty="0">
              <a:solidFill>
                <a:srgbClr val="99FF33"/>
              </a:solidFill>
              <a:latin typeface="Arial Rounded MT Bold" panose="020F0704030504030204" pitchFamily="34" charset="0"/>
            </a:endParaRPr>
          </a:p>
        </p:txBody>
      </p:sp>
    </p:spTree>
    <p:extLst>
      <p:ext uri="{BB962C8B-B14F-4D97-AF65-F5344CB8AC3E}">
        <p14:creationId xmlns:p14="http://schemas.microsoft.com/office/powerpoint/2010/main" val="1431828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1415B7-B4A6-A4DE-26D0-E8FDBD0653E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392C24C-A5A6-2502-B077-6DDBD13A97B6}"/>
              </a:ext>
            </a:extLst>
          </p:cNvPr>
          <p:cNvSpPr>
            <a:spLocks noGrp="1"/>
          </p:cNvSpPr>
          <p:nvPr>
            <p:ph idx="1"/>
          </p:nvPr>
        </p:nvSpPr>
        <p:spPr>
          <a:xfrm>
            <a:off x="0" y="0"/>
            <a:ext cx="9144000" cy="6858000"/>
          </a:xfrm>
          <a:solidFill>
            <a:srgbClr val="460000"/>
          </a:solidFill>
        </p:spPr>
        <p:style>
          <a:lnRef idx="3">
            <a:schemeClr val="lt1"/>
          </a:lnRef>
          <a:fillRef idx="1">
            <a:schemeClr val="dk1"/>
          </a:fillRef>
          <a:effectRef idx="1">
            <a:schemeClr val="dk1"/>
          </a:effectRef>
          <a:fontRef idx="minor">
            <a:schemeClr val="lt1"/>
          </a:fontRef>
        </p:style>
        <p:txBody>
          <a:bodyPr>
            <a:normAutofit/>
          </a:bodyPr>
          <a:lstStyle/>
          <a:p>
            <a:pPr algn="just"/>
            <a:r>
              <a:rPr lang="fr-FR" sz="4000" dirty="0">
                <a:solidFill>
                  <a:srgbClr val="00FF00"/>
                </a:solidFill>
                <a:latin typeface="Arial Rounded MT Bold" panose="020F0704030504030204" pitchFamily="34" charset="0"/>
              </a:rPr>
              <a:t>1Sa 22:9-10 </a:t>
            </a:r>
            <a:r>
              <a:rPr lang="fr-FR" sz="4000" dirty="0">
                <a:latin typeface="Arial Rounded MT Bold" panose="020F0704030504030204" pitchFamily="34" charset="0"/>
              </a:rPr>
              <a:t>Doëg, l'Édomite, qui se trouvait aussi parmi les serviteurs de Saül, répondit: J'ai vu le fils d'Isaï venir à </a:t>
            </a:r>
            <a:r>
              <a:rPr lang="fr-FR" sz="4000" dirty="0" err="1">
                <a:latin typeface="Arial Rounded MT Bold" panose="020F0704030504030204" pitchFamily="34" charset="0"/>
              </a:rPr>
              <a:t>Nob</a:t>
            </a:r>
            <a:r>
              <a:rPr lang="fr-FR" sz="4000" dirty="0">
                <a:latin typeface="Arial Rounded MT Bold" panose="020F0704030504030204" pitchFamily="34" charset="0"/>
              </a:rPr>
              <a:t>, auprès d'Achimélec, fils d'</a:t>
            </a:r>
            <a:r>
              <a:rPr lang="fr-FR" sz="4000" dirty="0" err="1">
                <a:latin typeface="Arial Rounded MT Bold" panose="020F0704030504030204" pitchFamily="34" charset="0"/>
              </a:rPr>
              <a:t>Achithub</a:t>
            </a:r>
            <a:r>
              <a:rPr lang="fr-FR" sz="4000" dirty="0">
                <a:latin typeface="Arial Rounded MT Bold" panose="020F0704030504030204" pitchFamily="34" charset="0"/>
              </a:rPr>
              <a:t>.</a:t>
            </a:r>
            <a:endParaRPr lang="en-US" sz="4000" dirty="0">
              <a:latin typeface="Arial Rounded MT Bold" panose="020F0704030504030204" pitchFamily="34" charset="0"/>
            </a:endParaRPr>
          </a:p>
          <a:p>
            <a:pPr algn="just"/>
            <a:r>
              <a:rPr lang="fr-FR" sz="4000" dirty="0">
                <a:solidFill>
                  <a:srgbClr val="00FF00"/>
                </a:solidFill>
                <a:latin typeface="Arial Rounded MT Bold" panose="020F0704030504030204" pitchFamily="34" charset="0"/>
              </a:rPr>
              <a:t> 10 Achimélec a consulté pour lui l'Éternel, il lui a donné des vivres et lui a remis l'épée de Goliath, le Philistin.</a:t>
            </a:r>
            <a:endParaRPr lang="en-US" sz="4000" dirty="0">
              <a:solidFill>
                <a:srgbClr val="00FF00"/>
              </a:solidFill>
              <a:latin typeface="Arial Rounded MT Bold" panose="020F0704030504030204" pitchFamily="34" charset="0"/>
            </a:endParaRPr>
          </a:p>
          <a:p>
            <a:pPr algn="just"/>
            <a:endParaRPr lang="en-US" sz="4000" dirty="0">
              <a:solidFill>
                <a:srgbClr val="99FF33"/>
              </a:solidFill>
              <a:latin typeface="Arial Rounded MT Bold" panose="020F0704030504030204" pitchFamily="34" charset="0"/>
            </a:endParaRPr>
          </a:p>
        </p:txBody>
      </p:sp>
    </p:spTree>
    <p:extLst>
      <p:ext uri="{BB962C8B-B14F-4D97-AF65-F5344CB8AC3E}">
        <p14:creationId xmlns:p14="http://schemas.microsoft.com/office/powerpoint/2010/main" val="30404877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3A89FE-C014-8DB9-B229-AA8669606FD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B0A6EDE-3C7C-4889-8D58-772988CC807E}"/>
              </a:ext>
            </a:extLst>
          </p:cNvPr>
          <p:cNvSpPr>
            <a:spLocks noGrp="1"/>
          </p:cNvSpPr>
          <p:nvPr>
            <p:ph idx="1"/>
          </p:nvPr>
        </p:nvSpPr>
        <p:spPr>
          <a:xfrm>
            <a:off x="0" y="0"/>
            <a:ext cx="9144000" cy="6858000"/>
          </a:xfrm>
        </p:spPr>
        <p:style>
          <a:lnRef idx="3">
            <a:schemeClr val="lt1"/>
          </a:lnRef>
          <a:fillRef idx="1">
            <a:schemeClr val="dk1"/>
          </a:fillRef>
          <a:effectRef idx="1">
            <a:schemeClr val="dk1"/>
          </a:effectRef>
          <a:fontRef idx="minor">
            <a:schemeClr val="lt1"/>
          </a:fontRef>
        </p:style>
        <p:txBody>
          <a:bodyPr>
            <a:noAutofit/>
          </a:bodyPr>
          <a:lstStyle/>
          <a:p>
            <a:pPr algn="just"/>
            <a:r>
              <a:rPr lang="fr-FR" sz="4000" dirty="0">
                <a:solidFill>
                  <a:srgbClr val="66FFFF"/>
                </a:solidFill>
                <a:latin typeface="Arial Rounded MT Bold" panose="020F0704030504030204" pitchFamily="34" charset="0"/>
              </a:rPr>
              <a:t>LA REACTION CRUELLE DE SAÜL</a:t>
            </a:r>
            <a:endParaRPr lang="en-US" sz="4000" dirty="0">
              <a:solidFill>
                <a:srgbClr val="66FFFF"/>
              </a:solidFill>
              <a:latin typeface="Arial Rounded MT Bold" panose="020F0704030504030204" pitchFamily="34" charset="0"/>
            </a:endParaRPr>
          </a:p>
          <a:p>
            <a:pPr algn="just"/>
            <a:r>
              <a:rPr lang="fr-FR" sz="4000" dirty="0">
                <a:latin typeface="Arial Rounded MT Bold" panose="020F0704030504030204" pitchFamily="34" charset="0"/>
              </a:rPr>
              <a:t> </a:t>
            </a:r>
            <a:r>
              <a:rPr lang="fr-FR" sz="4000" dirty="0">
                <a:solidFill>
                  <a:srgbClr val="FFC000"/>
                </a:solidFill>
                <a:latin typeface="Arial Rounded MT Bold" panose="020F0704030504030204" pitchFamily="34" charset="0"/>
              </a:rPr>
              <a:t>1SAM 22 :11-17 </a:t>
            </a:r>
            <a:r>
              <a:rPr lang="fr-FR" sz="4000" dirty="0">
                <a:latin typeface="Arial Rounded MT Bold" panose="020F0704030504030204" pitchFamily="34" charset="0"/>
              </a:rPr>
              <a:t>Le roi envoya chercher Achimélec, fils d'</a:t>
            </a:r>
            <a:r>
              <a:rPr lang="fr-FR" sz="4000" dirty="0" err="1">
                <a:latin typeface="Arial Rounded MT Bold" panose="020F0704030504030204" pitchFamily="34" charset="0"/>
              </a:rPr>
              <a:t>Achithub</a:t>
            </a:r>
            <a:r>
              <a:rPr lang="fr-FR" sz="4000" dirty="0">
                <a:latin typeface="Arial Rounded MT Bold" panose="020F0704030504030204" pitchFamily="34" charset="0"/>
              </a:rPr>
              <a:t>, le sacrificateur, et toute la maison de son père, les sacrificateurs qui étaient à </a:t>
            </a:r>
            <a:r>
              <a:rPr lang="fr-FR" sz="4000" dirty="0" err="1">
                <a:latin typeface="Arial Rounded MT Bold" panose="020F0704030504030204" pitchFamily="34" charset="0"/>
              </a:rPr>
              <a:t>Nob</a:t>
            </a:r>
            <a:r>
              <a:rPr lang="fr-FR" sz="4000" dirty="0">
                <a:latin typeface="Arial Rounded MT Bold" panose="020F0704030504030204" pitchFamily="34" charset="0"/>
              </a:rPr>
              <a:t>. Ils se rendirent tous vers le roi.</a:t>
            </a:r>
            <a:endParaRPr lang="en-US" sz="4000" dirty="0">
              <a:latin typeface="Arial Rounded MT Bold" panose="020F0704030504030204" pitchFamily="34" charset="0"/>
            </a:endParaRPr>
          </a:p>
          <a:p>
            <a:pPr algn="just"/>
            <a:r>
              <a:rPr lang="fr-FR" sz="4000" dirty="0">
                <a:solidFill>
                  <a:srgbClr val="66FFFF"/>
                </a:solidFill>
                <a:latin typeface="Arial Rounded MT Bold" panose="020F0704030504030204" pitchFamily="34" charset="0"/>
              </a:rPr>
              <a:t> 12 Saül dit: Écoute, fils d'</a:t>
            </a:r>
            <a:r>
              <a:rPr lang="fr-FR" sz="4000" dirty="0" err="1">
                <a:solidFill>
                  <a:srgbClr val="66FFFF"/>
                </a:solidFill>
                <a:latin typeface="Arial Rounded MT Bold" panose="020F0704030504030204" pitchFamily="34" charset="0"/>
              </a:rPr>
              <a:t>Achithub</a:t>
            </a:r>
            <a:r>
              <a:rPr lang="fr-FR" sz="4000" dirty="0">
                <a:solidFill>
                  <a:srgbClr val="66FFFF"/>
                </a:solidFill>
                <a:latin typeface="Arial Rounded MT Bold" panose="020F0704030504030204" pitchFamily="34" charset="0"/>
              </a:rPr>
              <a:t>! Il répondit: Me voici, mon seigneur!</a:t>
            </a:r>
            <a:endParaRPr lang="en-US" sz="4000" dirty="0">
              <a:solidFill>
                <a:srgbClr val="66FFFF"/>
              </a:solidFill>
              <a:latin typeface="Arial Rounded MT Bold" panose="020F0704030504030204" pitchFamily="34" charset="0"/>
            </a:endParaRPr>
          </a:p>
          <a:p>
            <a:pPr algn="just"/>
            <a:r>
              <a:rPr lang="fr-FR" sz="4000" dirty="0">
                <a:latin typeface="Arial Rounded MT Bold" panose="020F0704030504030204" pitchFamily="34" charset="0"/>
              </a:rPr>
              <a:t> </a:t>
            </a:r>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9481904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99E1A-DE50-0500-1629-F1B516EEE6F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18D07F8-EA00-A543-E3C4-94F7DC4CCDE5}"/>
              </a:ext>
            </a:extLst>
          </p:cNvPr>
          <p:cNvSpPr>
            <a:spLocks noGrp="1"/>
          </p:cNvSpPr>
          <p:nvPr>
            <p:ph idx="1"/>
          </p:nvPr>
        </p:nvSpPr>
        <p:spPr>
          <a:xfrm>
            <a:off x="0" y="0"/>
            <a:ext cx="9144000" cy="6858000"/>
          </a:xfrm>
        </p:spPr>
        <p:style>
          <a:lnRef idx="3">
            <a:schemeClr val="lt1"/>
          </a:lnRef>
          <a:fillRef idx="1">
            <a:schemeClr val="dk1"/>
          </a:fillRef>
          <a:effectRef idx="1">
            <a:schemeClr val="dk1"/>
          </a:effectRef>
          <a:fontRef idx="minor">
            <a:schemeClr val="lt1"/>
          </a:fontRef>
        </p:style>
        <p:txBody>
          <a:bodyPr>
            <a:normAutofit/>
          </a:bodyPr>
          <a:lstStyle/>
          <a:p>
            <a:pPr algn="just"/>
            <a:r>
              <a:rPr lang="fr-FR" sz="3600" dirty="0">
                <a:latin typeface="Arial Rounded MT Bold" panose="020F0704030504030204" pitchFamily="34" charset="0"/>
              </a:rPr>
              <a:t>13 Saül lui dit: Pourquoi avez-vous conspiré contre moi, toi et le fils d'Isaï? Pourquoi lui as-tu donné du pain et une épée, et as-tu consulté Dieu pour lui, afin qu'il s'élevât contre moi et me dressât des embûches, comme il le fait aujourd'hui?</a:t>
            </a:r>
            <a:endParaRPr lang="en-US" sz="3600" dirty="0">
              <a:latin typeface="Arial Rounded MT Bold" panose="020F0704030504030204" pitchFamily="34" charset="0"/>
            </a:endParaRPr>
          </a:p>
          <a:p>
            <a:pPr algn="just"/>
            <a:r>
              <a:rPr lang="fr-FR" sz="3600" dirty="0">
                <a:solidFill>
                  <a:srgbClr val="FFC000"/>
                </a:solidFill>
                <a:latin typeface="Arial Rounded MT Bold" panose="020F0704030504030204" pitchFamily="34" charset="0"/>
              </a:rPr>
              <a:t> 14 Achimélec répondit au roi: Lequel d'entre tous tes serviteurs peut être comparé au fidèle David, gendre du roi, dévoué à ses ordres, et honoré dans ta maison?</a:t>
            </a:r>
            <a:endParaRPr lang="en-US" sz="3600" dirty="0">
              <a:solidFill>
                <a:srgbClr val="FFC000"/>
              </a:solidFill>
              <a:latin typeface="Arial Rounded MT Bold" panose="020F0704030504030204" pitchFamily="34" charset="0"/>
            </a:endParaRPr>
          </a:p>
        </p:txBody>
      </p:sp>
    </p:spTree>
    <p:extLst>
      <p:ext uri="{BB962C8B-B14F-4D97-AF65-F5344CB8AC3E}">
        <p14:creationId xmlns:p14="http://schemas.microsoft.com/office/powerpoint/2010/main" val="9762717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8D307-C16E-F335-041D-18A5BA743DF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F4EB294-8092-E767-77C2-4A82B6E625F6}"/>
              </a:ext>
            </a:extLst>
          </p:cNvPr>
          <p:cNvSpPr>
            <a:spLocks noGrp="1"/>
          </p:cNvSpPr>
          <p:nvPr>
            <p:ph idx="1"/>
          </p:nvPr>
        </p:nvSpPr>
        <p:spPr>
          <a:xfrm>
            <a:off x="0" y="0"/>
            <a:ext cx="9144000" cy="6858000"/>
          </a:xfrm>
        </p:spPr>
        <p:style>
          <a:lnRef idx="3">
            <a:schemeClr val="lt1"/>
          </a:lnRef>
          <a:fillRef idx="1">
            <a:schemeClr val="dk1"/>
          </a:fillRef>
          <a:effectRef idx="1">
            <a:schemeClr val="dk1"/>
          </a:effectRef>
          <a:fontRef idx="minor">
            <a:schemeClr val="lt1"/>
          </a:fontRef>
        </p:style>
        <p:txBody>
          <a:bodyPr>
            <a:noAutofit/>
          </a:bodyPr>
          <a:lstStyle/>
          <a:p>
            <a:pPr algn="just"/>
            <a:r>
              <a:rPr lang="fr-FR" sz="3800" dirty="0">
                <a:latin typeface="Arial Rounded MT Bold" panose="020F0704030504030204" pitchFamily="34" charset="0"/>
              </a:rPr>
              <a:t>15 Est-ce aujourd'hui que j'ai commencé à consulter Dieu pour lui? Loin de moi! Que le roi ne mette rien à la charge de son serviteur ni de personne de la maison de mon père, car ton serviteur ne connaît de tout ceci aucune chose, petite ou grande.</a:t>
            </a:r>
            <a:endParaRPr lang="en-US" sz="3800" dirty="0">
              <a:latin typeface="Arial Rounded MT Bold" panose="020F0704030504030204" pitchFamily="34" charset="0"/>
            </a:endParaRPr>
          </a:p>
          <a:p>
            <a:pPr algn="just"/>
            <a:r>
              <a:rPr lang="fr-FR" sz="3800" dirty="0">
                <a:solidFill>
                  <a:srgbClr val="FFC000"/>
                </a:solidFill>
                <a:latin typeface="Arial Rounded MT Bold" panose="020F0704030504030204" pitchFamily="34" charset="0"/>
              </a:rPr>
              <a:t> 16 Le roi dit: Tu mourras, Achimélec, toi et toute la maison de ton père.</a:t>
            </a:r>
            <a:endParaRPr lang="en-US" sz="3800" dirty="0">
              <a:solidFill>
                <a:srgbClr val="FFC000"/>
              </a:solidFill>
              <a:latin typeface="Arial Rounded MT Bold" panose="020F0704030504030204" pitchFamily="34" charset="0"/>
            </a:endParaRPr>
          </a:p>
        </p:txBody>
      </p:sp>
    </p:spTree>
    <p:extLst>
      <p:ext uri="{BB962C8B-B14F-4D97-AF65-F5344CB8AC3E}">
        <p14:creationId xmlns:p14="http://schemas.microsoft.com/office/powerpoint/2010/main" val="32907346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F6C9C-3B84-804E-A3D2-EE5CD865211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5E43D8A-2B56-7C35-0529-F05A5642061C}"/>
              </a:ext>
            </a:extLst>
          </p:cNvPr>
          <p:cNvSpPr>
            <a:spLocks noGrp="1"/>
          </p:cNvSpPr>
          <p:nvPr>
            <p:ph idx="1"/>
          </p:nvPr>
        </p:nvSpPr>
        <p:spPr>
          <a:xfrm>
            <a:off x="0" y="0"/>
            <a:ext cx="9144000" cy="6858000"/>
          </a:xfrm>
        </p:spPr>
        <p:style>
          <a:lnRef idx="3">
            <a:schemeClr val="lt1"/>
          </a:lnRef>
          <a:fillRef idx="1">
            <a:schemeClr val="dk1"/>
          </a:fillRef>
          <a:effectRef idx="1">
            <a:schemeClr val="dk1"/>
          </a:effectRef>
          <a:fontRef idx="minor">
            <a:schemeClr val="lt1"/>
          </a:fontRef>
        </p:style>
        <p:txBody>
          <a:bodyPr>
            <a:normAutofit/>
          </a:bodyPr>
          <a:lstStyle/>
          <a:p>
            <a:pPr algn="just"/>
            <a:r>
              <a:rPr lang="fr-FR" sz="4000" dirty="0">
                <a:solidFill>
                  <a:srgbClr val="FFC000"/>
                </a:solidFill>
                <a:latin typeface="Arial Rounded MT Bold" panose="020F0704030504030204" pitchFamily="34" charset="0"/>
              </a:rPr>
              <a:t>17</a:t>
            </a:r>
            <a:r>
              <a:rPr lang="fr-FR" sz="4000" dirty="0">
                <a:latin typeface="Arial Rounded MT Bold" panose="020F0704030504030204" pitchFamily="34" charset="0"/>
              </a:rPr>
              <a:t> Et le roi dit aux coureurs qui se tenaient près de lui: Tournez-vous, et mettez à mort les sacrificateurs de l'Éternel; car ils sont d'accord avec David, ils ont bien su qu'il s'enfuyait, et ils ne m'ont point averti. Mais les serviteurs du roi ne voulurent pas avancer la main pour frapper les sacrificateurs de l'Éternel.</a:t>
            </a:r>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18780645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459BB5-BD76-C78D-D372-585DAC952D0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C504972-4612-2E53-AE88-0D6E1A0813B3}"/>
              </a:ext>
            </a:extLst>
          </p:cNvPr>
          <p:cNvSpPr>
            <a:spLocks noGrp="1"/>
          </p:cNvSpPr>
          <p:nvPr>
            <p:ph idx="1"/>
          </p:nvPr>
        </p:nvSpPr>
        <p:spPr>
          <a:xfrm>
            <a:off x="0" y="0"/>
            <a:ext cx="9144000" cy="6858000"/>
          </a:xfrm>
          <a:solidFill>
            <a:srgbClr val="C00000"/>
          </a:solidFill>
        </p:spPr>
        <p:style>
          <a:lnRef idx="3">
            <a:schemeClr val="lt1"/>
          </a:lnRef>
          <a:fillRef idx="1">
            <a:schemeClr val="dk1"/>
          </a:fillRef>
          <a:effectRef idx="1">
            <a:schemeClr val="dk1"/>
          </a:effectRef>
          <a:fontRef idx="minor">
            <a:schemeClr val="lt1"/>
          </a:fontRef>
        </p:style>
        <p:txBody>
          <a:bodyPr>
            <a:normAutofit/>
          </a:bodyPr>
          <a:lstStyle/>
          <a:p>
            <a:pPr algn="just"/>
            <a:r>
              <a:rPr lang="fr-FR" sz="4000" b="1" dirty="0">
                <a:solidFill>
                  <a:schemeClr val="tx1"/>
                </a:solidFill>
                <a:latin typeface="Arial Rounded MT Bold" panose="020F0704030504030204" pitchFamily="34" charset="0"/>
              </a:rPr>
              <a:t>Doeg Le Rapporteur Devint Doeg Le Meurtrier Des Oints de L’Eternel.</a:t>
            </a:r>
            <a:endParaRPr lang="en-US" sz="4000" dirty="0">
              <a:solidFill>
                <a:schemeClr val="tx1"/>
              </a:solidFill>
              <a:latin typeface="Arial Rounded MT Bold" panose="020F0704030504030204" pitchFamily="34" charset="0"/>
            </a:endParaRPr>
          </a:p>
          <a:p>
            <a:pPr algn="just"/>
            <a:r>
              <a:rPr lang="fr-FR" sz="4000" dirty="0">
                <a:solidFill>
                  <a:srgbClr val="FFC000"/>
                </a:solidFill>
                <a:latin typeface="Arial Rounded MT Bold" panose="020F0704030504030204" pitchFamily="34" charset="0"/>
              </a:rPr>
              <a:t>1SAM 22 : </a:t>
            </a:r>
            <a:r>
              <a:rPr lang="fr-FR" sz="4000" dirty="0">
                <a:latin typeface="Arial Rounded MT Bold" panose="020F0704030504030204" pitchFamily="34" charset="0"/>
              </a:rPr>
              <a:t>18-19 Alors le roi dit à Doëg: Tourne-toi, et frappe les sacrificateurs. Et Doëg, l'Édomite, se tourna, et ce fut lui qui frappa les sacrificateurs; il fit mourir en ce jour quatre-vingt-cinq hommes portant l'éphod de lin.</a:t>
            </a:r>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19838072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458D3-43AC-D7FE-E1B1-999B2268C1F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24A7035-943B-90EA-C11F-D21EF922C4E7}"/>
              </a:ext>
            </a:extLst>
          </p:cNvPr>
          <p:cNvSpPr>
            <a:spLocks noGrp="1"/>
          </p:cNvSpPr>
          <p:nvPr>
            <p:ph idx="1"/>
          </p:nvPr>
        </p:nvSpPr>
        <p:spPr>
          <a:xfrm>
            <a:off x="0" y="0"/>
            <a:ext cx="9144000" cy="6858000"/>
          </a:xfrm>
          <a:solidFill>
            <a:srgbClr val="C00000"/>
          </a:solidFill>
        </p:spPr>
        <p:style>
          <a:lnRef idx="3">
            <a:schemeClr val="lt1"/>
          </a:lnRef>
          <a:fillRef idx="1">
            <a:schemeClr val="dk1"/>
          </a:fillRef>
          <a:effectRef idx="1">
            <a:schemeClr val="dk1"/>
          </a:effectRef>
          <a:fontRef idx="minor">
            <a:schemeClr val="lt1"/>
          </a:fontRef>
        </p:style>
        <p:txBody>
          <a:bodyPr>
            <a:normAutofit/>
          </a:bodyPr>
          <a:lstStyle/>
          <a:p>
            <a:pPr algn="just"/>
            <a:r>
              <a:rPr lang="fr-FR" sz="4400" dirty="0">
                <a:solidFill>
                  <a:schemeClr val="tx1"/>
                </a:solidFill>
                <a:latin typeface="Arial Rounded MT Bold" panose="020F0704030504030204" pitchFamily="34" charset="0"/>
              </a:rPr>
              <a:t>19</a:t>
            </a:r>
            <a:r>
              <a:rPr lang="fr-FR" sz="4400" dirty="0">
                <a:latin typeface="Arial Rounded MT Bold" panose="020F0704030504030204" pitchFamily="34" charset="0"/>
              </a:rPr>
              <a:t> Saül frappa encore du tranchant de l'épée </a:t>
            </a:r>
            <a:r>
              <a:rPr lang="fr-FR" sz="4400" dirty="0" err="1">
                <a:latin typeface="Arial Rounded MT Bold" panose="020F0704030504030204" pitchFamily="34" charset="0"/>
              </a:rPr>
              <a:t>Nob</a:t>
            </a:r>
            <a:r>
              <a:rPr lang="fr-FR" sz="4400" dirty="0">
                <a:latin typeface="Arial Rounded MT Bold" panose="020F0704030504030204" pitchFamily="34" charset="0"/>
              </a:rPr>
              <a:t>, ville sacerdotale; hommes et femmes, enfants et nourrissons, bœufs, ânes, et brebis, tombèrent sous le tranchant de l'épée.</a:t>
            </a:r>
            <a:endParaRPr lang="en-US" sz="4400" dirty="0">
              <a:latin typeface="Arial Rounded MT Bold" panose="020F0704030504030204" pitchFamily="34" charset="0"/>
            </a:endParaRPr>
          </a:p>
          <a:p>
            <a:pPr algn="just"/>
            <a:br>
              <a:rPr lang="fr-FR" dirty="0">
                <a:solidFill>
                  <a:srgbClr val="99FF33"/>
                </a:solidFill>
                <a:latin typeface="Arial Rounded MT Bold" panose="020F0704030504030204" pitchFamily="34" charset="0"/>
              </a:rPr>
            </a:br>
            <a:endParaRPr lang="en-US" sz="4000" dirty="0">
              <a:solidFill>
                <a:srgbClr val="99FF33"/>
              </a:solidFill>
              <a:latin typeface="Arial Rounded MT Bold" panose="020F0704030504030204" pitchFamily="34" charset="0"/>
            </a:endParaRPr>
          </a:p>
        </p:txBody>
      </p:sp>
    </p:spTree>
    <p:extLst>
      <p:ext uri="{BB962C8B-B14F-4D97-AF65-F5344CB8AC3E}">
        <p14:creationId xmlns:p14="http://schemas.microsoft.com/office/powerpoint/2010/main" val="16962128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BACEB2-F482-EA44-BED7-C45B6B0D576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CBB7EC-9704-4FA3-6A9A-9BBCE1AA2724}"/>
              </a:ext>
            </a:extLst>
          </p:cNvPr>
          <p:cNvSpPr>
            <a:spLocks noGrp="1"/>
          </p:cNvSpPr>
          <p:nvPr>
            <p:ph idx="1"/>
          </p:nvPr>
        </p:nvSpPr>
        <p:spPr>
          <a:xfrm>
            <a:off x="0" y="0"/>
            <a:ext cx="9144000" cy="6858000"/>
          </a:xfrm>
          <a:solidFill>
            <a:schemeClr val="bg1"/>
          </a:solidFill>
        </p:spPr>
        <p:style>
          <a:lnRef idx="1">
            <a:schemeClr val="accent3"/>
          </a:lnRef>
          <a:fillRef idx="2">
            <a:schemeClr val="accent3"/>
          </a:fillRef>
          <a:effectRef idx="1">
            <a:schemeClr val="accent3"/>
          </a:effectRef>
          <a:fontRef idx="minor">
            <a:schemeClr val="dk1"/>
          </a:fontRef>
        </p:style>
        <p:txBody>
          <a:bodyPr>
            <a:normAutofit/>
          </a:bodyPr>
          <a:lstStyle/>
          <a:p>
            <a:pPr lvl="0"/>
            <a:r>
              <a:rPr lang="fr-FR" sz="4400" b="1" dirty="0">
                <a:solidFill>
                  <a:srgbClr val="0033CC"/>
                </a:solidFill>
                <a:latin typeface="Arial Rounded MT Bold" panose="020F0704030504030204" pitchFamily="34" charset="0"/>
              </a:rPr>
              <a:t>1. Celui qui cause des querelles est déclaré </a:t>
            </a:r>
            <a:r>
              <a:rPr lang="fr-FR" sz="4400" b="1" i="1" dirty="0">
                <a:solidFill>
                  <a:srgbClr val="0033CC"/>
                </a:solidFill>
                <a:latin typeface="Arial Rounded MT Bold" panose="020F0704030504030204" pitchFamily="34" charset="0"/>
              </a:rPr>
              <a:t>insensé</a:t>
            </a:r>
            <a:r>
              <a:rPr lang="fr-FR" sz="4400" b="1" dirty="0">
                <a:solidFill>
                  <a:srgbClr val="0033CC"/>
                </a:solidFill>
                <a:latin typeface="Arial Rounded MT Bold" panose="020F0704030504030204" pitchFamily="34" charset="0"/>
              </a:rPr>
              <a:t> selon la Bible</a:t>
            </a:r>
            <a:endParaRPr lang="en-US" sz="4400" dirty="0">
              <a:solidFill>
                <a:srgbClr val="0033CC"/>
              </a:solidFill>
              <a:latin typeface="Arial Rounded MT Bold" panose="020F0704030504030204" pitchFamily="34" charset="0"/>
            </a:endParaRPr>
          </a:p>
          <a:p>
            <a:pPr algn="just"/>
            <a:r>
              <a:rPr lang="fr-FR" sz="4400" b="1" dirty="0">
                <a:solidFill>
                  <a:srgbClr val="0033CC"/>
                </a:solidFill>
                <a:latin typeface="Arial Rounded MT Bold" panose="020F0704030504030204" pitchFamily="34" charset="0"/>
              </a:rPr>
              <a:t>Proverbes 20:3 </a:t>
            </a:r>
            <a:r>
              <a:rPr lang="fr-FR" sz="4400" i="1" dirty="0">
                <a:solidFill>
                  <a:srgbClr val="FF0000"/>
                </a:solidFill>
                <a:latin typeface="Arial Rounded MT Bold" panose="020F0704030504030204" pitchFamily="34" charset="0"/>
              </a:rPr>
              <a:t>¶ C'est une gloire pour l'homme de s'abstenir des querelles, Mais tout insensé se livre à l'emportement.</a:t>
            </a:r>
            <a:endParaRPr lang="en-US" sz="4400" dirty="0">
              <a:solidFill>
                <a:srgbClr val="FF0000"/>
              </a:solidFill>
              <a:latin typeface="Arial Rounded MT Bold" panose="020F0704030504030204" pitchFamily="34" charset="0"/>
            </a:endParaRPr>
          </a:p>
        </p:txBody>
      </p:sp>
    </p:spTree>
    <p:extLst>
      <p:ext uri="{BB962C8B-B14F-4D97-AF65-F5344CB8AC3E}">
        <p14:creationId xmlns:p14="http://schemas.microsoft.com/office/powerpoint/2010/main" val="30027293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2EAE50-92D4-7FB7-6A13-2B103CE93F9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59F122-B99E-A7AF-13FB-B15F4BE4679C}"/>
              </a:ext>
            </a:extLst>
          </p:cNvPr>
          <p:cNvSpPr>
            <a:spLocks noGrp="1"/>
          </p:cNvSpPr>
          <p:nvPr>
            <p:ph idx="1"/>
          </p:nvPr>
        </p:nvSpPr>
        <p:spPr>
          <a:xfrm>
            <a:off x="0" y="0"/>
            <a:ext cx="9144000" cy="6858000"/>
          </a:xfrm>
          <a:solidFill>
            <a:srgbClr val="FFFF00"/>
          </a:solidFill>
        </p:spPr>
        <p:style>
          <a:lnRef idx="1">
            <a:schemeClr val="accent3"/>
          </a:lnRef>
          <a:fillRef idx="2">
            <a:schemeClr val="accent3"/>
          </a:fillRef>
          <a:effectRef idx="1">
            <a:schemeClr val="accent3"/>
          </a:effectRef>
          <a:fontRef idx="minor">
            <a:schemeClr val="dk1"/>
          </a:fontRef>
        </p:style>
        <p:txBody>
          <a:bodyPr>
            <a:normAutofit/>
          </a:bodyPr>
          <a:lstStyle/>
          <a:p>
            <a:pPr lvl="0" algn="just"/>
            <a:r>
              <a:rPr lang="fr-FR" sz="4400" b="1" dirty="0">
                <a:solidFill>
                  <a:srgbClr val="0033CC"/>
                </a:solidFill>
                <a:latin typeface="Arial Rounded MT Bold" panose="020F0704030504030204" pitchFamily="34" charset="0"/>
              </a:rPr>
              <a:t>2. L’inactivité Occasionne La Médisance</a:t>
            </a:r>
            <a:endParaRPr lang="en-US" sz="4400" dirty="0">
              <a:solidFill>
                <a:srgbClr val="0033CC"/>
              </a:solidFill>
              <a:latin typeface="Arial Rounded MT Bold" panose="020F0704030504030204" pitchFamily="34" charset="0"/>
            </a:endParaRPr>
          </a:p>
          <a:p>
            <a:pPr algn="just"/>
            <a:r>
              <a:rPr lang="fr-FR" sz="4400" b="1" dirty="0">
                <a:latin typeface="Arial Rounded MT Bold" panose="020F0704030504030204" pitchFamily="34" charset="0"/>
              </a:rPr>
              <a:t>2 Thessaloniciens 3:11</a:t>
            </a:r>
            <a:r>
              <a:rPr lang="fr-FR" sz="4400" dirty="0">
                <a:latin typeface="Arial Rounded MT Bold" panose="020F0704030504030204" pitchFamily="34" charset="0"/>
              </a:rPr>
              <a:t> Nous apprenons, cependant, qu'il y en a parmi vous quelques-uns qui vivent dans le désordre, qui ne travaillent pas, mais qui s'occupent de futilités.</a:t>
            </a:r>
            <a:endParaRPr lang="en-US" sz="4400" dirty="0">
              <a:latin typeface="Arial Rounded MT Bold" panose="020F0704030504030204" pitchFamily="34" charset="0"/>
            </a:endParaRPr>
          </a:p>
        </p:txBody>
      </p:sp>
    </p:spTree>
    <p:extLst>
      <p:ext uri="{BB962C8B-B14F-4D97-AF65-F5344CB8AC3E}">
        <p14:creationId xmlns:p14="http://schemas.microsoft.com/office/powerpoint/2010/main" val="38750253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20294-9874-1410-8BF2-9C070F0A769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11E6AF9-F65B-1E06-3438-0210A9BEE4F6}"/>
              </a:ext>
            </a:extLst>
          </p:cNvPr>
          <p:cNvSpPr>
            <a:spLocks noGrp="1"/>
          </p:cNvSpPr>
          <p:nvPr>
            <p:ph idx="1"/>
          </p:nvPr>
        </p:nvSpPr>
        <p:spPr>
          <a:xfrm>
            <a:off x="0" y="0"/>
            <a:ext cx="9144000" cy="6858000"/>
          </a:xfrm>
          <a:solidFill>
            <a:schemeClr val="bg1"/>
          </a:solidFill>
        </p:spPr>
        <p:txBody>
          <a:bodyPr>
            <a:normAutofit lnSpcReduction="10000"/>
          </a:bodyPr>
          <a:lstStyle/>
          <a:p>
            <a:pPr algn="just"/>
            <a:r>
              <a:rPr lang="fr-FR" sz="4800" b="1" dirty="0">
                <a:solidFill>
                  <a:srgbClr val="FF0000"/>
                </a:solidFill>
                <a:latin typeface="Arial Rounded MT Bold" panose="020F0704030504030204" pitchFamily="34" charset="0"/>
              </a:rPr>
              <a:t>INTRODUCTION</a:t>
            </a:r>
            <a:endParaRPr lang="en-US" sz="4800" dirty="0">
              <a:solidFill>
                <a:srgbClr val="FF0000"/>
              </a:solidFill>
              <a:latin typeface="Arial Rounded MT Bold" panose="020F0704030504030204" pitchFamily="34" charset="0"/>
            </a:endParaRPr>
          </a:p>
          <a:p>
            <a:pPr lvl="0" algn="just"/>
            <a:r>
              <a:rPr lang="fr-FR" sz="4800" dirty="0">
                <a:solidFill>
                  <a:srgbClr val="0033CC"/>
                </a:solidFill>
                <a:latin typeface="Arial Rounded MT Bold" panose="020F0704030504030204" pitchFamily="34" charset="0"/>
              </a:rPr>
              <a:t>Aujourd’hui je vais parler d’un problème qui endommage le peuple de Dieu.</a:t>
            </a:r>
            <a:endParaRPr lang="en-US" sz="4800" dirty="0">
              <a:solidFill>
                <a:srgbClr val="0033CC"/>
              </a:solidFill>
              <a:latin typeface="Arial Rounded MT Bold" panose="020F0704030504030204" pitchFamily="34" charset="0"/>
            </a:endParaRPr>
          </a:p>
          <a:p>
            <a:pPr lvl="0" algn="just"/>
            <a:r>
              <a:rPr lang="fr-FR" sz="4800" dirty="0">
                <a:solidFill>
                  <a:srgbClr val="FF0000"/>
                </a:solidFill>
                <a:latin typeface="Arial Rounded MT Bold" panose="020F0704030504030204" pitchFamily="34" charset="0"/>
              </a:rPr>
              <a:t>Ces deux sœurs : la médisance et la calomnie freinent le développement de l’église.</a:t>
            </a:r>
            <a:endParaRPr lang="en-US" sz="4800" dirty="0">
              <a:solidFill>
                <a:srgbClr val="FF0000"/>
              </a:solidFill>
              <a:latin typeface="Arial Rounded MT Bold" panose="020F0704030504030204" pitchFamily="34" charset="0"/>
            </a:endParaRPr>
          </a:p>
          <a:p>
            <a:pPr algn="just"/>
            <a:endParaRPr lang="en-US" sz="4000" dirty="0">
              <a:solidFill>
                <a:srgbClr val="FFFF00"/>
              </a:solidFill>
              <a:latin typeface="Arial Rounded MT Bold" panose="020F0704030504030204" pitchFamily="34" charset="0"/>
            </a:endParaRPr>
          </a:p>
        </p:txBody>
      </p:sp>
    </p:spTree>
    <p:extLst>
      <p:ext uri="{BB962C8B-B14F-4D97-AF65-F5344CB8AC3E}">
        <p14:creationId xmlns:p14="http://schemas.microsoft.com/office/powerpoint/2010/main" val="9725471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026D7B-109E-637F-96D1-A02BAF6C90C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772A79-5E1E-B9D6-ED17-A9C260521059}"/>
              </a:ext>
            </a:extLst>
          </p:cNvPr>
          <p:cNvSpPr>
            <a:spLocks noGrp="1"/>
          </p:cNvSpPr>
          <p:nvPr>
            <p:ph idx="1"/>
          </p:nvPr>
        </p:nvSpPr>
        <p:spPr>
          <a:xfrm>
            <a:off x="0" y="0"/>
            <a:ext cx="9144000" cy="6858000"/>
          </a:xfrm>
          <a:solidFill>
            <a:srgbClr val="FFFF00"/>
          </a:solidFill>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sz="4400" b="1" dirty="0">
                <a:solidFill>
                  <a:srgbClr val="0033CC"/>
                </a:solidFill>
                <a:latin typeface="Arial Rounded MT Bold" panose="020F0704030504030204" pitchFamily="34" charset="0"/>
              </a:rPr>
              <a:t>1 Timothée 5:11-13</a:t>
            </a:r>
            <a:r>
              <a:rPr lang="fr-FR" sz="4400" dirty="0">
                <a:solidFill>
                  <a:srgbClr val="0033CC"/>
                </a:solidFill>
                <a:latin typeface="Arial Rounded MT Bold" panose="020F0704030504030204" pitchFamily="34" charset="0"/>
              </a:rPr>
              <a:t> </a:t>
            </a:r>
            <a:r>
              <a:rPr lang="fr-FR" sz="4400" dirty="0">
                <a:latin typeface="Arial Rounded MT Bold" panose="020F0704030504030204" pitchFamily="34" charset="0"/>
              </a:rPr>
              <a:t>Et Mais refuse les jeunes veuves; car, lorsque la volupté les détache du Christ, elles veulent se marier,</a:t>
            </a:r>
            <a:endParaRPr lang="en-US" sz="4400" dirty="0">
              <a:latin typeface="Arial Rounded MT Bold" panose="020F0704030504030204" pitchFamily="34" charset="0"/>
            </a:endParaRPr>
          </a:p>
          <a:p>
            <a:pPr algn="just"/>
            <a:r>
              <a:rPr lang="fr-FR" sz="4400" dirty="0">
                <a:solidFill>
                  <a:srgbClr val="0033CC"/>
                </a:solidFill>
                <a:latin typeface="Arial Rounded MT Bold" panose="020F0704030504030204" pitchFamily="34" charset="0"/>
              </a:rPr>
              <a:t>12 et se rendent coupables en ce qu'elles violent leur premier engagement. </a:t>
            </a:r>
            <a:endParaRPr lang="en-US" sz="4400"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13145483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6FC6D5-14D1-1867-0E0C-7A948A73D42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FA7FC06-9819-BCBE-A8A3-07CAB542D2E5}"/>
              </a:ext>
            </a:extLst>
          </p:cNvPr>
          <p:cNvSpPr>
            <a:spLocks noGrp="1"/>
          </p:cNvSpPr>
          <p:nvPr>
            <p:ph idx="1"/>
          </p:nvPr>
        </p:nvSpPr>
        <p:spPr>
          <a:xfrm>
            <a:off x="0" y="0"/>
            <a:ext cx="9144000" cy="6858000"/>
          </a:xfrm>
          <a:solidFill>
            <a:srgbClr val="FFFF00"/>
          </a:solidFill>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sz="4800" dirty="0">
                <a:solidFill>
                  <a:srgbClr val="0033CC"/>
                </a:solidFill>
                <a:latin typeface="Arial Rounded MT Bold" panose="020F0704030504030204" pitchFamily="34" charset="0"/>
              </a:rPr>
              <a:t>13</a:t>
            </a:r>
            <a:r>
              <a:rPr lang="fr-FR" sz="4800" dirty="0">
                <a:latin typeface="Arial Rounded MT Bold" panose="020F0704030504030204" pitchFamily="34" charset="0"/>
              </a:rPr>
              <a:t> Avec cela, étant oisives, elles apprennent à aller de maison en maison; et non seulement elles sont oisives, mais encore causeuses et intrigantes, disant ce qu'il ne faut pas dire.</a:t>
            </a:r>
            <a:endParaRPr lang="en-US" sz="4800" dirty="0">
              <a:latin typeface="Arial Rounded MT Bold" panose="020F0704030504030204" pitchFamily="34" charset="0"/>
            </a:endParaRPr>
          </a:p>
        </p:txBody>
      </p:sp>
    </p:spTree>
    <p:extLst>
      <p:ext uri="{BB962C8B-B14F-4D97-AF65-F5344CB8AC3E}">
        <p14:creationId xmlns:p14="http://schemas.microsoft.com/office/powerpoint/2010/main" val="7045339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375C0-EDE6-3F9C-5EEB-162A61492C1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B326460-101A-BE40-D3D4-7B327CE55E7B}"/>
              </a:ext>
            </a:extLst>
          </p:cNvPr>
          <p:cNvSpPr>
            <a:spLocks noGrp="1"/>
          </p:cNvSpPr>
          <p:nvPr>
            <p:ph idx="1"/>
          </p:nvPr>
        </p:nvSpPr>
        <p:spPr>
          <a:xfrm>
            <a:off x="0" y="0"/>
            <a:ext cx="9144000" cy="6858000"/>
          </a:xfrm>
          <a:solidFill>
            <a:srgbClr val="66FFFF"/>
          </a:solidFill>
        </p:spPr>
        <p:style>
          <a:lnRef idx="1">
            <a:schemeClr val="accent3"/>
          </a:lnRef>
          <a:fillRef idx="2">
            <a:schemeClr val="accent3"/>
          </a:fillRef>
          <a:effectRef idx="1">
            <a:schemeClr val="accent3"/>
          </a:effectRef>
          <a:fontRef idx="minor">
            <a:schemeClr val="dk1"/>
          </a:fontRef>
        </p:style>
        <p:txBody>
          <a:bodyPr>
            <a:normAutofit/>
          </a:bodyPr>
          <a:lstStyle/>
          <a:p>
            <a:pPr lvl="0" algn="just"/>
            <a:r>
              <a:rPr lang="fr-FR" sz="4000" b="1" dirty="0">
                <a:solidFill>
                  <a:srgbClr val="C00000"/>
                </a:solidFill>
                <a:latin typeface="Arial Rounded MT Bold" panose="020F0704030504030204" pitchFamily="34" charset="0"/>
              </a:rPr>
              <a:t>3- Les gens qui causent des querelles par la médisance sont des narrateurs malicieux. </a:t>
            </a:r>
            <a:endParaRPr lang="en-US" sz="4000" dirty="0">
              <a:solidFill>
                <a:srgbClr val="C00000"/>
              </a:solidFill>
              <a:latin typeface="Arial Rounded MT Bold" panose="020F0704030504030204" pitchFamily="34" charset="0"/>
            </a:endParaRPr>
          </a:p>
          <a:p>
            <a:pPr algn="just"/>
            <a:r>
              <a:rPr lang="fr-FR" sz="4000" b="1" dirty="0">
                <a:latin typeface="Arial Rounded MT Bold" panose="020F0704030504030204" pitchFamily="34" charset="0"/>
              </a:rPr>
              <a:t>1 Timothée 5:13</a:t>
            </a:r>
            <a:r>
              <a:rPr lang="fr-FR" sz="4000" dirty="0">
                <a:latin typeface="Arial Rounded MT Bold" panose="020F0704030504030204" pitchFamily="34" charset="0"/>
              </a:rPr>
              <a:t>  Avec cela, étant oisives, elles apprennent à aller de maison en maison; et non seulement elles sont oisives, mais encore causeuses et intrigantes, disant ce qu'il ne faut pas dire.</a:t>
            </a:r>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23740866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8291CC-83A7-E57A-0071-2FEFD1AFBE2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4F69DA1-C0D5-46D4-B6E0-9EDB2BBD6ED8}"/>
              </a:ext>
            </a:extLst>
          </p:cNvPr>
          <p:cNvSpPr>
            <a:spLocks noGrp="1"/>
          </p:cNvSpPr>
          <p:nvPr>
            <p:ph idx="1"/>
          </p:nvPr>
        </p:nvSpPr>
        <p:spPr>
          <a:xfrm>
            <a:off x="0" y="0"/>
            <a:ext cx="9144000" cy="6858000"/>
          </a:xfrm>
          <a:solidFill>
            <a:srgbClr val="66FFFF"/>
          </a:solidFill>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sz="3600" b="1" dirty="0">
                <a:solidFill>
                  <a:srgbClr val="C00000"/>
                </a:solidFill>
                <a:latin typeface="Arial Rounded MT Bold" panose="020F0704030504030204" pitchFamily="34" charset="0"/>
              </a:rPr>
              <a:t>1Thessalonissiens 4:9-11 </a:t>
            </a:r>
            <a:endParaRPr lang="en-US" sz="3600" dirty="0">
              <a:solidFill>
                <a:srgbClr val="C00000"/>
              </a:solidFill>
              <a:latin typeface="Arial Rounded MT Bold" panose="020F0704030504030204" pitchFamily="34" charset="0"/>
            </a:endParaRPr>
          </a:p>
          <a:p>
            <a:pPr algn="just"/>
            <a:r>
              <a:rPr lang="fr-FR" sz="3600" dirty="0">
                <a:latin typeface="Arial Rounded MT Bold" panose="020F0704030504030204" pitchFamily="34" charset="0"/>
              </a:rPr>
              <a:t>9 ¶ Pour ce qui est de l'amour fraternel, vous n'avez pas besoin qu'on vous en écrive; car vous avez vous-mêmes appris de Dieu à vous aimer les uns les autres,</a:t>
            </a:r>
            <a:endParaRPr lang="en-US" sz="3600" dirty="0">
              <a:latin typeface="Arial Rounded MT Bold" panose="020F0704030504030204" pitchFamily="34" charset="0"/>
            </a:endParaRPr>
          </a:p>
          <a:p>
            <a:pPr algn="just"/>
            <a:r>
              <a:rPr lang="fr-FR" sz="3600" dirty="0">
                <a:solidFill>
                  <a:srgbClr val="C00000"/>
                </a:solidFill>
                <a:latin typeface="Arial Rounded MT Bold" panose="020F0704030504030204" pitchFamily="34" charset="0"/>
              </a:rPr>
              <a:t> 10 et c'est aussi ce que vous faites envers tous les frères dans la Macédoine entière. Mais nous vous exhortons, frères, à abonder toujours plus dans cet amour,</a:t>
            </a:r>
            <a:endParaRPr lang="en-US" sz="3600" dirty="0">
              <a:solidFill>
                <a:srgbClr val="C00000"/>
              </a:solidFill>
              <a:latin typeface="Arial Rounded MT Bold" panose="020F0704030504030204" pitchFamily="34" charset="0"/>
            </a:endParaRPr>
          </a:p>
        </p:txBody>
      </p:sp>
    </p:spTree>
    <p:extLst>
      <p:ext uri="{BB962C8B-B14F-4D97-AF65-F5344CB8AC3E}">
        <p14:creationId xmlns:p14="http://schemas.microsoft.com/office/powerpoint/2010/main" val="38289977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E095E-E616-7D83-6F3F-25F0DFADD55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75CFFA3-11DD-8C81-296A-B1B30EE7BC27}"/>
              </a:ext>
            </a:extLst>
          </p:cNvPr>
          <p:cNvSpPr>
            <a:spLocks noGrp="1"/>
          </p:cNvSpPr>
          <p:nvPr>
            <p:ph idx="1"/>
          </p:nvPr>
        </p:nvSpPr>
        <p:spPr>
          <a:xfrm>
            <a:off x="0" y="0"/>
            <a:ext cx="9144000" cy="6858000"/>
          </a:xfrm>
          <a:solidFill>
            <a:srgbClr val="66FFFF"/>
          </a:solidFill>
        </p:spPr>
        <p:style>
          <a:lnRef idx="1">
            <a:schemeClr val="accent3"/>
          </a:lnRef>
          <a:fillRef idx="2">
            <a:schemeClr val="accent3"/>
          </a:fillRef>
          <a:effectRef idx="1">
            <a:schemeClr val="accent3"/>
          </a:effectRef>
          <a:fontRef idx="minor">
            <a:schemeClr val="dk1"/>
          </a:fontRef>
        </p:style>
        <p:txBody>
          <a:bodyPr>
            <a:noAutofit/>
          </a:bodyPr>
          <a:lstStyle/>
          <a:p>
            <a:pPr algn="just"/>
            <a:r>
              <a:rPr lang="fr-FR" sz="3600" b="1" dirty="0">
                <a:solidFill>
                  <a:srgbClr val="C00000"/>
                </a:solidFill>
                <a:latin typeface="Arial Rounded MT Bold" panose="020F0704030504030204" pitchFamily="34" charset="0"/>
              </a:rPr>
              <a:t>1Thessalonissiens 4:9-11 </a:t>
            </a:r>
            <a:r>
              <a:rPr lang="fr-FR" sz="3600" dirty="0">
                <a:latin typeface="Arial Rounded MT Bold" panose="020F0704030504030204" pitchFamily="34" charset="0"/>
              </a:rPr>
              <a:t>et à mettre votre honneur à vivre tranquilles, à vous occuper de vos propres affaires, et à travailler de vos mains, comme nous vous l'avons recommandé,</a:t>
            </a:r>
            <a:endParaRPr lang="en-US" sz="3600" dirty="0">
              <a:latin typeface="Arial Rounded MT Bold" panose="020F0704030504030204" pitchFamily="34" charset="0"/>
            </a:endParaRPr>
          </a:p>
          <a:p>
            <a:pPr algn="just"/>
            <a:r>
              <a:rPr lang="fr-FR" sz="3600" dirty="0">
                <a:solidFill>
                  <a:srgbClr val="C00000"/>
                </a:solidFill>
                <a:latin typeface="Arial Rounded MT Bold" panose="020F0704030504030204" pitchFamily="34" charset="0"/>
              </a:rPr>
              <a:t>Pr 16:27-28 </a:t>
            </a:r>
            <a:r>
              <a:rPr lang="fr-FR" sz="3600" dirty="0">
                <a:latin typeface="Arial Rounded MT Bold" panose="020F0704030504030204" pitchFamily="34" charset="0"/>
              </a:rPr>
              <a:t>¶ L'homme pervers prépare le malheur, Et il y a sur ses lèvres comme un feu ardent.</a:t>
            </a:r>
            <a:endParaRPr lang="en-US" sz="3600" dirty="0">
              <a:latin typeface="Arial Rounded MT Bold" panose="020F0704030504030204" pitchFamily="34" charset="0"/>
            </a:endParaRPr>
          </a:p>
          <a:p>
            <a:pPr algn="just"/>
            <a:r>
              <a:rPr lang="fr-FR" sz="3600" dirty="0">
                <a:solidFill>
                  <a:srgbClr val="C00000"/>
                </a:solidFill>
                <a:latin typeface="Arial Rounded MT Bold" panose="020F0704030504030204" pitchFamily="34" charset="0"/>
              </a:rPr>
              <a:t> 28 L'homme pervers excite des querelles, Et le rapporteur divise les amis.</a:t>
            </a:r>
            <a:endParaRPr lang="en-US" sz="3600" dirty="0">
              <a:solidFill>
                <a:srgbClr val="C00000"/>
              </a:solidFill>
              <a:latin typeface="Arial Rounded MT Bold" panose="020F0704030504030204" pitchFamily="34" charset="0"/>
            </a:endParaRPr>
          </a:p>
        </p:txBody>
      </p:sp>
    </p:spTree>
    <p:extLst>
      <p:ext uri="{BB962C8B-B14F-4D97-AF65-F5344CB8AC3E}">
        <p14:creationId xmlns:p14="http://schemas.microsoft.com/office/powerpoint/2010/main" val="28713953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CAB209-56B9-9102-D9BB-DD749D651AC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EC116D1-E9B9-D631-DAF0-F9287D171CAA}"/>
              </a:ext>
            </a:extLst>
          </p:cNvPr>
          <p:cNvSpPr>
            <a:spLocks noGrp="1"/>
          </p:cNvSpPr>
          <p:nvPr>
            <p:ph idx="1"/>
          </p:nvPr>
        </p:nvSpPr>
        <p:spPr>
          <a:xfrm>
            <a:off x="0" y="0"/>
            <a:ext cx="9144000" cy="6858000"/>
          </a:xfrm>
          <a:solidFill>
            <a:schemeClr val="accent6">
              <a:lumMod val="20000"/>
              <a:lumOff val="80000"/>
            </a:schemeClr>
          </a:solidFill>
        </p:spPr>
        <p:style>
          <a:lnRef idx="1">
            <a:schemeClr val="accent3"/>
          </a:lnRef>
          <a:fillRef idx="2">
            <a:schemeClr val="accent3"/>
          </a:fillRef>
          <a:effectRef idx="1">
            <a:schemeClr val="accent3"/>
          </a:effectRef>
          <a:fontRef idx="minor">
            <a:schemeClr val="dk1"/>
          </a:fontRef>
        </p:style>
        <p:txBody>
          <a:bodyPr>
            <a:normAutofit/>
          </a:bodyPr>
          <a:lstStyle/>
          <a:p>
            <a:pPr lvl="0" algn="just"/>
            <a:r>
              <a:rPr lang="fr-FR" sz="4000" b="1" dirty="0">
                <a:solidFill>
                  <a:srgbClr val="0033CC"/>
                </a:solidFill>
                <a:latin typeface="Arial Rounded MT Bold" panose="020F0704030504030204" pitchFamily="34" charset="0"/>
              </a:rPr>
              <a:t>4- Les rapporteurs S'attirent des malheurs sur eux-mêmes. </a:t>
            </a:r>
            <a:endParaRPr lang="en-US" sz="4000" dirty="0">
              <a:solidFill>
                <a:srgbClr val="0033CC"/>
              </a:solidFill>
              <a:latin typeface="Arial Rounded MT Bold" panose="020F0704030504030204" pitchFamily="34" charset="0"/>
            </a:endParaRPr>
          </a:p>
          <a:p>
            <a:pPr algn="just"/>
            <a:r>
              <a:rPr lang="fr-FR" sz="4000" b="1" dirty="0">
                <a:latin typeface="Arial Rounded MT Bold" panose="020F0704030504030204" pitchFamily="34" charset="0"/>
              </a:rPr>
              <a:t>Proverbes 26:17</a:t>
            </a:r>
            <a:r>
              <a:rPr lang="fr-FR" sz="4000" dirty="0">
                <a:latin typeface="Arial Rounded MT Bold" panose="020F0704030504030204" pitchFamily="34" charset="0"/>
              </a:rPr>
              <a:t> ¶ Comme celui qui saisit un chien par les oreilles, Ainsi est un passant qui s'irrite pour une querelle où il n'a que faire.</a:t>
            </a:r>
            <a:endParaRPr lang="en-US" sz="4000" dirty="0">
              <a:latin typeface="Arial Rounded MT Bold" panose="020F0704030504030204" pitchFamily="34" charset="0"/>
            </a:endParaRPr>
          </a:p>
          <a:p>
            <a:pPr algn="just"/>
            <a:r>
              <a:rPr lang="fr-FR" sz="4000" dirty="0">
                <a:solidFill>
                  <a:srgbClr val="0033CC"/>
                </a:solidFill>
                <a:latin typeface="Arial Rounded MT Bold" panose="020F0704030504030204" pitchFamily="34" charset="0"/>
              </a:rPr>
              <a:t>Pr 22:10 ¶ Chasse le moqueur, et la querelle prendra fin; Les disputes et les outrages cesseront.</a:t>
            </a:r>
            <a:endParaRPr lang="en-US" sz="4000"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4783129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6E8E14-BA38-E0ED-6C3F-45FCD23E6F9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C98C97A-E65B-8A17-6586-A58922DF7B5E}"/>
              </a:ext>
            </a:extLst>
          </p:cNvPr>
          <p:cNvSpPr>
            <a:spLocks noGrp="1"/>
          </p:cNvSpPr>
          <p:nvPr>
            <p:ph idx="1"/>
          </p:nvPr>
        </p:nvSpPr>
        <p:spPr>
          <a:xfrm>
            <a:off x="0" y="0"/>
            <a:ext cx="9144000" cy="6858000"/>
          </a:xfrm>
          <a:solidFill>
            <a:schemeClr val="accent6">
              <a:lumMod val="20000"/>
              <a:lumOff val="80000"/>
            </a:schemeClr>
          </a:solidFill>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sz="4000" dirty="0">
                <a:latin typeface="Arial Rounded MT Bold" panose="020F0704030504030204" pitchFamily="34" charset="0"/>
              </a:rPr>
              <a:t>Pr 29:5 ¶ Un homme qui flatte son prochain Tend un filet sous ses pas.</a:t>
            </a:r>
            <a:endParaRPr lang="en-US" sz="4000" dirty="0">
              <a:latin typeface="Arial Rounded MT Bold" panose="020F0704030504030204" pitchFamily="34" charset="0"/>
            </a:endParaRPr>
          </a:p>
          <a:p>
            <a:pPr algn="just"/>
            <a:r>
              <a:rPr lang="fr-FR" sz="4000" dirty="0">
                <a:solidFill>
                  <a:srgbClr val="0033CC"/>
                </a:solidFill>
                <a:latin typeface="Arial Rounded MT Bold" panose="020F0704030504030204" pitchFamily="34" charset="0"/>
              </a:rPr>
              <a:t>Pr 16:28 L'homme pervers excite des querelles, Et le rapporteur divise les amis.</a:t>
            </a:r>
            <a:endParaRPr lang="en-US" sz="4000" dirty="0">
              <a:solidFill>
                <a:srgbClr val="0033CC"/>
              </a:solidFill>
              <a:latin typeface="Arial Rounded MT Bold" panose="020F0704030504030204" pitchFamily="34" charset="0"/>
            </a:endParaRPr>
          </a:p>
          <a:p>
            <a:pPr algn="just"/>
            <a:r>
              <a:rPr lang="fr-FR" sz="4000" dirty="0">
                <a:latin typeface="Arial Rounded MT Bold" panose="020F0704030504030204" pitchFamily="34" charset="0"/>
              </a:rPr>
              <a:t>Pr 6:19 Le faux témoin qui dit des mensonges, Et celui qui excite des querelles entre frères</a:t>
            </a:r>
            <a:r>
              <a:rPr lang="fr-FR" dirty="0">
                <a:latin typeface="Arial Rounded MT Bold" panose="020F0704030504030204" pitchFamily="34" charset="0"/>
              </a:rPr>
              <a:t>.</a:t>
            </a:r>
            <a:endParaRPr lang="en-US" dirty="0">
              <a:latin typeface="Arial Rounded MT Bold" panose="020F0704030504030204" pitchFamily="34" charset="0"/>
            </a:endParaRPr>
          </a:p>
        </p:txBody>
      </p:sp>
    </p:spTree>
    <p:extLst>
      <p:ext uri="{BB962C8B-B14F-4D97-AF65-F5344CB8AC3E}">
        <p14:creationId xmlns:p14="http://schemas.microsoft.com/office/powerpoint/2010/main" val="12375851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493D17-F410-00AA-3BE4-DE9BF2432C3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468A2B-CF35-62F5-095E-09B32F27270C}"/>
              </a:ext>
            </a:extLst>
          </p:cNvPr>
          <p:cNvSpPr>
            <a:spLocks noGrp="1"/>
          </p:cNvSpPr>
          <p:nvPr>
            <p:ph idx="1"/>
          </p:nvPr>
        </p:nvSpPr>
        <p:spPr>
          <a:xfrm>
            <a:off x="0" y="0"/>
            <a:ext cx="9144000" cy="6858000"/>
          </a:xfrm>
          <a:solidFill>
            <a:srgbClr val="00FF00"/>
          </a:solidFill>
        </p:spPr>
        <p:style>
          <a:lnRef idx="1">
            <a:schemeClr val="accent3"/>
          </a:lnRef>
          <a:fillRef idx="2">
            <a:schemeClr val="accent3"/>
          </a:fillRef>
          <a:effectRef idx="1">
            <a:schemeClr val="accent3"/>
          </a:effectRef>
          <a:fontRef idx="minor">
            <a:schemeClr val="dk1"/>
          </a:fontRef>
        </p:style>
        <p:txBody>
          <a:bodyPr>
            <a:normAutofit/>
          </a:bodyPr>
          <a:lstStyle/>
          <a:p>
            <a:pPr lvl="0" algn="just"/>
            <a:r>
              <a:rPr lang="fr-FR" sz="4400" b="1" dirty="0">
                <a:solidFill>
                  <a:srgbClr val="0033CC"/>
                </a:solidFill>
                <a:latin typeface="Arial Rounded MT Bold" panose="020F0704030504030204" pitchFamily="34" charset="0"/>
              </a:rPr>
              <a:t>5- Les chrétiens ne doivent pas l'être. </a:t>
            </a:r>
            <a:endParaRPr lang="en-US" sz="4400" dirty="0">
              <a:solidFill>
                <a:srgbClr val="0033CC"/>
              </a:solidFill>
              <a:latin typeface="Arial Rounded MT Bold" panose="020F0704030504030204" pitchFamily="34" charset="0"/>
            </a:endParaRPr>
          </a:p>
          <a:p>
            <a:pPr algn="just"/>
            <a:r>
              <a:rPr lang="fr-FR" sz="4400" b="1" dirty="0">
                <a:latin typeface="Arial Rounded MT Bold" panose="020F0704030504030204" pitchFamily="34" charset="0"/>
              </a:rPr>
              <a:t>1 Pierre 4:15</a:t>
            </a:r>
            <a:r>
              <a:rPr lang="fr-FR" sz="4400" dirty="0">
                <a:latin typeface="Arial Rounded MT Bold" panose="020F0704030504030204" pitchFamily="34" charset="0"/>
              </a:rPr>
              <a:t> Que nul de vous, en effet, ne souffre comme meurtrier, ou voleur, ou malfaiteur, ou comme s'ingérant dans les affaires d'autrui.</a:t>
            </a:r>
            <a:endParaRPr lang="en-US" sz="4400" dirty="0">
              <a:latin typeface="Arial Rounded MT Bold" panose="020F0704030504030204" pitchFamily="34" charset="0"/>
            </a:endParaRPr>
          </a:p>
        </p:txBody>
      </p:sp>
    </p:spTree>
    <p:extLst>
      <p:ext uri="{BB962C8B-B14F-4D97-AF65-F5344CB8AC3E}">
        <p14:creationId xmlns:p14="http://schemas.microsoft.com/office/powerpoint/2010/main" val="15328222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A51DE7-340B-6D8F-7E91-B710ED723C7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09F718D-B4EA-D8E3-944A-9BBDE8F45AF3}"/>
              </a:ext>
            </a:extLst>
          </p:cNvPr>
          <p:cNvSpPr>
            <a:spLocks noGrp="1"/>
          </p:cNvSpPr>
          <p:nvPr>
            <p:ph idx="1"/>
          </p:nvPr>
        </p:nvSpPr>
        <p:spPr>
          <a:xfrm>
            <a:off x="0" y="0"/>
            <a:ext cx="9144000" cy="6858000"/>
          </a:xfrm>
          <a:solidFill>
            <a:srgbClr val="00FF00"/>
          </a:solidFill>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sz="3600" dirty="0">
                <a:solidFill>
                  <a:srgbClr val="0033CC"/>
                </a:solidFill>
                <a:latin typeface="Arial Rounded MT Bold" panose="020F0704030504030204" pitchFamily="34" charset="0"/>
              </a:rPr>
              <a:t>1Th 4:10-11 </a:t>
            </a:r>
            <a:r>
              <a:rPr lang="fr-FR" sz="3600" dirty="0">
                <a:latin typeface="Arial Rounded MT Bold" panose="020F0704030504030204" pitchFamily="34" charset="0"/>
              </a:rPr>
              <a:t>et c'est aussi ce que vous faites envers tous les frères dans la Macédoine entière. Mais nous vous exhortons, frères, à abonder toujours plus dans cet amour,</a:t>
            </a:r>
            <a:endParaRPr lang="en-US" sz="3600" dirty="0">
              <a:latin typeface="Arial Rounded MT Bold" panose="020F0704030504030204" pitchFamily="34" charset="0"/>
            </a:endParaRPr>
          </a:p>
          <a:p>
            <a:pPr algn="just"/>
            <a:r>
              <a:rPr lang="fr-FR" sz="3600" dirty="0">
                <a:solidFill>
                  <a:srgbClr val="0033CC"/>
                </a:solidFill>
                <a:latin typeface="Arial Rounded MT Bold" panose="020F0704030504030204" pitchFamily="34" charset="0"/>
              </a:rPr>
              <a:t> 11 et à mettre votre honneur à vivre tranquilles, à vous occuper de vos propres affaires, et à travailler de vos mains, comme nous vous l'avons recommandé,</a:t>
            </a:r>
            <a:endParaRPr lang="en-US" sz="3600"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10326455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3E82D0-B9C2-CB19-3A6C-7723B8AB728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C4FECD-B737-6D31-2A73-4F37E98043F9}"/>
              </a:ext>
            </a:extLst>
          </p:cNvPr>
          <p:cNvSpPr>
            <a:spLocks noGrp="1"/>
          </p:cNvSpPr>
          <p:nvPr>
            <p:ph idx="1"/>
          </p:nvPr>
        </p:nvSpPr>
        <p:spPr>
          <a:xfrm>
            <a:off x="0" y="0"/>
            <a:ext cx="9144000" cy="6858000"/>
          </a:xfrm>
          <a:solidFill>
            <a:srgbClr val="00FF00"/>
          </a:solidFill>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sz="3600" dirty="0">
                <a:solidFill>
                  <a:srgbClr val="0033CC"/>
                </a:solidFill>
                <a:latin typeface="Arial Rounded MT Bold" panose="020F0704030504030204" pitchFamily="34" charset="0"/>
              </a:rPr>
              <a:t>Pr 26:17 </a:t>
            </a:r>
            <a:r>
              <a:rPr lang="fr-FR" sz="3600" dirty="0">
                <a:latin typeface="Arial Rounded MT Bold" panose="020F0704030504030204" pitchFamily="34" charset="0"/>
              </a:rPr>
              <a:t>¶ Comme celui qui saisit un chien par les oreilles, Ainsi est un passant qui s'irrite pour une querelle où il n'a que faire.</a:t>
            </a:r>
            <a:endParaRPr lang="en-US" sz="3600" dirty="0">
              <a:latin typeface="Arial Rounded MT Bold" panose="020F0704030504030204" pitchFamily="34" charset="0"/>
            </a:endParaRPr>
          </a:p>
          <a:p>
            <a:pPr algn="just"/>
            <a:r>
              <a:rPr lang="fr-FR" sz="3600" dirty="0">
                <a:solidFill>
                  <a:srgbClr val="0033CC"/>
                </a:solidFill>
                <a:latin typeface="Arial Rounded MT Bold" panose="020F0704030504030204" pitchFamily="34" charset="0"/>
              </a:rPr>
              <a:t>Pr 26:20 </a:t>
            </a:r>
            <a:r>
              <a:rPr lang="fr-FR" sz="3600" dirty="0">
                <a:latin typeface="Arial Rounded MT Bold" panose="020F0704030504030204" pitchFamily="34" charset="0"/>
              </a:rPr>
              <a:t>¶ Faute de bois, le feu s'éteint; Et quand il n'y a point de rapporteur, la querelle s'apaise.</a:t>
            </a:r>
            <a:endParaRPr lang="en-US" sz="3600" dirty="0">
              <a:latin typeface="Arial Rounded MT Bold" panose="020F0704030504030204" pitchFamily="34" charset="0"/>
            </a:endParaRPr>
          </a:p>
          <a:p>
            <a:pPr algn="just"/>
            <a:r>
              <a:rPr lang="fr-FR" sz="3600" dirty="0">
                <a:solidFill>
                  <a:srgbClr val="0033CC"/>
                </a:solidFill>
                <a:latin typeface="Arial Rounded MT Bold" panose="020F0704030504030204" pitchFamily="34" charset="0"/>
              </a:rPr>
              <a:t> Pr 26:22 </a:t>
            </a:r>
            <a:r>
              <a:rPr lang="fr-FR" sz="3600" dirty="0">
                <a:latin typeface="Arial Rounded MT Bold" panose="020F0704030504030204" pitchFamily="34" charset="0"/>
              </a:rPr>
              <a:t>Les paroles du rapporteur sont comme des friandises, Elles descendent jusqu'au fond des entrailles.</a:t>
            </a:r>
            <a:endParaRPr lang="en-US" sz="3600" dirty="0">
              <a:latin typeface="Arial Rounded MT Bold" panose="020F0704030504030204" pitchFamily="34" charset="0"/>
            </a:endParaRPr>
          </a:p>
        </p:txBody>
      </p:sp>
    </p:spTree>
    <p:extLst>
      <p:ext uri="{BB962C8B-B14F-4D97-AF65-F5344CB8AC3E}">
        <p14:creationId xmlns:p14="http://schemas.microsoft.com/office/powerpoint/2010/main" val="24089713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D05DF-AF82-3C3A-EEEC-8CA3A33C0AF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B498F4C-3451-2F09-B352-990C1454918A}"/>
              </a:ext>
            </a:extLst>
          </p:cNvPr>
          <p:cNvSpPr>
            <a:spLocks noGrp="1"/>
          </p:cNvSpPr>
          <p:nvPr>
            <p:ph idx="1"/>
          </p:nvPr>
        </p:nvSpPr>
        <p:spPr>
          <a:xfrm>
            <a:off x="0" y="0"/>
            <a:ext cx="9144000" cy="6858000"/>
          </a:xfrm>
          <a:solidFill>
            <a:schemeClr val="bg1"/>
          </a:solidFill>
        </p:spPr>
        <p:txBody>
          <a:bodyPr>
            <a:normAutofit/>
          </a:bodyPr>
          <a:lstStyle/>
          <a:p>
            <a:pPr lvl="0" algn="just"/>
            <a:r>
              <a:rPr lang="fr-FR" sz="4000" dirty="0">
                <a:solidFill>
                  <a:srgbClr val="0033CC"/>
                </a:solidFill>
                <a:latin typeface="Arial Rounded MT Bold" panose="020F0704030504030204" pitchFamily="34" charset="0"/>
              </a:rPr>
              <a:t>Les Espions, les faiseurs de conte, les oisifs, les rapporteurs, les causants, les bavards qui font partis des assemblées des saints ont toujours été une nuisance à l’église.</a:t>
            </a:r>
            <a:endParaRPr lang="en-US" sz="4000" dirty="0">
              <a:solidFill>
                <a:srgbClr val="0033CC"/>
              </a:solidFill>
              <a:latin typeface="Arial Rounded MT Bold" panose="020F0704030504030204" pitchFamily="34" charset="0"/>
            </a:endParaRPr>
          </a:p>
          <a:p>
            <a:pPr lvl="0" algn="just"/>
            <a:r>
              <a:rPr lang="fr-FR" sz="4000" dirty="0">
                <a:solidFill>
                  <a:srgbClr val="FF0000"/>
                </a:solidFill>
                <a:latin typeface="Arial Rounded MT Bold" panose="020F0704030504030204" pitchFamily="34" charset="0"/>
              </a:rPr>
              <a:t>Ils sont toujours les causes et les responsables des divisions et des animosités parmi les frères.</a:t>
            </a:r>
            <a:endParaRPr lang="en-US" sz="4000" dirty="0">
              <a:solidFill>
                <a:srgbClr val="FF0000"/>
              </a:solidFill>
              <a:latin typeface="Arial Rounded MT Bold" panose="020F0704030504030204" pitchFamily="34" charset="0"/>
            </a:endParaRPr>
          </a:p>
          <a:p>
            <a:pPr algn="just"/>
            <a:endParaRPr lang="en-US" sz="4000" dirty="0">
              <a:solidFill>
                <a:srgbClr val="FFFF00"/>
              </a:solidFill>
              <a:latin typeface="Arial Rounded MT Bold" panose="020F0704030504030204" pitchFamily="34" charset="0"/>
            </a:endParaRPr>
          </a:p>
        </p:txBody>
      </p:sp>
    </p:spTree>
    <p:extLst>
      <p:ext uri="{BB962C8B-B14F-4D97-AF65-F5344CB8AC3E}">
        <p14:creationId xmlns:p14="http://schemas.microsoft.com/office/powerpoint/2010/main" val="7244721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9409B7-1592-A20A-DC99-E198601FAFD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345100C-55CF-CC83-34FE-89ECD3D182EA}"/>
              </a:ext>
            </a:extLst>
          </p:cNvPr>
          <p:cNvSpPr>
            <a:spLocks noGrp="1"/>
          </p:cNvSpPr>
          <p:nvPr>
            <p:ph idx="1"/>
          </p:nvPr>
        </p:nvSpPr>
        <p:spPr>
          <a:xfrm>
            <a:off x="0" y="0"/>
            <a:ext cx="9144000" cy="6858000"/>
          </a:xfrm>
          <a:gradFill flip="none" rotWithShape="1">
            <a:gsLst>
              <a:gs pos="0">
                <a:srgbClr val="FC0AFC">
                  <a:tint val="66000"/>
                  <a:satMod val="160000"/>
                </a:srgbClr>
              </a:gs>
              <a:gs pos="50000">
                <a:srgbClr val="FC0AFC">
                  <a:tint val="44500"/>
                  <a:satMod val="160000"/>
                </a:srgbClr>
              </a:gs>
              <a:gs pos="100000">
                <a:srgbClr val="FC0AFC">
                  <a:tint val="23500"/>
                  <a:satMod val="160000"/>
                </a:srgbClr>
              </a:gs>
            </a:gsLst>
            <a:lin ang="0" scaled="1"/>
            <a:tileRect/>
          </a:gradFill>
        </p:spPr>
        <p:style>
          <a:lnRef idx="1">
            <a:schemeClr val="accent3"/>
          </a:lnRef>
          <a:fillRef idx="2">
            <a:schemeClr val="accent3"/>
          </a:fillRef>
          <a:effectRef idx="1">
            <a:schemeClr val="accent3"/>
          </a:effectRef>
          <a:fontRef idx="minor">
            <a:schemeClr val="dk1"/>
          </a:fontRef>
        </p:style>
        <p:txBody>
          <a:bodyPr>
            <a:normAutofit/>
          </a:bodyPr>
          <a:lstStyle/>
          <a:p>
            <a:pPr lvl="0" algn="just"/>
            <a:r>
              <a:rPr lang="fr-FR" sz="4000" b="1" dirty="0">
                <a:solidFill>
                  <a:srgbClr val="C00000"/>
                </a:solidFill>
                <a:latin typeface="Arial Rounded MT Bold" panose="020F0704030504030204" pitchFamily="34" charset="0"/>
              </a:rPr>
              <a:t>6- Heureux ceux qui procurent la paix</a:t>
            </a:r>
            <a:endParaRPr lang="en-US" sz="4000" dirty="0">
              <a:solidFill>
                <a:srgbClr val="C00000"/>
              </a:solidFill>
              <a:latin typeface="Arial Rounded MT Bold" panose="020F0704030504030204" pitchFamily="34" charset="0"/>
            </a:endParaRPr>
          </a:p>
          <a:p>
            <a:pPr algn="just"/>
            <a:r>
              <a:rPr lang="fr-FR" sz="4000" dirty="0">
                <a:latin typeface="Arial Rounded MT Bold" panose="020F0704030504030204" pitchFamily="34" charset="0"/>
              </a:rPr>
              <a:t>Pr 17:9 ¶ Celui qui couvre une faute cherche l'amour, Et celui qui la rappelle dans ses discours divise les amis.</a:t>
            </a:r>
            <a:endParaRPr lang="en-US" sz="4000" dirty="0">
              <a:latin typeface="Arial Rounded MT Bold" panose="020F0704030504030204" pitchFamily="34" charset="0"/>
            </a:endParaRPr>
          </a:p>
          <a:p>
            <a:pPr algn="just"/>
            <a:r>
              <a:rPr lang="fr-FR" sz="4000" dirty="0">
                <a:solidFill>
                  <a:srgbClr val="C00000"/>
                </a:solidFill>
                <a:latin typeface="Arial Rounded MT Bold" panose="020F0704030504030204" pitchFamily="34" charset="0"/>
              </a:rPr>
              <a:t>Pr 17:19 ¶ Celui qui aime les querelles aime le péché; Celui qui élève sa porte cherche la ruine.</a:t>
            </a:r>
            <a:endParaRPr lang="en-US" sz="4000" dirty="0">
              <a:solidFill>
                <a:srgbClr val="C00000"/>
              </a:solidFill>
              <a:latin typeface="Arial Rounded MT Bold" panose="020F0704030504030204" pitchFamily="34" charset="0"/>
            </a:endParaRPr>
          </a:p>
        </p:txBody>
      </p:sp>
    </p:spTree>
    <p:extLst>
      <p:ext uri="{BB962C8B-B14F-4D97-AF65-F5344CB8AC3E}">
        <p14:creationId xmlns:p14="http://schemas.microsoft.com/office/powerpoint/2010/main" val="14322919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1DC89-6B57-C338-FFCC-077B8564E34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EE1B15-8EDC-FBA2-76E1-679EB5888E25}"/>
              </a:ext>
            </a:extLst>
          </p:cNvPr>
          <p:cNvSpPr>
            <a:spLocks noGrp="1"/>
          </p:cNvSpPr>
          <p:nvPr>
            <p:ph idx="1"/>
          </p:nvPr>
        </p:nvSpPr>
        <p:spPr>
          <a:xfrm>
            <a:off x="0" y="0"/>
            <a:ext cx="9144000" cy="6858000"/>
          </a:xfrm>
          <a:gradFill flip="none" rotWithShape="1">
            <a:gsLst>
              <a:gs pos="0">
                <a:srgbClr val="FC0AFC">
                  <a:tint val="66000"/>
                  <a:satMod val="160000"/>
                </a:srgbClr>
              </a:gs>
              <a:gs pos="50000">
                <a:srgbClr val="FC0AFC">
                  <a:tint val="44500"/>
                  <a:satMod val="160000"/>
                </a:srgbClr>
              </a:gs>
              <a:gs pos="100000">
                <a:srgbClr val="FC0AFC">
                  <a:tint val="23500"/>
                  <a:satMod val="160000"/>
                </a:srgbClr>
              </a:gs>
            </a:gsLst>
            <a:lin ang="0" scaled="1"/>
            <a:tileRect/>
          </a:gradFill>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sz="4400" dirty="0">
                <a:solidFill>
                  <a:srgbClr val="C00000"/>
                </a:solidFill>
                <a:latin typeface="Arial Rounded MT Bold" panose="020F0704030504030204" pitchFamily="34" charset="0"/>
              </a:rPr>
              <a:t>Pr 10:12 </a:t>
            </a:r>
            <a:r>
              <a:rPr lang="fr-FR" sz="4400" dirty="0">
                <a:latin typeface="Arial Rounded MT Bold" panose="020F0704030504030204" pitchFamily="34" charset="0"/>
              </a:rPr>
              <a:t>¶ La haine excite des querelles, Mais l'amour couvre toutes les fautes.</a:t>
            </a:r>
            <a:endParaRPr lang="en-US" sz="4400" dirty="0">
              <a:latin typeface="Arial Rounded MT Bold" panose="020F0704030504030204" pitchFamily="34" charset="0"/>
            </a:endParaRPr>
          </a:p>
          <a:p>
            <a:pPr algn="just"/>
            <a:r>
              <a:rPr lang="fr-FR" sz="4400" dirty="0">
                <a:solidFill>
                  <a:srgbClr val="C00000"/>
                </a:solidFill>
                <a:latin typeface="Arial Rounded MT Bold" panose="020F0704030504030204" pitchFamily="34" charset="0"/>
              </a:rPr>
              <a:t>1Pe 4:8 </a:t>
            </a:r>
            <a:r>
              <a:rPr lang="fr-FR" sz="4400" dirty="0">
                <a:latin typeface="Arial Rounded MT Bold" panose="020F0704030504030204" pitchFamily="34" charset="0"/>
              </a:rPr>
              <a:t>Avant tout, ayez les uns pour les autres une ardente charité, car La charité couvre une multitude de péchés.</a:t>
            </a:r>
            <a:endParaRPr lang="en-US" sz="4400" dirty="0">
              <a:latin typeface="Arial Rounded MT Bold" panose="020F0704030504030204" pitchFamily="34" charset="0"/>
            </a:endParaRPr>
          </a:p>
        </p:txBody>
      </p:sp>
    </p:spTree>
    <p:extLst>
      <p:ext uri="{BB962C8B-B14F-4D97-AF65-F5344CB8AC3E}">
        <p14:creationId xmlns:p14="http://schemas.microsoft.com/office/powerpoint/2010/main" val="36134026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8C337-51B1-3BB3-2377-16D53723365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AC72D78-BE2D-7A6E-0ECD-BA0874F153BD}"/>
              </a:ext>
            </a:extLst>
          </p:cNvPr>
          <p:cNvSpPr>
            <a:spLocks noGrp="1"/>
          </p:cNvSpPr>
          <p:nvPr>
            <p:ph idx="1"/>
          </p:nvPr>
        </p:nvSpPr>
        <p:spPr>
          <a:xfrm>
            <a:off x="0" y="0"/>
            <a:ext cx="9144000" cy="6858000"/>
          </a:xfrm>
          <a:solidFill>
            <a:schemeClr val="bg1"/>
          </a:solidFill>
        </p:spPr>
        <p:style>
          <a:lnRef idx="1">
            <a:schemeClr val="accent3"/>
          </a:lnRef>
          <a:fillRef idx="2">
            <a:schemeClr val="accent3"/>
          </a:fillRef>
          <a:effectRef idx="1">
            <a:schemeClr val="accent3"/>
          </a:effectRef>
          <a:fontRef idx="minor">
            <a:schemeClr val="dk1"/>
          </a:fontRef>
        </p:style>
        <p:txBody>
          <a:bodyPr>
            <a:normAutofit/>
          </a:bodyPr>
          <a:lstStyle/>
          <a:p>
            <a:pPr lvl="0" algn="just"/>
            <a:r>
              <a:rPr lang="fr-FR" sz="4000" b="1" dirty="0">
                <a:solidFill>
                  <a:srgbClr val="FF0000"/>
                </a:solidFill>
                <a:latin typeface="Arial Rounded MT Bold" panose="020F0704030504030204" pitchFamily="34" charset="0"/>
              </a:rPr>
              <a:t>CONCLUSION</a:t>
            </a:r>
          </a:p>
          <a:p>
            <a:pPr lvl="0" algn="just"/>
            <a:r>
              <a:rPr lang="fr-FR" sz="4000" b="1" dirty="0">
                <a:solidFill>
                  <a:srgbClr val="0033CC"/>
                </a:solidFill>
                <a:latin typeface="Arial Rounded MT Bold" panose="020F0704030504030204" pitchFamily="34" charset="0"/>
              </a:rPr>
              <a:t>Philippiens 4:8 </a:t>
            </a:r>
            <a:r>
              <a:rPr lang="fr-FR" sz="4000" b="1" dirty="0">
                <a:solidFill>
                  <a:srgbClr val="460000"/>
                </a:solidFill>
                <a:latin typeface="Arial Rounded MT Bold" panose="020F0704030504030204" pitchFamily="34" charset="0"/>
              </a:rPr>
              <a:t>Au reste, frères, que tout ce qui est vrai, tout ce qui est honorable, tout ce qui est juste, tout ce qui est pur, tout ce qui est aimable, tout ce qui mérite l'approbation, ce qui est vertueux et digne de louange, soit l'objet de vos pensées. </a:t>
            </a:r>
          </a:p>
          <a:p>
            <a:pPr lvl="0" algn="r"/>
            <a:r>
              <a:rPr lang="fr-FR" sz="4000" b="1" dirty="0">
                <a:solidFill>
                  <a:srgbClr val="0033CC"/>
                </a:solidFill>
                <a:latin typeface="Arial Rounded MT Bold" panose="020F0704030504030204" pitchFamily="34" charset="0"/>
              </a:rPr>
              <a:t>Amen!</a:t>
            </a:r>
            <a:endParaRPr lang="en-US" sz="4000"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4753918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style>
          <a:lnRef idx="1">
            <a:schemeClr val="accent1"/>
          </a:lnRef>
          <a:fillRef idx="2">
            <a:schemeClr val="accent1"/>
          </a:fillRef>
          <a:effectRef idx="1">
            <a:schemeClr val="accent1"/>
          </a:effectRef>
          <a:fontRef idx="minor">
            <a:schemeClr val="dk1"/>
          </a:fontRef>
        </p:style>
        <p:txBody>
          <a:bodyPr>
            <a:normAutofit/>
          </a:bodyPr>
          <a:lstStyle/>
          <a:p>
            <a:pPr algn="ctr">
              <a:buNone/>
            </a:pPr>
            <a:r>
              <a:rPr lang="fr-FR" sz="4800" b="1" dirty="0">
                <a:solidFill>
                  <a:srgbClr val="C00000"/>
                </a:solidFill>
                <a:latin typeface="Copperplate Gothic Bold" pitchFamily="34" charset="0"/>
              </a:rPr>
              <a:t>Format des rencontres :</a:t>
            </a:r>
            <a:endParaRPr lang="en-US" sz="4800" dirty="0">
              <a:solidFill>
                <a:srgbClr val="C00000"/>
              </a:solidFill>
              <a:latin typeface="Copperplate Gothic Bold" pitchFamily="34" charset="0"/>
            </a:endParaRPr>
          </a:p>
          <a:p>
            <a:pPr algn="just"/>
            <a:r>
              <a:rPr lang="fr-FR" sz="4800" dirty="0"/>
              <a:t>Chaque vendredi de </a:t>
            </a:r>
            <a:r>
              <a:rPr lang="fr-FR" sz="4800" dirty="0">
                <a:solidFill>
                  <a:srgbClr val="C00000"/>
                </a:solidFill>
              </a:rPr>
              <a:t>7 :30 a 9 :00 PM </a:t>
            </a:r>
          </a:p>
          <a:p>
            <a:pPr algn="just"/>
            <a:r>
              <a:rPr lang="en-US" sz="3600" b="1" dirty="0">
                <a:solidFill>
                  <a:srgbClr val="002060"/>
                </a:solidFill>
              </a:rPr>
              <a:t>YouTube Presentation 7:30-8:30pm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0" y="0"/>
            <a:ext cx="9144000" cy="6858000"/>
          </a:xfrm>
        </p:spPr>
        <p:txBody>
          <a:bodyPr>
            <a:normAutofit/>
          </a:bodyPr>
          <a:lstStyle/>
          <a:p>
            <a:pPr marL="346075" lvl="1" indent="-290513"/>
            <a:r>
              <a:rPr lang="en-US" b="1" dirty="0"/>
              <a:t>(Mon, Wed) 7:30-9:30PM     PRAYER MEETING LINE # </a:t>
            </a:r>
            <a:r>
              <a:rPr lang="en-US" b="1" u="sng" dirty="0">
                <a:solidFill>
                  <a:srgbClr val="0000CC"/>
                </a:solidFill>
              </a:rPr>
              <a:t>(774) 217 6502</a:t>
            </a:r>
          </a:p>
          <a:p>
            <a:pPr marL="290513" lvl="1" indent="-290513"/>
            <a:r>
              <a:rPr lang="en-US" b="1" dirty="0">
                <a:solidFill>
                  <a:srgbClr val="003300"/>
                </a:solidFill>
              </a:rPr>
              <a:t>FRIDAY</a:t>
            </a:r>
            <a:r>
              <a:rPr lang="en-US" b="1" dirty="0"/>
              <a:t>: 7:30-9:00pm-----Bible Study (</a:t>
            </a:r>
            <a:r>
              <a:rPr lang="en-US" b="1" dirty="0">
                <a:solidFill>
                  <a:srgbClr val="002060"/>
                </a:solidFill>
              </a:rPr>
              <a:t>YOU TUBE</a:t>
            </a:r>
            <a:r>
              <a:rPr lang="en-US" b="1" dirty="0"/>
              <a:t>)</a:t>
            </a:r>
            <a:endParaRPr lang="en-US" b="1" dirty="0">
              <a:solidFill>
                <a:srgbClr val="003300"/>
              </a:solidFill>
            </a:endParaRPr>
          </a:p>
          <a:p>
            <a:pPr lvl="1" algn="ctr">
              <a:buNone/>
            </a:pPr>
            <a:r>
              <a:rPr lang="en-US" b="1" dirty="0">
                <a:solidFill>
                  <a:srgbClr val="0033CC"/>
                </a:solidFill>
              </a:rPr>
              <a:t>WEDNESDAY</a:t>
            </a:r>
          </a:p>
          <a:p>
            <a:pPr lvl="1" algn="ctr">
              <a:buNone/>
            </a:pPr>
            <a:r>
              <a:rPr lang="en-US" b="1" dirty="0">
                <a:solidFill>
                  <a:srgbClr val="C00000"/>
                </a:solidFill>
              </a:rPr>
              <a:t>CTRC  YOUTH MINISTRY</a:t>
            </a:r>
          </a:p>
          <a:p>
            <a:pPr lvl="1" algn="ctr">
              <a:buNone/>
            </a:pPr>
            <a:r>
              <a:rPr lang="en-US" b="1" dirty="0">
                <a:solidFill>
                  <a:srgbClr val="0000CC"/>
                </a:solidFill>
              </a:rPr>
              <a:t>SATURDAY</a:t>
            </a:r>
          </a:p>
          <a:p>
            <a:pPr lvl="1">
              <a:buNone/>
            </a:pPr>
            <a:r>
              <a:rPr lang="en-US" b="1" dirty="0">
                <a:solidFill>
                  <a:srgbClr val="0000CC"/>
                </a:solidFill>
              </a:rPr>
              <a:t>3:00—4:30PM </a:t>
            </a:r>
            <a:r>
              <a:rPr lang="en-US" b="1" dirty="0">
                <a:solidFill>
                  <a:srgbClr val="C00000"/>
                </a:solidFill>
              </a:rPr>
              <a:t>CTRC  CHILDREN MINISTRY</a:t>
            </a:r>
          </a:p>
          <a:p>
            <a:pPr lvl="1">
              <a:buNone/>
            </a:pPr>
            <a:r>
              <a:rPr lang="en-US" b="1" dirty="0">
                <a:solidFill>
                  <a:srgbClr val="0000CC"/>
                </a:solidFill>
              </a:rPr>
              <a:t>7:00—9:PM </a:t>
            </a:r>
            <a:r>
              <a:rPr lang="en-US" b="1" dirty="0">
                <a:solidFill>
                  <a:srgbClr val="C00000"/>
                </a:solidFill>
              </a:rPr>
              <a:t>CTRC  WOMEN MINISTRY</a:t>
            </a:r>
            <a:r>
              <a:rPr lang="en-US" b="1" dirty="0"/>
              <a:t> LINE # </a:t>
            </a:r>
            <a:r>
              <a:rPr lang="en-US" b="1" u="sng" dirty="0">
                <a:solidFill>
                  <a:srgbClr val="0000CC"/>
                </a:solidFill>
              </a:rPr>
              <a:t>(774) 217 6502</a:t>
            </a:r>
          </a:p>
          <a:p>
            <a:pPr lvl="1" algn="ctr">
              <a:buNone/>
            </a:pPr>
            <a:r>
              <a:rPr lang="en-US" b="1" dirty="0">
                <a:solidFill>
                  <a:srgbClr val="0000CC"/>
                </a:solidFill>
              </a:rPr>
              <a:t>SUNDAY</a:t>
            </a:r>
          </a:p>
          <a:p>
            <a:pPr lvl="1">
              <a:buNone/>
            </a:pPr>
            <a:r>
              <a:rPr lang="en-US" b="1" dirty="0">
                <a:solidFill>
                  <a:srgbClr val="0000CC"/>
                </a:solidFill>
              </a:rPr>
              <a:t>9:00—11:00AM </a:t>
            </a:r>
            <a:r>
              <a:rPr lang="en-US" b="1" dirty="0">
                <a:solidFill>
                  <a:srgbClr val="C00000"/>
                </a:solidFill>
              </a:rPr>
              <a:t> (MORNING WORSHIP)</a:t>
            </a:r>
          </a:p>
          <a:p>
            <a:pPr lvl="1">
              <a:buNone/>
            </a:pPr>
            <a:r>
              <a:rPr lang="en-US" b="1" dirty="0">
                <a:solidFill>
                  <a:srgbClr val="0000CC"/>
                </a:solidFill>
              </a:rPr>
              <a:t>9:00---11:00AM  </a:t>
            </a:r>
            <a:r>
              <a:rPr lang="en-US" b="1" dirty="0">
                <a:solidFill>
                  <a:srgbClr val="C00000"/>
                </a:solidFill>
              </a:rPr>
              <a:t> (CTRC ENGLISH WORSHIP)</a:t>
            </a:r>
          </a:p>
          <a:p>
            <a:pPr>
              <a:buNone/>
            </a:pPr>
            <a:endParaRPr lang="fr-FR" sz="4400" dirty="0"/>
          </a:p>
          <a:p>
            <a:pPr lvl="1"/>
            <a:endParaRPr lang="en-US" sz="3200" dirty="0"/>
          </a:p>
          <a:p>
            <a:pPr>
              <a:buNone/>
            </a:pPr>
            <a:endParaRPr lang="en-US" sz="3200" dirty="0"/>
          </a:p>
          <a:p>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style>
          <a:lnRef idx="1">
            <a:schemeClr val="accent1"/>
          </a:lnRef>
          <a:fillRef idx="2">
            <a:schemeClr val="accent1"/>
          </a:fillRef>
          <a:effectRef idx="1">
            <a:schemeClr val="accent1"/>
          </a:effectRef>
          <a:fontRef idx="minor">
            <a:schemeClr val="dk1"/>
          </a:fontRef>
        </p:style>
        <p:txBody>
          <a:bodyPr>
            <a:normAutofit lnSpcReduction="10000"/>
          </a:bodyPr>
          <a:lstStyle/>
          <a:p>
            <a:pPr algn="ctr">
              <a:buNone/>
            </a:pPr>
            <a:r>
              <a:rPr lang="fr-FR" sz="4800" b="1" u="sng" dirty="0">
                <a:solidFill>
                  <a:srgbClr val="0033CC"/>
                </a:solidFill>
              </a:rPr>
              <a:t>FLASH! </a:t>
            </a:r>
            <a:r>
              <a:rPr lang="fr-FR" sz="4800" b="1" u="sng" dirty="0">
                <a:solidFill>
                  <a:srgbClr val="FF3300"/>
                </a:solidFill>
              </a:rPr>
              <a:t>FLASH! </a:t>
            </a:r>
            <a:r>
              <a:rPr lang="fr-FR" sz="4800" b="1" u="sng" dirty="0">
                <a:solidFill>
                  <a:srgbClr val="0033CC"/>
                </a:solidFill>
              </a:rPr>
              <a:t>FLASH!</a:t>
            </a:r>
          </a:p>
          <a:p>
            <a:pPr algn="ctr">
              <a:buNone/>
            </a:pPr>
            <a:r>
              <a:rPr lang="fr-FR" sz="4000" b="1" dirty="0">
                <a:solidFill>
                  <a:srgbClr val="0033CC"/>
                </a:solidFill>
              </a:rPr>
              <a:t>SUNDAY SERVICES</a:t>
            </a:r>
          </a:p>
          <a:p>
            <a:pPr algn="ctr">
              <a:buNone/>
            </a:pPr>
            <a:r>
              <a:rPr lang="fr-FR" sz="4000" b="1" dirty="0">
                <a:solidFill>
                  <a:srgbClr val="460000"/>
                </a:solidFill>
              </a:rPr>
              <a:t>AM CREOLE FRENCH SERVICE 9-11 AM</a:t>
            </a:r>
          </a:p>
          <a:p>
            <a:pPr algn="ctr">
              <a:buNone/>
            </a:pPr>
            <a:r>
              <a:rPr lang="fr-FR" sz="4000" b="1" dirty="0">
                <a:solidFill>
                  <a:srgbClr val="FF0000"/>
                </a:solidFill>
              </a:rPr>
              <a:t>SECOND ENGLISH WORSHIP SERVICE </a:t>
            </a:r>
          </a:p>
          <a:p>
            <a:pPr algn="ctr">
              <a:buNone/>
            </a:pPr>
            <a:r>
              <a:rPr lang="fr-FR" sz="4000" b="1" dirty="0">
                <a:solidFill>
                  <a:srgbClr val="FF0000"/>
                </a:solidFill>
              </a:rPr>
              <a:t>12:00PM TO 2:00PM</a:t>
            </a:r>
          </a:p>
          <a:p>
            <a:pPr algn="ctr">
              <a:buNone/>
            </a:pPr>
            <a:r>
              <a:rPr lang="fr-FR" sz="4000" b="1" dirty="0">
                <a:solidFill>
                  <a:srgbClr val="460000"/>
                </a:solidFill>
              </a:rPr>
              <a:t>15 CARY ST, BROCKTON MASS 02302</a:t>
            </a:r>
          </a:p>
          <a:p>
            <a:pPr algn="ctr">
              <a:buNone/>
            </a:pPr>
            <a:r>
              <a:rPr lang="fr-FR" sz="4000" b="1" dirty="0">
                <a:solidFill>
                  <a:srgbClr val="460000"/>
                </a:solidFill>
              </a:rPr>
              <a:t>TEL: 857-318-3307</a:t>
            </a:r>
          </a:p>
          <a:p>
            <a:r>
              <a:rPr lang="fr-FR" sz="5400" dirty="0"/>
              <a:t>PRIÈRE FINALE</a:t>
            </a:r>
          </a:p>
          <a:p>
            <a:r>
              <a:rPr lang="fr-FR" sz="5400" dirty="0"/>
              <a:t>BENEDICTION</a:t>
            </a:r>
            <a:endParaRPr lang="en-US" sz="5400" dirty="0"/>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B2A88-B38D-432E-D541-331FBFAB95E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33388C0-F46E-5AA6-622E-5F315AB25189}"/>
              </a:ext>
            </a:extLst>
          </p:cNvPr>
          <p:cNvSpPr>
            <a:spLocks noGrp="1"/>
          </p:cNvSpPr>
          <p:nvPr>
            <p:ph idx="1"/>
          </p:nvPr>
        </p:nvSpPr>
        <p:spPr>
          <a:xfrm>
            <a:off x="0" y="0"/>
            <a:ext cx="9144000" cy="6858000"/>
          </a:xfrm>
          <a:solidFill>
            <a:schemeClr val="bg1"/>
          </a:solidFill>
        </p:spPr>
        <p:style>
          <a:lnRef idx="1">
            <a:schemeClr val="accent5"/>
          </a:lnRef>
          <a:fillRef idx="2">
            <a:schemeClr val="accent5"/>
          </a:fillRef>
          <a:effectRef idx="1">
            <a:schemeClr val="accent5"/>
          </a:effectRef>
          <a:fontRef idx="minor">
            <a:schemeClr val="dk1"/>
          </a:fontRef>
        </p:style>
        <p:txBody>
          <a:bodyPr>
            <a:normAutofit/>
          </a:bodyPr>
          <a:lstStyle/>
          <a:p>
            <a:pPr algn="just"/>
            <a:r>
              <a:rPr lang="fr-FR" sz="4000" b="1" dirty="0">
                <a:latin typeface="Arial Rounded MT Bold" panose="020F0704030504030204" pitchFamily="34" charset="0"/>
              </a:rPr>
              <a:t>AI </a:t>
            </a:r>
            <a:r>
              <a:rPr lang="fr-FR" sz="4000" b="1" dirty="0" err="1">
                <a:latin typeface="Arial Rounded MT Bold" panose="020F0704030504030204" pitchFamily="34" charset="0"/>
              </a:rPr>
              <a:t>Overview</a:t>
            </a:r>
            <a:endParaRPr lang="en-US" sz="4000" dirty="0">
              <a:latin typeface="Arial Rounded MT Bold" panose="020F0704030504030204" pitchFamily="34" charset="0"/>
            </a:endParaRPr>
          </a:p>
          <a:p>
            <a:pPr algn="just"/>
            <a:r>
              <a:rPr lang="fr-FR" sz="4000" b="1" dirty="0">
                <a:solidFill>
                  <a:srgbClr val="0033CC"/>
                </a:solidFill>
                <a:latin typeface="Arial Rounded MT Bold" panose="020F0704030504030204" pitchFamily="34" charset="0"/>
              </a:rPr>
              <a:t>Médisance</a:t>
            </a:r>
            <a:endParaRPr lang="en-US" sz="4000" dirty="0">
              <a:solidFill>
                <a:srgbClr val="0033CC"/>
              </a:solidFill>
              <a:latin typeface="Arial Rounded MT Bold" panose="020F0704030504030204" pitchFamily="34" charset="0"/>
            </a:endParaRPr>
          </a:p>
          <a:p>
            <a:pPr algn="just"/>
            <a:r>
              <a:rPr lang="fr-FR" sz="4000" dirty="0">
                <a:latin typeface="Arial Rounded MT Bold" panose="020F0704030504030204" pitchFamily="34" charset="0"/>
              </a:rPr>
              <a:t>La </a:t>
            </a:r>
            <a:r>
              <a:rPr lang="fr-FR" sz="4000" b="1" dirty="0">
                <a:latin typeface="Arial Rounded MT Bold" panose="020F0704030504030204" pitchFamily="34" charset="0"/>
              </a:rPr>
              <a:t>médisance</a:t>
            </a:r>
            <a:r>
              <a:rPr lang="fr-FR" sz="4000" dirty="0">
                <a:latin typeface="Arial Rounded MT Bold" panose="020F0704030504030204" pitchFamily="34" charset="0"/>
              </a:rPr>
              <a:t> est l'action de dire du mal de quelqu'un en and désignant ses défauts ou en révélant des faits vrais (ou crus tels), mais en son absence et dans le but de lui nuire. </a:t>
            </a:r>
            <a:endParaRPr lang="en-US" sz="4000" dirty="0">
              <a:latin typeface="Arial Rounded MT Bold" panose="020F0704030504030204" pitchFamily="34" charset="0"/>
            </a:endParaRPr>
          </a:p>
          <a:p>
            <a:pPr algn="just"/>
            <a:r>
              <a:rPr lang="fr-FR" sz="4000" b="1" dirty="0">
                <a:solidFill>
                  <a:srgbClr val="0033CC"/>
                </a:solidFill>
                <a:latin typeface="Arial Rounded MT Bold" panose="020F0704030504030204" pitchFamily="34" charset="0"/>
              </a:rPr>
              <a:t>Nuance importante : Médisance et calomnie</a:t>
            </a:r>
            <a:endParaRPr lang="en-US" sz="4000" dirty="0">
              <a:solidFill>
                <a:srgbClr val="0033CC"/>
              </a:solidFill>
              <a:latin typeface="Arial Rounded MT Bold" panose="020F0704030504030204" pitchFamily="34" charset="0"/>
            </a:endParaRPr>
          </a:p>
          <a:p>
            <a:pPr lvl="0" algn="just"/>
            <a:endParaRPr lang="en-US" sz="4000" dirty="0">
              <a:solidFill>
                <a:srgbClr val="CC00FF"/>
              </a:solidFill>
              <a:latin typeface="Copperplate Gothic Bold" panose="020E0705020206020404" pitchFamily="34" charset="0"/>
            </a:endParaRPr>
          </a:p>
        </p:txBody>
      </p:sp>
    </p:spTree>
    <p:extLst>
      <p:ext uri="{BB962C8B-B14F-4D97-AF65-F5344CB8AC3E}">
        <p14:creationId xmlns:p14="http://schemas.microsoft.com/office/powerpoint/2010/main" val="15896416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3CDB4-7864-80F0-C150-B4C7BF5504B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26D1A2B-9306-C6B3-53B1-70E36DCE6D5C}"/>
              </a:ext>
            </a:extLst>
          </p:cNvPr>
          <p:cNvSpPr>
            <a:spLocks noGrp="1"/>
          </p:cNvSpPr>
          <p:nvPr>
            <p:ph idx="1"/>
          </p:nvPr>
        </p:nvSpPr>
        <p:spPr>
          <a:xfrm>
            <a:off x="0" y="0"/>
            <a:ext cx="9144000" cy="6858000"/>
          </a:xfrm>
          <a:solidFill>
            <a:schemeClr val="bg1"/>
          </a:solidFill>
        </p:spPr>
        <p:style>
          <a:lnRef idx="1">
            <a:schemeClr val="accent5"/>
          </a:lnRef>
          <a:fillRef idx="2">
            <a:schemeClr val="accent5"/>
          </a:fillRef>
          <a:effectRef idx="1">
            <a:schemeClr val="accent5"/>
          </a:effectRef>
          <a:fontRef idx="minor">
            <a:schemeClr val="dk1"/>
          </a:fontRef>
        </p:style>
        <p:txBody>
          <a:bodyPr>
            <a:normAutofit/>
          </a:bodyPr>
          <a:lstStyle/>
          <a:p>
            <a:pPr lvl="0" algn="just"/>
            <a:r>
              <a:rPr lang="fr-FR" sz="3600" b="1" dirty="0">
                <a:solidFill>
                  <a:srgbClr val="0033CC"/>
                </a:solidFill>
                <a:latin typeface="Arial Rounded MT Bold" panose="020F0704030504030204" pitchFamily="34" charset="0"/>
              </a:rPr>
              <a:t>Médisance</a:t>
            </a:r>
            <a:r>
              <a:rPr lang="fr-FR" sz="3600" b="1" dirty="0">
                <a:latin typeface="Arial Rounded MT Bold" panose="020F0704030504030204" pitchFamily="34" charset="0"/>
              </a:rPr>
              <a:t> :</a:t>
            </a:r>
            <a:r>
              <a:rPr lang="fr-FR" sz="3600" dirty="0">
                <a:latin typeface="Arial Rounded MT Bold" panose="020F0704030504030204" pitchFamily="34" charset="0"/>
              </a:rPr>
              <a:t> Les faits rapportés sont </a:t>
            </a:r>
            <a:r>
              <a:rPr lang="fr-FR" sz="3600" b="1" dirty="0">
                <a:latin typeface="Arial Rounded MT Bold" panose="020F0704030504030204" pitchFamily="34" charset="0"/>
              </a:rPr>
              <a:t>vrais</a:t>
            </a:r>
            <a:r>
              <a:rPr lang="fr-FR" sz="3600" dirty="0">
                <a:latin typeface="Arial Rounded MT Bold" panose="020F0704030504030204" pitchFamily="34" charset="0"/>
              </a:rPr>
              <a:t> (ou considérés comme tels par celui qui les énonce).</a:t>
            </a:r>
            <a:endParaRPr lang="en-US" sz="3600" dirty="0">
              <a:latin typeface="Arial Rounded MT Bold" panose="020F0704030504030204" pitchFamily="34" charset="0"/>
            </a:endParaRPr>
          </a:p>
          <a:p>
            <a:pPr lvl="0" algn="just"/>
            <a:r>
              <a:rPr lang="fr-FR" sz="3600" b="1" dirty="0">
                <a:solidFill>
                  <a:srgbClr val="0033CC"/>
                </a:solidFill>
                <a:latin typeface="Arial Rounded MT Bold" panose="020F0704030504030204" pitchFamily="34" charset="0"/>
              </a:rPr>
              <a:t>Calomnie</a:t>
            </a:r>
            <a:r>
              <a:rPr lang="fr-FR" sz="3600" b="1" dirty="0">
                <a:latin typeface="Arial Rounded MT Bold" panose="020F0704030504030204" pitchFamily="34" charset="0"/>
              </a:rPr>
              <a:t> :</a:t>
            </a:r>
            <a:r>
              <a:rPr lang="fr-FR" sz="3600" dirty="0">
                <a:latin typeface="Arial Rounded MT Bold" panose="020F0704030504030204" pitchFamily="34" charset="0"/>
              </a:rPr>
              <a:t> Les accusations portées sont </a:t>
            </a:r>
            <a:r>
              <a:rPr lang="fr-FR" sz="3600" b="1" dirty="0">
                <a:latin typeface="Arial Rounded MT Bold" panose="020F0704030504030204" pitchFamily="34" charset="0"/>
              </a:rPr>
              <a:t>fausses</a:t>
            </a:r>
            <a:r>
              <a:rPr lang="fr-FR" sz="3600" dirty="0">
                <a:latin typeface="Arial Rounded MT Bold" panose="020F0704030504030204" pitchFamily="34" charset="0"/>
              </a:rPr>
              <a:t> et mensongères, inventées pour nuire. </a:t>
            </a:r>
            <a:endParaRPr lang="en-US" sz="3600" dirty="0">
              <a:latin typeface="Arial Rounded MT Bold" panose="020F0704030504030204" pitchFamily="34" charset="0"/>
            </a:endParaRPr>
          </a:p>
          <a:p>
            <a:pPr algn="just"/>
            <a:r>
              <a:rPr lang="fr-FR" sz="3600" b="1" dirty="0">
                <a:solidFill>
                  <a:srgbClr val="0033CC"/>
                </a:solidFill>
                <a:latin typeface="Arial Rounded MT Bold" panose="020F0704030504030204" pitchFamily="34" charset="0"/>
              </a:rPr>
              <a:t>Synonymes</a:t>
            </a:r>
            <a:endParaRPr lang="en-US" sz="3600" dirty="0">
              <a:solidFill>
                <a:srgbClr val="0033CC"/>
              </a:solidFill>
              <a:latin typeface="Arial Rounded MT Bold" panose="020F0704030504030204" pitchFamily="34" charset="0"/>
            </a:endParaRPr>
          </a:p>
          <a:p>
            <a:pPr lvl="0" algn="just"/>
            <a:r>
              <a:rPr lang="fr-FR" sz="3600" dirty="0">
                <a:latin typeface="Arial Rounded MT Bold" panose="020F0704030504030204" pitchFamily="34" charset="0"/>
              </a:rPr>
              <a:t>Dénigrement</a:t>
            </a:r>
            <a:endParaRPr lang="en-US" sz="3600" dirty="0">
              <a:latin typeface="Arial Rounded MT Bold" panose="020F0704030504030204" pitchFamily="34" charset="0"/>
            </a:endParaRPr>
          </a:p>
          <a:p>
            <a:pPr lvl="0" algn="just"/>
            <a:r>
              <a:rPr lang="fr-FR" sz="3600" dirty="0">
                <a:latin typeface="Arial Rounded MT Bold" panose="020F0704030504030204" pitchFamily="34" charset="0"/>
              </a:rPr>
              <a:t>Diffamation</a:t>
            </a:r>
            <a:endParaRPr lang="en-US" sz="3600" dirty="0">
              <a:latin typeface="Arial Rounded MT Bold" panose="020F0704030504030204" pitchFamily="34" charset="0"/>
            </a:endParaRPr>
          </a:p>
          <a:p>
            <a:pPr lvl="0" algn="just"/>
            <a:r>
              <a:rPr lang="fr-FR" sz="3600" dirty="0">
                <a:latin typeface="Arial Rounded MT Bold" panose="020F0704030504030204" pitchFamily="34" charset="0"/>
              </a:rPr>
              <a:t>Commérage </a:t>
            </a:r>
            <a:endParaRPr lang="en-US" sz="3600" dirty="0">
              <a:latin typeface="Arial Rounded MT Bold" panose="020F0704030504030204" pitchFamily="34" charset="0"/>
            </a:endParaRPr>
          </a:p>
          <a:p>
            <a:pPr marL="0" lvl="0" indent="0" algn="just">
              <a:buNone/>
            </a:pPr>
            <a:endParaRPr lang="en-US" sz="4000" dirty="0">
              <a:solidFill>
                <a:srgbClr val="CC00FF"/>
              </a:solidFill>
              <a:latin typeface="Copperplate Gothic Bold" panose="020E0705020206020404" pitchFamily="34" charset="0"/>
            </a:endParaRPr>
          </a:p>
        </p:txBody>
      </p:sp>
    </p:spTree>
    <p:extLst>
      <p:ext uri="{BB962C8B-B14F-4D97-AF65-F5344CB8AC3E}">
        <p14:creationId xmlns:p14="http://schemas.microsoft.com/office/powerpoint/2010/main" val="36977505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C7908C-BD77-FD91-EDCE-03EE3EE5CA2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CCF687F-E1BF-04EA-B68C-2A4877DE3991}"/>
              </a:ext>
            </a:extLst>
          </p:cNvPr>
          <p:cNvSpPr>
            <a:spLocks noGrp="1"/>
          </p:cNvSpPr>
          <p:nvPr>
            <p:ph idx="1"/>
          </p:nvPr>
        </p:nvSpPr>
        <p:spPr>
          <a:xfrm>
            <a:off x="0" y="0"/>
            <a:ext cx="9144000" cy="6858000"/>
          </a:xfrm>
          <a:solidFill>
            <a:schemeClr val="bg1"/>
          </a:solidFill>
        </p:spPr>
        <p:style>
          <a:lnRef idx="1">
            <a:schemeClr val="accent5"/>
          </a:lnRef>
          <a:fillRef idx="2">
            <a:schemeClr val="accent5"/>
          </a:fillRef>
          <a:effectRef idx="1">
            <a:schemeClr val="accent5"/>
          </a:effectRef>
          <a:fontRef idx="minor">
            <a:schemeClr val="dk1"/>
          </a:fontRef>
        </p:style>
        <p:txBody>
          <a:bodyPr>
            <a:normAutofit lnSpcReduction="10000"/>
          </a:bodyPr>
          <a:lstStyle/>
          <a:p>
            <a:pPr algn="just"/>
            <a:r>
              <a:rPr lang="fr-FR" sz="3600" b="1" dirty="0">
                <a:solidFill>
                  <a:srgbClr val="FF0000"/>
                </a:solidFill>
                <a:latin typeface="Arial Rounded MT Bold" panose="020F0704030504030204" pitchFamily="34" charset="0"/>
              </a:rPr>
              <a:t>médisance</a:t>
            </a:r>
            <a:r>
              <a:rPr lang="fr-FR" sz="3600" dirty="0">
                <a:solidFill>
                  <a:srgbClr val="FF0000"/>
                </a:solidFill>
                <a:latin typeface="Arial Rounded MT Bold" panose="020F0704030504030204" pitchFamily="34" charset="0"/>
              </a:rPr>
              <a:t> , nom féminin</a:t>
            </a:r>
            <a:endParaRPr lang="en-US" sz="3600" dirty="0">
              <a:solidFill>
                <a:srgbClr val="FF0000"/>
              </a:solidFill>
              <a:latin typeface="Arial Rounded MT Bold" panose="020F0704030504030204" pitchFamily="34" charset="0"/>
            </a:endParaRPr>
          </a:p>
          <a:p>
            <a:pPr lvl="0" algn="just"/>
            <a:r>
              <a:rPr lang="en-US" sz="3600" dirty="0">
                <a:latin typeface="Arial Rounded MT Bold" panose="020F0704030504030204" pitchFamily="34" charset="0"/>
              </a:rPr>
              <a:t>Sens 1</a:t>
            </a:r>
          </a:p>
          <a:p>
            <a:pPr algn="just"/>
            <a:r>
              <a:rPr lang="fr-FR" sz="3600" b="1" dirty="0">
                <a:latin typeface="Arial Rounded MT Bold" panose="020F0704030504030204" pitchFamily="34" charset="0"/>
                <a:hlinkClick r:id="rId2"/>
              </a:rPr>
              <a:t>Dénigrement</a:t>
            </a:r>
            <a:r>
              <a:rPr lang="fr-FR" sz="3600" dirty="0">
                <a:latin typeface="Arial Rounded MT Bold" panose="020F0704030504030204" pitchFamily="34" charset="0"/>
              </a:rPr>
              <a:t>. </a:t>
            </a:r>
            <a:r>
              <a:rPr lang="fr-FR" sz="3600" dirty="0">
                <a:latin typeface="Arial Rounded MT Bold" panose="020F0704030504030204" pitchFamily="34" charset="0"/>
                <a:hlinkClick r:id="rId3"/>
              </a:rPr>
              <a:t>Action</a:t>
            </a:r>
            <a:r>
              <a:rPr lang="fr-FR" sz="3600" dirty="0">
                <a:latin typeface="Arial Rounded MT Bold" panose="020F0704030504030204" pitchFamily="34" charset="0"/>
              </a:rPr>
              <a:t> de </a:t>
            </a:r>
            <a:r>
              <a:rPr lang="fr-FR" sz="3600" dirty="0">
                <a:latin typeface="Arial Rounded MT Bold" panose="020F0704030504030204" pitchFamily="34" charset="0"/>
                <a:hlinkClick r:id="rId4"/>
              </a:rPr>
              <a:t>médire</a:t>
            </a:r>
            <a:r>
              <a:rPr lang="fr-FR" sz="3600" dirty="0">
                <a:latin typeface="Arial Rounded MT Bold" panose="020F0704030504030204" pitchFamily="34" charset="0"/>
              </a:rPr>
              <a:t>.</a:t>
            </a:r>
            <a:endParaRPr lang="en-US" sz="3600" dirty="0">
              <a:latin typeface="Arial Rounded MT Bold" panose="020F0704030504030204" pitchFamily="34" charset="0"/>
            </a:endParaRPr>
          </a:p>
          <a:p>
            <a:pPr algn="just"/>
            <a:r>
              <a:rPr lang="fr-FR" sz="3600" b="1" dirty="0">
                <a:latin typeface="Arial Rounded MT Bold" panose="020F0704030504030204" pitchFamily="34" charset="0"/>
              </a:rPr>
              <a:t>Exemple :</a:t>
            </a:r>
            <a:r>
              <a:rPr lang="fr-FR" sz="3600" dirty="0">
                <a:latin typeface="Arial Rounded MT Bold" panose="020F0704030504030204" pitchFamily="34" charset="0"/>
              </a:rPr>
              <a:t> </a:t>
            </a:r>
            <a:r>
              <a:rPr lang="fr-FR" sz="3600" dirty="0">
                <a:latin typeface="Arial Rounded MT Bold" panose="020F0704030504030204" pitchFamily="34" charset="0"/>
                <a:hlinkClick r:id="rId5"/>
              </a:rPr>
              <a:t>Avoir recours</a:t>
            </a:r>
            <a:r>
              <a:rPr lang="fr-FR" sz="3600" dirty="0">
                <a:latin typeface="Arial Rounded MT Bold" panose="020F0704030504030204" pitchFamily="34" charset="0"/>
              </a:rPr>
              <a:t> à la médisance pour </a:t>
            </a:r>
            <a:r>
              <a:rPr lang="fr-FR" sz="3600" dirty="0">
                <a:latin typeface="Arial Rounded MT Bold" panose="020F0704030504030204" pitchFamily="34" charset="0"/>
                <a:hlinkClick r:id="rId6"/>
              </a:rPr>
              <a:t>parvenir</a:t>
            </a:r>
            <a:r>
              <a:rPr lang="fr-FR" sz="3600" dirty="0">
                <a:latin typeface="Arial Rounded MT Bold" panose="020F0704030504030204" pitchFamily="34" charset="0"/>
              </a:rPr>
              <a:t> à ses </a:t>
            </a:r>
            <a:r>
              <a:rPr lang="fr-FR" sz="3600" dirty="0">
                <a:latin typeface="Arial Rounded MT Bold" panose="020F0704030504030204" pitchFamily="34" charset="0"/>
                <a:hlinkClick r:id="rId7"/>
              </a:rPr>
              <a:t>fins</a:t>
            </a:r>
            <a:r>
              <a:rPr lang="fr-FR" sz="3600" dirty="0">
                <a:latin typeface="Arial Rounded MT Bold" panose="020F0704030504030204" pitchFamily="34" charset="0"/>
              </a:rPr>
              <a:t>.</a:t>
            </a:r>
            <a:endParaRPr lang="en-US" sz="3600" dirty="0">
              <a:latin typeface="Arial Rounded MT Bold" panose="020F0704030504030204" pitchFamily="34" charset="0"/>
            </a:endParaRPr>
          </a:p>
          <a:p>
            <a:pPr algn="just"/>
            <a:r>
              <a:rPr lang="fr-FR" sz="3600" b="1" dirty="0">
                <a:latin typeface="Arial Rounded MT Bold" panose="020F0704030504030204" pitchFamily="34" charset="0"/>
              </a:rPr>
              <a:t>Synonyme :</a:t>
            </a:r>
            <a:r>
              <a:rPr lang="fr-FR" sz="3600" dirty="0">
                <a:latin typeface="Arial Rounded MT Bold" panose="020F0704030504030204" pitchFamily="34" charset="0"/>
              </a:rPr>
              <a:t> </a:t>
            </a:r>
            <a:r>
              <a:rPr lang="fr-FR" sz="3600" dirty="0">
                <a:latin typeface="Arial Rounded MT Bold" panose="020F0704030504030204" pitchFamily="34" charset="0"/>
                <a:hlinkClick r:id="rId2"/>
              </a:rPr>
              <a:t>dénigrement</a:t>
            </a:r>
            <a:r>
              <a:rPr lang="fr-FR" sz="3600" dirty="0">
                <a:latin typeface="Arial Rounded MT Bold" panose="020F0704030504030204" pitchFamily="34" charset="0"/>
              </a:rPr>
              <a:t>, </a:t>
            </a:r>
            <a:r>
              <a:rPr lang="fr-FR" sz="3600" dirty="0">
                <a:latin typeface="Arial Rounded MT Bold" panose="020F0704030504030204" pitchFamily="34" charset="0"/>
                <a:hlinkClick r:id="rId8"/>
              </a:rPr>
              <a:t>ragot</a:t>
            </a:r>
            <a:r>
              <a:rPr lang="fr-FR" sz="3600" dirty="0">
                <a:latin typeface="Arial Rounded MT Bold" panose="020F0704030504030204" pitchFamily="34" charset="0"/>
              </a:rPr>
              <a:t>, </a:t>
            </a:r>
            <a:r>
              <a:rPr lang="fr-FR" sz="3600" dirty="0">
                <a:latin typeface="Arial Rounded MT Bold" panose="020F0704030504030204" pitchFamily="34" charset="0"/>
                <a:hlinkClick r:id="rId9"/>
              </a:rPr>
              <a:t>accusation</a:t>
            </a:r>
            <a:endParaRPr lang="en-US" sz="3600" dirty="0">
              <a:latin typeface="Arial Rounded MT Bold" panose="020F0704030504030204" pitchFamily="34" charset="0"/>
            </a:endParaRPr>
          </a:p>
          <a:p>
            <a:pPr algn="just"/>
            <a:r>
              <a:rPr lang="fr-FR" sz="3600" b="1" dirty="0">
                <a:latin typeface="Arial Rounded MT Bold" panose="020F0704030504030204" pitchFamily="34" charset="0"/>
              </a:rPr>
              <a:t>Contraire :</a:t>
            </a:r>
            <a:r>
              <a:rPr lang="fr-FR" sz="3600" dirty="0">
                <a:latin typeface="Arial Rounded MT Bold" panose="020F0704030504030204" pitchFamily="34" charset="0"/>
              </a:rPr>
              <a:t> </a:t>
            </a:r>
            <a:r>
              <a:rPr lang="fr-FR" sz="3600" dirty="0">
                <a:latin typeface="Arial Rounded MT Bold" panose="020F0704030504030204" pitchFamily="34" charset="0"/>
                <a:hlinkClick r:id="rId10"/>
              </a:rPr>
              <a:t>éloge</a:t>
            </a:r>
            <a:r>
              <a:rPr lang="fr-FR" sz="3600" dirty="0">
                <a:latin typeface="Arial Rounded MT Bold" panose="020F0704030504030204" pitchFamily="34" charset="0"/>
              </a:rPr>
              <a:t>, </a:t>
            </a:r>
            <a:r>
              <a:rPr lang="fr-FR" sz="3600" dirty="0">
                <a:latin typeface="Arial Rounded MT Bold" panose="020F0704030504030204" pitchFamily="34" charset="0"/>
                <a:hlinkClick r:id="rId11"/>
              </a:rPr>
              <a:t>apologie</a:t>
            </a:r>
            <a:r>
              <a:rPr lang="fr-FR" sz="3600" dirty="0">
                <a:latin typeface="Arial Rounded MT Bold" panose="020F0704030504030204" pitchFamily="34" charset="0"/>
              </a:rPr>
              <a:t>, </a:t>
            </a:r>
            <a:r>
              <a:rPr lang="fr-FR" sz="3600" dirty="0">
                <a:latin typeface="Arial Rounded MT Bold" panose="020F0704030504030204" pitchFamily="34" charset="0"/>
                <a:hlinkClick r:id="rId12"/>
              </a:rPr>
              <a:t>compliment</a:t>
            </a:r>
            <a:endParaRPr lang="en-US" sz="3600" dirty="0">
              <a:latin typeface="Arial Rounded MT Bold" panose="020F0704030504030204" pitchFamily="34" charset="0"/>
            </a:endParaRPr>
          </a:p>
          <a:p>
            <a:pPr algn="just"/>
            <a:r>
              <a:rPr lang="fr-FR" sz="3600" b="1" dirty="0">
                <a:latin typeface="Arial Rounded MT Bold" panose="020F0704030504030204" pitchFamily="34" charset="0"/>
              </a:rPr>
              <a:t>Étymologie :</a:t>
            </a:r>
            <a:r>
              <a:rPr lang="fr-FR" sz="3600" dirty="0">
                <a:latin typeface="Arial Rounded MT Bold" panose="020F0704030504030204" pitchFamily="34" charset="0"/>
              </a:rPr>
              <a:t> du verbe médire qui signifie dire du mal</a:t>
            </a:r>
            <a:endParaRPr lang="en-US" sz="3600" dirty="0">
              <a:latin typeface="Arial Rounded MT Bold" panose="020F0704030504030204" pitchFamily="34" charset="0"/>
            </a:endParaRPr>
          </a:p>
          <a:p>
            <a:pPr algn="just"/>
            <a:r>
              <a:rPr lang="fr-FR" sz="3600" b="1" dirty="0">
                <a:latin typeface="Arial Rounded MT Bold" panose="020F0704030504030204" pitchFamily="34" charset="0"/>
              </a:rPr>
              <a:t>Traduction en a</a:t>
            </a:r>
            <a:r>
              <a:rPr lang="en-US" sz="3600" b="1" dirty="0" err="1">
                <a:latin typeface="Arial Rounded MT Bold" panose="020F0704030504030204" pitchFamily="34" charset="0"/>
              </a:rPr>
              <a:t>nglais</a:t>
            </a:r>
            <a:r>
              <a:rPr lang="en-US" sz="3600" b="1" dirty="0">
                <a:latin typeface="Arial Rounded MT Bold" panose="020F0704030504030204" pitchFamily="34" charset="0"/>
              </a:rPr>
              <a:t> :</a:t>
            </a:r>
            <a:r>
              <a:rPr lang="en-US" sz="3600" dirty="0">
                <a:latin typeface="Arial Rounded MT Bold" panose="020F0704030504030204" pitchFamily="34" charset="0"/>
              </a:rPr>
              <a:t> </a:t>
            </a:r>
            <a:r>
              <a:rPr lang="en-US" sz="3600" dirty="0">
                <a:solidFill>
                  <a:srgbClr val="FF0000"/>
                </a:solidFill>
                <a:latin typeface="Arial Rounded MT Bold" panose="020F0704030504030204" pitchFamily="34" charset="0"/>
              </a:rPr>
              <a:t>gossiping</a:t>
            </a:r>
          </a:p>
          <a:p>
            <a:pPr marL="0" lvl="0" indent="0" algn="just">
              <a:buNone/>
            </a:pPr>
            <a:endParaRPr lang="en-US" sz="4000" dirty="0">
              <a:solidFill>
                <a:srgbClr val="CC00FF"/>
              </a:solidFill>
              <a:latin typeface="Copperplate Gothic Bold" panose="020E0705020206020404" pitchFamily="34" charset="0"/>
            </a:endParaRPr>
          </a:p>
        </p:txBody>
      </p:sp>
    </p:spTree>
    <p:extLst>
      <p:ext uri="{BB962C8B-B14F-4D97-AF65-F5344CB8AC3E}">
        <p14:creationId xmlns:p14="http://schemas.microsoft.com/office/powerpoint/2010/main" val="36158611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7DB5F-F8A9-4ABE-73C2-4506184E44A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5070DF7-F6E6-3C67-FC49-FC6652743D6A}"/>
              </a:ext>
            </a:extLst>
          </p:cNvPr>
          <p:cNvSpPr>
            <a:spLocks noGrp="1"/>
          </p:cNvSpPr>
          <p:nvPr>
            <p:ph idx="1"/>
          </p:nvPr>
        </p:nvSpPr>
        <p:spPr>
          <a:xfrm>
            <a:off x="0" y="0"/>
            <a:ext cx="9144000" cy="6858000"/>
          </a:xfrm>
          <a:solidFill>
            <a:schemeClr val="bg1"/>
          </a:solidFill>
        </p:spPr>
        <p:style>
          <a:lnRef idx="1">
            <a:schemeClr val="accent5"/>
          </a:lnRef>
          <a:fillRef idx="2">
            <a:schemeClr val="accent5"/>
          </a:fillRef>
          <a:effectRef idx="1">
            <a:schemeClr val="accent5"/>
          </a:effectRef>
          <a:fontRef idx="minor">
            <a:schemeClr val="dk1"/>
          </a:fontRef>
        </p:style>
        <p:txBody>
          <a:bodyPr>
            <a:normAutofit/>
          </a:bodyPr>
          <a:lstStyle/>
          <a:p>
            <a:pPr lvl="0" algn="just"/>
            <a:r>
              <a:rPr lang="en-US" sz="3600" dirty="0">
                <a:solidFill>
                  <a:srgbClr val="FF0000"/>
                </a:solidFill>
                <a:latin typeface="Arial Rounded MT Bold" panose="020F0704030504030204" pitchFamily="34" charset="0"/>
              </a:rPr>
              <a:t>Sens 2 </a:t>
            </a:r>
            <a:r>
              <a:rPr lang="fr-FR" sz="3600" noProof="0" dirty="0">
                <a:solidFill>
                  <a:srgbClr val="FF0000"/>
                </a:solidFill>
                <a:latin typeface="Arial Rounded MT Bold" panose="020F0704030504030204" pitchFamily="34" charset="0"/>
              </a:rPr>
              <a:t>Médisance</a:t>
            </a:r>
          </a:p>
          <a:p>
            <a:pPr algn="just"/>
            <a:r>
              <a:rPr lang="fr-FR" sz="3600" dirty="0">
                <a:latin typeface="Arial Rounded MT Bold" panose="020F0704030504030204" pitchFamily="34" charset="0"/>
                <a:hlinkClick r:id="rId2"/>
              </a:rPr>
              <a:t>Parole</a:t>
            </a:r>
            <a:r>
              <a:rPr lang="fr-FR" sz="3600" dirty="0">
                <a:latin typeface="Arial Rounded MT Bold" panose="020F0704030504030204" pitchFamily="34" charset="0"/>
              </a:rPr>
              <a:t> </a:t>
            </a:r>
            <a:r>
              <a:rPr lang="fr-FR" sz="3600" dirty="0">
                <a:latin typeface="Arial Rounded MT Bold" panose="020F0704030504030204" pitchFamily="34" charset="0"/>
                <a:hlinkClick r:id="rId3"/>
              </a:rPr>
              <a:t>malveillante</a:t>
            </a:r>
            <a:r>
              <a:rPr lang="fr-FR" sz="3600" dirty="0">
                <a:latin typeface="Arial Rounded MT Bold" panose="020F0704030504030204" pitchFamily="34" charset="0"/>
              </a:rPr>
              <a:t>.</a:t>
            </a:r>
            <a:endParaRPr lang="en-US" sz="3600" dirty="0">
              <a:latin typeface="Arial Rounded MT Bold" panose="020F0704030504030204" pitchFamily="34" charset="0"/>
            </a:endParaRPr>
          </a:p>
          <a:p>
            <a:pPr algn="just"/>
            <a:r>
              <a:rPr lang="fr-FR" sz="3600" b="1" dirty="0">
                <a:latin typeface="Arial Rounded MT Bold" panose="020F0704030504030204" pitchFamily="34" charset="0"/>
              </a:rPr>
              <a:t>Exemple :</a:t>
            </a:r>
            <a:r>
              <a:rPr lang="fr-FR" sz="3600" dirty="0">
                <a:latin typeface="Arial Rounded MT Bold" panose="020F0704030504030204" pitchFamily="34" charset="0"/>
              </a:rPr>
              <a:t> Il ne </a:t>
            </a:r>
            <a:r>
              <a:rPr lang="fr-FR" sz="3600" dirty="0">
                <a:latin typeface="Arial Rounded MT Bold" panose="020F0704030504030204" pitchFamily="34" charset="0"/>
                <a:hlinkClick r:id="rId4"/>
              </a:rPr>
              <a:t>s'agit</a:t>
            </a:r>
            <a:r>
              <a:rPr lang="fr-FR" sz="3600" dirty="0">
                <a:latin typeface="Arial Rounded MT Bold" panose="020F0704030504030204" pitchFamily="34" charset="0"/>
              </a:rPr>
              <a:t> là que </a:t>
            </a:r>
            <a:r>
              <a:rPr lang="fr-FR" sz="3600" dirty="0">
                <a:latin typeface="Arial Rounded MT Bold" panose="020F0704030504030204" pitchFamily="34" charset="0"/>
                <a:hlinkClick r:id="rId5"/>
              </a:rPr>
              <a:t>pure</a:t>
            </a:r>
            <a:r>
              <a:rPr lang="fr-FR" sz="3600" dirty="0">
                <a:latin typeface="Arial Rounded MT Bold" panose="020F0704030504030204" pitchFamily="34" charset="0"/>
              </a:rPr>
              <a:t> médisance.</a:t>
            </a:r>
            <a:endParaRPr lang="en-US" sz="3600" dirty="0">
              <a:latin typeface="Arial Rounded MT Bold" panose="020F0704030504030204" pitchFamily="34" charset="0"/>
            </a:endParaRPr>
          </a:p>
          <a:p>
            <a:pPr algn="just"/>
            <a:r>
              <a:rPr lang="fr-FR" sz="3600" b="1" dirty="0">
                <a:latin typeface="Arial Rounded MT Bold" panose="020F0704030504030204" pitchFamily="34" charset="0"/>
              </a:rPr>
              <a:t>Synonyme :</a:t>
            </a:r>
            <a:r>
              <a:rPr lang="fr-FR" sz="3600" dirty="0">
                <a:latin typeface="Arial Rounded MT Bold" panose="020F0704030504030204" pitchFamily="34" charset="0"/>
              </a:rPr>
              <a:t> </a:t>
            </a:r>
            <a:r>
              <a:rPr lang="fr-FR" sz="3600" dirty="0">
                <a:latin typeface="Arial Rounded MT Bold" panose="020F0704030504030204" pitchFamily="34" charset="0"/>
                <a:hlinkClick r:id="rId6"/>
              </a:rPr>
              <a:t>accusation</a:t>
            </a:r>
            <a:r>
              <a:rPr lang="fr-FR" sz="3600" dirty="0">
                <a:latin typeface="Arial Rounded MT Bold" panose="020F0704030504030204" pitchFamily="34" charset="0"/>
              </a:rPr>
              <a:t>, </a:t>
            </a:r>
            <a:r>
              <a:rPr lang="fr-FR" sz="3600" dirty="0">
                <a:latin typeface="Arial Rounded MT Bold" panose="020F0704030504030204" pitchFamily="34" charset="0"/>
                <a:hlinkClick r:id="rId7"/>
              </a:rPr>
              <a:t>diffamation</a:t>
            </a:r>
            <a:r>
              <a:rPr lang="fr-FR" sz="3600" dirty="0">
                <a:latin typeface="Arial Rounded MT Bold" panose="020F0704030504030204" pitchFamily="34" charset="0"/>
              </a:rPr>
              <a:t>, </a:t>
            </a:r>
            <a:r>
              <a:rPr lang="fr-FR" sz="3600" dirty="0">
                <a:latin typeface="Arial Rounded MT Bold" panose="020F0704030504030204" pitchFamily="34" charset="0"/>
                <a:hlinkClick r:id="rId8"/>
              </a:rPr>
              <a:t>dénigrement</a:t>
            </a:r>
            <a:r>
              <a:rPr lang="fr-FR" sz="3600" dirty="0">
                <a:latin typeface="Arial Rounded MT Bold" panose="020F0704030504030204" pitchFamily="34" charset="0"/>
              </a:rPr>
              <a:t>, </a:t>
            </a:r>
            <a:r>
              <a:rPr lang="fr-FR" sz="3600" dirty="0">
                <a:latin typeface="Arial Rounded MT Bold" panose="020F0704030504030204" pitchFamily="34" charset="0"/>
                <a:hlinkClick r:id="rId9"/>
              </a:rPr>
              <a:t>ragot</a:t>
            </a:r>
            <a:r>
              <a:rPr lang="fr-FR" sz="3600" dirty="0">
                <a:latin typeface="Arial Rounded MT Bold" panose="020F0704030504030204" pitchFamily="34" charset="0"/>
              </a:rPr>
              <a:t>, </a:t>
            </a:r>
            <a:r>
              <a:rPr lang="fr-FR" sz="3600" dirty="0">
                <a:latin typeface="Arial Rounded MT Bold" panose="020F0704030504030204" pitchFamily="34" charset="0"/>
                <a:hlinkClick r:id="rId10"/>
              </a:rPr>
              <a:t>allégation</a:t>
            </a:r>
            <a:endParaRPr lang="en-US" sz="3600" dirty="0">
              <a:latin typeface="Arial Rounded MT Bold" panose="020F0704030504030204" pitchFamily="34" charset="0"/>
            </a:endParaRPr>
          </a:p>
          <a:p>
            <a:pPr algn="just"/>
            <a:r>
              <a:rPr lang="fr-FR" sz="3600" b="1" dirty="0">
                <a:latin typeface="Arial Rounded MT Bold" panose="020F0704030504030204" pitchFamily="34" charset="0"/>
              </a:rPr>
              <a:t>Contraire :</a:t>
            </a:r>
            <a:r>
              <a:rPr lang="fr-FR" sz="3600" dirty="0">
                <a:latin typeface="Arial Rounded MT Bold" panose="020F0704030504030204" pitchFamily="34" charset="0"/>
              </a:rPr>
              <a:t> </a:t>
            </a:r>
            <a:r>
              <a:rPr lang="fr-FR" sz="3600" dirty="0">
                <a:latin typeface="Arial Rounded MT Bold" panose="020F0704030504030204" pitchFamily="34" charset="0"/>
                <a:hlinkClick r:id="rId11"/>
              </a:rPr>
              <a:t>louange</a:t>
            </a:r>
            <a:r>
              <a:rPr lang="fr-FR" sz="3600" dirty="0">
                <a:latin typeface="Arial Rounded MT Bold" panose="020F0704030504030204" pitchFamily="34" charset="0"/>
              </a:rPr>
              <a:t>, </a:t>
            </a:r>
            <a:r>
              <a:rPr lang="fr-FR" sz="3600" dirty="0">
                <a:latin typeface="Arial Rounded MT Bold" panose="020F0704030504030204" pitchFamily="34" charset="0"/>
                <a:hlinkClick r:id="rId12"/>
              </a:rPr>
              <a:t>éloge</a:t>
            </a:r>
            <a:r>
              <a:rPr lang="fr-FR" sz="3600" dirty="0">
                <a:latin typeface="Arial Rounded MT Bold" panose="020F0704030504030204" pitchFamily="34" charset="0"/>
              </a:rPr>
              <a:t>, </a:t>
            </a:r>
            <a:r>
              <a:rPr lang="fr-FR" sz="3600" dirty="0">
                <a:latin typeface="Arial Rounded MT Bold" panose="020F0704030504030204" pitchFamily="34" charset="0"/>
                <a:hlinkClick r:id="rId13"/>
              </a:rPr>
              <a:t>félicitation</a:t>
            </a:r>
            <a:endParaRPr lang="en-US" sz="3600" dirty="0">
              <a:latin typeface="Arial Rounded MT Bold" panose="020F0704030504030204" pitchFamily="34" charset="0"/>
            </a:endParaRPr>
          </a:p>
          <a:p>
            <a:pPr algn="just"/>
            <a:r>
              <a:rPr lang="fr-FR" sz="3600" b="1" dirty="0">
                <a:latin typeface="Arial Rounded MT Bold" panose="020F0704030504030204" pitchFamily="34" charset="0"/>
              </a:rPr>
              <a:t>Traduction en anglais :</a:t>
            </a:r>
            <a:r>
              <a:rPr lang="fr-FR" sz="3600" dirty="0">
                <a:latin typeface="Arial Rounded MT Bold" panose="020F0704030504030204" pitchFamily="34" charset="0"/>
              </a:rPr>
              <a:t> </a:t>
            </a:r>
            <a:r>
              <a:rPr lang="fr-FR" sz="3600" dirty="0" err="1">
                <a:latin typeface="Arial Rounded MT Bold" panose="020F0704030504030204" pitchFamily="34" charset="0"/>
              </a:rPr>
              <a:t>gossip</a:t>
            </a:r>
            <a:endParaRPr lang="en-US" sz="3600" dirty="0">
              <a:latin typeface="Arial Rounded MT Bold" panose="020F0704030504030204" pitchFamily="34" charset="0"/>
            </a:endParaRPr>
          </a:p>
          <a:p>
            <a:pPr lvl="0" algn="just"/>
            <a:endParaRPr lang="en-US" sz="4000" dirty="0">
              <a:solidFill>
                <a:srgbClr val="CC00FF"/>
              </a:solidFill>
              <a:latin typeface="Copperplate Gothic Bold" panose="020E0705020206020404" pitchFamily="34" charset="0"/>
            </a:endParaRPr>
          </a:p>
        </p:txBody>
      </p:sp>
    </p:spTree>
    <p:extLst>
      <p:ext uri="{BB962C8B-B14F-4D97-AF65-F5344CB8AC3E}">
        <p14:creationId xmlns:p14="http://schemas.microsoft.com/office/powerpoint/2010/main" val="23400448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0C4281-91E8-2E3C-37FD-320DE0E35A9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44C3A9-D4F9-039B-2076-8C1FEC994ECD}"/>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sz="4000" b="1" dirty="0">
                <a:latin typeface="Arial Rounded MT Bold" panose="020F0704030504030204" pitchFamily="34" charset="0"/>
              </a:rPr>
              <a:t>Différence entre </a:t>
            </a:r>
            <a:r>
              <a:rPr lang="fr-FR" sz="4000" b="1" i="1" dirty="0">
                <a:solidFill>
                  <a:srgbClr val="FF0000"/>
                </a:solidFill>
                <a:latin typeface="Arial Rounded MT Bold" panose="020F0704030504030204" pitchFamily="34" charset="0"/>
              </a:rPr>
              <a:t>calomnie</a:t>
            </a:r>
            <a:r>
              <a:rPr lang="fr-FR" sz="4000" b="1" dirty="0">
                <a:solidFill>
                  <a:srgbClr val="FF0000"/>
                </a:solidFill>
                <a:latin typeface="Arial Rounded MT Bold" panose="020F0704030504030204" pitchFamily="34" charset="0"/>
              </a:rPr>
              <a:t> et </a:t>
            </a:r>
            <a:r>
              <a:rPr lang="fr-FR" sz="4000" b="1" i="1" dirty="0">
                <a:solidFill>
                  <a:srgbClr val="FF0000"/>
                </a:solidFill>
                <a:latin typeface="Arial Rounded MT Bold" panose="020F0704030504030204" pitchFamily="34" charset="0"/>
              </a:rPr>
              <a:t>médisance</a:t>
            </a:r>
            <a:endParaRPr lang="en-US" sz="4000" dirty="0">
              <a:solidFill>
                <a:srgbClr val="FF0000"/>
              </a:solidFill>
              <a:latin typeface="Arial Rounded MT Bold" panose="020F0704030504030204" pitchFamily="34" charset="0"/>
            </a:endParaRPr>
          </a:p>
          <a:p>
            <a:pPr algn="just"/>
            <a:r>
              <a:rPr lang="fr-FR" sz="4000" dirty="0">
                <a:latin typeface="Arial Rounded MT Bold" panose="020F0704030504030204" pitchFamily="34" charset="0"/>
              </a:rPr>
              <a:t>Les noms </a:t>
            </a:r>
            <a:r>
              <a:rPr lang="fr-FR" sz="4000" i="1" dirty="0">
                <a:latin typeface="Arial Rounded MT Bold" panose="020F0704030504030204" pitchFamily="34" charset="0"/>
              </a:rPr>
              <a:t>calomnie</a:t>
            </a:r>
            <a:r>
              <a:rPr lang="fr-FR" sz="4000" dirty="0">
                <a:latin typeface="Arial Rounded MT Bold" panose="020F0704030504030204" pitchFamily="34" charset="0"/>
              </a:rPr>
              <a:t> et </a:t>
            </a:r>
            <a:r>
              <a:rPr lang="fr-FR" sz="4000" i="1" dirty="0">
                <a:latin typeface="Arial Rounded MT Bold" panose="020F0704030504030204" pitchFamily="34" charset="0"/>
              </a:rPr>
              <a:t>médisance</a:t>
            </a:r>
            <a:r>
              <a:rPr lang="fr-FR" sz="4000" dirty="0">
                <a:latin typeface="Arial Rounded MT Bold" panose="020F0704030504030204" pitchFamily="34" charset="0"/>
              </a:rPr>
              <a:t> </a:t>
            </a:r>
            <a:r>
              <a:rPr lang="fr-FR" sz="4000" dirty="0" err="1">
                <a:latin typeface="Arial Rounded MT Bold" panose="020F0704030504030204" pitchFamily="34" charset="0"/>
              </a:rPr>
              <a:t>part-agent</a:t>
            </a:r>
            <a:r>
              <a:rPr lang="fr-FR" sz="4000" dirty="0">
                <a:latin typeface="Arial Rounded MT Bold" panose="020F0704030504030204" pitchFamily="34" charset="0"/>
              </a:rPr>
              <a:t> l’idée de « faire du tort », mais </a:t>
            </a:r>
            <a:r>
              <a:rPr lang="fr-FR" sz="4000" i="1" dirty="0">
                <a:solidFill>
                  <a:srgbClr val="FF0000"/>
                </a:solidFill>
                <a:latin typeface="Arial Rounded MT Bold" panose="020F0704030504030204" pitchFamily="34" charset="0"/>
              </a:rPr>
              <a:t>calomnie</a:t>
            </a:r>
            <a:r>
              <a:rPr lang="fr-FR" sz="4000" dirty="0">
                <a:latin typeface="Arial Rounded MT Bold" panose="020F0704030504030204" pitchFamily="34" charset="0"/>
              </a:rPr>
              <a:t> implique une accusation mensongère, alors que</a:t>
            </a:r>
            <a:r>
              <a:rPr lang="fr-FR" sz="4000" i="1" dirty="0">
                <a:latin typeface="Arial Rounded MT Bold" panose="020F0704030504030204" pitchFamily="34" charset="0"/>
              </a:rPr>
              <a:t> </a:t>
            </a:r>
            <a:r>
              <a:rPr lang="fr-FR" sz="4000" i="1" dirty="0">
                <a:solidFill>
                  <a:srgbClr val="FF0000"/>
                </a:solidFill>
                <a:latin typeface="Arial Rounded MT Bold" panose="020F0704030504030204" pitchFamily="34" charset="0"/>
              </a:rPr>
              <a:t>médisance</a:t>
            </a:r>
            <a:r>
              <a:rPr lang="fr-FR" sz="4000" dirty="0">
                <a:latin typeface="Arial Rounded MT Bold" panose="020F0704030504030204" pitchFamily="34" charset="0"/>
              </a:rPr>
              <a:t> implique plutôt des propos malveillants, mais véridiques.</a:t>
            </a:r>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42094368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63622</TotalTime>
  <Words>2453</Words>
  <Application>Microsoft Office PowerPoint</Application>
  <PresentationFormat>On-screen Show (4:3)</PresentationFormat>
  <Paragraphs>144</Paragraphs>
  <Slides>45</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45</vt:i4>
      </vt:variant>
    </vt:vector>
  </HeadingPairs>
  <TitlesOfParts>
    <vt:vector size="50" baseType="lpstr">
      <vt:lpstr>Arial</vt:lpstr>
      <vt:lpstr>Arial Rounded MT Bold</vt:lpstr>
      <vt:lpstr>Calibri</vt:lpstr>
      <vt:lpstr>Copperplate Gothic Bold</vt:lpstr>
      <vt:lpstr>Office Theme</vt:lpstr>
      <vt:lpstr>CHRIST THE ROCK CONGREGATION PRÉSENTE ÉTUDIONS LA BIBLE 142ÈME SESSION  ORATEUR: PASTEUR MARC  SIMEON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dc:title>
  <dc:creator>MARC EDOUARD SIMEON</dc:creator>
  <cp:lastModifiedBy>Marc Simeon</cp:lastModifiedBy>
  <cp:revision>625</cp:revision>
  <dcterms:created xsi:type="dcterms:W3CDTF">2022-04-13T13:36:19Z</dcterms:created>
  <dcterms:modified xsi:type="dcterms:W3CDTF">2026-09-16T10:36:15Z</dcterms:modified>
</cp:coreProperties>
</file>