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7"/>
  </p:notesMasterIdLst>
  <p:sldIdLst>
    <p:sldId id="256" r:id="rId2"/>
    <p:sldId id="667" r:id="rId3"/>
    <p:sldId id="2979" r:id="rId4"/>
    <p:sldId id="3577" r:id="rId5"/>
    <p:sldId id="3578" r:id="rId6"/>
    <p:sldId id="3548" r:id="rId7"/>
    <p:sldId id="3579" r:id="rId8"/>
    <p:sldId id="3580" r:id="rId9"/>
    <p:sldId id="936" r:id="rId10"/>
    <p:sldId id="3550" r:id="rId11"/>
    <p:sldId id="3581" r:id="rId12"/>
    <p:sldId id="3582" r:id="rId13"/>
    <p:sldId id="3388" r:id="rId14"/>
    <p:sldId id="3583" r:id="rId15"/>
    <p:sldId id="3584" r:id="rId16"/>
    <p:sldId id="3587" r:id="rId17"/>
    <p:sldId id="3585" r:id="rId18"/>
    <p:sldId id="3588" r:id="rId19"/>
    <p:sldId id="3586" r:id="rId20"/>
    <p:sldId id="3589" r:id="rId21"/>
    <p:sldId id="3499" r:id="rId22"/>
    <p:sldId id="3590" r:id="rId23"/>
    <p:sldId id="3591" r:id="rId24"/>
    <p:sldId id="3594" r:id="rId25"/>
    <p:sldId id="3592" r:id="rId26"/>
    <p:sldId id="3595" r:id="rId27"/>
    <p:sldId id="3593" r:id="rId28"/>
    <p:sldId id="3596" r:id="rId29"/>
    <p:sldId id="1788" r:id="rId30"/>
    <p:sldId id="3413" r:id="rId31"/>
    <p:sldId id="3597" r:id="rId32"/>
    <p:sldId id="3598" r:id="rId33"/>
    <p:sldId id="1691" r:id="rId34"/>
    <p:sldId id="3484" r:id="rId35"/>
    <p:sldId id="3599" r:id="rId36"/>
    <p:sldId id="3600" r:id="rId37"/>
    <p:sldId id="3601" r:id="rId38"/>
    <p:sldId id="3602" r:id="rId39"/>
    <p:sldId id="3603" r:id="rId40"/>
    <p:sldId id="3604" r:id="rId41"/>
    <p:sldId id="3227" r:id="rId42"/>
    <p:sldId id="3605" r:id="rId43"/>
    <p:sldId id="3606" r:id="rId44"/>
    <p:sldId id="3607" r:id="rId45"/>
    <p:sldId id="3608" r:id="rId46"/>
    <p:sldId id="1716" r:id="rId47"/>
    <p:sldId id="3541" r:id="rId48"/>
    <p:sldId id="3609" r:id="rId49"/>
    <p:sldId id="3610" r:id="rId50"/>
    <p:sldId id="1365" r:id="rId51"/>
    <p:sldId id="1366" r:id="rId52"/>
    <p:sldId id="3024" r:id="rId53"/>
    <p:sldId id="2978" r:id="rId54"/>
    <p:sldId id="2890" r:id="rId55"/>
    <p:sldId id="3611" r:id="rId56"/>
    <p:sldId id="3612" r:id="rId57"/>
    <p:sldId id="461" r:id="rId58"/>
    <p:sldId id="3110" r:id="rId59"/>
    <p:sldId id="304" r:id="rId60"/>
    <p:sldId id="1622" r:id="rId61"/>
    <p:sldId id="1821" r:id="rId62"/>
    <p:sldId id="1822" r:id="rId63"/>
    <p:sldId id="1828" r:id="rId64"/>
    <p:sldId id="1823" r:id="rId65"/>
    <p:sldId id="1824" r:id="rId66"/>
    <p:sldId id="1825" r:id="rId67"/>
    <p:sldId id="1826" r:id="rId68"/>
    <p:sldId id="1813" r:id="rId69"/>
    <p:sldId id="1829" r:id="rId70"/>
    <p:sldId id="1830" r:id="rId71"/>
    <p:sldId id="1831" r:id="rId72"/>
    <p:sldId id="1832" r:id="rId73"/>
    <p:sldId id="1818" r:id="rId74"/>
    <p:sldId id="1833" r:id="rId75"/>
    <p:sldId id="1834" r:id="rId76"/>
    <p:sldId id="1835" r:id="rId77"/>
    <p:sldId id="1836" r:id="rId78"/>
    <p:sldId id="1820" r:id="rId79"/>
    <p:sldId id="1837" r:id="rId80"/>
    <p:sldId id="1838" r:id="rId81"/>
    <p:sldId id="1839" r:id="rId82"/>
    <p:sldId id="1840" r:id="rId83"/>
    <p:sldId id="1841" r:id="rId84"/>
    <p:sldId id="1842" r:id="rId85"/>
    <p:sldId id="1843" r:id="rId86"/>
    <p:sldId id="1844" r:id="rId87"/>
    <p:sldId id="1845" r:id="rId88"/>
    <p:sldId id="1846" r:id="rId89"/>
    <p:sldId id="1847" r:id="rId90"/>
    <p:sldId id="3543" r:id="rId91"/>
    <p:sldId id="1849" r:id="rId92"/>
    <p:sldId id="3573" r:id="rId93"/>
    <p:sldId id="3574" r:id="rId94"/>
    <p:sldId id="949" r:id="rId95"/>
    <p:sldId id="1650" r:id="rId9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99FFCC"/>
    <a:srgbClr val="003E1C"/>
    <a:srgbClr val="66FF99"/>
    <a:srgbClr val="009900"/>
    <a:srgbClr val="66FFFF"/>
    <a:srgbClr val="460000"/>
    <a:srgbClr val="99FF33"/>
    <a:srgbClr val="CCFF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452" autoAdjust="0"/>
  </p:normalViewPr>
  <p:slideViewPr>
    <p:cSldViewPr>
      <p:cViewPr varScale="1">
        <p:scale>
          <a:sx n="75" d="100"/>
          <a:sy n="75" d="100"/>
        </p:scale>
        <p:origin x="156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0AB7E-6DAE-4A41-BEBF-ABE55C490742}" type="datetimeFigureOut">
              <a:rPr lang="en-US" smtClean="0"/>
              <a:pPr/>
              <a:t>8/29/2026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0D9FED-CA40-4828-91E1-61761AA6E6D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80E37-5E55-6CFC-4B30-463716990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CE70BD-2DD1-B450-CCFC-2529BC9000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6C413D-83A6-1D02-531D-718828B16B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692B6-5F16-4DB7-9D53-72B33273D8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5893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527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B60E9-A801-8052-CE35-FCCE11F9B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308F70-8162-0B7A-44C0-A2B8880ECF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096E5B-5F21-AF3C-7F3A-5E3A006006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25BFC-13B4-46F9-3B36-0FB475FABD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7069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43BF4-41A9-E7B5-91B6-B20FCA6AF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FE46B5-0345-82F5-9345-240E041233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A9AE2C-BD6A-FFEC-238D-7440F5ABB8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6FF876-7E64-EFDD-707C-FB3D14CEAA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8508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FDD49-3787-68B9-66CB-C3974A053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F7DBCF-C158-2B32-12CD-2D0D8829F3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DFEB82-A171-727B-6682-3E3F7C67D1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608AF-1DBC-F1EE-D4A3-198E92A131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2486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BD37C-6DC5-6128-7FD7-CC9A996FE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AAF6D5-8D60-8351-F611-49F5678609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B29C4A-046F-348C-CF80-15E8AFC4AA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30D5C2-1BC2-A6BA-8272-C109838066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2098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373EA-1529-F760-E31E-AADE3AFE6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1D35C8-5DD6-BA22-78D2-A76ECC50A9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C1E9E3-8D39-F1DE-ECB1-AE38B7E298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CDF696-4698-FBD8-EED6-A989577717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942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183C4-427E-963A-C0E8-C3128F272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63886C-B22B-D292-E251-87D0A2138D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F5AEB3-EFC9-D035-044B-AF9690B8BB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14335D-1401-C8DA-113F-7BF0D36925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1199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C0912-BF56-4BF2-1FE9-1EAA9B3CE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BEB7C2-5C9C-0BC9-44AE-69736DFC74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AC07CD-25B6-69C5-0499-6C206B153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DD65CB-BC0E-63C0-92F3-BB11E22165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5335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435F8-B2D1-25C6-88F1-E939467C4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D275A7-F4BA-D9CD-0553-2A77213B51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AEC6B2-F60C-F331-3B31-05FD31E5F4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5A6769-F5EF-6375-702F-5A4A37535B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699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32A12-7048-A9D0-A129-43F2AF090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F05BF-E061-2D7F-BCDB-4A463289FF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39940D-EE28-3CD6-618D-D89C2A059B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D6112-6163-247E-B2A3-C066659443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8344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CD098-B48E-CCB6-5B09-8E3D0DBEA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66EC0D-E97A-EA9F-E6E1-B97DE9A072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B32614-096C-29E4-53FC-95193E791D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EFB233-AF11-F3B4-F0E7-54984A3FE2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362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E93FE-DC83-BA7B-EDF9-4605F16D5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78EAD8-DCF5-9C63-ED15-832FB71BF9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71A4D4-F167-CD03-795B-F4C476CE03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B9B031-FE6E-1B57-1981-32FED2ED2C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9495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EC621-5494-A366-A904-53CDEAA04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188D0F-1135-8E5D-B5F9-F4EA726976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EC822B-BDA3-87DA-FF77-B78C02C2D2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1A362-3FE4-14D2-713A-F7F79DE6F7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4962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935AE-21D2-57F8-D80F-FCD649721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2C5A23-87B1-BE4D-1CF7-EEAD3DAA9B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22DC4A-6EF6-8E8B-7C1C-770DDA1231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B43A3D-0EF6-C7A9-AE66-5218A0E3A9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4475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BE699-463E-CD10-3FC2-4152A00D3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75624A-D1CF-BF03-AAD9-C8DEF4C07E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E00AE0-2D9A-60C5-8BC0-D372DA7691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D01AC3-B6EC-2E7F-7234-3B72CC58D0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9902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078AE-2B20-ABCD-3525-9A88BE7EF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D20EAB-8A7C-E09B-884D-585DC7F613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44339C-7F3D-CCF3-2677-9E292EF09B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51079-8695-5B1F-FF66-36167EFDB4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4016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527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1A2E9-AE44-1CB7-4515-C8DD5A659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25D8F2-C3E7-18B3-CE37-47215CE48B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26BB0C-D3FC-500D-5019-C5632159D4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8CD8C-BEF6-F008-1CED-ECB4D09E3F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8811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BBEC2-F587-F788-BF1E-9DC80635C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6383EF-E2F6-F9E0-E4BC-E5E570E34D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3F21AC-2913-2F26-E785-021359E745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D20FB-5A18-C768-F25F-7F42CE4F8D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625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11186-84AE-089D-1275-FDD826322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EEA75C-8B59-6A5A-D0AA-C4FBDCA57C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000D77-BBC5-9662-F87C-4940CD2793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B8183-E248-6076-F528-0AE2E841FC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499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3D767-FA6C-F3F0-CDAE-58C94EA42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6EAEC4-69F0-FB6B-9B57-6F0D3E570D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140957-5761-E0DE-6E0F-AD5A2A8C72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51E001-3140-011B-E8B5-A906C61CCC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608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99B5B-DAA9-5180-4CBD-057466738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3F39BC-BCF0-81EF-4B35-55FD502BFE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823210-4821-C5BA-EDAC-F775798414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49D5B2-DB84-2842-8084-6705EE7795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7588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576E9-08D2-ED10-1770-97539137F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1EFEDC-3BB5-E5F4-BB7A-6770B13A33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4375AF-F37F-BEFA-A3B9-058F2F1299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68B9C-E88C-95AC-729D-810A928E1A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4050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EB09B-97E5-9B82-8D34-5318BC065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3357CB-0D5D-FFCC-C7D3-3FBBECA92E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D6A133-3B5D-2383-6E1B-D82D6182D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FA8C2A-82DE-138C-838B-50C24420E0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6398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42183-3BCB-EB9B-0381-CD88F8007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C4A317-3951-F672-2CDB-1422F28577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0307BF-B188-ABAD-E19F-FC287F8ADE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316C1F-71D8-C610-795F-DE35199072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8792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FEC59-4D78-4902-57AF-3BB0F899A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6AF0BC-CC3D-C725-D6E6-B301C21B85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80D928-AE7A-03EB-73FD-DB224DE646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E219A9-F707-5E69-84B6-CDF07CAF37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07929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D5A95-26CF-1893-6085-D3CF7EFC3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AC25D9-5906-C65D-A384-E310E3CE8E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59FA40-A54A-F836-E3C6-ED2F2AB86F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CD71E9-1624-906D-1553-C634A50C5F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7171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5275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B4F38-8F67-CAB8-3D0A-5BA445337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D114DE-633D-61BB-93E3-FC643C3F2D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F02CEE-1FE0-FF2D-4EA3-5E88ED34C1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166E7-5037-21B2-3ACD-1A8CE206C2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14487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8620B-CEE0-D54A-FBD1-C50AD6C11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8D334A-A8EF-34B0-9872-CCAF1F961F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DB4C0F-FDCA-6D48-64CF-EE048A2D25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A9115E-35E2-C08C-9791-F6F54FA371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311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0CB40-301B-99A6-6E0C-4EE5E8E4A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3382FB-9679-FD93-36C5-5BCD8C5775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8D436D-55A0-7222-ED5E-8D6A1302C4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E0DFD-242A-316D-239B-15F548F394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60452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0FEFE-151E-7E45-F623-F0DABC759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654832-FECD-A458-339D-BB7622DA13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7B763F-44D6-CB08-46B7-279EB98C76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FE402-AADD-86F7-F5D1-A8FED9D61C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68847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9FFAF-F4F9-57F2-D749-DA3372668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F592D7-FC4F-2073-1884-687C2582AC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E70F07-C10A-9E32-7489-3559B87E5E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421F34-3227-C3C1-46E5-4655FC6829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41715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142A5-1B4E-6D21-CD1C-48800C076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8354E9-2027-EB04-538C-25DA2556F7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529CDE-CF1A-094A-94B6-C94296C6CE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58FF4-3A0A-62E2-361E-6778D27D67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6191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B4028-A8A6-C624-4671-8E470D7C9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1C26E9-38DA-F544-C20F-3CE2E69EFC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444B73-E80A-8EA5-7E17-848C53C56E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769CF1-400E-EED4-AA89-6B412DE328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06331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F5761-FE1F-F12C-3E5C-175F05BBA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398076-B4B6-154D-6916-CBF5769715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8CBB48-5488-687C-DC3C-A7A78F4764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C8ED6-8C74-2566-E3E0-2199B305C0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75173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EF3A9-6767-417A-90ED-648F6232AE49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2971D-B3F9-B6E5-EF95-461F74B2D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025074-AFEB-52BE-8A41-47F7756177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520FA0-F9C2-2807-809C-57F027B313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73B86-FD0D-D677-8A04-B66D89176E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63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51963-0BC3-C06F-82D6-878C3C5E8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BFF8F8-EE69-45DD-4B90-B5766E2574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7ABA91-0FE5-4279-58FB-C8F3574601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08B610-8A95-0167-A7C2-3B95BBCA50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8613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0C00D-A590-9269-E7EE-6CEA6668C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CC4B25-D9CA-7D83-60F4-86611A4B20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2D1168-675D-E1E9-6787-7C22E87DAD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9D130-4975-0D74-9ADD-24F1BFD2A4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180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26854-C39C-919D-6A93-C51BA1D15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C6B3D6-EE6E-8B9A-0CF1-B5CBE9A05A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5AAFFC-D536-D599-370D-CC29114BEE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CC684C-92FC-1657-3EBC-3F9C696EE8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039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595F9-0F9B-AB7B-B60C-F510D3ED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3CA1D6-6EF5-BF01-8091-5544AD7BE8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2BE4FB-4CBD-3831-25F3-B83A4E142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7BD54C-3479-3790-C126-C429AAD716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D9FED-CA40-4828-91E1-61761AA6E6D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10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8/29/2026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6652B35-718D-4E28-AFEB-B694A3B357E8}" type="slidenum">
              <a:rPr kumimoji="0" lang="en-US" smtClean="0"/>
              <a:pPr algn="r" eaLnBrk="1" latinLnBrk="0" hangingPunct="1"/>
              <a:t>‹#›</a:t>
            </a:fld>
            <a:endParaRPr kumimoji="0" lang="en-US" sz="18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C3F416CD-67A3-4CF0-A210-F6AF31AC147F}" type="datetimeFigureOut">
              <a:rPr lang="en-US" smtClean="0"/>
              <a:pPr algn="l" eaLnBrk="1" latinLnBrk="0" hangingPunct="1"/>
              <a:t>8/29/2026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96652B35-718D-4E28-AFEB-B694A3B357E8}" type="slidenum">
              <a:rPr kumimoji="0" lang="en-US" smtClean="0"/>
              <a:pPr algn="r" eaLnBrk="1" latinLnBrk="0" hangingPunct="1"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8/29/2026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8/29/2026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C3F416CD-67A3-4CF0-A210-F6AF31AC147F}" type="datetimeFigureOut">
              <a:rPr lang="en-US" smtClean="0"/>
              <a:pPr algn="l" eaLnBrk="1" latinLnBrk="0" hangingPunct="1"/>
              <a:t>8/29/2026</a:t>
            </a:fld>
            <a:endParaRPr lang="en-US" sz="800" dirty="0">
              <a:solidFill>
                <a:schemeClr val="accent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800" dirty="0">
              <a:solidFill>
                <a:schemeClr val="accent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eaLnBrk="1" latinLnBrk="0" hangingPunct="1"/>
            <a:fld id="{96652B35-718D-4E28-AFEB-B694A3B357E8}" type="slidenum">
              <a:rPr kumimoji="0" lang="en-US" smtClean="0"/>
              <a:pPr algn="r" eaLnBrk="1" latinLnBrk="0" hangingPunct="1"/>
              <a:t>‹#›</a:t>
            </a:fld>
            <a:endParaRPr kumimoji="0" lang="en-US" sz="18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images6.fanpop.com/image/photos/33500000/Tulips-flowers-33551630-1024-76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0"/>
            <a:ext cx="7010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3124200"/>
            <a:ext cx="6934200" cy="3733800"/>
          </a:xfrm>
          <a:solidFill>
            <a:schemeClr val="bg1">
              <a:lumMod val="95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Agency FB" pitchFamily="34" charset="0"/>
              </a:rPr>
              <a:t>AUGUST 30</a:t>
            </a:r>
            <a:r>
              <a:rPr lang="en-US" sz="5400" b="1" baseline="30000" dirty="0">
                <a:solidFill>
                  <a:schemeClr val="tx1"/>
                </a:solidFill>
                <a:latin typeface="Agency FB" pitchFamily="34" charset="0"/>
              </a:rPr>
              <a:t>TH</a:t>
            </a:r>
            <a:r>
              <a:rPr lang="en-US" sz="5400" b="1" dirty="0">
                <a:solidFill>
                  <a:schemeClr val="tx1"/>
                </a:solidFill>
                <a:latin typeface="Agency FB" pitchFamily="34" charset="0"/>
              </a:rPr>
              <a:t> 2026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Agency FB" pitchFamily="34" charset="0"/>
              </a:rPr>
              <a:t>Lead by </a:t>
            </a:r>
          </a:p>
          <a:p>
            <a:pPr algn="ctr"/>
            <a:r>
              <a:rPr lang="en-US" sz="5400" b="1" dirty="0">
                <a:solidFill>
                  <a:schemeClr val="tx1"/>
                </a:solidFill>
                <a:latin typeface="Agency FB" pitchFamily="34" charset="0"/>
              </a:rPr>
              <a:t>SR ANNANIE DAMBREVILLE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"/>
            <a:ext cx="2286000" cy="70173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@@@@@@@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@@@@@@@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@@@@@@@</a:t>
            </a:r>
            <a:r>
              <a:rPr lang="en-US" dirty="0">
                <a:solidFill>
                  <a:srgbClr val="FF00FF"/>
                </a:solidFill>
              </a:rPr>
              <a:t>@@@@@@@@@@@</a:t>
            </a:r>
            <a:r>
              <a:rPr lang="en-US" dirty="0">
                <a:solidFill>
                  <a:schemeClr val="bg1"/>
                </a:solidFill>
              </a:rPr>
              <a:t>@@@@@@@@@@@@@@@@@@@@@@@@@@@@@</a:t>
            </a:r>
            <a:r>
              <a:rPr lang="en-US" dirty="0">
                <a:solidFill>
                  <a:srgbClr val="FF00FF"/>
                </a:solidFill>
              </a:rPr>
              <a:t>@@@@@@@@@@@@@@@@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b="1" dirty="0">
                <a:solidFill>
                  <a:schemeClr val="tx1"/>
                </a:solidFill>
              </a:rPr>
              <a:t>@@@@@@@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chemeClr val="bg1"/>
                </a:solidFill>
              </a:rPr>
              <a:t>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FF00FF"/>
                </a:solidFill>
              </a:rPr>
              <a:t>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r>
              <a:rPr lang="en-US" dirty="0">
                <a:solidFill>
                  <a:srgbClr val="99FF33"/>
                </a:solidFill>
              </a:rPr>
              <a:t>@@@</a:t>
            </a:r>
            <a:r>
              <a:rPr lang="en-US" b="1" dirty="0">
                <a:solidFill>
                  <a:schemeClr val="tx1"/>
                </a:solidFill>
              </a:rPr>
              <a:t>@</a:t>
            </a:r>
            <a:r>
              <a:rPr lang="en-US" dirty="0">
                <a:solidFill>
                  <a:srgbClr val="99FF33"/>
                </a:solidFill>
              </a:rPr>
              <a:t>@@@</a:t>
            </a:r>
            <a:r>
              <a:rPr lang="en-US" dirty="0">
                <a:solidFill>
                  <a:srgbClr val="FF00FF"/>
                </a:solidFill>
              </a:rPr>
              <a:t>@@</a:t>
            </a:r>
            <a:endParaRPr lang="en-US" dirty="0">
              <a:solidFill>
                <a:srgbClr val="99FF33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05930"/>
            <a:ext cx="9144000" cy="1470025"/>
          </a:xfrm>
          <a:solidFill>
            <a:schemeClr val="bg1">
              <a:lumMod val="9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CHRIST THE ROCK CONGREGATION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rgbClr val="000099"/>
                </a:solidFill>
              </a:rPr>
              <a:t>WORSHIP SERVICE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400" y="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2286000" cy="15234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100" b="1" dirty="0">
                <a:solidFill>
                  <a:srgbClr val="000099"/>
                </a:solidFill>
              </a:rPr>
              <a:t>JESUS</a:t>
            </a:r>
          </a:p>
          <a:p>
            <a:pPr algn="ctr"/>
            <a:r>
              <a:rPr lang="en-US" sz="3100" b="1" dirty="0">
                <a:solidFill>
                  <a:srgbClr val="000099"/>
                </a:solidFill>
              </a:rPr>
              <a:t>IS</a:t>
            </a:r>
          </a:p>
          <a:p>
            <a:pPr algn="ctr"/>
            <a:r>
              <a:rPr lang="en-US" sz="3100" b="1" dirty="0">
                <a:solidFill>
                  <a:srgbClr val="000099"/>
                </a:solidFill>
              </a:rPr>
              <a:t>LORD!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8E426-6ADE-939E-EF0D-BC1EE5446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4BA57-421E-B077-02BD-F54844D88E2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>
            <a:normAutofit fontScale="92500"/>
          </a:bodyPr>
          <a:lstStyle/>
          <a:p>
            <a:pPr lvl="0" algn="just"/>
            <a:r>
              <a:rPr lang="fr-FR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PSAUME 98</a:t>
            </a:r>
            <a:endParaRPr lang="en-US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Ps 98:1 ¶ Psaume. Chantez à l'Éternel un cantique nouveau! Car il a fait des prodiges. Sa droite et son bras saint lui sont venus en aide.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 2 L'Éternel a manifesté son salut, Il a révélé sa justice aux yeux des nations.</a:t>
            </a:r>
            <a:endParaRPr lang="en-US" sz="400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 3 Il s'est souvenu de sa bonté et de sa fidélité envers la maison d'Israël, Toutes les extrémités de la terre ont vu le salut de notre Dieu.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783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7A11F-3CEE-AEBF-CE4A-CBC2373F2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C8EEF-0192-4B7C-EA96-110037A7DB6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lvl="0" algn="just"/>
            <a:r>
              <a:rPr lang="fr-FR" sz="40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4 ¶ Poussez vers l'Éternel des cris de joie, Vous tous, habitants de la terre! Faites éclater votre allégresse, et chantez!</a:t>
            </a:r>
            <a:endParaRPr lang="en-US" sz="400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 5 Chantez à l'Éternel avec la harpe; Avec la harpe chantez des cantiques!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 6 Avec les trompettes et au son du cor, Poussez des cris de joie devant le roi, l'Éternel!</a:t>
            </a:r>
            <a:endParaRPr lang="en-US" sz="400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238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43635-ACD7-DA60-EC28-471752377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7B0B8-9994-23C2-6FFC-58A4EDB6B90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lvl="0" algn="just"/>
            <a:r>
              <a:rPr lang="fr-FR" sz="3800" dirty="0">
                <a:latin typeface="Arial Rounded MT Bold" panose="020F0704030504030204" pitchFamily="34" charset="0"/>
              </a:rPr>
              <a:t>7 Que la mer retentisse avec tout ce qu'elle contient, Que le monde et ceux qui l'habitent éclatent d'allégresse,</a:t>
            </a:r>
            <a:endParaRPr lang="en-US" sz="38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38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 8 Que les fleuves battent des mains, Que toutes les montagnes poussent des cris de joie,</a:t>
            </a:r>
            <a:endParaRPr lang="en-US" sz="380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3800" dirty="0">
                <a:latin typeface="Arial Rounded MT Bold" panose="020F0704030504030204" pitchFamily="34" charset="0"/>
              </a:rPr>
              <a:t> 9 Devant l'Éternel! Car il vient pour juger la terre; Il jugera le monde avec justice, Et les peuples avec équité.</a:t>
            </a:r>
          </a:p>
          <a:p>
            <a:pPr algn="r"/>
            <a:r>
              <a:rPr lang="fr-FR" dirty="0">
                <a:solidFill>
                  <a:srgbClr val="C00000"/>
                </a:solidFill>
                <a:latin typeface="Arial Rounded MT Bold" panose="020F0704030504030204" pitchFamily="34" charset="0"/>
              </a:rPr>
              <a:t>AMEN!</a:t>
            </a:r>
            <a:endParaRPr lang="en-US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554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CCFF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fr-FR" sz="36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44 Mélodies Joyeuses Français | 44 MJF </a:t>
            </a:r>
            <a:endParaRPr lang="en-US" sz="3600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1.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Dans de verts pâturages </a:t>
            </a: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Et l'ombrages doux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Dieu dirige Ses chers enfants.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Où les eaux paisibles </a:t>
            </a: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Rafraîchissent partout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Dieu dirige Ses chers enfants.</a:t>
            </a:r>
            <a:br>
              <a:rPr lang="fr-FR" sz="4000" dirty="0">
                <a:latin typeface="Arial Rounded MT Bold" panose="020F0704030504030204" pitchFamily="34" charset="0"/>
              </a:rPr>
            </a:br>
            <a:endParaRPr lang="en-US" sz="40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966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F3A1D-AEE6-74BF-3553-D516B5A7D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6DECD-F2D2-4915-2892-E47359F1BF1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99FFCC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Chœur:</a:t>
            </a:r>
            <a:br>
              <a:rPr lang="fr-FR" dirty="0"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Soit un chemin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Sombre et glissant;</a:t>
            </a:r>
            <a:b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Soit par la fournaise 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Et tous par le Sang.</a:t>
            </a:r>
            <a:b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Mais dans l'affliction</a:t>
            </a:r>
            <a:b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Dieu leur donne un chant.</a:t>
            </a:r>
            <a:b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Son grand amour 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Entoure Ses enfants.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381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2DFBD-A805-7AC5-330F-D6927E058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D8EB7-EFC5-140C-EEA4-AA699EB066E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CCFF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2</a:t>
            </a:r>
            <a:r>
              <a:rPr lang="fr-FR" sz="4000" dirty="0">
                <a:latin typeface="Arial Rounded MT Bold" panose="020F0704030504030204" pitchFamily="34" charset="0"/>
              </a:rPr>
              <a:t>.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Parfois sur la montagne </a:t>
            </a: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Où le soleil luit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Dieu dirige Ses chers enfants.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Parfois dans la vallée </a:t>
            </a: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A travers la nuit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Dieu dirige Ses chers enfants.</a:t>
            </a:r>
            <a:br>
              <a:rPr lang="fr-FR" sz="4000" dirty="0">
                <a:latin typeface="Arial Rounded MT Bold" panose="020F0704030504030204" pitchFamily="34" charset="0"/>
              </a:rPr>
            </a:br>
            <a:endParaRPr lang="en-US" sz="40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423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2ADFA-2123-BD7C-6141-5CC2FF1E9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253D9-427C-6D19-A50E-0700EDA23AC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99FFCC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Chœur:</a:t>
            </a:r>
            <a:br>
              <a:rPr lang="fr-FR" dirty="0"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Soit un chemin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Sombre et glissant;</a:t>
            </a:r>
            <a:b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Soit par la fournaise 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Et tous par le Sang.</a:t>
            </a:r>
            <a:b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Mais dans l'affliction</a:t>
            </a:r>
            <a:b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Dieu leur donne un chant.</a:t>
            </a:r>
            <a:b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Son grand amour 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Entoure Ses enfants.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8178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E3F8E-2CF1-9710-F3BA-A96EE5305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9B84E-D50F-317C-C687-C67E0850A8D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CCFF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3.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Et quand les assaille </a:t>
            </a: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Le grand tentateur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Dieu dirige Ses chers enfants.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Par Sa grâce toujours </a:t>
            </a: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Ils seront vainqueurs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Dieu dirige Ses chers enfants.</a:t>
            </a:r>
            <a:br>
              <a:rPr lang="fr-FR" sz="4000" dirty="0">
                <a:latin typeface="Arial Rounded MT Bold" panose="020F0704030504030204" pitchFamily="34" charset="0"/>
              </a:rPr>
            </a:br>
            <a:endParaRPr lang="en-US" sz="40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15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21674-B9EB-A6BB-6AED-C7E0D2AAA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3F6A6-0C73-7294-D786-0D559B4664C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99FFCC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Chœur:</a:t>
            </a:r>
            <a:br>
              <a:rPr lang="fr-FR" dirty="0"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Soit un chemin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Sombre et glissant;</a:t>
            </a:r>
            <a:b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Soit par la fournaise 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Et tous par le Sang.</a:t>
            </a:r>
            <a:b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Mais dans l'affliction</a:t>
            </a:r>
            <a:b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Dieu leur donne un chant.</a:t>
            </a:r>
            <a:b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Son grand amour 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Entoure Ses enfants.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0338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E2EB6-BA3E-6534-1C97-B5BFD8683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CC98E-6F0E-F661-926F-47AB1DD6AE2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CCFF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4.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Bien loin de la fosse </a:t>
            </a: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Et loin de vils péchés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Dieu dirige Ses chers enfants.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Loin de cette terre Pour l'éternité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Dieu dirige Ses chers enfants.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230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HPAdmin\Downloads\CTRC_LOGO-01.png"/>
          <p:cNvPicPr>
            <a:picLocks noGrp="1"/>
          </p:cNvPicPr>
          <p:nvPr>
            <p:ph sz="quarter" idx="1"/>
          </p:nvPr>
        </p:nvPicPr>
        <p:blipFill>
          <a:blip r:embed="rId2" cstate="print">
            <a:lum bright="32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57FE5-6BE6-2A16-3263-485399D4D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A2CE5-274B-0F24-5F54-F4A0A6040B0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99FFCC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Chœur:</a:t>
            </a:r>
            <a:br>
              <a:rPr lang="fr-FR" dirty="0"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Soit un chemin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Sombre et glissant;</a:t>
            </a:r>
            <a:b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Soit par la fournaise 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Et tous par le Sang.</a:t>
            </a:r>
            <a:b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Mais dans l'affliction</a:t>
            </a:r>
            <a:b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Dieu leur donne un chant.</a:t>
            </a:r>
            <a:b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Son grand amour 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Entoure Ses enfants.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043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3E753-42C9-6B19-1DCB-BACE085FE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F58ED3-20BB-7F8A-CC64-E573DAFFFD0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b="1" dirty="0">
                <a:solidFill>
                  <a:srgbClr val="66FF99"/>
                </a:solidFill>
                <a:latin typeface="Arial Rounded MT Bold" panose="020F0704030504030204" pitchFamily="34" charset="0"/>
              </a:rPr>
              <a:t>106 Mél </a:t>
            </a:r>
            <a:r>
              <a:rPr lang="fr-FR" sz="4000" b="1" dirty="0" err="1">
                <a:solidFill>
                  <a:srgbClr val="66FF99"/>
                </a:solidFill>
                <a:latin typeface="Arial Rounded MT Bold" panose="020F0704030504030204" pitchFamily="34" charset="0"/>
              </a:rPr>
              <a:t>fr</a:t>
            </a:r>
            <a:r>
              <a:rPr lang="fr-FR" sz="4000" b="1" dirty="0">
                <a:solidFill>
                  <a:srgbClr val="66FF99"/>
                </a:solidFill>
                <a:latin typeface="Arial Rounded MT Bold" panose="020F0704030504030204" pitchFamily="34" charset="0"/>
              </a:rPr>
              <a:t> - Tu payas mon salut...</a:t>
            </a:r>
            <a:r>
              <a:rPr lang="fr-FR" sz="4000" dirty="0">
                <a:solidFill>
                  <a:srgbClr val="66FF99"/>
                </a:solidFill>
                <a:latin typeface="Arial Rounded MT Bold" panose="020F0704030504030204" pitchFamily="34" charset="0"/>
              </a:rPr>
              <a:t> </a:t>
            </a:r>
            <a:br>
              <a:rPr lang="fr-FR" sz="4000" dirty="0">
                <a:solidFill>
                  <a:srgbClr val="66FF99"/>
                </a:solidFill>
                <a:latin typeface="Arial Rounded MT Bold" panose="020F0704030504030204" pitchFamily="34" charset="0"/>
              </a:rPr>
            </a:br>
            <a:r>
              <a:rPr lang="fr-FR" sz="4000" dirty="0">
                <a:solidFill>
                  <a:srgbClr val="66FF99"/>
                </a:solidFill>
                <a:latin typeface="Arial Rounded MT Bold" panose="020F0704030504030204" pitchFamily="34" charset="0"/>
              </a:rPr>
              <a:t>1 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Tu payas mon salut 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Par ton grand sacrifice; 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O Jésus, quel merveilleux amour! 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Désormais, pour ton saint 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Et glorieux service 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Ton racheté se donne en retour. </a:t>
            </a:r>
            <a:br>
              <a:rPr lang="fr-FR" sz="4000" dirty="0">
                <a:latin typeface="Arial Rounded MT Bold" panose="020F0704030504030204" pitchFamily="34" charset="0"/>
              </a:rPr>
            </a:br>
            <a:endParaRPr lang="en-US" sz="4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8019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23FBF-58DB-D564-BBBC-6CC1A1C7D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14787-E8E7-E495-18AC-A1B780A279E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003E1C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dirty="0">
                <a:solidFill>
                  <a:srgbClr val="66FF99"/>
                </a:solidFill>
                <a:latin typeface="Arial Rounded MT Bold" panose="020F0704030504030204" pitchFamily="34" charset="0"/>
              </a:rPr>
              <a:t>Refrain 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Je viens à ton autel,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Offrande volontaire,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Librement, je veux servir mon Roi.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Je ne veux désormais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Que ta gloire, ô mon Père!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Ne vivre que par Toi, que pour Toi</a:t>
            </a:r>
            <a:r>
              <a:rPr lang="fr-FR" sz="40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br>
              <a:rPr lang="fr-FR" sz="4000" dirty="0">
                <a:latin typeface="Arial Rounded MT Bold" panose="020F0704030504030204" pitchFamily="34" charset="0"/>
              </a:rPr>
            </a:br>
            <a:endParaRPr lang="en-US" sz="4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8311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894D-85C3-ED5E-EA4B-5BEE6BCD5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FE193-0176-0440-C447-477D676787A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dirty="0">
                <a:solidFill>
                  <a:srgbClr val="66FF99"/>
                </a:solidFill>
                <a:latin typeface="Arial Rounded MT Bold" panose="020F0704030504030204" pitchFamily="34" charset="0"/>
              </a:rPr>
              <a:t>2 </a:t>
            </a:r>
            <a:br>
              <a:rPr lang="fr-FR" sz="4400" dirty="0">
                <a:latin typeface="Arial Rounded MT Bold" panose="020F0704030504030204" pitchFamily="34" charset="0"/>
              </a:rPr>
            </a:br>
            <a:r>
              <a:rPr lang="fr-FR" sz="4400" dirty="0">
                <a:latin typeface="Arial Rounded MT Bold" panose="020F0704030504030204" pitchFamily="34" charset="0"/>
              </a:rPr>
              <a:t>Prends tout ce que je suis! </a:t>
            </a:r>
            <a:br>
              <a:rPr lang="fr-FR" sz="4400" dirty="0">
                <a:latin typeface="Arial Rounded MT Bold" panose="020F0704030504030204" pitchFamily="34" charset="0"/>
              </a:rPr>
            </a:br>
            <a:r>
              <a:rPr lang="fr-FR" sz="4400" dirty="0">
                <a:latin typeface="Arial Rounded MT Bold" panose="020F0704030504030204" pitchFamily="34" charset="0"/>
              </a:rPr>
              <a:t>Prends mon cœur et mon âme! </a:t>
            </a:r>
            <a:br>
              <a:rPr lang="fr-FR" sz="4400" dirty="0">
                <a:latin typeface="Arial Rounded MT Bold" panose="020F0704030504030204" pitchFamily="34" charset="0"/>
              </a:rPr>
            </a:br>
            <a:r>
              <a:rPr lang="fr-FR" sz="4400" dirty="0">
                <a:latin typeface="Arial Rounded MT Bold" panose="020F0704030504030204" pitchFamily="34" charset="0"/>
              </a:rPr>
              <a:t>Que tout mon être te soit livré! </a:t>
            </a:r>
            <a:br>
              <a:rPr lang="fr-FR" sz="4400" dirty="0">
                <a:latin typeface="Arial Rounded MT Bold" panose="020F0704030504030204" pitchFamily="34" charset="0"/>
              </a:rPr>
            </a:br>
            <a:r>
              <a:rPr lang="fr-FR" sz="4400" dirty="0">
                <a:latin typeface="Arial Rounded MT Bold" panose="020F0704030504030204" pitchFamily="34" charset="0"/>
              </a:rPr>
              <a:t>Contrôlé par l'Esprit, </a:t>
            </a:r>
            <a:br>
              <a:rPr lang="fr-FR" sz="4400" dirty="0">
                <a:latin typeface="Arial Rounded MT Bold" panose="020F0704030504030204" pitchFamily="34" charset="0"/>
              </a:rPr>
            </a:br>
            <a:r>
              <a:rPr lang="fr-FR" sz="4400" dirty="0">
                <a:latin typeface="Arial Rounded MT Bold" panose="020F0704030504030204" pitchFamily="34" charset="0"/>
              </a:rPr>
              <a:t>Animé de ta flamme </a:t>
            </a:r>
            <a:br>
              <a:rPr lang="fr-FR" sz="4400" dirty="0">
                <a:latin typeface="Arial Rounded MT Bold" panose="020F0704030504030204" pitchFamily="34" charset="0"/>
              </a:rPr>
            </a:br>
            <a:r>
              <a:rPr lang="fr-FR" sz="4400" dirty="0">
                <a:latin typeface="Arial Rounded MT Bold" panose="020F0704030504030204" pitchFamily="34" charset="0"/>
              </a:rPr>
              <a:t>Et de ta Parole, pénétré. </a:t>
            </a:r>
            <a:br>
              <a:rPr lang="fr-FR" dirty="0">
                <a:latin typeface="Arial Rounded MT Bold" panose="020F0704030504030204" pitchFamily="34" charset="0"/>
              </a:rPr>
            </a:b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890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FD7EF-270B-3E88-AD98-08CFC978A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41B07-549D-D0F7-EC80-982DA42CD7C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003E1C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dirty="0">
                <a:solidFill>
                  <a:srgbClr val="66FF99"/>
                </a:solidFill>
                <a:latin typeface="Arial Rounded MT Bold" panose="020F0704030504030204" pitchFamily="34" charset="0"/>
              </a:rPr>
              <a:t>Refrain 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Je viens à ton autel,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Offrande volontaire,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Librement, je veux servir mon Roi.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Je ne veux désormais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Que ta gloire, ô mon Père!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Ne vivre que par Toi, que pour Toi</a:t>
            </a:r>
            <a:r>
              <a:rPr lang="fr-FR" sz="40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br>
              <a:rPr lang="fr-FR" sz="4000" dirty="0">
                <a:latin typeface="Arial Rounded MT Bold" panose="020F0704030504030204" pitchFamily="34" charset="0"/>
              </a:rPr>
            </a:br>
            <a:endParaRPr lang="en-US" sz="4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4591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93C16-5BDE-9E98-8E2D-898E65F30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A04DD-583A-EA83-074B-E43C23E6D94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dirty="0">
                <a:solidFill>
                  <a:srgbClr val="66FF99"/>
                </a:solidFill>
                <a:latin typeface="Arial Rounded MT Bold" panose="020F0704030504030204" pitchFamily="34" charset="0"/>
              </a:rPr>
              <a:t>3 </a:t>
            </a:r>
            <a:br>
              <a:rPr lang="fr-FR" sz="4400" dirty="0">
                <a:latin typeface="Arial Rounded MT Bold" panose="020F0704030504030204" pitchFamily="34" charset="0"/>
              </a:rPr>
            </a:br>
            <a:r>
              <a:rPr lang="fr-FR" sz="4400" dirty="0">
                <a:latin typeface="Arial Rounded MT Bold" panose="020F0704030504030204" pitchFamily="34" charset="0"/>
              </a:rPr>
              <a:t>Seigneur, de jour en jour, </a:t>
            </a:r>
            <a:br>
              <a:rPr lang="fr-FR" sz="4400" dirty="0">
                <a:latin typeface="Arial Rounded MT Bold" panose="020F0704030504030204" pitchFamily="34" charset="0"/>
              </a:rPr>
            </a:br>
            <a:r>
              <a:rPr lang="fr-FR" sz="4400" dirty="0">
                <a:latin typeface="Arial Rounded MT Bold" panose="020F0704030504030204" pitchFamily="34" charset="0"/>
              </a:rPr>
              <a:t>Transforme à ton image </a:t>
            </a:r>
            <a:br>
              <a:rPr lang="fr-FR" sz="4400" dirty="0">
                <a:latin typeface="Arial Rounded MT Bold" panose="020F0704030504030204" pitchFamily="34" charset="0"/>
              </a:rPr>
            </a:br>
            <a:r>
              <a:rPr lang="fr-FR" sz="4400" dirty="0">
                <a:latin typeface="Arial Rounded MT Bold" panose="020F0704030504030204" pitchFamily="34" charset="0"/>
              </a:rPr>
              <a:t>Ton enfant, ton heureux racheté. </a:t>
            </a:r>
            <a:br>
              <a:rPr lang="fr-FR" sz="4400" dirty="0">
                <a:latin typeface="Arial Rounded MT Bold" panose="020F0704030504030204" pitchFamily="34" charset="0"/>
              </a:rPr>
            </a:br>
            <a:r>
              <a:rPr lang="fr-FR" sz="4400" dirty="0">
                <a:latin typeface="Arial Rounded MT Bold" panose="020F0704030504030204" pitchFamily="34" charset="0"/>
              </a:rPr>
              <a:t>Devant moi n'est qu'un but, </a:t>
            </a:r>
            <a:br>
              <a:rPr lang="fr-FR" sz="4400" dirty="0">
                <a:latin typeface="Arial Rounded MT Bold" panose="020F0704030504030204" pitchFamily="34" charset="0"/>
              </a:rPr>
            </a:br>
            <a:r>
              <a:rPr lang="fr-FR" sz="4400" dirty="0">
                <a:latin typeface="Arial Rounded MT Bold" panose="020F0704030504030204" pitchFamily="34" charset="0"/>
              </a:rPr>
              <a:t>Jusqu'au bout du voyage : </a:t>
            </a:r>
            <a:br>
              <a:rPr lang="fr-FR" sz="4400" dirty="0">
                <a:latin typeface="Arial Rounded MT Bold" panose="020F0704030504030204" pitchFamily="34" charset="0"/>
              </a:rPr>
            </a:br>
            <a:r>
              <a:rPr lang="fr-FR" sz="4400" dirty="0">
                <a:latin typeface="Arial Rounded MT Bold" panose="020F0704030504030204" pitchFamily="34" charset="0"/>
              </a:rPr>
              <a:t>Connaître et faire ta volonté </a:t>
            </a:r>
            <a:br>
              <a:rPr lang="fr-FR" dirty="0">
                <a:latin typeface="Arial Rounded MT Bold" panose="020F0704030504030204" pitchFamily="34" charset="0"/>
              </a:rPr>
            </a:b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8719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A5D42-C313-7F04-BB82-9061334B4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6EE72-834D-4782-801B-F225BF63080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003E1C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dirty="0">
                <a:solidFill>
                  <a:srgbClr val="66FF99"/>
                </a:solidFill>
                <a:latin typeface="Arial Rounded MT Bold" panose="020F0704030504030204" pitchFamily="34" charset="0"/>
              </a:rPr>
              <a:t>Refrain 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Je viens à ton autel,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Offrande volontaire,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Librement, je veux servir mon Roi.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Je ne veux désormais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Que ta gloire, ô mon Père!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Ne vivre que par Toi, que pour Toi</a:t>
            </a:r>
            <a:r>
              <a:rPr lang="fr-FR" sz="40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br>
              <a:rPr lang="fr-FR" sz="4000" dirty="0">
                <a:latin typeface="Arial Rounded MT Bold" panose="020F0704030504030204" pitchFamily="34" charset="0"/>
              </a:rPr>
            </a:br>
            <a:endParaRPr lang="en-US" sz="4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9812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A2454-219C-C59E-0CF5-80D6EACDD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7BB0A-FC23-829E-3139-E290C40CD50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dirty="0">
                <a:solidFill>
                  <a:srgbClr val="66FF99"/>
                </a:solidFill>
                <a:latin typeface="Arial Rounded MT Bold" panose="020F0704030504030204" pitchFamily="34" charset="0"/>
              </a:rPr>
              <a:t>4 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Ton nom seul, ô Jésus 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Sera ma délivrance 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Et tes biens sont pour moi les meilleurs. 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Bientôt, je te verrai... 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Glorieuse espérance! 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dirty="0">
                <a:latin typeface="Arial Rounded MT Bold" panose="020F0704030504030204" pitchFamily="34" charset="0"/>
              </a:rPr>
              <a:t>Au travers des combats, des douleurs.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1050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66BCC-63BB-63E5-AA80-0E7038B32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750C6-56D8-F73B-79EE-76CC990CD98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003E1C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dirty="0">
                <a:solidFill>
                  <a:srgbClr val="66FF99"/>
                </a:solidFill>
                <a:latin typeface="Arial Rounded MT Bold" panose="020F0704030504030204" pitchFamily="34" charset="0"/>
              </a:rPr>
              <a:t>Refrain </a:t>
            </a:r>
            <a:br>
              <a:rPr lang="fr-FR" sz="4000" dirty="0"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Je viens à ton autel,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Offrande volontaire,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Librement, je veux servir mon Roi.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Je ne veux désormais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Que ta gloire, ô mon Père! </a:t>
            </a:r>
            <a:b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</a:br>
            <a:r>
              <a:rPr lang="fr-F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Ne vivre que par Toi, que pour Toi</a:t>
            </a:r>
            <a:r>
              <a:rPr lang="fr-FR" sz="40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 </a:t>
            </a:r>
            <a:br>
              <a:rPr lang="fr-FR" sz="4000" dirty="0">
                <a:latin typeface="Arial Rounded MT Bold" panose="020F0704030504030204" pitchFamily="34" charset="0"/>
              </a:rPr>
            </a:br>
            <a:endParaRPr lang="en-US" sz="4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2752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Intercessory Prayer — Knit Pray Share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3810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00FF"/>
                </a:solidFill>
                <a:latin typeface="Algerian" pitchFamily="82" charset="0"/>
              </a:rPr>
              <a:t>PRIÈRE D’INTERCESSION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66FFFF">
                  <a:tint val="66000"/>
                  <a:satMod val="160000"/>
                </a:srgbClr>
              </a:gs>
              <a:gs pos="50000">
                <a:srgbClr val="66FFFF">
                  <a:tint val="44500"/>
                  <a:satMod val="160000"/>
                </a:srgbClr>
              </a:gs>
              <a:gs pos="100000">
                <a:srgbClr val="66FF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b="1" u="sng" dirty="0">
                <a:solidFill>
                  <a:srgbClr val="FF0000"/>
                </a:solidFill>
                <a:latin typeface="Arial Rounded MT Bold" panose="020F0704030504030204" pitchFamily="34" charset="0"/>
              </a:rPr>
              <a:t>67 Echos : </a:t>
            </a:r>
            <a:r>
              <a:rPr lang="fr-FR" b="1" u="sng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Konfie</a:t>
            </a:r>
            <a:r>
              <a:rPr lang="fr-FR" b="1" u="sng" dirty="0">
                <a:solidFill>
                  <a:srgbClr val="FF0000"/>
                </a:solidFill>
                <a:latin typeface="Arial Rounded MT Bold" panose="020F0704030504030204" pitchFamily="34" charset="0"/>
              </a:rPr>
              <a:t>-m nan Dieu</a:t>
            </a:r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  <a:t>1</a:t>
            </a:r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 err="1">
                <a:latin typeface="Arial Rounded MT Bold" panose="020F0704030504030204" pitchFamily="34" charset="0"/>
              </a:rPr>
              <a:t>Konfie</a:t>
            </a:r>
            <a:r>
              <a:rPr lang="fr-FR" sz="3600" dirty="0">
                <a:latin typeface="Arial Rounded MT Bold" panose="020F0704030504030204" pitchFamily="34" charset="0"/>
              </a:rPr>
              <a:t>-m nan Dieu </a:t>
            </a:r>
            <a:r>
              <a:rPr lang="fr-FR" sz="3600" dirty="0" err="1">
                <a:latin typeface="Arial Rounded MT Bold" panose="020F0704030504030204" pitchFamily="34" charset="0"/>
              </a:rPr>
              <a:t>ninpòt</a:t>
            </a:r>
            <a:r>
              <a:rPr lang="fr-FR" sz="3600" dirty="0">
                <a:latin typeface="Arial Rounded MT Bold" panose="020F0704030504030204" pitchFamily="34" charset="0"/>
              </a:rPr>
              <a:t> kote </a:t>
            </a:r>
            <a:r>
              <a:rPr lang="fr-FR" sz="3600" dirty="0" err="1">
                <a:latin typeface="Arial Rounded MT Bold" panose="020F0704030504030204" pitchFamily="34" charset="0"/>
              </a:rPr>
              <a:t>moin</a:t>
            </a:r>
            <a:r>
              <a:rPr lang="fr-FR" sz="3600" dirty="0"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latin typeface="Arial Rounded MT Bold" panose="020F0704030504030204" pitchFamily="34" charset="0"/>
              </a:rPr>
              <a:t>ye</a:t>
            </a:r>
            <a:endParaRPr lang="en-US" sz="36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Arial Rounded MT Bold" panose="020F0704030504030204" pitchFamily="34" charset="0"/>
              </a:rPr>
              <a:t>Ni sou la </a:t>
            </a:r>
            <a:r>
              <a:rPr lang="fr-FR" sz="3600" dirty="0" err="1">
                <a:latin typeface="Arial Rounded MT Bold" panose="020F0704030504030204" pitchFamily="34" charset="0"/>
              </a:rPr>
              <a:t>tè</a:t>
            </a:r>
            <a:r>
              <a:rPr lang="fr-FR" sz="3600" dirty="0">
                <a:latin typeface="Arial Rounded MT Bold" panose="020F0704030504030204" pitchFamily="34" charset="0"/>
              </a:rPr>
              <a:t>, ni sou la </a:t>
            </a:r>
            <a:r>
              <a:rPr lang="fr-FR" sz="3600" dirty="0" err="1">
                <a:latin typeface="Arial Rounded MT Bold" panose="020F0704030504030204" pitchFamily="34" charset="0"/>
              </a:rPr>
              <a:t>mè</a:t>
            </a:r>
            <a:r>
              <a:rPr lang="fr-FR" sz="3600" dirty="0">
                <a:latin typeface="Arial Rounded MT Bold" panose="020F0704030504030204" pitchFamily="34" charset="0"/>
              </a:rPr>
              <a:t> trouble.</a:t>
            </a:r>
            <a:endParaRPr lang="en-US" sz="36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Arial Rounded MT Bold" panose="020F0704030504030204" pitchFamily="34" charset="0"/>
              </a:rPr>
              <a:t>Nan tout </a:t>
            </a:r>
            <a:r>
              <a:rPr lang="fr-FR" sz="3600" dirty="0" err="1">
                <a:latin typeface="Arial Rounded MT Bold" panose="020F0704030504030204" pitchFamily="34" charset="0"/>
              </a:rPr>
              <a:t>traka</a:t>
            </a:r>
            <a:r>
              <a:rPr lang="fr-FR" sz="3600" dirty="0">
                <a:latin typeface="Arial Rounded MT Bold" panose="020F0704030504030204" pitchFamily="34" charset="0"/>
              </a:rPr>
              <a:t>, nan la vi sa</a:t>
            </a:r>
            <a:endParaRPr lang="en-US" sz="36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Arial Rounded MT Bold" panose="020F0704030504030204" pitchFamily="34" charset="0"/>
              </a:rPr>
              <a:t>Papa-m nan </a:t>
            </a:r>
            <a:r>
              <a:rPr lang="fr-FR" sz="3600" dirty="0" err="1">
                <a:latin typeface="Arial Rounded MT Bold" panose="020F0704030504030204" pitchFamily="34" charset="0"/>
              </a:rPr>
              <a:t>sièl</a:t>
            </a:r>
            <a:r>
              <a:rPr lang="fr-FR" sz="3600" dirty="0">
                <a:latin typeface="Arial Rounded MT Bold" panose="020F0704030504030204" pitchFamily="34" charset="0"/>
              </a:rPr>
              <a:t> la, ape </a:t>
            </a:r>
            <a:r>
              <a:rPr lang="fr-FR" sz="3600" dirty="0" err="1">
                <a:latin typeface="Arial Rounded MT Bold" panose="020F0704030504030204" pitchFamily="34" charset="0"/>
              </a:rPr>
              <a:t>veye</a:t>
            </a:r>
            <a:r>
              <a:rPr lang="fr-FR" sz="3600" dirty="0"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latin typeface="Arial Rounded MT Bold" panose="020F0704030504030204" pitchFamily="34" charset="0"/>
              </a:rPr>
              <a:t>moin</a:t>
            </a:r>
            <a:endParaRPr lang="en-US" sz="36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  <a:t>Kè</a:t>
            </a:r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Konfie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-m nan Dieu,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Konnin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la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pran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souin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moin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.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Nan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dezè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–a ou nan move chemin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La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mè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pouse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-m, Bon Dieu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kinbe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-m ;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Papa-m nan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sièl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-la ape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veye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moin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.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u="sng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222 Fr </a:t>
            </a:r>
            <a:r>
              <a:rPr lang="fr-FR" b="1" u="sng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Cht</a:t>
            </a:r>
            <a:r>
              <a:rPr lang="fr-FR" b="1" u="sng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Esp Il est une sainte guerre</a:t>
            </a:r>
            <a:endParaRPr lang="en-US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1</a:t>
            </a:r>
            <a:endParaRPr lang="en-US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Copperplate Gothic Bold" panose="020E0705020206020404" pitchFamily="34" charset="0"/>
              </a:rPr>
              <a:t>Il est une sainte guerre,</a:t>
            </a:r>
            <a:endParaRPr lang="en-US" sz="3600" dirty="0"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Copperplate Gothic Bold" panose="020E0705020206020404" pitchFamily="34" charset="0"/>
              </a:rPr>
              <a:t>Il est un combat divin,</a:t>
            </a:r>
            <a:endParaRPr lang="en-US" sz="3600" dirty="0"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Copperplate Gothic Bold" panose="020E0705020206020404" pitchFamily="34" charset="0"/>
              </a:rPr>
              <a:t>Entre le ciel et la terre,</a:t>
            </a:r>
            <a:endParaRPr lang="en-US" sz="3600" dirty="0"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Copperplate Gothic Bold" panose="020E0705020206020404" pitchFamily="34" charset="0"/>
              </a:rPr>
              <a:t>Entre le mal et le bien.</a:t>
            </a:r>
            <a:endParaRPr lang="en-US" sz="3600" dirty="0"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2.</a:t>
            </a:r>
            <a:endParaRPr lang="en-US" sz="36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4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Certaine est notre victoire,</a:t>
            </a:r>
            <a:endParaRPr lang="en-US" sz="34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4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Luttons sans crainte et sans peur;</a:t>
            </a:r>
            <a:endParaRPr lang="en-US" sz="34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4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Nous combattons pour la gloire</a:t>
            </a:r>
            <a:endParaRPr lang="en-US" sz="34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4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De Jésus, le Rédempteur.</a:t>
            </a:r>
            <a:endParaRPr lang="en-US" sz="34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endParaRPr lang="en-US" sz="5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9660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454D9-0D45-3503-A3EA-B5192B741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0A8583-F423-CE33-1D08-E9F73460354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>
                <a:latin typeface="Copperplate Gothic Bold" panose="020E0705020206020404" pitchFamily="34" charset="0"/>
              </a:rPr>
              <a:t>3.</a:t>
            </a:r>
            <a:endParaRPr lang="en-US" dirty="0"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Copperplate Gothic Bold" panose="020E0705020206020404" pitchFamily="34" charset="0"/>
              </a:rPr>
              <a:t>La justice est notre armure,</a:t>
            </a:r>
            <a:endParaRPr lang="en-US" sz="3600" dirty="0"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Copperplate Gothic Bold" panose="020E0705020206020404" pitchFamily="34" charset="0"/>
              </a:rPr>
              <a:t>La foi, notre bouclier,</a:t>
            </a:r>
            <a:endParaRPr lang="en-US" sz="3600" dirty="0"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Copperplate Gothic Bold" panose="020E0705020206020404" pitchFamily="34" charset="0"/>
              </a:rPr>
              <a:t>La vérité, pour ceinture,</a:t>
            </a:r>
            <a:endParaRPr lang="en-US" sz="3600" dirty="0"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Copperplate Gothic Bold" panose="020E0705020206020404" pitchFamily="34" charset="0"/>
              </a:rPr>
              <a:t>Doit a jamais nous lier.</a:t>
            </a:r>
            <a:endParaRPr lang="en-US" sz="3600" dirty="0"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4.</a:t>
            </a:r>
            <a:endParaRPr lang="en-US" sz="36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C'est une épée invincible</a:t>
            </a:r>
            <a:endParaRPr lang="en-US" sz="36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Qu’on voit briller dons nos mains,</a:t>
            </a:r>
            <a:endParaRPr lang="en-US" sz="36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C'est la Parole infaillible</a:t>
            </a:r>
            <a:endParaRPr lang="en-US" sz="36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Du Dieu Sauveur des humains.</a:t>
            </a:r>
            <a:endParaRPr lang="en-US" sz="36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endParaRPr lang="en-US" sz="5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7405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E595B-F2AF-02FA-FFFB-CCE341E4D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9CF5E-90EA-1D84-5B63-D4D32FF9009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>
                <a:latin typeface="Copperplate Gothic Bold" panose="020E0705020206020404" pitchFamily="34" charset="0"/>
              </a:rPr>
              <a:t>5.</a:t>
            </a:r>
            <a:endParaRPr lang="en-US" dirty="0"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Copperplate Gothic Bold" panose="020E0705020206020404" pitchFamily="34" charset="0"/>
              </a:rPr>
              <a:t>Sous la bannière immortelle</a:t>
            </a:r>
            <a:endParaRPr lang="en-US" sz="3600" dirty="0"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400" dirty="0">
                <a:latin typeface="Copperplate Gothic Bold" panose="020E0705020206020404" pitchFamily="34" charset="0"/>
              </a:rPr>
              <a:t>Les cœurs en haut, nous marchons;</a:t>
            </a:r>
            <a:endParaRPr lang="en-US" sz="3400" dirty="0"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Copperplate Gothic Bold" panose="020E0705020206020404" pitchFamily="34" charset="0"/>
              </a:rPr>
              <a:t>De la patrie éternelle</a:t>
            </a:r>
            <a:endParaRPr lang="en-US" sz="3600" dirty="0"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Copperplate Gothic Bold" panose="020E0705020206020404" pitchFamily="34" charset="0"/>
              </a:rPr>
              <a:t>Pas à pas nous approchons.</a:t>
            </a:r>
            <a:endParaRPr lang="en-US" sz="3600" dirty="0"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6.</a:t>
            </a:r>
            <a:endParaRPr lang="en-US" sz="36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Après la lutte suprême</a:t>
            </a:r>
            <a:endParaRPr lang="en-US" sz="36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La couronne nous attend;</a:t>
            </a:r>
            <a:endParaRPr lang="en-US" sz="36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Jésus la mettra Lui-même</a:t>
            </a:r>
            <a:endParaRPr lang="en-US" sz="36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Sur le front du combattant !</a:t>
            </a:r>
            <a:endParaRPr lang="en-US" sz="36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endParaRPr lang="en-US" sz="5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9055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roseynews.com/wp-content/uploads/2014/08/flowers-look-like-animals-people-monkeys-orchids-pareidolia-3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0491D-5F2E-03F9-2AC7-872FD7F3B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B2843-8565-72CD-1BBC-4C4E187371C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0" algn="just"/>
            <a:r>
              <a:rPr lang="fr-FR" sz="4000" b="1" dirty="0">
                <a:solidFill>
                  <a:srgbClr val="0033CC"/>
                </a:solidFill>
                <a:latin typeface="Arial Rounded MT Bold" panose="020F0704030504030204" pitchFamily="34" charset="0"/>
              </a:rPr>
              <a:t>PSAUME 107 :1-20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Ps 107:1 ¶ Louez l'Éternel, car il est bon, Car sa miséricorde dure à toujours!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2 Qu'ainsi disent les rachetés de l'Éternel, Ceux qu'il a délivrés de la main de l'ennemi,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 3 Et qu'il a rassemblés de tous les pays, De l'orient et de l'occident, du nord et de la mer!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endParaRPr lang="en-US" sz="4800" dirty="0">
              <a:solidFill>
                <a:srgbClr val="0000FF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3576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7E1A-DD92-4B1A-E990-5112F4F2C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33B9C-C539-4F0D-1EC8-B448ED10E4B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blipFill>
            <a:blip r:embed="rId3"/>
            <a:tile tx="0" ty="0" sx="100000" sy="100000" flip="none" algn="tl"/>
          </a:blipFill>
        </p:spPr>
        <p:txBody>
          <a:bodyPr>
            <a:noAutofit/>
          </a:bodyPr>
          <a:lstStyle/>
          <a:p>
            <a:pPr lvl="0" algn="just"/>
            <a:r>
              <a:rPr lang="fr-FR" sz="4200" dirty="0">
                <a:latin typeface="Arial Rounded MT Bold" panose="020F0704030504030204" pitchFamily="34" charset="0"/>
              </a:rPr>
              <a:t>4 Ils erraient dans le désert, ils marchaient dans la solitude, Sans trouver une ville où ils pussent habiter.</a:t>
            </a:r>
            <a:endParaRPr lang="en-US" sz="42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2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5 Ils souffraient de la faim et de la soif; Leur âme était languissante.</a:t>
            </a:r>
            <a:endParaRPr lang="en-US" sz="42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200" dirty="0">
                <a:latin typeface="Arial Rounded MT Bold" panose="020F0704030504030204" pitchFamily="34" charset="0"/>
              </a:rPr>
              <a:t> 6 Dans leur détresse, ils crièrent à l'Éternel, Et il les délivra de leurs angoisses;</a:t>
            </a:r>
            <a:endParaRPr lang="en-US" sz="4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1445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8A6E5-CBF1-4352-3366-094050E73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7E1AC-91DD-E59A-1640-8589BD3F7AD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0" algn="just"/>
            <a:r>
              <a:rPr lang="fr-FR" sz="4400" dirty="0">
                <a:latin typeface="Arial Rounded MT Bold" panose="020F0704030504030204" pitchFamily="34" charset="0"/>
              </a:rPr>
              <a:t>7 Il les conduisit par le droit chemin, Pour qu'ils arrivassent dans une ville habitable.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8 Qu'ils louent l'Éternel pour sa bonté, Et pour ses merveilles en faveur des fils de l'homme!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latin typeface="Arial Rounded MT Bold" panose="020F0704030504030204" pitchFamily="34" charset="0"/>
              </a:rPr>
              <a:t> 9 Car il a satisfait l'âme altérée, Il a comblé de biens l'âme affamée.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endParaRPr lang="en-US" sz="4800" dirty="0">
              <a:solidFill>
                <a:srgbClr val="0000FF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8054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604AF-A2A5-E9EA-5E08-10A05707A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93389-CDF3-2BAB-19E0-99F405FF1B3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blipFill>
            <a:blip r:embed="rId3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lvl="0" algn="just"/>
            <a:r>
              <a:rPr lang="fr-FR" sz="4000" dirty="0">
                <a:latin typeface="Arial Rounded MT Bold" panose="020F0704030504030204" pitchFamily="34" charset="0"/>
              </a:rPr>
              <a:t>10 ¶ Ceux qui avaient pour demeure les ténèbres et l'ombre de la mort Vivaient captifs dans la misère et dans les chaînes,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11 Parce qu'ils s'étaient révoltés contre les paroles de Dieu, Parce qu'ils avaient méprisé le conseil du Très-Haut.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 12 Il humilia leur cœur par la souffrance; Ils succombèrent, et personne ne les secourut.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endParaRPr lang="en-US" sz="4800" dirty="0">
              <a:solidFill>
                <a:srgbClr val="0000FF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518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3D548-55D0-7275-4C17-447032F8B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53436-2485-1D1A-D485-74C54ADA262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0" algn="just"/>
            <a:r>
              <a:rPr lang="fr-FR" sz="4400" dirty="0">
                <a:latin typeface="Arial Rounded MT Bold" panose="020F0704030504030204" pitchFamily="34" charset="0"/>
              </a:rPr>
              <a:t>13 Dans leur détresse, ils crièrent à l'Éternel, Et il les délivra de leurs angoisses;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14 Il les fit sortir des ténèbres et de l'ombre de la mort, Et il rompit leurs liens.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latin typeface="Arial Rounded MT Bold" panose="020F0704030504030204" pitchFamily="34" charset="0"/>
              </a:rPr>
              <a:t> 15 Qu'ils louent l'Éternel pour sa bonté, Et pour ses merveilles en faveur des fils de l'homme!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algn="just"/>
            <a:endParaRPr lang="en-US" sz="4800" dirty="0">
              <a:solidFill>
                <a:srgbClr val="0000FF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8972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DB925-3852-B4DD-ACC9-E3DE52C3D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59E75-E0F3-2A21-B518-390C8488D72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blipFill>
            <a:blip r:embed="rId3"/>
            <a:tile tx="0" ty="0" sx="100000" sy="100000" flip="none" algn="tl"/>
          </a:blipFill>
        </p:spPr>
        <p:txBody>
          <a:bodyPr>
            <a:normAutofit fontScale="92500"/>
          </a:bodyPr>
          <a:lstStyle/>
          <a:p>
            <a:pPr lvl="0" algn="just"/>
            <a:r>
              <a:rPr lang="fr-FR" sz="4400" dirty="0">
                <a:latin typeface="Arial Rounded MT Bold" panose="020F0704030504030204" pitchFamily="34" charset="0"/>
              </a:rPr>
              <a:t>16 Car il a brisé les portes d'airain, Il a rompu les verrous de fer.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17 ¶ Les insensés, par leur conduite coupable Et par leurs iniquités, s'étaient rendus malheureux.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latin typeface="Arial Rounded MT Bold" panose="020F0704030504030204" pitchFamily="34" charset="0"/>
              </a:rPr>
              <a:t> 18 Leur âme avait en horreur toute nourriture, Et ils touchaient aux portes de la mort.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endParaRPr lang="en-US" sz="4800" dirty="0">
              <a:solidFill>
                <a:srgbClr val="0000FF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239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45604-40EB-B8FC-C49E-8BDF5DF77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CCCD5-7633-0CD7-6831-281896A3B32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66FFFF">
                  <a:tint val="66000"/>
                  <a:satMod val="160000"/>
                </a:srgbClr>
              </a:gs>
              <a:gs pos="50000">
                <a:srgbClr val="66FFFF">
                  <a:tint val="44500"/>
                  <a:satMod val="160000"/>
                </a:srgbClr>
              </a:gs>
              <a:gs pos="100000">
                <a:srgbClr val="66FF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  <a:t>2</a:t>
            </a:r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Arial Rounded MT Bold" panose="020F0704030504030204" pitchFamily="34" charset="0"/>
              </a:rPr>
              <a:t>Li gade </a:t>
            </a:r>
            <a:r>
              <a:rPr lang="fr-FR" sz="3600" dirty="0" err="1">
                <a:latin typeface="Arial Rounded MT Bold" panose="020F0704030504030204" pitchFamily="34" charset="0"/>
              </a:rPr>
              <a:t>flè</a:t>
            </a:r>
            <a:r>
              <a:rPr lang="fr-FR" sz="3600" dirty="0">
                <a:latin typeface="Arial Rounded MT Bold" panose="020F0704030504030204" pitchFamily="34" charset="0"/>
              </a:rPr>
              <a:t> yo nan chan </a:t>
            </a:r>
            <a:r>
              <a:rPr lang="fr-FR" sz="3600" dirty="0" err="1">
                <a:latin typeface="Arial Rounded MT Bold" panose="020F0704030504030204" pitchFamily="34" charset="0"/>
              </a:rPr>
              <a:t>tou</a:t>
            </a:r>
            <a:r>
              <a:rPr lang="fr-FR" sz="3600" dirty="0">
                <a:latin typeface="Arial Rounded MT Bold" panose="020F0704030504030204" pitchFamily="34" charset="0"/>
              </a:rPr>
              <a:t> patou</a:t>
            </a:r>
            <a:endParaRPr lang="en-US" sz="36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Arial Rounded MT Bold" panose="020F0704030504030204" pitchFamily="34" charset="0"/>
              </a:rPr>
              <a:t>Li </a:t>
            </a:r>
            <a:r>
              <a:rPr lang="fr-FR" sz="3600" dirty="0" err="1">
                <a:latin typeface="Arial Rounded MT Bold" panose="020F0704030504030204" pitchFamily="34" charset="0"/>
              </a:rPr>
              <a:t>pran</a:t>
            </a:r>
            <a:r>
              <a:rPr lang="fr-FR" sz="3600" dirty="0">
                <a:latin typeface="Arial Rounded MT Bold" panose="020F0704030504030204" pitchFamily="34" charset="0"/>
              </a:rPr>
              <a:t> soin </a:t>
            </a:r>
            <a:r>
              <a:rPr lang="fr-FR" sz="3600" dirty="0" err="1">
                <a:latin typeface="Arial Rounded MT Bold" panose="020F0704030504030204" pitchFamily="34" charset="0"/>
              </a:rPr>
              <a:t>zouazo</a:t>
            </a:r>
            <a:r>
              <a:rPr lang="fr-FR" sz="3600" dirty="0"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latin typeface="Arial Rounded MT Bold" panose="020F0704030504030204" pitchFamily="34" charset="0"/>
              </a:rPr>
              <a:t>kap</a:t>
            </a:r>
            <a:r>
              <a:rPr lang="fr-FR" sz="3600" dirty="0">
                <a:latin typeface="Arial Rounded MT Bold" panose="020F0704030504030204" pitchFamily="34" charset="0"/>
              </a:rPr>
              <a:t> chante pou </a:t>
            </a:r>
            <a:r>
              <a:rPr lang="fr-FR" sz="3600" dirty="0" err="1">
                <a:latin typeface="Arial Rounded MT Bold" panose="020F0704030504030204" pitchFamily="34" charset="0"/>
              </a:rPr>
              <a:t>nou</a:t>
            </a:r>
            <a:endParaRPr lang="en-US" sz="36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Arial Rounded MT Bold" panose="020F0704030504030204" pitchFamily="34" charset="0"/>
              </a:rPr>
              <a:t>Juska la fin, Lap </a:t>
            </a:r>
            <a:r>
              <a:rPr lang="fr-FR" sz="3600" dirty="0" err="1">
                <a:latin typeface="Arial Rounded MT Bold" panose="020F0704030504030204" pitchFamily="34" charset="0"/>
              </a:rPr>
              <a:t>veye</a:t>
            </a:r>
            <a:r>
              <a:rPr lang="fr-FR" sz="3600" dirty="0"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latin typeface="Arial Rounded MT Bold" panose="020F0704030504030204" pitchFamily="34" charset="0"/>
              </a:rPr>
              <a:t>moin</a:t>
            </a:r>
            <a:r>
              <a:rPr lang="fr-FR" sz="3600" dirty="0">
                <a:latin typeface="Arial Rounded MT Bold" panose="020F0704030504030204" pitchFamily="34" charset="0"/>
              </a:rPr>
              <a:t> ;</a:t>
            </a:r>
            <a:endParaRPr lang="en-US" sz="36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Arial Rounded MT Bold" panose="020F0704030504030204" pitchFamily="34" charset="0"/>
              </a:rPr>
              <a:t>Papa-m nan </a:t>
            </a:r>
            <a:r>
              <a:rPr lang="fr-FR" sz="3600" dirty="0" err="1">
                <a:latin typeface="Arial Rounded MT Bold" panose="020F0704030504030204" pitchFamily="34" charset="0"/>
              </a:rPr>
              <a:t>sièl</a:t>
            </a:r>
            <a:r>
              <a:rPr lang="fr-FR" sz="3600" dirty="0">
                <a:latin typeface="Arial Rounded MT Bold" panose="020F0704030504030204" pitchFamily="34" charset="0"/>
              </a:rPr>
              <a:t>-la ape </a:t>
            </a:r>
            <a:r>
              <a:rPr lang="fr-FR" sz="3600" dirty="0" err="1">
                <a:latin typeface="Arial Rounded MT Bold" panose="020F0704030504030204" pitchFamily="34" charset="0"/>
              </a:rPr>
              <a:t>veye</a:t>
            </a:r>
            <a:r>
              <a:rPr lang="fr-FR" sz="3600" dirty="0"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latin typeface="Arial Rounded MT Bold" panose="020F0704030504030204" pitchFamily="34" charset="0"/>
              </a:rPr>
              <a:t>moin</a:t>
            </a:r>
            <a:r>
              <a:rPr lang="fr-FR" sz="3600" dirty="0">
                <a:latin typeface="Arial Rounded MT Bold" panose="020F0704030504030204" pitchFamily="34" charset="0"/>
              </a:rPr>
              <a:t>.</a:t>
            </a:r>
            <a:endParaRPr lang="en-US" sz="36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Kè</a:t>
            </a:r>
            <a:endParaRPr lang="en-US" sz="36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Konfie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-m nan Dieu,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Konnin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la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pran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souin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moin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.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Nan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dezè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–a ou nan move chemin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La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mè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pouse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-m, Bon Dieu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kinbe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-m ;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Papa-m nan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sièl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-la ape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veye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moin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.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fr-FR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2755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143FD-8577-EABF-7272-F99E12F5C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F0555-FF45-91DF-78EF-178179B5806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0" algn="just"/>
            <a:r>
              <a:rPr lang="fr-FR" sz="4400" dirty="0">
                <a:latin typeface="Arial Rounded MT Bold" panose="020F0704030504030204" pitchFamily="34" charset="0"/>
              </a:rPr>
              <a:t>19 Dans leur détresse, ils crièrent à l'Éternel, Et il les délivra de leurs angoisses;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20 Il envoya sa parole et les guérit, Il les fit échapper de la fosse.</a:t>
            </a:r>
          </a:p>
          <a:p>
            <a:pPr algn="r"/>
            <a:r>
              <a:rPr lang="fr-FR" sz="4400" dirty="0">
                <a:latin typeface="Arial Rounded MT Bold" panose="020F0704030504030204" pitchFamily="34" charset="0"/>
              </a:rPr>
              <a:t>AMEN!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endParaRPr lang="en-US" sz="4800" dirty="0">
              <a:solidFill>
                <a:srgbClr val="0000FF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3287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u="sng" dirty="0">
                <a:solidFill>
                  <a:srgbClr val="C00000"/>
                </a:solidFill>
                <a:latin typeface="Copperplate Gothic Bold" panose="020E0705020206020404" pitchFamily="34" charset="0"/>
              </a:rPr>
              <a:t>109 Kr </a:t>
            </a:r>
            <a:r>
              <a:rPr lang="fr-FR" b="1" u="sng" dirty="0" err="1">
                <a:solidFill>
                  <a:srgbClr val="C00000"/>
                </a:solidFill>
                <a:latin typeface="Copperplate Gothic Bold" panose="020E0705020206020404" pitchFamily="34" charset="0"/>
              </a:rPr>
              <a:t>Cht</a:t>
            </a:r>
            <a:r>
              <a:rPr lang="fr-FR" b="1" u="sng" dirty="0">
                <a:solidFill>
                  <a:srgbClr val="C00000"/>
                </a:solidFill>
                <a:latin typeface="Copperplate Gothic Bold" panose="020E0705020206020404" pitchFamily="34" charset="0"/>
              </a:rPr>
              <a:t> Esp  </a:t>
            </a:r>
            <a:r>
              <a:rPr lang="fr-FR" b="1" u="sng" dirty="0" err="1">
                <a:solidFill>
                  <a:srgbClr val="C00000"/>
                </a:solidFill>
                <a:latin typeface="Copperplate Gothic Bold" panose="020E0705020206020404" pitchFamily="34" charset="0"/>
              </a:rPr>
              <a:t>Jezu</a:t>
            </a:r>
            <a:r>
              <a:rPr lang="fr-FR" b="1" u="sng" dirty="0">
                <a:solidFill>
                  <a:srgbClr val="C00000"/>
                </a:solidFill>
                <a:latin typeface="Copperplate Gothic Bold" panose="020E0705020206020404" pitchFamily="34" charset="0"/>
              </a:rPr>
              <a:t>, </a:t>
            </a:r>
            <a:r>
              <a:rPr lang="fr-FR" b="1" u="sng" dirty="0" err="1">
                <a:solidFill>
                  <a:srgbClr val="C00000"/>
                </a:solidFill>
                <a:latin typeface="Copperplate Gothic Bold" panose="020E0705020206020404" pitchFamily="34" charset="0"/>
              </a:rPr>
              <a:t>mouin</a:t>
            </a:r>
            <a:r>
              <a:rPr lang="fr-FR" b="1" u="sng" dirty="0">
                <a:solidFill>
                  <a:srgbClr val="C00000"/>
                </a:solidFill>
                <a:latin typeface="Copperplate Gothic Bold" panose="020E0705020206020404" pitchFamily="34" charset="0"/>
              </a:rPr>
              <a:t> té </a:t>
            </a:r>
            <a:r>
              <a:rPr lang="fr-FR" b="1" u="sng" dirty="0" err="1">
                <a:solidFill>
                  <a:srgbClr val="C00000"/>
                </a:solidFill>
                <a:latin typeface="Copperplate Gothic Bold" panose="020E0705020206020404" pitchFamily="34" charset="0"/>
              </a:rPr>
              <a:t>promèt</a:t>
            </a:r>
            <a:r>
              <a:rPr lang="fr-FR" b="1" u="sng" dirty="0">
                <a:solidFill>
                  <a:srgbClr val="C00000"/>
                </a:solidFill>
                <a:latin typeface="Copperplate Gothic Bold" panose="020E0705020206020404" pitchFamily="34" charset="0"/>
              </a:rPr>
              <a:t> Ou,</a:t>
            </a:r>
            <a:endParaRPr lang="en-US" dirty="0">
              <a:solidFill>
                <a:srgbClr val="C00000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C00000"/>
                </a:solidFill>
                <a:latin typeface="Copperplate Gothic Bold" panose="020E0705020206020404" pitchFamily="34" charset="0"/>
              </a:rPr>
              <a:t>1.</a:t>
            </a:r>
            <a:endParaRPr lang="en-US" sz="4000" dirty="0">
              <a:solidFill>
                <a:srgbClr val="C00000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Jezu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,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mouin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té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promèt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Ou,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Pou-m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suiv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Ou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jouk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la fin;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Rété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tou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pré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mouin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tou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tan,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Met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mouin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é Zanmi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mouin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.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Mouin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pa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pe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sa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kap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rivé-m,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Lè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Ou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rété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tou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pré-m;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Mouin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pap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pèdu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nan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rout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la,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Lè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Ou mache ave-m.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endParaRPr lang="en-US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9660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21DBB-1F81-6D64-8321-DFC7C87CD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A98C0-8E21-F4E0-1BE4-9F0CA58DA0B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dirty="0">
                <a:solidFill>
                  <a:srgbClr val="C00000"/>
                </a:solidFill>
                <a:latin typeface="Copperplate Gothic Bold" panose="020E0705020206020404" pitchFamily="34" charset="0"/>
              </a:rPr>
              <a:t>2.</a:t>
            </a:r>
            <a:endParaRPr lang="en-US" sz="4000" dirty="0">
              <a:solidFill>
                <a:srgbClr val="C00000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M-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santi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lé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monn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tro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pré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mouin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;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Jézu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,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rété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pi pré.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Gin dé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bagay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ki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tanté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-m;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Pou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minnin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-m nan péché.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Enmi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-m yo, yo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toujou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la,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en-US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Yo</a:t>
            </a:r>
            <a:r>
              <a:rPr lang="en-US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en-US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andan</a:t>
            </a:r>
            <a:r>
              <a:rPr lang="en-US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en-US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ke</a:t>
            </a:r>
            <a:r>
              <a:rPr lang="en-US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en-US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mouin</a:t>
            </a:r>
            <a:r>
              <a:rPr lang="en-US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en-US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tou</a:t>
            </a:r>
            <a:r>
              <a:rPr lang="en-US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;</a:t>
            </a: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Min J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ézu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, Ou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kab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sové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-m,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Rété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pi pré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toujou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.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endParaRPr lang="en-US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886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8ED0C-E93D-2DB6-085A-ED56252B6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F033D-DF18-9DD5-DFF2-C6322A8692C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dirty="0">
                <a:solidFill>
                  <a:srgbClr val="C00000"/>
                </a:solidFill>
                <a:latin typeface="Copperplate Gothic Bold" panose="020E0705020206020404" pitchFamily="34" charset="0"/>
              </a:rPr>
              <a:t>3.</a:t>
            </a:r>
            <a:endParaRPr lang="en-US" sz="4000" dirty="0">
              <a:solidFill>
                <a:srgbClr val="C00000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Kite-m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tandé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Ou pale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Biin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klèrnan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, pou-m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kapab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Konnin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ke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sé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la voua Ou,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Malgré tout voua péché.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Pale pou ban-m plus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konfians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,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Pou-m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fè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tou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sa Ou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vle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.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Pale, é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fe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-m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kouté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Ou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Se Ou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ki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Gadiin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mouin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.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endParaRPr lang="en-US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5456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C27DE-4792-A7D9-6C7A-F035062BC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FAC4A-3ED6-5960-507D-D1186A0F4EE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dirty="0">
                <a:solidFill>
                  <a:srgbClr val="C00000"/>
                </a:solidFill>
                <a:latin typeface="Copperplate Gothic Bold" panose="020E0705020206020404" pitchFamily="34" charset="0"/>
              </a:rPr>
              <a:t>4.</a:t>
            </a:r>
            <a:endParaRPr lang="en-US" sz="4000" dirty="0">
              <a:solidFill>
                <a:srgbClr val="C00000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0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Jézu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, Ou té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promèt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Tout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moun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yo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kap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suiv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Ou,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Koté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Ou-a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ye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nan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sièl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la,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Se la yo va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ye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tou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.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E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Jezu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,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mouin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té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promèt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Pou-m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suiv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Ou tout tan,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0 ban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mouin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gras Ou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anpil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,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Met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mouin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é Zanmi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mouin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.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endParaRPr lang="en-US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1274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D3162-41A3-BE88-2734-C763C82B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7EDBE-CE3B-28A8-F308-580C94F7BE0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dirty="0">
                <a:solidFill>
                  <a:srgbClr val="C00000"/>
                </a:solidFill>
                <a:latin typeface="Copperplate Gothic Bold" panose="020E0705020206020404" pitchFamily="34" charset="0"/>
              </a:rPr>
              <a:t>5.</a:t>
            </a:r>
            <a:endParaRPr lang="en-US" sz="4000" dirty="0">
              <a:solidFill>
                <a:srgbClr val="C00000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Kite-m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ouè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tout tras Ou yo,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Pou-m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mété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pie-m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ladan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.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Tout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éspoua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mouin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pou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suiv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Ou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Se nan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fôs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Ou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sèlman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.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0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gidé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mouin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, é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réle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-m,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Soutni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-m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jouk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sa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fi-ni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;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Epi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pran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mouin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nan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sièi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la,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Met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mouin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 é Zanmi </a:t>
            </a:r>
            <a:r>
              <a:rPr lang="fr-FR" sz="4000" dirty="0" err="1">
                <a:solidFill>
                  <a:srgbClr val="0033CC"/>
                </a:solidFill>
                <a:latin typeface="Copperplate Gothic Bold" panose="020E0705020206020404" pitchFamily="34" charset="0"/>
              </a:rPr>
              <a:t>mouin</a:t>
            </a:r>
            <a:r>
              <a:rPr lang="fr-FR" sz="4000" dirty="0">
                <a:solidFill>
                  <a:srgbClr val="0033CC"/>
                </a:solidFill>
                <a:latin typeface="Copperplate Gothic Bold" panose="020E0705020206020404" pitchFamily="34" charset="0"/>
              </a:rPr>
              <a:t>.</a:t>
            </a:r>
            <a:endParaRPr lang="en-US" sz="4000" dirty="0">
              <a:solidFill>
                <a:srgbClr val="0033CC"/>
              </a:solidFill>
              <a:latin typeface="Copperplate Gothic Bold" panose="020E0705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707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ER IMAGE GRE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0"/>
            <a:ext cx="9139766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66FFFF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fr-FR" sz="6600" dirty="0">
                <a:solidFill>
                  <a:srgbClr val="000099"/>
                </a:solidFill>
              </a:rPr>
              <a:t>PRIÈRE PASTORALE</a:t>
            </a:r>
            <a:endParaRPr lang="en-US" sz="6600" dirty="0">
              <a:solidFill>
                <a:srgbClr val="000099"/>
              </a:solidFill>
            </a:endParaRPr>
          </a:p>
          <a:p>
            <a:r>
              <a:rPr lang="fr-FR" sz="4400" dirty="0"/>
              <a:t> </a:t>
            </a:r>
            <a:endParaRPr lang="en-US" sz="4400" dirty="0"/>
          </a:p>
        </p:txBody>
      </p:sp>
      <p:pic>
        <p:nvPicPr>
          <p:cNvPr id="7" name="Picture 6" descr="6 Types Of People At Prayer Sessions In Nigerian Churches | Zikoko!"/>
          <p:cNvPicPr/>
          <p:nvPr/>
        </p:nvPicPr>
        <p:blipFill>
          <a:blip r:embed="rId3">
            <a:lum bright="32000" contrast="16000"/>
          </a:blip>
          <a:srcRect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0ABB5-872E-0AF2-1DAF-ABA956F1E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FAACD-8DF3-BDDA-B783-1BD67927FC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0033CC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3600" b="1" dirty="0">
                <a:solidFill>
                  <a:srgbClr val="FFFF00"/>
                </a:solidFill>
                <a:latin typeface="Arial Rounded MT Bold" panose="020F0704030504030204" pitchFamily="34" charset="0"/>
              </a:rPr>
              <a:t>131 Sur les pas du saint modèle-</a:t>
            </a:r>
            <a:endParaRPr lang="en-US" sz="3600" b="1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FFFF00"/>
                </a:solidFill>
                <a:latin typeface="Arial Rounded MT Bold" panose="020F0704030504030204" pitchFamily="34" charset="0"/>
              </a:rPr>
              <a:t>1</a:t>
            </a:r>
            <a:endParaRPr lang="en-US" sz="3600" b="1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latin typeface="Arial Rounded MT Bold" panose="020F0704030504030204" pitchFamily="34" charset="0"/>
              </a:rPr>
              <a:t>Sur les pas du saint modèle,</a:t>
            </a:r>
            <a:endParaRPr lang="en-US" sz="3600" b="1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latin typeface="Arial Rounded MT Bold" panose="020F0704030504030204" pitchFamily="34" charset="0"/>
              </a:rPr>
              <a:t>Nous marchons, comptant sur lui,</a:t>
            </a:r>
            <a:endParaRPr lang="en-US" sz="3600" b="1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latin typeface="Arial Rounded MT Bold" panose="020F0704030504030204" pitchFamily="34" charset="0"/>
              </a:rPr>
              <a:t>Et son cœur toujours fidèle</a:t>
            </a:r>
            <a:endParaRPr lang="en-US" sz="3600" b="1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latin typeface="Arial Rounded MT Bold" panose="020F0704030504030204" pitchFamily="34" charset="0"/>
              </a:rPr>
              <a:t>Nous accorde son appui.</a:t>
            </a:r>
            <a:endParaRPr lang="en-US" sz="3600" b="1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99FFCC"/>
                </a:solidFill>
                <a:latin typeface="Arial Rounded MT Bold" panose="020F0704030504030204" pitchFamily="34" charset="0"/>
              </a:rPr>
              <a:t>Il connaît notre faiblesse;</a:t>
            </a:r>
            <a:endParaRPr lang="en-US" sz="3600" b="1" dirty="0">
              <a:solidFill>
                <a:srgbClr val="99FF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99FFCC"/>
                </a:solidFill>
                <a:latin typeface="Arial Rounded MT Bold" panose="020F0704030504030204" pitchFamily="34" charset="0"/>
              </a:rPr>
              <a:t>Lui toujours demeure fort,</a:t>
            </a:r>
            <a:endParaRPr lang="en-US" sz="3600" b="1" dirty="0">
              <a:solidFill>
                <a:srgbClr val="99FF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99FFCC"/>
                </a:solidFill>
                <a:latin typeface="Arial Rounded MT Bold" panose="020F0704030504030204" pitchFamily="34" charset="0"/>
              </a:rPr>
              <a:t>Et nous livre avec largesse</a:t>
            </a:r>
            <a:endParaRPr lang="en-US" sz="3600" b="1" dirty="0">
              <a:solidFill>
                <a:srgbClr val="99FF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99FFCC"/>
                </a:solidFill>
                <a:latin typeface="Arial Rounded MT Bold" panose="020F0704030504030204" pitchFamily="34" charset="0"/>
              </a:rPr>
              <a:t>Le meilleur de son trésor.</a:t>
            </a:r>
            <a:endParaRPr lang="en-US" sz="3600" b="1" dirty="0">
              <a:solidFill>
                <a:srgbClr val="99FF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2021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5D055-ECD2-5924-7EAF-9567A1EED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FB6FA-2C05-1CBD-6AA3-28726CD66D0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0033CC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b="1" dirty="0">
                <a:solidFill>
                  <a:srgbClr val="FFFF00"/>
                </a:solidFill>
                <a:latin typeface="Arial Rounded MT Bold" panose="020F0704030504030204" pitchFamily="34" charset="0"/>
              </a:rPr>
              <a:t>2</a:t>
            </a:r>
            <a:endParaRPr lang="en-US" sz="4000" b="1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latin typeface="Arial Rounded MT Bold" panose="020F0704030504030204" pitchFamily="34" charset="0"/>
              </a:rPr>
              <a:t>Il nous donne sa vaillance</a:t>
            </a:r>
            <a:endParaRPr lang="en-US" sz="4000" b="1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latin typeface="Arial Rounded MT Bold" panose="020F0704030504030204" pitchFamily="34" charset="0"/>
              </a:rPr>
              <a:t>Pour monter vers les sommets;</a:t>
            </a:r>
            <a:endParaRPr lang="en-US" sz="4000" b="1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latin typeface="Arial Rounded MT Bold" panose="020F0704030504030204" pitchFamily="34" charset="0"/>
              </a:rPr>
              <a:t>Si l’un tombe en défaillance,</a:t>
            </a:r>
            <a:endParaRPr lang="en-US" sz="4000" b="1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latin typeface="Arial Rounded MT Bold" panose="020F0704030504030204" pitchFamily="34" charset="0"/>
              </a:rPr>
              <a:t>De ce faible il vient plus près.</a:t>
            </a:r>
            <a:endParaRPr lang="en-US" sz="4000" b="1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99FFCC"/>
                </a:solidFill>
                <a:latin typeface="Arial Rounded MT Bold" panose="020F0704030504030204" pitchFamily="34" charset="0"/>
              </a:rPr>
              <a:t>Sur le bord du précipice</a:t>
            </a:r>
            <a:endParaRPr lang="en-US" sz="4000" b="1" dirty="0">
              <a:solidFill>
                <a:srgbClr val="99FF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99FFCC"/>
                </a:solidFill>
                <a:latin typeface="Arial Rounded MT Bold" panose="020F0704030504030204" pitchFamily="34" charset="0"/>
              </a:rPr>
              <a:t>Il nous tient plus fortement.</a:t>
            </a:r>
            <a:endParaRPr lang="en-US" sz="4000" b="1" dirty="0">
              <a:solidFill>
                <a:srgbClr val="99FF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99FFCC"/>
                </a:solidFill>
                <a:latin typeface="Arial Rounded MT Bold" panose="020F0704030504030204" pitchFamily="34" charset="0"/>
              </a:rPr>
              <a:t>C’est ainsi que nul n’y glisse</a:t>
            </a:r>
            <a:endParaRPr lang="en-US" sz="4000" b="1" dirty="0">
              <a:solidFill>
                <a:srgbClr val="99FF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99FFCC"/>
                </a:solidFill>
                <a:latin typeface="Arial Rounded MT Bold" panose="020F0704030504030204" pitchFamily="34" charset="0"/>
              </a:rPr>
              <a:t>Qui sur lui compte vraiment.</a:t>
            </a:r>
            <a:endParaRPr lang="en-US" sz="4000" b="1" dirty="0">
              <a:solidFill>
                <a:srgbClr val="99FF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2478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0A725-612B-2A38-13AD-AD43F8EA3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B785B-982C-017E-C4DF-058535E1ABD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rgbClr val="0033CC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b="1" dirty="0">
                <a:solidFill>
                  <a:srgbClr val="FFFF00"/>
                </a:solidFill>
                <a:latin typeface="Arial Rounded MT Bold" panose="020F0704030504030204" pitchFamily="34" charset="0"/>
              </a:rPr>
              <a:t>3</a:t>
            </a:r>
            <a:endParaRPr lang="en-US" sz="4000" b="1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latin typeface="Arial Rounded MT Bold" panose="020F0704030504030204" pitchFamily="34" charset="0"/>
              </a:rPr>
              <a:t>Avec nous venez sans crainte</a:t>
            </a:r>
            <a:endParaRPr lang="en-US" sz="4000" b="1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latin typeface="Arial Rounded MT Bold" panose="020F0704030504030204" pitchFamily="34" charset="0"/>
              </a:rPr>
              <a:t>Sur les pas de ce Sauveur,</a:t>
            </a:r>
            <a:endParaRPr lang="en-US" sz="4000" b="1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latin typeface="Arial Rounded MT Bold" panose="020F0704030504030204" pitchFamily="34" charset="0"/>
              </a:rPr>
              <a:t>Suivons tous la route sainte,</a:t>
            </a:r>
            <a:endParaRPr lang="en-US" sz="4000" b="1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latin typeface="Arial Rounded MT Bold" panose="020F0704030504030204" pitchFamily="34" charset="0"/>
              </a:rPr>
              <a:t>Car déjà c’est le bonheur.</a:t>
            </a:r>
            <a:endParaRPr lang="en-US" sz="4000" b="1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99FFCC"/>
                </a:solidFill>
                <a:latin typeface="Arial Rounded MT Bold" panose="020F0704030504030204" pitchFamily="34" charset="0"/>
              </a:rPr>
              <a:t>Et plus haut, plus loin des plaines,</a:t>
            </a:r>
            <a:endParaRPr lang="en-US" sz="4000" b="1" dirty="0">
              <a:solidFill>
                <a:srgbClr val="99FF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99FFCC"/>
                </a:solidFill>
                <a:latin typeface="Arial Rounded MT Bold" panose="020F0704030504030204" pitchFamily="34" charset="0"/>
              </a:rPr>
              <a:t>Avec lui moutons toujours,</a:t>
            </a:r>
            <a:endParaRPr lang="en-US" sz="4000" b="1" dirty="0">
              <a:solidFill>
                <a:srgbClr val="99FF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99FFCC"/>
                </a:solidFill>
                <a:latin typeface="Arial Rounded MT Bold" panose="020F0704030504030204" pitchFamily="34" charset="0"/>
              </a:rPr>
              <a:t>Car ses mains sont toujours pleines</a:t>
            </a:r>
            <a:endParaRPr lang="en-US" sz="4000" b="1" dirty="0">
              <a:solidFill>
                <a:srgbClr val="99FF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99FFCC"/>
                </a:solidFill>
                <a:latin typeface="Arial Rounded MT Bold" panose="020F0704030504030204" pitchFamily="34" charset="0"/>
              </a:rPr>
              <a:t>Pour qui veut son grand secours.</a:t>
            </a:r>
            <a:endParaRPr lang="en-US" sz="4000" b="1" dirty="0">
              <a:solidFill>
                <a:srgbClr val="99FF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316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4E76B-2268-4B10-951B-1836C0537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FC743-DC96-F9DC-E33E-E72E0A558BD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66FFFF">
                  <a:tint val="66000"/>
                  <a:satMod val="160000"/>
                </a:srgbClr>
              </a:gs>
              <a:gs pos="50000">
                <a:srgbClr val="66FFFF">
                  <a:tint val="44500"/>
                  <a:satMod val="160000"/>
                </a:srgbClr>
              </a:gs>
              <a:gs pos="100000">
                <a:srgbClr val="66FF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>
                <a:solidFill>
                  <a:srgbClr val="FF0000"/>
                </a:solidFill>
                <a:latin typeface="Arial Rounded MT Bold" panose="020F0704030504030204" pitchFamily="34" charset="0"/>
              </a:rPr>
              <a:t>3</a:t>
            </a:r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Arial Rounded MT Bold" panose="020F0704030504030204" pitchFamily="34" charset="0"/>
              </a:rPr>
              <a:t>Rout la </a:t>
            </a:r>
            <a:r>
              <a:rPr lang="fr-FR" sz="3600" dirty="0" err="1">
                <a:latin typeface="Arial Rounded MT Bold" panose="020F0704030504030204" pitchFamily="34" charset="0"/>
              </a:rPr>
              <a:t>kap</a:t>
            </a:r>
            <a:r>
              <a:rPr lang="fr-FR" sz="3600" dirty="0">
                <a:latin typeface="Arial Rounded MT Bold" panose="020F0704030504030204" pitchFamily="34" charset="0"/>
              </a:rPr>
              <a:t> du, </a:t>
            </a:r>
            <a:r>
              <a:rPr lang="fr-FR" sz="3600" dirty="0" err="1">
                <a:latin typeface="Arial Rounded MT Bold" panose="020F0704030504030204" pitchFamily="34" charset="0"/>
              </a:rPr>
              <a:t>nuaj</a:t>
            </a:r>
            <a:r>
              <a:rPr lang="fr-FR" sz="3600" dirty="0">
                <a:latin typeface="Arial Rounded MT Bold" panose="020F0704030504030204" pitchFamily="34" charset="0"/>
              </a:rPr>
              <a:t> yo </a:t>
            </a:r>
            <a:r>
              <a:rPr lang="fr-FR" sz="3600" dirty="0" err="1">
                <a:latin typeface="Arial Rounded MT Bold" panose="020F0704030504030204" pitchFamily="34" charset="0"/>
              </a:rPr>
              <a:t>kouvri</a:t>
            </a:r>
            <a:r>
              <a:rPr lang="fr-FR" sz="3600" dirty="0"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latin typeface="Arial Rounded MT Bold" panose="020F0704030504030204" pitchFamily="34" charset="0"/>
              </a:rPr>
              <a:t>moin</a:t>
            </a:r>
            <a:r>
              <a:rPr lang="fr-FR" sz="3600" dirty="0">
                <a:latin typeface="Arial Rounded MT Bold" panose="020F0704030504030204" pitchFamily="34" charset="0"/>
              </a:rPr>
              <a:t> ;</a:t>
            </a:r>
            <a:endParaRPr lang="en-US" sz="36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 err="1">
                <a:latin typeface="Arial Rounded MT Bold" panose="020F0704030504030204" pitchFamily="34" charset="0"/>
              </a:rPr>
              <a:t>Bèje</a:t>
            </a:r>
            <a:r>
              <a:rPr lang="fr-FR" sz="3600" dirty="0">
                <a:latin typeface="Arial Rounded MT Bold" panose="020F0704030504030204" pitchFamily="34" charset="0"/>
              </a:rPr>
              <a:t>-a gade mouton-l </a:t>
            </a:r>
            <a:r>
              <a:rPr lang="fr-FR" sz="3600" dirty="0" err="1">
                <a:latin typeface="Arial Rounded MT Bold" panose="020F0704030504030204" pitchFamily="34" charset="0"/>
              </a:rPr>
              <a:t>jouk</a:t>
            </a:r>
            <a:r>
              <a:rPr lang="fr-FR" sz="3600" dirty="0">
                <a:latin typeface="Arial Rounded MT Bold" panose="020F0704030504030204" pitchFamily="34" charset="0"/>
              </a:rPr>
              <a:t> la fin.</a:t>
            </a:r>
            <a:endParaRPr lang="en-US" sz="36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 err="1">
                <a:latin typeface="Arial Rounded MT Bold" panose="020F0704030504030204" pitchFamily="34" charset="0"/>
              </a:rPr>
              <a:t>Aprè</a:t>
            </a:r>
            <a:r>
              <a:rPr lang="fr-FR" sz="3600" dirty="0"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latin typeface="Arial Rounded MT Bold" panose="020F0704030504030204" pitchFamily="34" charset="0"/>
              </a:rPr>
              <a:t>mond</a:t>
            </a:r>
            <a:r>
              <a:rPr lang="fr-FR" sz="3600" dirty="0">
                <a:latin typeface="Arial Rounded MT Bold" panose="020F0704030504030204" pitchFamily="34" charset="0"/>
              </a:rPr>
              <a:t> sa, na </a:t>
            </a:r>
            <a:r>
              <a:rPr lang="fr-FR" sz="3600" dirty="0" err="1">
                <a:latin typeface="Arial Rounded MT Bold" panose="020F0704030504030204" pitchFamily="34" charset="0"/>
              </a:rPr>
              <a:t>ouè</a:t>
            </a:r>
            <a:r>
              <a:rPr lang="fr-FR" sz="3600" dirty="0"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latin typeface="Arial Rounded MT Bold" panose="020F0704030504030204" pitchFamily="34" charset="0"/>
              </a:rPr>
              <a:t>sièl</a:t>
            </a:r>
            <a:r>
              <a:rPr lang="fr-FR" sz="3600" dirty="0">
                <a:latin typeface="Arial Rounded MT Bold" panose="020F0704030504030204" pitchFamily="34" charset="0"/>
              </a:rPr>
              <a:t> la ;</a:t>
            </a:r>
            <a:endParaRPr lang="en-US" sz="36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Arial Rounded MT Bold" panose="020F0704030504030204" pitchFamily="34" charset="0"/>
              </a:rPr>
              <a:t>Papa-m nan </a:t>
            </a:r>
            <a:r>
              <a:rPr lang="fr-FR" sz="3600" dirty="0" err="1">
                <a:latin typeface="Arial Rounded MT Bold" panose="020F0704030504030204" pitchFamily="34" charset="0"/>
              </a:rPr>
              <a:t>sièl</a:t>
            </a:r>
            <a:r>
              <a:rPr lang="fr-FR" sz="3600" dirty="0">
                <a:latin typeface="Arial Rounded MT Bold" panose="020F0704030504030204" pitchFamily="34" charset="0"/>
              </a:rPr>
              <a:t>-la ape </a:t>
            </a:r>
            <a:r>
              <a:rPr lang="fr-FR" sz="3600" dirty="0" err="1">
                <a:latin typeface="Arial Rounded MT Bold" panose="020F0704030504030204" pitchFamily="34" charset="0"/>
              </a:rPr>
              <a:t>veye</a:t>
            </a:r>
            <a:r>
              <a:rPr lang="fr-FR" sz="3600" dirty="0"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latin typeface="Arial Rounded MT Bold" panose="020F0704030504030204" pitchFamily="34" charset="0"/>
              </a:rPr>
              <a:t>moin</a:t>
            </a:r>
            <a:r>
              <a:rPr lang="fr-FR" sz="3600" dirty="0">
                <a:latin typeface="Arial Rounded MT Bold" panose="020F070403050403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fr-FR" sz="3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Kè</a:t>
            </a:r>
            <a:endParaRPr lang="en-US" sz="36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Konfie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-m nan Dieu,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Konnin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la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pran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souin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moin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.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Nan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dezè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–a ou nan move chemin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La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mè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pouse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-m, Bon Dieu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kinbe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-m ;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Papa-m nan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sièl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-la ape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veye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</a:t>
            </a:r>
            <a:r>
              <a:rPr lang="fr-FR" sz="36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moin</a:t>
            </a: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.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1691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209800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00FF00"/>
                </a:solidFill>
              </a:rPr>
              <a:t>VISITORS WELCOME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2209800"/>
            <a:ext cx="9144000" cy="4648200"/>
          </a:xfrm>
          <a:solidFill>
            <a:srgbClr val="66FFFF"/>
          </a:solidFill>
        </p:spPr>
        <p:txBody>
          <a:bodyPr/>
          <a:lstStyle/>
          <a:p>
            <a:r>
              <a:rPr lang="en-US" sz="6600" dirty="0"/>
              <a:t>ANNOUNCEMENT</a:t>
            </a:r>
          </a:p>
          <a:p>
            <a:r>
              <a:rPr lang="en-US" sz="6600" dirty="0"/>
              <a:t>MUSICAL PROGRAM</a:t>
            </a:r>
          </a:p>
          <a:p>
            <a:pPr>
              <a:buNone/>
            </a:pPr>
            <a:endParaRPr lang="en-US" sz="4400" dirty="0">
              <a:solidFill>
                <a:srgbClr val="00FF00"/>
              </a:solidFill>
            </a:endParaRPr>
          </a:p>
          <a:p>
            <a:pPr>
              <a:buNone/>
            </a:pPr>
            <a:endParaRPr lang="fr-FR" sz="4400" dirty="0"/>
          </a:p>
          <a:p>
            <a:pPr lvl="1"/>
            <a:endParaRPr lang="en-US" sz="3200" dirty="0"/>
          </a:p>
          <a:p>
            <a:pPr>
              <a:buNone/>
            </a:pPr>
            <a:endParaRPr lang="en-US" sz="32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00CC"/>
                </a:solidFill>
              </a:rPr>
              <a:t>VISITORS WELCOME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838200"/>
            <a:ext cx="9144000" cy="6019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900" dirty="0">
                <a:solidFill>
                  <a:srgbClr val="C00000"/>
                </a:solidFill>
              </a:rPr>
              <a:t>ANNOUNCEMENTS SEPTEMBRE 2026</a:t>
            </a:r>
          </a:p>
          <a:p>
            <a:pPr algn="ctr">
              <a:buNone/>
            </a:pPr>
            <a:r>
              <a:rPr lang="en-US" sz="3600" b="1" dirty="0">
                <a:latin typeface="Agency FB" pitchFamily="34" charset="0"/>
              </a:rPr>
              <a:t>(Mon, Wed) 7:30-9:30PM  </a:t>
            </a:r>
            <a:r>
              <a:rPr lang="en-US" sz="3600" dirty="0">
                <a:latin typeface="Agency FB" pitchFamily="34" charset="0"/>
              </a:rPr>
              <a:t>PRAYER MEETING LINE #</a:t>
            </a:r>
          </a:p>
          <a:p>
            <a:pPr algn="ctr">
              <a:buNone/>
            </a:pPr>
            <a:r>
              <a:rPr lang="en-US" sz="3600" dirty="0">
                <a:latin typeface="Agency FB" pitchFamily="34" charset="0"/>
              </a:rPr>
              <a:t> </a:t>
            </a:r>
            <a:r>
              <a:rPr lang="en-US" sz="3600" b="1" u="sng" dirty="0">
                <a:solidFill>
                  <a:srgbClr val="0000CC"/>
                </a:solidFill>
                <a:latin typeface="Agency FB" pitchFamily="34" charset="0"/>
              </a:rPr>
              <a:t>(774) 217 6502</a:t>
            </a:r>
            <a:endParaRPr lang="en-US" sz="3600" b="1" dirty="0">
              <a:latin typeface="Agency FB" pitchFamily="34" charset="0"/>
            </a:endParaRPr>
          </a:p>
          <a:p>
            <a:pPr lvl="1"/>
            <a:r>
              <a:rPr lang="en-US" sz="3600" b="1" dirty="0">
                <a:solidFill>
                  <a:srgbClr val="003300"/>
                </a:solidFill>
                <a:latin typeface="Agency FB" pitchFamily="34" charset="0"/>
              </a:rPr>
              <a:t>FRIDAY</a:t>
            </a:r>
            <a:r>
              <a:rPr lang="en-US" sz="3600" b="1" dirty="0">
                <a:latin typeface="Agency FB" pitchFamily="34" charset="0"/>
              </a:rPr>
              <a:t>: 7:30-9:00pm-----Bible Study (</a:t>
            </a:r>
            <a:r>
              <a:rPr lang="en-US" sz="3600" b="1" dirty="0">
                <a:solidFill>
                  <a:srgbClr val="002060"/>
                </a:solidFill>
                <a:latin typeface="Agency FB" pitchFamily="34" charset="0"/>
              </a:rPr>
              <a:t>YOU TUBE</a:t>
            </a:r>
            <a:r>
              <a:rPr lang="en-US" sz="3600" b="1" dirty="0">
                <a:latin typeface="Agency FB" pitchFamily="34" charset="0"/>
              </a:rPr>
              <a:t>)</a:t>
            </a:r>
            <a:endParaRPr lang="en-US" sz="3600" b="1" dirty="0">
              <a:solidFill>
                <a:srgbClr val="003300"/>
              </a:solidFill>
              <a:latin typeface="Agency FB" pitchFamily="34" charset="0"/>
            </a:endParaRPr>
          </a:p>
          <a:p>
            <a:r>
              <a:rPr lang="en-US" sz="3600" dirty="0"/>
              <a:t>SATURDAY</a:t>
            </a:r>
          </a:p>
          <a:p>
            <a:pPr lvl="1">
              <a:buNone/>
            </a:pPr>
            <a:r>
              <a:rPr lang="en-US" sz="3600" dirty="0">
                <a:solidFill>
                  <a:srgbClr val="0000CC"/>
                </a:solidFill>
              </a:rPr>
              <a:t>1:30—3;00 PM </a:t>
            </a:r>
            <a:r>
              <a:rPr lang="en-US" sz="3600" dirty="0">
                <a:solidFill>
                  <a:srgbClr val="C00000"/>
                </a:solidFill>
              </a:rPr>
              <a:t>CTRC  YOUTH MINISTRY</a:t>
            </a:r>
          </a:p>
          <a:p>
            <a:pPr lvl="1">
              <a:buNone/>
            </a:pPr>
            <a:r>
              <a:rPr lang="en-US" sz="3600" dirty="0">
                <a:solidFill>
                  <a:srgbClr val="0000CC"/>
                </a:solidFill>
              </a:rPr>
              <a:t>3:00—5PM </a:t>
            </a:r>
            <a:r>
              <a:rPr lang="en-US" sz="3600" dirty="0">
                <a:solidFill>
                  <a:srgbClr val="C00000"/>
                </a:solidFill>
              </a:rPr>
              <a:t>CTRC  CHILDREN MINISTRY</a:t>
            </a:r>
          </a:p>
          <a:p>
            <a:pPr lvl="1">
              <a:buNone/>
            </a:pPr>
            <a:r>
              <a:rPr lang="en-US" sz="3600" dirty="0">
                <a:solidFill>
                  <a:srgbClr val="0000CC"/>
                </a:solidFill>
              </a:rPr>
              <a:t>7:00—9:PM </a:t>
            </a:r>
            <a:r>
              <a:rPr lang="en-US" sz="3600" dirty="0">
                <a:solidFill>
                  <a:srgbClr val="C00000"/>
                </a:solidFill>
              </a:rPr>
              <a:t>CTRC  WOMEN MINISTRY</a:t>
            </a:r>
          </a:p>
          <a:p>
            <a:pPr>
              <a:buNone/>
            </a:pPr>
            <a:endParaRPr lang="fr-FR" sz="4400" dirty="0"/>
          </a:p>
          <a:p>
            <a:pPr lvl="1"/>
            <a:endParaRPr lang="en-US" sz="3200" dirty="0"/>
          </a:p>
          <a:p>
            <a:pPr>
              <a:buNone/>
            </a:pPr>
            <a:endParaRPr lang="en-US" sz="32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38862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rgbClr val="000099"/>
                </a:solidFill>
              </a:rPr>
              <a:t>MOMENT D’ADORATION </a:t>
            </a:r>
            <a:br>
              <a:rPr lang="en-US" b="1" dirty="0"/>
            </a:b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7620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OFFRANDE</a:t>
            </a:r>
          </a:p>
        </p:txBody>
      </p:sp>
      <p:pic>
        <p:nvPicPr>
          <p:cNvPr id="17410" name="Picture 2" descr="https://encrypted-tbn2.gstatic.com/images?q=tbn:ANd9GcRkqjSBsQl6bFutg4nw_AUCF4OCF8n0EhQ3cMoy4sxBU0Jl2YRRL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066800"/>
            <a:ext cx="5066435" cy="20573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600" y="3200400"/>
            <a:ext cx="7924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Malachie 3:10 </a:t>
            </a:r>
          </a:p>
          <a:p>
            <a:pPr algn="just"/>
            <a:r>
              <a:rPr lang="fr-FR" sz="2800" b="1" i="1" dirty="0"/>
              <a:t>Apportez à la maison du trésor toutes les dîmes, Afin qu'il y ait de la nourriture dans ma maison; Mettez-moi de la sorte à l'épreuve, Dit l'Éternel des armées. Et vous verrez si je n'ouvre pas pour vous les écluses des cieux, Si je ne répands pas sur vous la bénédiction en abondance</a:t>
            </a:r>
            <a:r>
              <a:rPr lang="fr-FR" i="1" dirty="0"/>
              <a:t>.</a:t>
            </a:r>
            <a:endParaRPr lang="en-US" i="1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sz="4000" b="1" dirty="0">
                <a:solidFill>
                  <a:srgbClr val="0033CC"/>
                </a:solidFill>
                <a:latin typeface="Arial Rounded MT Bold" panose="020F0704030504030204" pitchFamily="34" charset="0"/>
              </a:rPr>
              <a:t>18 Fr </a:t>
            </a:r>
            <a:r>
              <a:rPr lang="fr-FR" sz="4000" b="1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Cht</a:t>
            </a:r>
            <a:r>
              <a:rPr lang="fr-FR" sz="4000" b="1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Esp Je L’ai Trouve 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1.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Je l'ai trouvé, je I 'ai trouvé,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Le Bonheur ineffable !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Je suis sauvé, je suis sauvé,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Oh ! Joie inexprimable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Tous mes péchés sont effacés ;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Le sang de Christ me lave.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Les jours des larmes sont passés :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Je ne Suis plus esclave ! 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70301-5849-EAF0-3BB4-95228EF7F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7FDCA-FE59-52DB-65F2-BB9EBE0FC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2.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dirty="0">
                <a:latin typeface="Arial Rounded MT Bold" panose="020F0704030504030204" pitchFamily="34" charset="0"/>
              </a:rPr>
              <a:t>Oh ! quel Bonheur ! Oh ! quel Bonheur !</a:t>
            </a:r>
            <a:endParaRPr lang="en-US" sz="36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D'avoir Jésus pour Maitre !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O Mon Sauveur, mon seul Sauveur,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A toi seul je veux être !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Tu vins briser, puissant Vainqueur,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Du mal la tyrannie,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Affranchissant Mon pauvre cœur,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ET me donnant la vie !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5138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812FD-C930-0227-7CCC-CE392C7BD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2590C-40A3-D599-5BC1-EA4505ED1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3.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Ah, laissez-moi chanter Mon Roi,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Oui, qu'à genoux, je chante !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Jésus n'est-il pas tout pour moi ?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Gloire à sa croix sanglante !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Sans Se lasser, jour après jour,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IL m’aime, IL m'aime encore...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Comment répondre à tant d’amour ?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latin typeface="Arial Rounded MT Bold" panose="020F0704030504030204" pitchFamily="34" charset="0"/>
              </a:rPr>
              <a:t>Je crois, j'aime et j’adore !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4651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://3.bp.blogspot.com/-Uf9Kozou0TM/URl_hKQfyfI/AAAAAAAABio/bXN3rl-DgD4/s1600/qui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200400"/>
            <a:ext cx="4978576" cy="3314702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4343400"/>
            <a:ext cx="1764792" cy="533400"/>
          </a:xfrm>
        </p:spPr>
        <p:txBody>
          <a:bodyPr>
            <a:normAutofit/>
          </a:bodyPr>
          <a:lstStyle/>
          <a:p>
            <a:r>
              <a:rPr lang="en-US" dirty="0"/>
              <a:t>DEBUT</a:t>
            </a:r>
          </a:p>
        </p:txBody>
      </p:sp>
      <p:pic>
        <p:nvPicPr>
          <p:cNvPr id="23554" name="Picture 2" descr="http://www.do2learn.com/picturecards/images/imageschedule/quiet_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90600"/>
            <a:ext cx="1022373" cy="2209800"/>
          </a:xfrm>
          <a:prstGeom prst="rect">
            <a:avLst/>
          </a:prstGeom>
          <a:noFill/>
        </p:spPr>
      </p:pic>
      <p:pic>
        <p:nvPicPr>
          <p:cNvPr id="23558" name="Picture 6" descr="http://t3.gstatic.com/images?q=tbn:ANd9GcQI57rNEucrFCC3Z7h86ZyDWNHVZnoM022uSZCVdLQDrXZfIXodL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838200"/>
            <a:ext cx="2057400" cy="2215770"/>
          </a:xfrm>
          <a:prstGeom prst="rect">
            <a:avLst/>
          </a:prstGeom>
          <a:noFill/>
        </p:spPr>
      </p:pic>
      <p:pic>
        <p:nvPicPr>
          <p:cNvPr id="23560" name="Picture 8" descr="http://t2.gstatic.com/images?q=tbn:ANd9GcRH-eLhinjX66AJ6PcTpoZfoYtIJoxPCYM3HjyLkw5H7gCvkKVj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762000"/>
            <a:ext cx="2570875" cy="2364755"/>
          </a:xfrm>
          <a:prstGeom prst="rect">
            <a:avLst/>
          </a:prstGeom>
          <a:noFill/>
        </p:spPr>
      </p:pic>
      <p:pic>
        <p:nvPicPr>
          <p:cNvPr id="23562" name="Picture 10" descr="http://addictionblog.org/wp-content/uploads/2011/04/Are-video-games-harmful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6800" y="762000"/>
            <a:ext cx="2381250" cy="238125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C00000"/>
                </a:solidFill>
              </a:rPr>
              <a:t>L'Éternel est dans son saint temple. Que toute la terre fasse silence devant lui! </a:t>
            </a:r>
            <a:r>
              <a:rPr lang="fr-FR" sz="2800" dirty="0" err="1">
                <a:solidFill>
                  <a:srgbClr val="C00000"/>
                </a:solidFill>
              </a:rPr>
              <a:t>Habakuk</a:t>
            </a:r>
            <a:r>
              <a:rPr lang="fr-FR" sz="2800" dirty="0">
                <a:solidFill>
                  <a:srgbClr val="C00000"/>
                </a:solidFill>
              </a:rPr>
              <a:t> 2:20 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5791200"/>
            <a:ext cx="8991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C00000"/>
                </a:solidFill>
              </a:rPr>
              <a:t>Hab</a:t>
            </a:r>
            <a:r>
              <a:rPr lang="en-US" sz="2800" dirty="0">
                <a:solidFill>
                  <a:srgbClr val="C00000"/>
                </a:solidFill>
              </a:rPr>
              <a:t> 2:20 But the LORD is in His holy temple. Let all the earth keep silence before Him</a:t>
            </a:r>
            <a:r>
              <a:rPr lang="en-US" dirty="0"/>
              <a:t>."</a:t>
            </a:r>
          </a:p>
        </p:txBody>
      </p:sp>
      <p:pic>
        <p:nvPicPr>
          <p:cNvPr id="75778" name="Picture 2" descr="http://4.bp.blogspot.com/_DFrMr4DymwY/TFsgougEgCI/AAAAAAAABoY/ccozAC-AIJ4/s400/NoTalkin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48401" y="3200400"/>
            <a:ext cx="2590800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opperplate Gothic Bold" pitchFamily="34" charset="0"/>
              </a:rPr>
              <a:t>PRIÈRE  POUR  L’OFFRANDE </a:t>
            </a:r>
            <a:br>
              <a:rPr lang="en-US" dirty="0">
                <a:solidFill>
                  <a:schemeClr val="tx1"/>
                </a:solidFill>
                <a:latin typeface="Copperplate Gothic Bold" pitchFamily="34" charset="0"/>
              </a:rPr>
            </a:br>
            <a:r>
              <a:rPr lang="en-US" dirty="0">
                <a:solidFill>
                  <a:schemeClr val="tx1"/>
                </a:solidFill>
                <a:latin typeface="Copperplate Gothic Bold" pitchFamily="34" charset="0"/>
              </a:rPr>
              <a:t>ET LE SERMON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en-US" b="1" dirty="0"/>
          </a:p>
          <a:p>
            <a:pPr algn="ctr">
              <a:buNone/>
            </a:pPr>
            <a:r>
              <a:rPr lang="en-US" sz="5400" b="1" dirty="0">
                <a:solidFill>
                  <a:schemeClr val="bg1"/>
                </a:solidFill>
              </a:rPr>
              <a:t>SERMON </a:t>
            </a:r>
          </a:p>
          <a:p>
            <a:pPr algn="ctr">
              <a:buNone/>
            </a:pPr>
            <a:r>
              <a:rPr lang="en-US" sz="5400" b="1" dirty="0">
                <a:solidFill>
                  <a:schemeClr val="tx1"/>
                </a:solidFill>
              </a:rPr>
              <a:t>PAR </a:t>
            </a:r>
          </a:p>
          <a:p>
            <a:pPr algn="ctr">
              <a:buNone/>
            </a:pPr>
            <a:r>
              <a:rPr lang="en-US" sz="5400" b="1" dirty="0">
                <a:solidFill>
                  <a:schemeClr val="bg1"/>
                </a:solidFill>
              </a:rPr>
              <a:t>PASTEUR  </a:t>
            </a:r>
          </a:p>
          <a:p>
            <a:pPr algn="ctr">
              <a:buNone/>
            </a:pPr>
            <a:r>
              <a:rPr lang="en-US" sz="4800" b="1" dirty="0">
                <a:solidFill>
                  <a:schemeClr val="tx1"/>
                </a:solidFill>
              </a:rPr>
              <a:t>PASTEUR MARC E SIMEON</a:t>
            </a:r>
          </a:p>
          <a:p>
            <a:pPr>
              <a:buNone/>
            </a:pPr>
            <a:endParaRPr lang="en-US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IBLE 2 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991600" cy="6858000"/>
          </a:xfrm>
          <a:prstGeom prst="rect">
            <a:avLst/>
          </a:prstGeom>
          <a:solidFill>
            <a:srgbClr val="00FF00"/>
          </a:solid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981200"/>
          </a:xfrm>
          <a:solidFill>
            <a:srgbClr val="99FF33"/>
          </a:solidFill>
        </p:spPr>
        <p:txBody>
          <a:bodyPr>
            <a:normAutofit/>
          </a:bodyPr>
          <a:lstStyle/>
          <a:p>
            <a:r>
              <a:rPr lang="en-US" sz="3600" b="1" dirty="0"/>
              <a:t>CHRIST THE ROCK CONGREGATION</a:t>
            </a:r>
            <a:br>
              <a:rPr lang="en-US" sz="3600" b="1" dirty="0"/>
            </a:br>
            <a:r>
              <a:rPr lang="en-US" sz="3600" b="1" dirty="0">
                <a:solidFill>
                  <a:srgbClr val="0033CC"/>
                </a:solidFill>
              </a:rPr>
              <a:t>DIMANCHE 30 AOUT 2026</a:t>
            </a:r>
            <a:br>
              <a:rPr lang="en-US" sz="3600" b="1" dirty="0"/>
            </a:br>
            <a:r>
              <a:rPr lang="en-US" sz="3600" b="1" dirty="0"/>
              <a:t>PASTEUR DAMBREVILLE CHERY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800600"/>
            <a:ext cx="9144000" cy="1828800"/>
          </a:xfrm>
          <a:solidFill>
            <a:srgbClr val="0033CC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fr-FR" sz="5400" b="1" dirty="0">
                <a:solidFill>
                  <a:schemeClr val="bg1"/>
                </a:solidFill>
              </a:rPr>
              <a:t>JÉSUS CHRIST :</a:t>
            </a:r>
          </a:p>
          <a:p>
            <a:r>
              <a:rPr lang="fr-FR" sz="5400" b="1" dirty="0">
                <a:solidFill>
                  <a:schemeClr val="bg1"/>
                </a:solidFill>
              </a:rPr>
              <a:t>UN PUISSANT SAUVEUR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5C2A6-E228-117A-7D1D-F187EC840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17EF8-5D44-2C4D-CC92-56CBA2751E6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009900"/>
                </a:solidFill>
                <a:latin typeface="Arial Rounded MT Bold" panose="020F0704030504030204" pitchFamily="34" charset="0"/>
              </a:rPr>
              <a:t>Chant: 87-Toujours ta Divine Présence</a:t>
            </a:r>
            <a:endParaRPr lang="en-US" dirty="0">
              <a:solidFill>
                <a:srgbClr val="0099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b="1" dirty="0">
                <a:solidFill>
                  <a:srgbClr val="009900"/>
                </a:solidFill>
                <a:latin typeface="Arial Rounded MT Bold" panose="020F0704030504030204" pitchFamily="34" charset="0"/>
              </a:rPr>
              <a:t>1</a:t>
            </a:r>
            <a:endParaRPr lang="en-US" dirty="0">
              <a:solidFill>
                <a:srgbClr val="0099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Toujours ta divine présence 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Jette un rayon sur mon chemin; 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Et, le cœur joyeux, je m'avance : 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Je n'ai pas peur du lendemain.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009900"/>
                </a:solidFill>
                <a:latin typeface="Arial Rounded MT Bold" panose="020F0704030504030204" pitchFamily="34" charset="0"/>
              </a:rPr>
              <a:t>Refrain</a:t>
            </a:r>
            <a:endParaRPr lang="en-US" sz="4000" dirty="0">
              <a:solidFill>
                <a:srgbClr val="0099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Où tu voudras, je veux te suivre; </a:t>
            </a:r>
            <a:endParaRPr lang="en-US" sz="4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Agneau de Dieu, conduis mes pas. </a:t>
            </a:r>
            <a:endParaRPr lang="en-US" sz="4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Vivre sans toi, ce n'est pas vivre; </a:t>
            </a:r>
            <a:endParaRPr lang="en-US" sz="4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Je ne puis être où tu n'es pas.</a:t>
            </a:r>
            <a:endParaRPr lang="en-US" sz="4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92532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Lecture : Matthieu 9:18-25 </a:t>
            </a:r>
            <a:endParaRPr lang="en-US" sz="4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18 ¶ Tandis qu'il leur adressait ces paroles, voici, un chef arriva, se prosterna devant lui, et dit: Ma fille est morte il y a un instant; mais viens, impose-lui les mains, et elle vivra.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19 Jésus se leva, et le suivit avec ses disciples.</a:t>
            </a:r>
            <a:endParaRPr lang="en-US" sz="4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5515A-346A-18D6-198D-05BB8D004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4CA75-855D-D650-AE48-BCA7C7682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20 Et voici, une femme atteinte d'une perte de sang depuis douze ans s'approcha par derrière, et toucha le bord de son vêtement.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21 Car elle disait en elle-même: Si je puis seulement toucher son vêtement, je serai guérie.</a:t>
            </a:r>
            <a:endParaRPr lang="en-US" sz="44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08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96677-CA22-C884-6F54-EE43D8835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69662-C415-5623-B2C2-BC11131C5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22 Jésus se retourna, et dit, en la voyant: Prends courage, ma fille, ta foi t'a guérie. Et cette femme fut guérie à l'heure même.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23 Lorsque Jésus fut arrivé à la maison du chef, et qu'il vit les joueurs de flûte et la foule bruyante,</a:t>
            </a:r>
            <a:endParaRPr lang="en-US" sz="44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6910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FABB3-C14D-B130-2D6C-778F45401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60892-5D36-3DF8-1C8A-D1479B153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24 il leur dit: Retirez-vous; car la jeune fille n'est pas morte, mais elle dort. Et ils se moquaient de lui.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25 Quand la foule eut été renvoyée, il entra, prit la main de la jeune fille, et la jeune fille se leva.</a:t>
            </a:r>
            <a:endParaRPr lang="en-US" sz="44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8124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34315-D62F-6611-CA15-7234C7A5A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E59DF-410B-573B-78F0-DD976F5E6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b="1" dirty="0">
                <a:solidFill>
                  <a:srgbClr val="FC0AFC"/>
                </a:solidFill>
                <a:latin typeface="Arial Rounded MT Bold" panose="020F0704030504030204" pitchFamily="34" charset="0"/>
              </a:rPr>
              <a:t>Marc 4:35-41.</a:t>
            </a:r>
            <a:endParaRPr lang="en-US" sz="4400" dirty="0">
              <a:solidFill>
                <a:srgbClr val="FC0AF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Mr 4:35 ¶ Ce même jour, sur le soir, Jésus leur dit: Passons à l'autre bord.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FC0AFC"/>
                </a:solidFill>
                <a:latin typeface="Arial Rounded MT Bold" panose="020F0704030504030204" pitchFamily="34" charset="0"/>
              </a:rPr>
              <a:t> 36 Après avoir renvoyé la foule, ils l'emmenèrent dans la barque où il se trouvait; il y avait aussi d'autres barques avec lui.</a:t>
            </a:r>
            <a:endParaRPr lang="en-US" sz="4400" dirty="0">
              <a:solidFill>
                <a:srgbClr val="FC0AFC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1654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81051-72A9-0122-FD6C-FE2ABDECF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46B6E-3D26-4948-2F15-E335D13DC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37 Il s'éleva un grand tourbillon, et les flots se jetaient dans la barque, au point qu'elle se remplissait déjà.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FC0AFC"/>
                </a:solidFill>
                <a:latin typeface="Arial Rounded MT Bold" panose="020F0704030504030204" pitchFamily="34" charset="0"/>
              </a:rPr>
              <a:t> 38 Et lui, il dormait à la poupe sur le coussin. Ils le réveillèrent, et lui dirent: Maître, ne t'inquiètes-tu pas de ce que nous périssons?</a:t>
            </a:r>
            <a:endParaRPr lang="en-US" sz="4400" dirty="0">
              <a:solidFill>
                <a:srgbClr val="FC0AFC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13093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6333A-1B2B-BACB-557C-5223C20EA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07FF2-14DF-5F85-6201-E18295303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39 S'étant réveillé, il menaça le vent, et dit à la mer: Silence! tais-toi! Et le vent cessa, et il y eut un grand calme.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FC0AFC"/>
                </a:solidFill>
                <a:latin typeface="Arial Rounded MT Bold" panose="020F0704030504030204" pitchFamily="34" charset="0"/>
              </a:rPr>
              <a:t> 40 Puis il leur dit: Pourquoi avez-vous ainsi peur? Comment n'avez-vous point de foi?</a:t>
            </a:r>
            <a:endParaRPr lang="en-US" sz="4400" dirty="0">
              <a:solidFill>
                <a:srgbClr val="FC0AFC"/>
              </a:solidFill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92494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77593-C044-06E4-DC7A-14F6C68BC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D9462-CE34-7514-6AC0-34FDF651A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5400" dirty="0">
                <a:solidFill>
                  <a:srgbClr val="FC0AFC"/>
                </a:solidFill>
                <a:latin typeface="Arial Rounded MT Bold" panose="020F0704030504030204" pitchFamily="34" charset="0"/>
              </a:rPr>
              <a:t>41</a:t>
            </a:r>
            <a:r>
              <a:rPr lang="fr-FR" sz="5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Ils furent saisis d'une grande frayeur, et ils se dirent les uns aux autres: Quel est donc celui-ci, à qui obéissent même le vent et la mer?</a:t>
            </a:r>
            <a:endParaRPr lang="en-US" sz="5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46340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14263-0526-31FE-E0CE-CED65AE6C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80A0F-0A2A-98B9-DC3E-D3AD99C91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99FF33">
                  <a:tint val="66000"/>
                  <a:satMod val="160000"/>
                </a:srgbClr>
              </a:gs>
              <a:gs pos="50000">
                <a:srgbClr val="99FF33">
                  <a:tint val="44500"/>
                  <a:satMod val="160000"/>
                </a:srgbClr>
              </a:gs>
              <a:gs pos="100000">
                <a:srgbClr val="99FF3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b="1" dirty="0">
                <a:solidFill>
                  <a:srgbClr val="0033CC"/>
                </a:solidFill>
                <a:latin typeface="Arial Rounded MT Bold" panose="020F0704030504030204" pitchFamily="34" charset="0"/>
              </a:rPr>
              <a:t>INTRODUCTION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lvl="0" algn="just"/>
            <a:r>
              <a:rPr lang="fr-FR" sz="4400" dirty="0">
                <a:latin typeface="Arial Rounded MT Bold" panose="020F0704030504030204" pitchFamily="34" charset="0"/>
              </a:rPr>
              <a:t>Le ciel et la terre passeront mais mes paroles ne passeront point.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Le Monde dans lequel nous vivons, arrive presqu’a sa fin. 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lvl="0" algn="just"/>
            <a:r>
              <a:rPr lang="fr-FR" sz="4400" dirty="0">
                <a:latin typeface="Arial Rounded MT Bold" panose="020F0704030504030204" pitchFamily="34" charset="0"/>
              </a:rPr>
              <a:t>Ce Que vous et moi, nous constatons, parait inévitable.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lvl="0" algn="just"/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3266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0A050-D676-411C-54A4-06C64EDAF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7270D3-0DEB-7654-B065-D0E546D4F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99FF33">
                  <a:tint val="66000"/>
                  <a:satMod val="160000"/>
                </a:srgbClr>
              </a:gs>
              <a:gs pos="50000">
                <a:srgbClr val="99FF33">
                  <a:tint val="44500"/>
                  <a:satMod val="160000"/>
                </a:srgbClr>
              </a:gs>
              <a:gs pos="100000">
                <a:srgbClr val="99FF3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400" dirty="0">
                <a:latin typeface="Arial Rounded MT Bold" panose="020F0704030504030204" pitchFamily="34" charset="0"/>
              </a:rPr>
              <a:t>Les progrès et les inventions que les hommes font, ne suffisent pas- parce que Leurs œuvres sont entachées d’erreurs de toutes sortes: soit morales, économiques et politiques. 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Les hommes refusent de se soumettre à la loi divine. 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049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D95D2-47B0-CD7B-C5E3-E314CDCB6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5D50E-537D-5213-3B75-EEF05423C73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009900"/>
                </a:solidFill>
                <a:latin typeface="Arial Rounded MT Bold" panose="020F0704030504030204" pitchFamily="34" charset="0"/>
              </a:rPr>
              <a:t>2</a:t>
            </a:r>
            <a:endParaRPr lang="en-US" dirty="0">
              <a:solidFill>
                <a:srgbClr val="0099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Oh! que jamais rien ne me voile 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Ton doux regard, bien-aimé Roi! 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Dans le danger, brillante Étoile, 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Garde mes yeux fixés sur toi.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009900"/>
                </a:solidFill>
                <a:latin typeface="Arial Rounded MT Bold" panose="020F0704030504030204" pitchFamily="34" charset="0"/>
              </a:rPr>
              <a:t>Refrain</a:t>
            </a:r>
            <a:endParaRPr lang="en-US" sz="4000" dirty="0">
              <a:solidFill>
                <a:srgbClr val="0099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Où tu voudras, je veux te suivre; </a:t>
            </a:r>
            <a:endParaRPr lang="en-US" sz="4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Agneau de Dieu, conduis mes pas. </a:t>
            </a:r>
            <a:endParaRPr lang="en-US" sz="4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Vivre sans toi, ce n'est pas vivre; </a:t>
            </a:r>
            <a:endParaRPr lang="en-US" sz="4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Je ne puis être où tu n'es pas.</a:t>
            </a:r>
            <a:endParaRPr lang="en-US" sz="4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31805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9AA11-B0A6-B8AE-3ECD-215B62119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FA775-5590-D872-792B-7E56189B8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99FF33">
                  <a:tint val="66000"/>
                  <a:satMod val="160000"/>
                </a:srgbClr>
              </a:gs>
              <a:gs pos="50000">
                <a:srgbClr val="99FF33">
                  <a:tint val="44500"/>
                  <a:satMod val="160000"/>
                </a:srgbClr>
              </a:gs>
              <a:gs pos="100000">
                <a:srgbClr val="99FF3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000" dirty="0">
                <a:latin typeface="Arial Rounded MT Bold" panose="020F0704030504030204" pitchFamily="34" charset="0"/>
              </a:rPr>
              <a:t>Chaque Nation, pour gouverner, diriger, organiser la cite se donne des principes, mais ces lois ne se limitent qu’à une nation. 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Les lois haïtiennes, dominicaines, américaines et japonaises ne s’appliquent qu’à ces pays même si des belligérants se disent : nous sommes une grande nation ! Il y a limites ou frontières. 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64192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C8FA0-7B5E-2AE9-9E71-720B17075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E867E-2929-9842-6246-1A827EC98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99FF33">
                  <a:tint val="66000"/>
                  <a:satMod val="160000"/>
                </a:srgbClr>
              </a:gs>
              <a:gs pos="50000">
                <a:srgbClr val="99FF33">
                  <a:tint val="44500"/>
                  <a:satMod val="160000"/>
                </a:srgbClr>
              </a:gs>
              <a:gs pos="100000">
                <a:srgbClr val="99FF3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000" dirty="0">
                <a:latin typeface="Arial Rounded MT Bold" panose="020F0704030504030204" pitchFamily="34" charset="0"/>
              </a:rPr>
              <a:t>Cependant, les lois et les principes divins ne sauraient être ignorés par toute la terre entière. 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Ps 24:1-2- </a:t>
            </a:r>
            <a:r>
              <a:rPr lang="fr-FR" sz="4000" dirty="0">
                <a:latin typeface="Arial Rounded MT Bold" panose="020F0704030504030204" pitchFamily="34" charset="0"/>
              </a:rPr>
              <a:t>¶ Psaume de David. A l'Éternel la terre et ce qu'elle renferme, Le monde et ceux qui l'habitent!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2 Car il l'a fondée sur les mers, Et affermie sur les fleuves.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46677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6CFFB-DAC3-F743-FF04-E9F56534B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9BEA4-34DF-B936-1700-266B9F48D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99FF33">
                  <a:tint val="66000"/>
                  <a:satMod val="160000"/>
                </a:srgbClr>
              </a:gs>
              <a:gs pos="50000">
                <a:srgbClr val="99FF33">
                  <a:tint val="44500"/>
                  <a:satMod val="160000"/>
                </a:srgbClr>
              </a:gs>
              <a:gs pos="100000">
                <a:srgbClr val="99FF3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Job 34:10 </a:t>
            </a:r>
            <a:r>
              <a:rPr lang="fr-FR" sz="4400" dirty="0">
                <a:latin typeface="Arial Rounded MT Bold" panose="020F0704030504030204" pitchFamily="34" charset="0"/>
              </a:rPr>
              <a:t>¶ Écoutez-moi donc, hommes de sens! Loin de Dieu l'injustice, Loin du Tout-Puissant l'iniquité! 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Job 34:23 </a:t>
            </a:r>
            <a:r>
              <a:rPr lang="fr-FR" sz="4400" dirty="0">
                <a:latin typeface="Arial Rounded MT Bold" panose="020F0704030504030204" pitchFamily="34" charset="0"/>
              </a:rPr>
              <a:t>Dieu n'a pas besoin d'observer longtemps, Pour qu'un homme entre en jugement avec lui;</a:t>
            </a:r>
            <a:endParaRPr lang="en-US" sz="4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93798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4580F-8C73-EFF0-58A3-5112E1552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F489D-EF92-1502-903F-CD270D612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000" dirty="0">
                <a:latin typeface="Arial Rounded MT Bold" panose="020F0704030504030204" pitchFamily="34" charset="0"/>
              </a:rPr>
              <a:t>Quand Dieu veut châtier les hommes, il le fait comme il veut! Personne ne pourrait Lui résister. 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0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Un chef de la Synagogue se présenta à Jésus, le puissant Sauveur pour lui dire que sa fille est morte et lui demanda de venir lui imposer la main sur elle. </a:t>
            </a:r>
            <a:endParaRPr lang="en-US" sz="400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01623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62C94-4865-B4E1-9987-04FFC2C12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DEE0E1-9EB7-E643-EA19-E0BF2DD37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000" dirty="0">
                <a:latin typeface="Arial Rounded MT Bold" panose="020F0704030504030204" pitchFamily="34" charset="0"/>
              </a:rPr>
              <a:t>Quelle confiance ! quelle foi ! Et pendant que le Maitre se met en route, une femme le toucha à travers la foule et fut guérie immédiatement. 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0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Qui pourrait faire cela sinon le puissant Sauveur ? </a:t>
            </a:r>
          </a:p>
          <a:p>
            <a:pPr lvl="0" algn="just"/>
            <a:r>
              <a:rPr lang="fr-FR" sz="4000" dirty="0">
                <a:latin typeface="Arial Rounded MT Bold" panose="020F0704030504030204" pitchFamily="34" charset="0"/>
              </a:rPr>
              <a:t>Ce matin frères et sœurs, </a:t>
            </a:r>
            <a:r>
              <a:rPr lang="fr-FR" sz="4000" dirty="0" err="1">
                <a:latin typeface="Arial Rounded MT Bold" panose="020F0704030504030204" pitchFamily="34" charset="0"/>
              </a:rPr>
              <a:t>Mwen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avek</a:t>
            </a:r>
            <a:r>
              <a:rPr lang="fr-FR" sz="4000" dirty="0">
                <a:latin typeface="Arial Rounded MT Bold" panose="020F0704030504030204" pitchFamily="34" charset="0"/>
              </a:rPr>
              <a:t> w </a:t>
            </a:r>
            <a:r>
              <a:rPr lang="fr-FR" sz="4000" dirty="0" err="1">
                <a:latin typeface="Arial Rounded MT Bold" panose="020F0704030504030204" pitchFamily="34" charset="0"/>
              </a:rPr>
              <a:t>gen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problem</a:t>
            </a:r>
            <a:r>
              <a:rPr lang="fr-FR" sz="4000" dirty="0">
                <a:latin typeface="Arial Rounded MT Bold" panose="020F0704030504030204" pitchFamily="34" charset="0"/>
              </a:rPr>
              <a:t> , </a:t>
            </a:r>
            <a:r>
              <a:rPr lang="fr-FR" sz="4000" dirty="0" err="1">
                <a:latin typeface="Arial Rounded MT Bold" panose="020F0704030504030204" pitchFamily="34" charset="0"/>
              </a:rPr>
              <a:t>gen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traka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isi</a:t>
            </a:r>
            <a:r>
              <a:rPr lang="fr-FR" sz="4000" dirty="0">
                <a:latin typeface="Arial Rounded MT Bold" panose="020F0704030504030204" pitchFamily="34" charset="0"/>
              </a:rPr>
              <a:t> e la ! 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47059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D7127-7054-60C1-A52D-5E6100B29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364A8-2688-E02C-485C-89E25E682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just"/>
            <a:r>
              <a:rPr lang="fr-FR" sz="44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Nan 198 français </a:t>
            </a:r>
            <a:r>
              <a:rPr lang="fr-FR" sz="4400" dirty="0">
                <a:latin typeface="Arial Rounded MT Bold" panose="020F0704030504030204" pitchFamily="34" charset="0"/>
              </a:rPr>
              <a:t>: Nou chante: </a:t>
            </a:r>
            <a:r>
              <a:rPr lang="fr-FR" sz="4400" i="1" dirty="0">
                <a:latin typeface="Arial Rounded MT Bold" panose="020F0704030504030204" pitchFamily="34" charset="0"/>
              </a:rPr>
              <a:t>Que faut-il faire quand l’adversaire se dresse soudain devant mes pas- Lançant ses flèches, ouvrant des brèches- M’entrainant ou je ne voudrais pas. </a:t>
            </a:r>
            <a:endParaRPr lang="en-US" sz="4400" i="1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4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Dis tout à Jesus, Dis tout à Jesus….</a:t>
            </a:r>
            <a:endParaRPr lang="en-US" sz="440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68354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F5589-AAF5-3B97-C07E-3665D9F95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7F03E-3037-F3E5-F587-FFA324BE9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400" dirty="0">
                <a:latin typeface="Arial Rounded MT Bold" panose="020F0704030504030204" pitchFamily="34" charset="0"/>
              </a:rPr>
              <a:t>Qui pourrait stopper la perte de sang et faire revenir à la vie la fille morte !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4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Sinon ce Puissant Sauveur, Maitre de l’Univers Cree ex nihilo!</a:t>
            </a:r>
            <a:endParaRPr lang="en-US" sz="440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  <a:p>
            <a:pPr lvl="0" algn="just"/>
            <a:r>
              <a:rPr lang="fr-FR" sz="4400" dirty="0">
                <a:latin typeface="Arial Rounded MT Bold" panose="020F0704030504030204" pitchFamily="34" charset="0"/>
              </a:rPr>
              <a:t>Qui pourrait faire parler un muet, guérir toute maladie et toute infirmité.</a:t>
            </a:r>
            <a:endParaRPr lang="en-US" sz="4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00254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04AFE-D567-F6C3-4628-E9C2FADE4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7A4EC-B363-684E-839F-FFF7533AF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400" dirty="0">
                <a:latin typeface="Arial Rounded MT Bold" panose="020F0704030504030204" pitchFamily="34" charset="0"/>
              </a:rPr>
              <a:t>Qui oserait s’opposer à la Souveraineté de Dieu ? Jésus a vécu sur cette terre.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4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Sa compassion pour toute l’humanité non seulement pour l’âme Mais aussi pour le corps.</a:t>
            </a:r>
            <a:endParaRPr lang="en-US" sz="440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7573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3BB82-7BAC-FDAD-7D5C-F423F8D29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1921C-B2C7-6A30-CD07-4CCB6585F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3Jean 1:2 </a:t>
            </a:r>
            <a:r>
              <a:rPr lang="fr-FR" sz="4000" dirty="0">
                <a:latin typeface="Arial Rounded MT Bold" panose="020F0704030504030204" pitchFamily="34" charset="0"/>
              </a:rPr>
              <a:t>Bien-aimé, je souhaite que tu prospères à tous égards et sois en bonne santé, comme prospère l'état de ton âme.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Si vous et moi refusons de respecter nos lois, principes découlant de Notre charte constitutionnel, quant à la loi de Dieu tout homme doit s’y plier, courber que l’on veuille ou non. 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lvl="0" algn="just"/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346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69A15-380F-7EF3-5C2B-FCFA1A2DA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C7D3E-EFFA-9662-5ECA-B0CD55067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000" dirty="0">
                <a:latin typeface="Arial Rounded MT Bold" panose="020F0704030504030204" pitchFamily="34" charset="0"/>
              </a:rPr>
              <a:t>A l’Eternel la terre et ce qu’elle renferme ! Nous découvrons la Souveraineté du Tout Puissant : 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Voyons, il envoya ses disciples préparer la salle pour le dernier souper d’une façon magistrale- apprendre à service les autres, aider et servir nous apprend à ne pas s’enorgueillir , a ne compter que sur Lui. 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811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8B61C-D949-733A-2F43-89E9764F7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CED2C-36F4-0990-4406-85E3D6F57C1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009900"/>
                </a:solidFill>
                <a:latin typeface="Arial Rounded MT Bold" panose="020F0704030504030204" pitchFamily="34" charset="0"/>
              </a:rPr>
              <a:t>3</a:t>
            </a:r>
            <a:endParaRPr lang="en-US" dirty="0">
              <a:solidFill>
                <a:srgbClr val="0099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Auprès de toi, la vie est belle, 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C'est le bonheur, la liberté; 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C'est une jeunesse éternelle, 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C'est le ciel, la félicité.</a:t>
            </a:r>
          </a:p>
          <a:p>
            <a:pPr marL="0" indent="0" algn="ctr">
              <a:buNone/>
            </a:pPr>
            <a:r>
              <a:rPr lang="fr-FR" sz="4000" b="1" dirty="0">
                <a:solidFill>
                  <a:srgbClr val="009900"/>
                </a:solidFill>
                <a:latin typeface="Arial Rounded MT Bold" panose="020F0704030504030204" pitchFamily="34" charset="0"/>
              </a:rPr>
              <a:t>Refrain</a:t>
            </a:r>
            <a:endParaRPr lang="en-US" sz="4000" dirty="0">
              <a:solidFill>
                <a:srgbClr val="0099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Où tu voudras, je veux te suivre; </a:t>
            </a:r>
            <a:endParaRPr lang="en-US" sz="4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Agneau de Dieu, conduis mes pas. </a:t>
            </a:r>
            <a:endParaRPr lang="en-US" sz="4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Vivre sans toi, ce n'est pas vivre; </a:t>
            </a:r>
            <a:endParaRPr lang="en-US" sz="4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Je ne puis être où tu n'es pas.</a:t>
            </a:r>
            <a:endParaRPr lang="en-US" sz="4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69720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D7723-B374-F699-A0F4-1DC99D09E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3FE0C-1C8D-7C02-2016-4A1943E35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dirty="0">
                <a:latin typeface="Arial Rounded MT Bold" panose="020F0704030504030204" pitchFamily="34" charset="0"/>
              </a:rPr>
              <a:t>d’une façon magistrale- apprendre à service les autres, aider et servir nous apprend à ne pas s’enorgueillir , a ne compter que sur Lui. 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Crions à Lui afin qu’il intervienne et manifeste sa miséricorde envers son peuple qui n’en peut plus 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78375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276C9-CD37-E09B-FBF8-11DB0A134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55590-AD5B-F9DF-2652-C5573950F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000" dirty="0">
                <a:latin typeface="Arial Rounded MT Bold" panose="020F0704030504030204" pitchFamily="34" charset="0"/>
              </a:rPr>
              <a:t>De même que Le Seigneur se souciait des hébreux en Egypte, il voit encore nos détresses, nos frustrations aujourd’hui encore. 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Une Guerre sans merci se déroule chaque jour dans le monde visible et invisible cette question se pose à nous ? 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lvl="0" algn="just"/>
            <a:r>
              <a:rPr lang="fr-FR" sz="4000" dirty="0">
                <a:latin typeface="Arial Rounded MT Bold" panose="020F0704030504030204" pitchFamily="34" charset="0"/>
              </a:rPr>
              <a:t>Où et quand a commencé cette Guerre? 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54848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86B60-0FEE-7C6D-FF27-F28CA12A1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35548-29FD-6CA7-28BA-A1A08F2E4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800" dirty="0">
                <a:latin typeface="Arial Rounded MT Bold" panose="020F0704030504030204" pitchFamily="34" charset="0"/>
              </a:rPr>
              <a:t>Reference </a:t>
            </a:r>
            <a:r>
              <a:rPr lang="fr-FR" sz="48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Genese 3:7_</a:t>
            </a:r>
            <a:endParaRPr lang="en-US" sz="48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800" dirty="0">
                <a:latin typeface="Arial Rounded MT Bold" panose="020F0704030504030204" pitchFamily="34" charset="0"/>
              </a:rPr>
              <a:t>Les yeux de l'un et de l'autre s'ouvrirent, ils connurent qu'ils étaient nus, et ayant cousu des feuilles de figuier, ils s'en firent des ceintures.</a:t>
            </a:r>
            <a:endParaRPr lang="en-US" sz="48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31539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F8C4A-E11F-28C4-4D8B-6CCEF0C38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49B2D-4427-857B-E762-AC4EA6146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dirty="0">
                <a:solidFill>
                  <a:srgbClr val="0033CC"/>
                </a:solidFill>
                <a:latin typeface="Arial Rounded MT Bold" panose="020F0704030504030204" pitchFamily="34" charset="0"/>
              </a:rPr>
              <a:t>Esaïe 14:12-16</a:t>
            </a:r>
            <a:r>
              <a:rPr lang="fr-FR" dirty="0">
                <a:latin typeface="Arial Rounded MT Bold" panose="020F0704030504030204" pitchFamily="34" charset="0"/>
              </a:rPr>
              <a:t>. </a:t>
            </a:r>
            <a:endParaRPr lang="en-US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12 Te voilà tombé du ciel, Astre brillant, fils de l'aurore! Tu es abattu à terre, Toi, le vainqueur des nations!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13 Tu disais en ton </a:t>
            </a:r>
            <a:r>
              <a:rPr lang="fr-FR" sz="40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coeur</a:t>
            </a: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: Je monterai au ciel, J'élèverai mon trône au-dessus des étoiles de Dieu; Je m'assiérai sur la montagne de l'assemblée, A l'extrémité du septentrion;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6757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75EF4-2C45-9550-3D25-FF61F7A04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BD3D5-31FD-B662-5BDD-41ECA3EAD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just"/>
            <a:r>
              <a:rPr lang="fr-FR" sz="3600" dirty="0">
                <a:latin typeface="Arial Rounded MT Bold" panose="020F0704030504030204" pitchFamily="34" charset="0"/>
              </a:rPr>
              <a:t>14 Je monterai sur le sommet des nues, Je serai semblable au Très-Haut.</a:t>
            </a:r>
            <a:endParaRPr lang="en-US" sz="36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15 Mais tu as été précipité dans le séjour des morts, Dans les profondeurs de la fosse.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3600" dirty="0">
                <a:latin typeface="Arial Rounded MT Bold" panose="020F0704030504030204" pitchFamily="34" charset="0"/>
              </a:rPr>
              <a:t> 16 Ceux qui te voient fixent sur toi leurs regards, Ils te considèrent attentivement: Est-ce là cet homme qui faisait trembler la terre, Qui ébranlait les royaumes,</a:t>
            </a:r>
            <a:endParaRPr lang="en-US" sz="36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57624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D4B50-D57B-465E-A01D-5DA656CA2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90B2B-B752-5362-EA79-521520EDB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Toujours Mat 24- 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2 Timothee 3:1-9 . </a:t>
            </a:r>
            <a:endParaRPr lang="en-US" sz="400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2Ti 3:1 ¶ Sache que, dans les derniers jours, il y aura des temps difficiles.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2 Car les hommes seront égoïstes, amis de l'argent, fanfarons, hautains, blasphémateurs, rebelles à leurs parents, ingrats, irréligieux,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64947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34FD4-EB2F-63F7-02D9-E0AF0D461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FF3F3-4E24-49B2-63E1-5E4824F61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3 insensibles, déloyaux, calomniateurs, intempérants, cruels, ennemis des gens de bien,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4 traîtres, emportés, enflés d'orgueil, aimant le plaisir plus que Dieu,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 5 ayant l'apparence de la piété, mais reniant ce qui en fait la force. </a:t>
            </a:r>
            <a:r>
              <a:rPr lang="en-US" sz="4000" dirty="0" err="1">
                <a:latin typeface="Arial Rounded MT Bold" panose="020F0704030504030204" pitchFamily="34" charset="0"/>
              </a:rPr>
              <a:t>Éloigne-toi</a:t>
            </a:r>
            <a:r>
              <a:rPr lang="en-US" sz="4000" dirty="0">
                <a:latin typeface="Arial Rounded MT Bold" panose="020F0704030504030204" pitchFamily="34" charset="0"/>
              </a:rPr>
              <a:t> de </a:t>
            </a:r>
            <a:r>
              <a:rPr lang="en-US" sz="4000" dirty="0" err="1">
                <a:latin typeface="Arial Rounded MT Bold" panose="020F0704030504030204" pitchFamily="34" charset="0"/>
              </a:rPr>
              <a:t>ces</a:t>
            </a:r>
            <a:r>
              <a:rPr lang="en-US" sz="4000" dirty="0">
                <a:latin typeface="Arial Rounded MT Bold" panose="020F0704030504030204" pitchFamily="34" charset="0"/>
              </a:rPr>
              <a:t> hommes-</a:t>
            </a:r>
            <a:r>
              <a:rPr lang="en-US" sz="4000" dirty="0" err="1">
                <a:latin typeface="Arial Rounded MT Bold" panose="020F0704030504030204" pitchFamily="34" charset="0"/>
              </a:rPr>
              <a:t>là</a:t>
            </a:r>
            <a:r>
              <a:rPr lang="en-US" sz="4000" dirty="0">
                <a:latin typeface="Arial Rounded MT Bold" panose="020F07040305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964525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28C7E-2D09-72FE-C6B4-1D5F5CB31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4CD3C-984A-A11D-98E3-43EC86612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6 Il en est parmi eux qui s'introduisent dans les maisons, et qui captivent des femmes d'un esprit faible et borné, chargées de péchés, agitées par des passions de toute espèce,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7 apprenant toujours et ne pouvant jamais arriver à la connaissance de la vérité.</a:t>
            </a:r>
            <a:r>
              <a:rPr lang="fr-FR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</a:t>
            </a:r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37877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3E1C9-E0EF-1DDD-C324-93BD12CA4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729AC-805F-A199-D554-BDC8550C9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8 De même que </a:t>
            </a:r>
            <a:r>
              <a:rPr lang="fr-FR" sz="4000" dirty="0" err="1">
                <a:latin typeface="Arial Rounded MT Bold" panose="020F0704030504030204" pitchFamily="34" charset="0"/>
              </a:rPr>
              <a:t>Jannès</a:t>
            </a:r>
            <a:r>
              <a:rPr lang="fr-FR" sz="4000" dirty="0">
                <a:latin typeface="Arial Rounded MT Bold" panose="020F0704030504030204" pitchFamily="34" charset="0"/>
              </a:rPr>
              <a:t> et </a:t>
            </a:r>
            <a:r>
              <a:rPr lang="fr-FR" sz="4000" dirty="0" err="1">
                <a:latin typeface="Arial Rounded MT Bold" panose="020F0704030504030204" pitchFamily="34" charset="0"/>
              </a:rPr>
              <a:t>Jambrès</a:t>
            </a:r>
            <a:r>
              <a:rPr lang="fr-FR" sz="4000" dirty="0">
                <a:latin typeface="Arial Rounded MT Bold" panose="020F0704030504030204" pitchFamily="34" charset="0"/>
              </a:rPr>
              <a:t> s'opposèrent à Moïse, de même ces hommes s'opposent à la vérité, étant corrompus d'entendement, réprouvés en ce qui concerne la foi.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9 Mais ils ne feront pas de plus grands progrès; car leur folie sera manifeste pour tous, comme le fut celle de ces deux hommes.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40736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F8AB1-2296-5DE8-EC1D-4C7EA1E41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086B2-75E5-7356-0EDE-3E0F8F6BB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Ces tableaux panoramiques que nous ne pouvons pas ignorer, feront le lot de Notre quotidien avant Le retour imminent de Jesus. 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lvl="0" algn="just"/>
            <a:r>
              <a:rPr lang="fr-FR" sz="3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Nous ne Devons pas regarder en arrière. </a:t>
            </a:r>
            <a:endParaRPr lang="en-US" sz="36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lvl="0" algn="just"/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Que ce message renforce nos convictions évangéliques. </a:t>
            </a:r>
          </a:p>
          <a:p>
            <a:pPr lvl="0" algn="just"/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Que le Seigneur vous bénisse </a:t>
            </a:r>
            <a:r>
              <a:rPr lang="fr-FR" sz="3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. Amen</a:t>
            </a:r>
            <a:endParaRPr lang="en-US" sz="36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952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images6.fanpop.com/image/photos/33500000/Tulips-flowers-33551630-1024-76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5257800"/>
            <a:ext cx="9144000" cy="1569660"/>
          </a:xfrm>
          <a:prstGeom prst="rect">
            <a:avLst/>
          </a:prstGeom>
          <a:solidFill>
            <a:srgbClr val="0099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rial Rounded MT Bold" pitchFamily="34" charset="0"/>
              </a:rPr>
              <a:t>30 AOUT 2026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Arial Rounded MT Bold" pitchFamily="34" charset="0"/>
              </a:rPr>
              <a:t>DEBUT DU SERVICE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48A09-83C1-98D2-11E9-FE9249CCD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BE2D9-0F40-1009-2F5B-5324F2E03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EC263-DA11-7BD5-DDC8-7ACB56CA415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images6.fanpop.com/image/photos/33500000/Tulips-flowers-33551630-1024-768.jpg">
            <a:extLst>
              <a:ext uri="{FF2B5EF4-FFF2-40B4-BE49-F238E27FC236}">
                <a16:creationId xmlns:a16="http://schemas.microsoft.com/office/drawing/2014/main" id="{838A57D7-2AF6-8A2D-EA7D-5BFBC2979FBF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641179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96950-D930-7580-FD48-6543CA92E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80B15-69D1-5D1A-AFC0-8561ADECC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00B050"/>
                </a:solidFill>
                <a:latin typeface="Arial Narrow" panose="020B0606020202030204" pitchFamily="34" charset="0"/>
              </a:rPr>
              <a:t>1</a:t>
            </a:r>
          </a:p>
          <a:p>
            <a:pPr marL="0" indent="0" algn="ctr">
              <a:buNone/>
            </a:pP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A la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yon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sovè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espesyal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mwen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genyen</a:t>
            </a:r>
            <a:endParaRPr lang="en-US" sz="40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A la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yon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Sovè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pou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mwen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.</a:t>
            </a:r>
            <a:endParaRPr lang="en-US" sz="40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Li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kache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nannm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mwen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anba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gwo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ròch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yo</a:t>
            </a:r>
            <a:endParaRPr lang="en-US" sz="40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Kode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dlo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lavi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ap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koule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.</a:t>
            </a:r>
            <a:endParaRPr lang="en-US" sz="40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4000" b="1" dirty="0">
                <a:solidFill>
                  <a:srgbClr val="00B050"/>
                </a:solidFill>
                <a:latin typeface="Arial Narrow" panose="020B0606020202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Li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kache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nanm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mwen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Nan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mitan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gwo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ròch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yo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Li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kouvri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-m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amba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lombraj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Li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Kounye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a m-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konnen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la vi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mwen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asure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m-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pa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pè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sa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kap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rive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demen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(2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foua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)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91270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66DC3-F190-AEC1-E9A7-B41AB54F0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644A2-3473-AF9A-A5F5-F7FF6F9A5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>
                <a:solidFill>
                  <a:srgbClr val="00B050"/>
                </a:solidFill>
                <a:latin typeface="Arial Rounded MT Bold" panose="020F0704030504030204" pitchFamily="34" charset="0"/>
              </a:rPr>
              <a:t>2</a:t>
            </a:r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Li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toujou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komble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mwen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ak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benediksyon</a:t>
            </a:r>
            <a:endParaRPr lang="en-US" sz="36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Li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rampli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ak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gras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diven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Li</a:t>
            </a:r>
            <a:endParaRPr lang="en-US" sz="36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A la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yon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Redamptè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mwen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pap ka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blye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-L</a:t>
            </a:r>
            <a:endParaRPr lang="en-US" sz="36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Kite-m chante </a:t>
            </a:r>
            <a:r>
              <a:rPr lang="fr-FR" sz="36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yon</a:t>
            </a:r>
            <a:r>
              <a:rPr lang="fr-FR" sz="3600" b="1" dirty="0">
                <a:solidFill>
                  <a:srgbClr val="0033CC"/>
                </a:solidFill>
                <a:latin typeface="Arial Narrow" panose="020B0606020202030204" pitchFamily="34" charset="0"/>
              </a:rPr>
              <a:t> chan pou Li</a:t>
            </a:r>
            <a:endParaRPr lang="en-US" sz="36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3600" b="1" dirty="0">
                <a:solidFill>
                  <a:srgbClr val="00B050"/>
                </a:solidFill>
                <a:latin typeface="Arial Narrow" panose="020B0606020202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en-US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Li </a:t>
            </a:r>
            <a:r>
              <a:rPr lang="en-US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kache</a:t>
            </a:r>
            <a:r>
              <a:rPr lang="en-US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nanm</a:t>
            </a:r>
            <a:r>
              <a:rPr lang="en-US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mwen</a:t>
            </a:r>
            <a:endParaRPr lang="en-US" sz="3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Nan </a:t>
            </a:r>
            <a:r>
              <a:rPr lang="en-US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mitan</a:t>
            </a:r>
            <a:r>
              <a:rPr lang="en-US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gwo</a:t>
            </a:r>
            <a:r>
              <a:rPr lang="en-US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ròch</a:t>
            </a:r>
            <a:r>
              <a:rPr lang="en-US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yo</a:t>
            </a:r>
            <a:endParaRPr lang="en-US" sz="3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Li 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kouvri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-m 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amba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lombraj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Li</a:t>
            </a:r>
            <a:endParaRPr lang="en-US" sz="3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Kounye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a m-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konnen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la vi 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mwen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asure</a:t>
            </a:r>
            <a:endParaRPr lang="en-US" sz="3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m-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pa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pè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sa 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kap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rive 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demen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(2 </a:t>
            </a:r>
            <a:r>
              <a:rPr lang="fr-FR" sz="36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foua</a:t>
            </a:r>
            <a:r>
              <a:rPr lang="fr-FR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)</a:t>
            </a:r>
            <a:endParaRPr lang="en-US" sz="3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36060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97D32-A028-0F23-F823-BBA844AA6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07357-0F1B-599F-93EF-5F11803F5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dirty="0">
                <a:solidFill>
                  <a:srgbClr val="00B050"/>
                </a:solidFill>
                <a:latin typeface="Arial Rounded MT Bold" panose="020F0704030504030204" pitchFamily="34" charset="0"/>
              </a:rPr>
              <a:t>3</a:t>
            </a:r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A la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yon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Sovè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espesyal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mwen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genyen</a:t>
            </a:r>
            <a:endParaRPr lang="en-US" sz="40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Li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pran</a:t>
            </a:r>
            <a:r>
              <a:rPr lang="fr-FR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tout fado yo pou </a:t>
            </a:r>
            <a:r>
              <a:rPr lang="fr-FR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mwen</a:t>
            </a:r>
            <a:endParaRPr lang="en-US" sz="40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Li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leve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-m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byen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wo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pou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pye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-m pa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fè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bitay</a:t>
            </a:r>
            <a:endParaRPr lang="en-US" sz="40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E li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banm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yon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fòs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san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Arial Narrow" panose="020B0606020202030204" pitchFamily="34" charset="0"/>
              </a:rPr>
              <a:t>parey</a:t>
            </a:r>
            <a:r>
              <a:rPr lang="en-US" sz="4000" b="1" dirty="0">
                <a:solidFill>
                  <a:srgbClr val="0033CC"/>
                </a:solidFill>
                <a:latin typeface="Arial Narrow" panose="020B060602020203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en-US" sz="4000" b="1" dirty="0">
                <a:solidFill>
                  <a:srgbClr val="00B050"/>
                </a:solidFill>
                <a:latin typeface="Arial Narrow" panose="020B0606020202030204" pitchFamily="34" charset="0"/>
              </a:rPr>
              <a:t>Kè</a:t>
            </a:r>
          </a:p>
          <a:p>
            <a:pPr marL="0" indent="0" algn="ctr">
              <a:buNone/>
            </a:pP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Li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kache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nanm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mwen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Nan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mitan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gwo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ròch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yo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Li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kouvri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-m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amba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lombraj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Li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Kounye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a m-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konnen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la vi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mwen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asure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m-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pa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pè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sa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kap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rive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demen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(2 </a:t>
            </a:r>
            <a:r>
              <a:rPr lang="fr-FR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foua</a:t>
            </a:r>
            <a:r>
              <a:rPr lang="fr-FR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)</a:t>
            </a:r>
            <a:endParaRPr lang="en-US" sz="4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46028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images6.fanpop.com/image/photos/33500000/Tulips-flowers-33551630-1024-76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905000"/>
            <a:ext cx="9144000" cy="2514600"/>
          </a:xfrm>
          <a:solidFill>
            <a:srgbClr val="66FFFF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en-US" sz="3600" b="1" dirty="0">
                <a:solidFill>
                  <a:schemeClr val="tx1"/>
                </a:solidFill>
              </a:rPr>
              <a:t>PRIERE  FINALE</a:t>
            </a:r>
          </a:p>
          <a:p>
            <a:pPr algn="ctr">
              <a:buNone/>
            </a:pPr>
            <a:r>
              <a:rPr lang="en-US" sz="3600" b="1" dirty="0">
                <a:solidFill>
                  <a:schemeClr val="tx1"/>
                </a:solidFill>
              </a:rPr>
              <a:t>/BENEDICTION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123134</TotalTime>
  <Words>4396</Words>
  <Application>Microsoft Office PowerPoint</Application>
  <PresentationFormat>On-screen Show (4:3)</PresentationFormat>
  <Paragraphs>472</Paragraphs>
  <Slides>95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95</vt:i4>
      </vt:variant>
    </vt:vector>
  </HeadingPairs>
  <TitlesOfParts>
    <vt:vector size="105" baseType="lpstr">
      <vt:lpstr>Agency FB</vt:lpstr>
      <vt:lpstr>Algerian</vt:lpstr>
      <vt:lpstr>Arial Narrow</vt:lpstr>
      <vt:lpstr>Arial Rounded MT Bold</vt:lpstr>
      <vt:lpstr>Calibri</vt:lpstr>
      <vt:lpstr>Copperplate Gothic Bold</vt:lpstr>
      <vt:lpstr>Franklin Gothic Book</vt:lpstr>
      <vt:lpstr>Perpetua</vt:lpstr>
      <vt:lpstr>Wingdings 2</vt:lpstr>
      <vt:lpstr>Equity</vt:lpstr>
      <vt:lpstr>CHRIST THE ROCK CONGREGATION WORSHIP SERVICE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VISITORS WELCOME</vt:lpstr>
      <vt:lpstr>VISITORS WELCOME</vt:lpstr>
      <vt:lpstr>MOMENT D’ADORATION   </vt:lpstr>
      <vt:lpstr>OFFRANDE</vt:lpstr>
      <vt:lpstr>PowerPoint Presentation</vt:lpstr>
      <vt:lpstr>PowerPoint Presentation</vt:lpstr>
      <vt:lpstr>PowerPoint Presentation</vt:lpstr>
      <vt:lpstr>PowerPoint Presentation</vt:lpstr>
      <vt:lpstr>PRIÈRE  POUR  L’OFFRANDE  ET LE SERMON</vt:lpstr>
      <vt:lpstr>CHRIST THE ROCK CONGREGATION DIMANCHE 30 AOUT 2026 PASTEUR DAMBREVILLE CHERY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CHRIST THE ROCK CONGREGATION  WORSHIP SERVICE</dc:title>
  <dc:creator>Admin</dc:creator>
  <cp:lastModifiedBy>Marc Simeon</cp:lastModifiedBy>
  <cp:revision>877</cp:revision>
  <dcterms:created xsi:type="dcterms:W3CDTF">2012-11-25T13:28:17Z</dcterms:created>
  <dcterms:modified xsi:type="dcterms:W3CDTF">2026-08-30T11:43:51Z</dcterms:modified>
</cp:coreProperties>
</file>