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204" r:id="rId2"/>
    <p:sldId id="2189" r:id="rId3"/>
    <p:sldId id="2140" r:id="rId4"/>
    <p:sldId id="2117" r:id="rId5"/>
    <p:sldId id="2119" r:id="rId6"/>
    <p:sldId id="2191" r:id="rId7"/>
    <p:sldId id="2205" r:id="rId8"/>
    <p:sldId id="2213" r:id="rId9"/>
    <p:sldId id="2214" r:id="rId10"/>
    <p:sldId id="2215" r:id="rId11"/>
    <p:sldId id="2207" r:id="rId12"/>
    <p:sldId id="2241" r:id="rId13"/>
    <p:sldId id="2226" r:id="rId14"/>
    <p:sldId id="2246" r:id="rId15"/>
    <p:sldId id="2227" r:id="rId16"/>
    <p:sldId id="2248" r:id="rId17"/>
    <p:sldId id="2247" r:id="rId18"/>
    <p:sldId id="2249" r:id="rId19"/>
    <p:sldId id="2228" r:id="rId20"/>
    <p:sldId id="2251" r:id="rId21"/>
    <p:sldId id="2252" r:id="rId22"/>
    <p:sldId id="2250" r:id="rId23"/>
    <p:sldId id="2232" r:id="rId24"/>
    <p:sldId id="2253" r:id="rId25"/>
    <p:sldId id="2229" r:id="rId26"/>
    <p:sldId id="2254" r:id="rId27"/>
    <p:sldId id="2255" r:id="rId28"/>
    <p:sldId id="2261" r:id="rId29"/>
    <p:sldId id="2262" r:id="rId30"/>
    <p:sldId id="2256" r:id="rId31"/>
    <p:sldId id="2263" r:id="rId32"/>
    <p:sldId id="2257" r:id="rId33"/>
    <p:sldId id="2259" r:id="rId34"/>
    <p:sldId id="2260" r:id="rId35"/>
    <p:sldId id="2264" r:id="rId36"/>
    <p:sldId id="2265" r:id="rId37"/>
    <p:sldId id="316" r:id="rId38"/>
    <p:sldId id="1675" r:id="rId39"/>
    <p:sldId id="318"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66FFFF"/>
    <a:srgbClr val="00FF00"/>
    <a:srgbClr val="FC0AFC"/>
    <a:srgbClr val="99FF33"/>
    <a:srgbClr val="CC00FF"/>
    <a:srgbClr val="FF9300"/>
    <a:srgbClr val="460000"/>
    <a:srgbClr val="000066"/>
    <a:srgbClr val="002E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41" autoAdjust="0"/>
    <p:restoredTop sz="94452" autoAdjust="0"/>
  </p:normalViewPr>
  <p:slideViewPr>
    <p:cSldViewPr>
      <p:cViewPr varScale="1">
        <p:scale>
          <a:sx n="75" d="100"/>
          <a:sy n="75" d="100"/>
        </p:scale>
        <p:origin x="1517" y="67"/>
      </p:cViewPr>
      <p:guideLst>
        <p:guide orient="horz" pos="2160"/>
        <p:guide pos="2880"/>
      </p:guideLst>
    </p:cSldViewPr>
  </p:slideViewPr>
  <p:outlineViewPr>
    <p:cViewPr>
      <p:scale>
        <a:sx n="33" d="100"/>
        <a:sy n="33" d="100"/>
      </p:scale>
      <p:origin x="0" y="-2689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FAF5C8-1D43-4806-8BD8-4B4CD8D04E99}" type="datetimeFigureOut">
              <a:rPr lang="en-US" smtClean="0"/>
              <a:pPr/>
              <a:t>8/25/2026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8EF3A9-6767-417A-90ED-648F6232AE4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34ACA-33F3-EC9D-46D7-A44A0E9D41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2B8C90-9176-1A7F-81D6-D111CD1671A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92CB213-58AB-6077-C3E6-7DE9A62B4868}"/>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9E2C109F-F058-5A4B-4D96-2284A15C717E}"/>
              </a:ext>
            </a:extLst>
          </p:cNvPr>
          <p:cNvSpPr>
            <a:spLocks noGrp="1"/>
          </p:cNvSpPr>
          <p:nvPr>
            <p:ph type="sldNum" sz="quarter" idx="10"/>
          </p:nvPr>
        </p:nvSpPr>
        <p:spPr/>
        <p:txBody>
          <a:bodyPr/>
          <a:lstStyle/>
          <a:p>
            <a:fld id="{E18EF3A9-6767-417A-90ED-648F6232AE49}" type="slidenum">
              <a:rPr lang="en-US" smtClean="0"/>
              <a:pPr/>
              <a:t>1</a:t>
            </a:fld>
            <a:endParaRPr lang="en-US"/>
          </a:p>
        </p:txBody>
      </p:sp>
    </p:spTree>
    <p:extLst>
      <p:ext uri="{BB962C8B-B14F-4D97-AF65-F5344CB8AC3E}">
        <p14:creationId xmlns:p14="http://schemas.microsoft.com/office/powerpoint/2010/main" val="1865470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38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0581207-D212-45AE-B60F-0C7B3FAE7BD5}"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581207-D212-45AE-B60F-0C7B3FAE7BD5}"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0581207-D212-45AE-B60F-0C7B3FAE7BD5}" type="datetimeFigureOut">
              <a:rPr lang="en-US" smtClean="0"/>
              <a:pPr/>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0581207-D212-45AE-B60F-0C7B3FAE7BD5}" type="datetimeFigureOut">
              <a:rPr lang="en-US" smtClean="0"/>
              <a:pPr/>
              <a:t>8/25/2026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0581207-D212-45AE-B60F-0C7B3FAE7BD5}" type="datetimeFigureOut">
              <a:rPr lang="en-US" smtClean="0"/>
              <a:pPr/>
              <a:t>8/25/2026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581207-D212-45AE-B60F-0C7B3FAE7BD5}" type="datetimeFigureOut">
              <a:rPr lang="en-US" smtClean="0"/>
              <a:pPr/>
              <a:t>8/25/2026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581207-D212-45AE-B60F-0C7B3FAE7BD5}" type="datetimeFigureOut">
              <a:rPr lang="en-US" smtClean="0"/>
              <a:pPr/>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581207-D212-45AE-B60F-0C7B3FAE7BD5}" type="datetimeFigureOut">
              <a:rPr lang="en-US" smtClean="0"/>
              <a:pPr/>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581207-D212-45AE-B60F-0C7B3FAE7BD5}" type="datetimeFigureOut">
              <a:rPr lang="en-US" smtClean="0"/>
              <a:pPr/>
              <a:t>8/25/2026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25EBE-FFCC-48F0-8F30-8BDEC759F74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62107-5D3D-15FF-B56C-8F0AB32E5D5A}"/>
            </a:ext>
          </a:extLst>
        </p:cNvPr>
        <p:cNvGrpSpPr/>
        <p:nvPr/>
      </p:nvGrpSpPr>
      <p:grpSpPr>
        <a:xfrm>
          <a:off x="0" y="0"/>
          <a:ext cx="0" cy="0"/>
          <a:chOff x="0" y="0"/>
          <a:chExt cx="0" cy="0"/>
        </a:xfrm>
      </p:grpSpPr>
      <p:pic>
        <p:nvPicPr>
          <p:cNvPr id="5" name="Picture 4" descr="BIBLE 2 IMAGE.jpg">
            <a:extLst>
              <a:ext uri="{FF2B5EF4-FFF2-40B4-BE49-F238E27FC236}">
                <a16:creationId xmlns:a16="http://schemas.microsoft.com/office/drawing/2014/main" id="{F1F40F98-271E-2E72-C5ED-CFE58E92BCDF}"/>
              </a:ext>
            </a:extLst>
          </p:cNvPr>
          <p:cNvPicPr>
            <a:picLocks noChangeAspect="1"/>
          </p:cNvPicPr>
          <p:nvPr/>
        </p:nvPicPr>
        <p:blipFill>
          <a:blip r:embed="rId3"/>
          <a:stretch>
            <a:fillRect/>
          </a:stretch>
        </p:blipFill>
        <p:spPr>
          <a:xfrm>
            <a:off x="0" y="0"/>
            <a:ext cx="8991600" cy="6858000"/>
          </a:xfrm>
          <a:prstGeom prst="rect">
            <a:avLst/>
          </a:prstGeom>
          <a:solidFill>
            <a:srgbClr val="00FF00"/>
          </a:solidFill>
        </p:spPr>
      </p:pic>
      <p:sp>
        <p:nvSpPr>
          <p:cNvPr id="2" name="Title 1">
            <a:extLst>
              <a:ext uri="{FF2B5EF4-FFF2-40B4-BE49-F238E27FC236}">
                <a16:creationId xmlns:a16="http://schemas.microsoft.com/office/drawing/2014/main" id="{8D96F988-1DC3-A157-7C61-C4BA13587DED}"/>
              </a:ext>
            </a:extLst>
          </p:cNvPr>
          <p:cNvSpPr>
            <a:spLocks noGrp="1"/>
          </p:cNvSpPr>
          <p:nvPr>
            <p:ph type="ctrTitle"/>
          </p:nvPr>
        </p:nvSpPr>
        <p:spPr>
          <a:xfrm>
            <a:off x="0" y="0"/>
            <a:ext cx="9144000" cy="1981200"/>
          </a:xfrm>
          <a:gradFill flip="none" rotWithShape="1">
            <a:gsLst>
              <a:gs pos="0">
                <a:srgbClr val="FF9300">
                  <a:tint val="66000"/>
                  <a:satMod val="160000"/>
                </a:srgbClr>
              </a:gs>
              <a:gs pos="50000">
                <a:srgbClr val="FF9300">
                  <a:tint val="44500"/>
                  <a:satMod val="160000"/>
                </a:srgbClr>
              </a:gs>
              <a:gs pos="100000">
                <a:srgbClr val="FF9300">
                  <a:tint val="23500"/>
                  <a:satMod val="160000"/>
                </a:srgbClr>
              </a:gs>
            </a:gsLst>
            <a:path path="circle">
              <a:fillToRect l="50000" t="50000" r="50000" b="50000"/>
            </a:path>
            <a:tileRect/>
          </a:gradFill>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sz="3600" b="1" dirty="0"/>
              <a:t>CHRIST THE ROCK CONGREGATION</a:t>
            </a:r>
            <a:br>
              <a:rPr lang="en-US" sz="3600" b="1" dirty="0"/>
            </a:br>
            <a:r>
              <a:rPr lang="en-US" sz="3600" b="1" dirty="0">
                <a:solidFill>
                  <a:srgbClr val="FF0000"/>
                </a:solidFill>
              </a:rPr>
              <a:t>PRÉSENTE</a:t>
            </a:r>
            <a:br>
              <a:rPr lang="en-US" sz="3600" b="1" dirty="0">
                <a:solidFill>
                  <a:srgbClr val="0033CC"/>
                </a:solidFill>
              </a:rPr>
            </a:br>
            <a:r>
              <a:rPr lang="en-US" sz="3600" b="1" dirty="0">
                <a:solidFill>
                  <a:srgbClr val="0033CC"/>
                </a:solidFill>
              </a:rPr>
              <a:t>ÉTUDIONS LA BIBLE 141ÈME SESSION </a:t>
            </a:r>
            <a:br>
              <a:rPr lang="en-US" sz="3600" b="1" dirty="0"/>
            </a:br>
            <a:r>
              <a:rPr lang="en-US" sz="3600" b="1" dirty="0">
                <a:solidFill>
                  <a:srgbClr val="460000"/>
                </a:solidFill>
              </a:rPr>
              <a:t>ORATEUR: PASTEUR MARC  SIMEON</a:t>
            </a:r>
          </a:p>
        </p:txBody>
      </p:sp>
      <p:sp>
        <p:nvSpPr>
          <p:cNvPr id="3" name="Subtitle 2">
            <a:extLst>
              <a:ext uri="{FF2B5EF4-FFF2-40B4-BE49-F238E27FC236}">
                <a16:creationId xmlns:a16="http://schemas.microsoft.com/office/drawing/2014/main" id="{76762E46-9456-0A50-A4B1-52BF0FE8BA62}"/>
              </a:ext>
            </a:extLst>
          </p:cNvPr>
          <p:cNvSpPr>
            <a:spLocks noGrp="1"/>
          </p:cNvSpPr>
          <p:nvPr>
            <p:ph type="subTitle" idx="1"/>
          </p:nvPr>
        </p:nvSpPr>
        <p:spPr>
          <a:xfrm>
            <a:off x="0" y="4191000"/>
            <a:ext cx="9144000" cy="2209800"/>
          </a:xfrm>
          <a:solidFill>
            <a:schemeClr val="bg1"/>
          </a:solidFill>
        </p:spPr>
        <p:style>
          <a:lnRef idx="2">
            <a:schemeClr val="dk1">
              <a:shade val="50000"/>
            </a:schemeClr>
          </a:lnRef>
          <a:fillRef idx="1">
            <a:schemeClr val="dk1"/>
          </a:fillRef>
          <a:effectRef idx="0">
            <a:schemeClr val="dk1"/>
          </a:effectRef>
          <a:fontRef idx="minor">
            <a:schemeClr val="lt1"/>
          </a:fontRef>
        </p:style>
        <p:txBody>
          <a:bodyPr>
            <a:normAutofit/>
          </a:bodyPr>
          <a:lstStyle/>
          <a:p>
            <a:r>
              <a:rPr lang="fr-FR" sz="4000" b="1" dirty="0">
                <a:solidFill>
                  <a:srgbClr val="000066"/>
                </a:solidFill>
              </a:rPr>
              <a:t>VENDREDI 28 AOUT 2026 </a:t>
            </a:r>
          </a:p>
          <a:p>
            <a:pPr>
              <a:spcBef>
                <a:spcPts val="600"/>
              </a:spcBef>
            </a:pPr>
            <a:r>
              <a:rPr lang="fr-FR" sz="4400" b="1" dirty="0">
                <a:solidFill>
                  <a:srgbClr val="FF0000"/>
                </a:solidFill>
                <a:latin typeface="Arial" panose="020B0604020202020204" pitchFamily="34" charset="0"/>
                <a:ea typeface="Calibri" panose="020F0502020204030204" pitchFamily="34" charset="0"/>
                <a:cs typeface="Times New Roman" panose="02020603050405020304" pitchFamily="18" charset="0"/>
              </a:rPr>
              <a:t>LA COLÈRE DE DIEU </a:t>
            </a:r>
            <a:r>
              <a:rPr lang="fr-FR" sz="4400" b="1" u="sng" dirty="0">
                <a:solidFill>
                  <a:srgbClr val="0033CC"/>
                </a:solidFill>
                <a:latin typeface="Arial" panose="020B0604020202020204" pitchFamily="34" charset="0"/>
                <a:ea typeface="Calibri" panose="020F0502020204030204" pitchFamily="34" charset="0"/>
                <a:cs typeface="Times New Roman" panose="02020603050405020304" pitchFamily="18" charset="0"/>
              </a:rPr>
              <a:t>6</a:t>
            </a:r>
            <a:r>
              <a:rPr lang="fr-FR" sz="4400" b="1" u="sng" baseline="30000" dirty="0">
                <a:solidFill>
                  <a:srgbClr val="0033CC"/>
                </a:solidFill>
                <a:latin typeface="Arial" panose="020B0604020202020204" pitchFamily="34" charset="0"/>
                <a:ea typeface="Calibri" panose="020F0502020204030204" pitchFamily="34" charset="0"/>
                <a:cs typeface="Times New Roman" panose="02020603050405020304" pitchFamily="18" charset="0"/>
              </a:rPr>
              <a:t>e</a:t>
            </a:r>
            <a:r>
              <a:rPr lang="fr-FR" sz="4400" b="1" u="sng" dirty="0">
                <a:solidFill>
                  <a:srgbClr val="FF0000"/>
                </a:solidFill>
                <a:latin typeface="Arial" panose="020B0604020202020204" pitchFamily="34" charset="0"/>
                <a:ea typeface="Calibri" panose="020F0502020204030204" pitchFamily="34" charset="0"/>
                <a:cs typeface="Times New Roman" panose="02020603050405020304" pitchFamily="18" charset="0"/>
              </a:rPr>
              <a:t> Partie</a:t>
            </a:r>
            <a:endParaRPr lang="en-US" sz="4400" b="1" u="sng" dirty="0">
              <a:solidFill>
                <a:srgbClr val="FF0000"/>
              </a:solidFill>
            </a:endParaRPr>
          </a:p>
        </p:txBody>
      </p:sp>
    </p:spTree>
    <p:extLst>
      <p:ext uri="{BB962C8B-B14F-4D97-AF65-F5344CB8AC3E}">
        <p14:creationId xmlns:p14="http://schemas.microsoft.com/office/powerpoint/2010/main" val="3243335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59BB5-BD76-C78D-D372-585DAC952D0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504972-4612-2E53-AE88-0D6E1A0813B3}"/>
              </a:ext>
            </a:extLst>
          </p:cNvPr>
          <p:cNvSpPr>
            <a:spLocks noGrp="1"/>
          </p:cNvSpPr>
          <p:nvPr>
            <p:ph idx="1"/>
          </p:nvPr>
        </p:nvSpPr>
        <p:spPr>
          <a:xfrm>
            <a:off x="0" y="0"/>
            <a:ext cx="9144000" cy="6858000"/>
          </a:xfrm>
          <a:solidFill>
            <a:srgbClr val="C00000"/>
          </a:solidFill>
        </p:spPr>
        <p:style>
          <a:lnRef idx="3">
            <a:schemeClr val="lt1"/>
          </a:lnRef>
          <a:fillRef idx="1">
            <a:schemeClr val="dk1"/>
          </a:fillRef>
          <a:effectRef idx="1">
            <a:schemeClr val="dk1"/>
          </a:effectRef>
          <a:fontRef idx="minor">
            <a:schemeClr val="lt1"/>
          </a:fontRef>
        </p:style>
        <p:txBody>
          <a:bodyPr>
            <a:normAutofit/>
          </a:bodyPr>
          <a:lstStyle/>
          <a:p>
            <a:pPr marL="0" indent="0" algn="just">
              <a:buNone/>
            </a:pPr>
            <a:r>
              <a:rPr lang="fr-FR" sz="4400" b="1" dirty="0">
                <a:solidFill>
                  <a:srgbClr val="99FF33"/>
                </a:solidFill>
                <a:latin typeface="Arial Rounded MT Bold" panose="020F0704030504030204" pitchFamily="34" charset="0"/>
              </a:rPr>
              <a:t>#24 La colère de Dieu exemplifiée contre</a:t>
            </a:r>
            <a:r>
              <a:rPr lang="fr-FR" sz="4400" b="1" i="1" dirty="0">
                <a:solidFill>
                  <a:srgbClr val="99FF33"/>
                </a:solidFill>
                <a:latin typeface="Arial Rounded MT Bold" panose="020F0704030504030204" pitchFamily="34" charset="0"/>
              </a:rPr>
              <a:t> </a:t>
            </a:r>
            <a:r>
              <a:rPr lang="fr-FR" sz="4400" b="1" dirty="0">
                <a:solidFill>
                  <a:srgbClr val="99FF33"/>
                </a:solidFill>
                <a:latin typeface="Arial Rounded MT Bold" panose="020F0704030504030204" pitchFamily="34" charset="0"/>
              </a:rPr>
              <a:t>Sodome et Gomorrhe </a:t>
            </a:r>
          </a:p>
          <a:p>
            <a:pPr algn="just"/>
            <a:br>
              <a:rPr lang="fr-FR" dirty="0">
                <a:solidFill>
                  <a:srgbClr val="99FF33"/>
                </a:solidFill>
                <a:latin typeface="Arial Rounded MT Bold" panose="020F0704030504030204" pitchFamily="34" charset="0"/>
              </a:rPr>
            </a:br>
            <a:endParaRPr lang="en-US" sz="4000"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1983807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ACEB2-F482-EA44-BED7-C45B6B0D576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CBB7EC-9704-4FA3-6A9A-9BBCE1AA2724}"/>
              </a:ext>
            </a:extLst>
          </p:cNvPr>
          <p:cNvSpPr>
            <a:spLocks noGrp="1"/>
          </p:cNvSpPr>
          <p:nvPr>
            <p:ph idx="1"/>
          </p:nvPr>
        </p:nvSpPr>
        <p:spPr>
          <a:xfrm>
            <a:off x="0" y="0"/>
            <a:ext cx="9144000" cy="6858000"/>
          </a:xfrm>
          <a:solidFill>
            <a:schemeClr val="bg1"/>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400" b="1" dirty="0">
                <a:solidFill>
                  <a:srgbClr val="0033CC"/>
                </a:solidFill>
                <a:latin typeface="Arial Rounded MT Bold" panose="020F0704030504030204" pitchFamily="34" charset="0"/>
              </a:rPr>
              <a:t>#25 La colère de Dieu exemplifiée contre les Égyptiens, </a:t>
            </a:r>
            <a:endParaRPr lang="en-US" sz="4400" b="1"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002729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4756A-F66A-0077-4E7C-B65E723E3CF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CE0D6D-EEAD-8854-CB44-C886C3CF8CAA}"/>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sz="4400" dirty="0">
                <a:solidFill>
                  <a:srgbClr val="00FF00"/>
                </a:solidFill>
                <a:latin typeface="Arial Rounded MT Bold" panose="020F0704030504030204" pitchFamily="34" charset="0"/>
              </a:rPr>
              <a:t>#26 La colère de Dieu exemplifiée contre</a:t>
            </a:r>
            <a:r>
              <a:rPr lang="fr-FR" sz="4400" i="1" dirty="0">
                <a:solidFill>
                  <a:srgbClr val="00FF00"/>
                </a:solidFill>
                <a:latin typeface="Arial Rounded MT Bold" panose="020F0704030504030204" pitchFamily="34" charset="0"/>
              </a:rPr>
              <a:t> les Israélites, </a:t>
            </a:r>
            <a:endParaRPr lang="en-US" sz="4400" dirty="0">
              <a:solidFill>
                <a:srgbClr val="00FF00"/>
              </a:solidFill>
              <a:latin typeface="Arial Rounded MT Bold" panose="020F0704030504030204" pitchFamily="34" charset="0"/>
            </a:endParaRPr>
          </a:p>
          <a:p>
            <a:pPr algn="just"/>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810021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070E5-D606-0D7B-DC3F-865E9798E07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FFF2FC-0B37-FA36-33BF-2313078FEE76}"/>
              </a:ext>
            </a:extLst>
          </p:cNvPr>
          <p:cNvSpPr>
            <a:spLocks noGrp="1"/>
          </p:cNvSpPr>
          <p:nvPr>
            <p:ph idx="1"/>
          </p:nvPr>
        </p:nvSpPr>
        <p:spPr>
          <a:xfrm>
            <a:off x="0" y="0"/>
            <a:ext cx="9144000" cy="6858000"/>
          </a:xfrm>
          <a:solidFill>
            <a:srgbClr val="C00000"/>
          </a:solidFill>
        </p:spPr>
        <p:style>
          <a:lnRef idx="1">
            <a:schemeClr val="accent4"/>
          </a:lnRef>
          <a:fillRef idx="3">
            <a:schemeClr val="accent4"/>
          </a:fillRef>
          <a:effectRef idx="2">
            <a:schemeClr val="accent4"/>
          </a:effectRef>
          <a:fontRef idx="minor">
            <a:schemeClr val="lt1"/>
          </a:fontRef>
        </p:style>
        <p:txBody>
          <a:bodyPr>
            <a:normAutofit lnSpcReduction="10000"/>
          </a:bodyPr>
          <a:lstStyle/>
          <a:p>
            <a:pPr algn="just"/>
            <a:r>
              <a:rPr lang="fr-FR" dirty="0">
                <a:solidFill>
                  <a:srgbClr val="FFFF00"/>
                </a:solidFill>
                <a:latin typeface="Copperplate Gothic Bold" panose="020E0705020206020404" pitchFamily="34" charset="0"/>
              </a:rPr>
              <a:t>#27 La colère de Dieu exemplifiée contre les Ennemis d'Israël, </a:t>
            </a:r>
            <a:endParaRPr lang="en-US" dirty="0">
              <a:solidFill>
                <a:srgbClr val="FFFF00"/>
              </a:solidFill>
              <a:latin typeface="Copperplate Gothic Bold" panose="020E0705020206020404" pitchFamily="34" charset="0"/>
            </a:endParaRPr>
          </a:p>
          <a:p>
            <a:pPr algn="just"/>
            <a:r>
              <a:rPr lang="fr-FR" b="1" dirty="0">
                <a:solidFill>
                  <a:schemeClr val="tx1"/>
                </a:solidFill>
                <a:latin typeface="Arial Rounded MT Bold" panose="020F0704030504030204" pitchFamily="34" charset="0"/>
              </a:rPr>
              <a:t>1 Samuel 5:6-7</a:t>
            </a:r>
            <a:r>
              <a:rPr lang="fr-FR" dirty="0">
                <a:solidFill>
                  <a:schemeClr val="tx1"/>
                </a:solidFill>
                <a:latin typeface="Arial Rounded MT Bold" panose="020F0704030504030204" pitchFamily="34" charset="0"/>
              </a:rPr>
              <a:t> </a:t>
            </a:r>
          </a:p>
          <a:p>
            <a:pPr algn="just"/>
            <a:r>
              <a:rPr lang="fr-FR" sz="3600" dirty="0">
                <a:latin typeface="Arial Rounded MT Bold" panose="020F0704030504030204" pitchFamily="34" charset="0"/>
              </a:rPr>
              <a:t>6 ¶ La main de l'Éternel s'appesantit sur les </a:t>
            </a:r>
            <a:r>
              <a:rPr lang="fr-FR" sz="3600" dirty="0" err="1">
                <a:latin typeface="Arial Rounded MT Bold" panose="020F0704030504030204" pitchFamily="34" charset="0"/>
              </a:rPr>
              <a:t>Asdodiens</a:t>
            </a:r>
            <a:r>
              <a:rPr lang="fr-FR" sz="3600" dirty="0">
                <a:latin typeface="Arial Rounded MT Bold" panose="020F0704030504030204" pitchFamily="34" charset="0"/>
              </a:rPr>
              <a:t>, et il mit la désolation parmi eux; il les frappa</a:t>
            </a:r>
            <a:r>
              <a:rPr lang="fr-FR" sz="3600" dirty="0">
                <a:solidFill>
                  <a:srgbClr val="66FFFF"/>
                </a:solidFill>
                <a:latin typeface="Arial Rounded MT Bold" panose="020F0704030504030204" pitchFamily="34" charset="0"/>
              </a:rPr>
              <a:t> d'hémorroïdes </a:t>
            </a:r>
            <a:r>
              <a:rPr lang="fr-FR" sz="3600" dirty="0">
                <a:latin typeface="Arial Rounded MT Bold" panose="020F0704030504030204" pitchFamily="34" charset="0"/>
              </a:rPr>
              <a:t>à </a:t>
            </a:r>
            <a:r>
              <a:rPr lang="fr-FR" sz="3600" dirty="0" err="1">
                <a:latin typeface="Arial Rounded MT Bold" panose="020F0704030504030204" pitchFamily="34" charset="0"/>
              </a:rPr>
              <a:t>Asdod</a:t>
            </a:r>
            <a:r>
              <a:rPr lang="fr-FR" sz="3600" dirty="0">
                <a:latin typeface="Arial Rounded MT Bold" panose="020F0704030504030204" pitchFamily="34" charset="0"/>
              </a:rPr>
              <a:t> et dans son territoire.</a:t>
            </a:r>
          </a:p>
          <a:p>
            <a:pPr algn="just"/>
            <a:r>
              <a:rPr lang="fr-FR" sz="3600" dirty="0">
                <a:latin typeface="Arial Rounded MT Bold" panose="020F0704030504030204" pitchFamily="34" charset="0"/>
              </a:rPr>
              <a:t> 7 Voyant qu'il en était ainsi, les gens d'</a:t>
            </a:r>
            <a:r>
              <a:rPr lang="fr-FR" sz="3600" dirty="0" err="1">
                <a:latin typeface="Arial Rounded MT Bold" panose="020F0704030504030204" pitchFamily="34" charset="0"/>
              </a:rPr>
              <a:t>Asdod</a:t>
            </a:r>
            <a:r>
              <a:rPr lang="fr-FR" sz="3600" dirty="0">
                <a:latin typeface="Arial Rounded MT Bold" panose="020F0704030504030204" pitchFamily="34" charset="0"/>
              </a:rPr>
              <a:t> dirent: L'arche du Dieu d'Israël ne restera pas chez nous, car </a:t>
            </a:r>
            <a:r>
              <a:rPr lang="fr-FR" sz="3600" dirty="0">
                <a:solidFill>
                  <a:srgbClr val="66FFFF"/>
                </a:solidFill>
                <a:latin typeface="Arial Rounded MT Bold" panose="020F0704030504030204" pitchFamily="34" charset="0"/>
              </a:rPr>
              <a:t>il appesantit sa main sur nous et sur Dagon, notre dieu</a:t>
            </a:r>
            <a:r>
              <a:rPr lang="fr-FR" sz="3600" dirty="0">
                <a:latin typeface="Arial Rounded MT Bold" panose="020F0704030504030204" pitchFamily="34" charset="0"/>
              </a:rPr>
              <a:t>.</a:t>
            </a:r>
          </a:p>
        </p:txBody>
      </p:sp>
    </p:spTree>
    <p:extLst>
      <p:ext uri="{BB962C8B-B14F-4D97-AF65-F5344CB8AC3E}">
        <p14:creationId xmlns:p14="http://schemas.microsoft.com/office/powerpoint/2010/main" val="2695093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2DBF0-42F1-3115-4096-DD21690133F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38ACFC-AFD7-B434-A9DD-5691829F5F89}"/>
              </a:ext>
            </a:extLst>
          </p:cNvPr>
          <p:cNvSpPr>
            <a:spLocks noGrp="1"/>
          </p:cNvSpPr>
          <p:nvPr>
            <p:ph idx="1"/>
          </p:nvPr>
        </p:nvSpPr>
        <p:spPr>
          <a:xfrm>
            <a:off x="0" y="0"/>
            <a:ext cx="9144000" cy="6858000"/>
          </a:xfrm>
          <a:solidFill>
            <a:srgbClr val="C00000"/>
          </a:solidFill>
        </p:spPr>
        <p:style>
          <a:lnRef idx="1">
            <a:schemeClr val="accent4"/>
          </a:lnRef>
          <a:fillRef idx="3">
            <a:schemeClr val="accent4"/>
          </a:fillRef>
          <a:effectRef idx="2">
            <a:schemeClr val="accent4"/>
          </a:effectRef>
          <a:fontRef idx="minor">
            <a:schemeClr val="lt1"/>
          </a:fontRef>
        </p:style>
        <p:txBody>
          <a:bodyPr>
            <a:normAutofit fontScale="92500" lnSpcReduction="20000"/>
          </a:bodyPr>
          <a:lstStyle/>
          <a:p>
            <a:pPr algn="just"/>
            <a:r>
              <a:rPr lang="fr-FR" sz="1900" dirty="0">
                <a:solidFill>
                  <a:srgbClr val="FFFF00"/>
                </a:solidFill>
                <a:latin typeface="Copperplate Gothic Bold" panose="020E0705020206020404" pitchFamily="34" charset="0"/>
              </a:rPr>
              <a:t>#27 La colère de Dieu exemplifiée contre les Ennemis d'Israël, </a:t>
            </a:r>
            <a:endParaRPr lang="en-US" sz="1900" dirty="0">
              <a:solidFill>
                <a:srgbClr val="FFFF00"/>
              </a:solidFill>
              <a:latin typeface="Copperplate Gothic Bold" panose="020E0705020206020404" pitchFamily="34" charset="0"/>
            </a:endParaRPr>
          </a:p>
          <a:p>
            <a:pPr algn="just"/>
            <a:r>
              <a:rPr lang="fr-FR" b="1" dirty="0">
                <a:solidFill>
                  <a:schemeClr val="tx1"/>
                </a:solidFill>
                <a:latin typeface="Arial Rounded MT Bold" panose="020F0704030504030204" pitchFamily="34" charset="0"/>
              </a:rPr>
              <a:t>1 Samuel 7:10-12</a:t>
            </a:r>
            <a:r>
              <a:rPr lang="fr-FR" dirty="0">
                <a:solidFill>
                  <a:schemeClr val="tx1"/>
                </a:solidFill>
                <a:latin typeface="Arial Rounded MT Bold" panose="020F0704030504030204" pitchFamily="34" charset="0"/>
              </a:rPr>
              <a:t> </a:t>
            </a:r>
          </a:p>
          <a:p>
            <a:pPr algn="just"/>
            <a:r>
              <a:rPr lang="fr-FR" sz="3600" dirty="0">
                <a:latin typeface="Arial Rounded MT Bold" panose="020F0704030504030204" pitchFamily="34" charset="0"/>
              </a:rPr>
              <a:t>10 Pendant que Samuel offrait l'holocauste, les Philistins s'approchèrent pour attaquer Israël. L'Éternel fit retentir en ce jour </a:t>
            </a:r>
            <a:r>
              <a:rPr lang="fr-FR" sz="3600" dirty="0">
                <a:solidFill>
                  <a:srgbClr val="66FFFF"/>
                </a:solidFill>
                <a:latin typeface="Arial Rounded MT Bold" panose="020F0704030504030204" pitchFamily="34" charset="0"/>
              </a:rPr>
              <a:t>son tonnerre </a:t>
            </a:r>
            <a:r>
              <a:rPr lang="fr-FR" sz="3600" dirty="0">
                <a:latin typeface="Arial Rounded MT Bold" panose="020F0704030504030204" pitchFamily="34" charset="0"/>
              </a:rPr>
              <a:t>sur les Philistins, et les mit en déroute. Ils furent battus devant Israël.</a:t>
            </a:r>
          </a:p>
          <a:p>
            <a:pPr algn="just"/>
            <a:r>
              <a:rPr lang="fr-FR" sz="3600" dirty="0">
                <a:solidFill>
                  <a:srgbClr val="FFFF00"/>
                </a:solidFill>
                <a:latin typeface="Arial Rounded MT Bold" panose="020F0704030504030204" pitchFamily="34" charset="0"/>
              </a:rPr>
              <a:t> 11 Les hommes d'Israël sortirent de </a:t>
            </a:r>
            <a:r>
              <a:rPr lang="fr-FR" sz="3600" dirty="0" err="1">
                <a:solidFill>
                  <a:srgbClr val="FFFF00"/>
                </a:solidFill>
                <a:latin typeface="Arial Rounded MT Bold" panose="020F0704030504030204" pitchFamily="34" charset="0"/>
              </a:rPr>
              <a:t>Mitspa</a:t>
            </a:r>
            <a:r>
              <a:rPr lang="fr-FR" sz="3600" dirty="0">
                <a:solidFill>
                  <a:srgbClr val="FFFF00"/>
                </a:solidFill>
                <a:latin typeface="Arial Rounded MT Bold" panose="020F0704030504030204" pitchFamily="34" charset="0"/>
              </a:rPr>
              <a:t>, poursuivirent les Philistins, et les battirent jusqu'au-dessous de Beth-Car.</a:t>
            </a:r>
          </a:p>
          <a:p>
            <a:pPr algn="just"/>
            <a:r>
              <a:rPr lang="fr-FR" sz="3600" dirty="0">
                <a:latin typeface="Arial Rounded MT Bold" panose="020F0704030504030204" pitchFamily="34" charset="0"/>
              </a:rPr>
              <a:t> 12 Samuel prit une pierre, qu'il plaça entre </a:t>
            </a:r>
            <a:r>
              <a:rPr lang="fr-FR" sz="3600" dirty="0" err="1">
                <a:latin typeface="Arial Rounded MT Bold" panose="020F0704030504030204" pitchFamily="34" charset="0"/>
              </a:rPr>
              <a:t>Mitspa</a:t>
            </a:r>
            <a:r>
              <a:rPr lang="fr-FR" sz="3600" dirty="0">
                <a:latin typeface="Arial Rounded MT Bold" panose="020F0704030504030204" pitchFamily="34" charset="0"/>
              </a:rPr>
              <a:t> et Schen, et il l'appela du nom </a:t>
            </a:r>
            <a:r>
              <a:rPr lang="fr-FR" sz="3600" dirty="0">
                <a:solidFill>
                  <a:srgbClr val="66FFFF"/>
                </a:solidFill>
                <a:latin typeface="Arial Rounded MT Bold" panose="020F0704030504030204" pitchFamily="34" charset="0"/>
              </a:rPr>
              <a:t>d'Ében-</a:t>
            </a:r>
            <a:r>
              <a:rPr lang="fr-FR" sz="3600" dirty="0" err="1">
                <a:solidFill>
                  <a:srgbClr val="66FFFF"/>
                </a:solidFill>
                <a:latin typeface="Arial Rounded MT Bold" panose="020F0704030504030204" pitchFamily="34" charset="0"/>
              </a:rPr>
              <a:t>Ézer</a:t>
            </a:r>
            <a:r>
              <a:rPr lang="fr-FR" sz="3600" dirty="0">
                <a:solidFill>
                  <a:srgbClr val="66FFFF"/>
                </a:solidFill>
                <a:latin typeface="Arial Rounded MT Bold" panose="020F0704030504030204" pitchFamily="34" charset="0"/>
              </a:rPr>
              <a:t>,</a:t>
            </a:r>
            <a:r>
              <a:rPr lang="fr-FR" sz="3600" dirty="0">
                <a:latin typeface="Arial Rounded MT Bold" panose="020F0704030504030204" pitchFamily="34" charset="0"/>
              </a:rPr>
              <a:t> en disant: Jusqu'ici l'Éternel nous a secourus.</a:t>
            </a:r>
          </a:p>
        </p:txBody>
      </p:sp>
    </p:spTree>
    <p:extLst>
      <p:ext uri="{BB962C8B-B14F-4D97-AF65-F5344CB8AC3E}">
        <p14:creationId xmlns:p14="http://schemas.microsoft.com/office/powerpoint/2010/main" val="1798356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B38C9-4C59-1A22-468E-97FB89699F5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B71F47-1290-9CEC-D8E3-3163D2BD7883}"/>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marL="0" indent="0" algn="just">
              <a:buNone/>
            </a:pPr>
            <a:r>
              <a:rPr lang="fr-FR" dirty="0">
                <a:solidFill>
                  <a:srgbClr val="C00000"/>
                </a:solidFill>
                <a:latin typeface="Copperplate Gothic Bold" panose="020E0705020206020404" pitchFamily="34" charset="0"/>
              </a:rPr>
              <a:t># 28 </a:t>
            </a:r>
            <a:r>
              <a:rPr lang="fr-FR" b="1" dirty="0">
                <a:solidFill>
                  <a:srgbClr val="C00000"/>
                </a:solidFill>
                <a:latin typeface="Copperplate Gothic Bold" panose="020E0705020206020404" pitchFamily="34" charset="0"/>
              </a:rPr>
              <a:t>La colère de Dieu exemplifiée contre  </a:t>
            </a:r>
            <a:r>
              <a:rPr lang="fr-FR" b="1" dirty="0" err="1">
                <a:solidFill>
                  <a:srgbClr val="C00000"/>
                </a:solidFill>
                <a:latin typeface="Copperplate Gothic Bold" panose="020E0705020206020404" pitchFamily="34" charset="0"/>
              </a:rPr>
              <a:t>Nadab</a:t>
            </a:r>
            <a:r>
              <a:rPr lang="fr-FR" b="1" dirty="0">
                <a:solidFill>
                  <a:srgbClr val="C00000"/>
                </a:solidFill>
                <a:latin typeface="Copperplate Gothic Bold" panose="020E0705020206020404" pitchFamily="34" charset="0"/>
              </a:rPr>
              <a:t>, et </a:t>
            </a:r>
            <a:r>
              <a:rPr lang="fr-FR" b="1" dirty="0" err="1">
                <a:solidFill>
                  <a:srgbClr val="C00000"/>
                </a:solidFill>
                <a:latin typeface="Copperplate Gothic Bold" panose="020E0705020206020404" pitchFamily="34" charset="0"/>
              </a:rPr>
              <a:t>Abihu</a:t>
            </a:r>
            <a:r>
              <a:rPr lang="fr-FR" b="1" dirty="0">
                <a:solidFill>
                  <a:srgbClr val="C00000"/>
                </a:solidFill>
                <a:latin typeface="Copperplate Gothic Bold" panose="020E0705020206020404" pitchFamily="34" charset="0"/>
              </a:rPr>
              <a:t>., </a:t>
            </a:r>
            <a:endParaRPr lang="en-US" b="1" dirty="0">
              <a:solidFill>
                <a:srgbClr val="C00000"/>
              </a:solidFill>
              <a:latin typeface="Copperplate Gothic Bold" panose="020E0705020206020404" pitchFamily="34" charset="0"/>
            </a:endParaRPr>
          </a:p>
          <a:p>
            <a:pPr algn="just"/>
            <a:r>
              <a:rPr lang="fr-FR" sz="4000" b="1" dirty="0">
                <a:latin typeface="Arial Rounded MT Bold" panose="020F0704030504030204" pitchFamily="34" charset="0"/>
              </a:rPr>
              <a:t>Lévitique 10:1-3</a:t>
            </a:r>
            <a:r>
              <a:rPr lang="fr-FR" sz="4000" dirty="0">
                <a:latin typeface="Arial Rounded MT Bold" panose="020F0704030504030204" pitchFamily="34" charset="0"/>
              </a:rPr>
              <a:t> </a:t>
            </a:r>
          </a:p>
          <a:p>
            <a:pPr algn="just"/>
            <a:r>
              <a:rPr lang="fr-FR" sz="4000" dirty="0">
                <a:latin typeface="Arial Rounded MT Bold" panose="020F0704030504030204" pitchFamily="34" charset="0"/>
              </a:rPr>
              <a:t>1 ¶ Les fils d'Aaron, </a:t>
            </a:r>
            <a:r>
              <a:rPr lang="fr-FR" sz="4000" dirty="0" err="1">
                <a:latin typeface="Arial Rounded MT Bold" panose="020F0704030504030204" pitchFamily="34" charset="0"/>
              </a:rPr>
              <a:t>Nadab</a:t>
            </a:r>
            <a:r>
              <a:rPr lang="fr-FR" sz="4000" dirty="0">
                <a:latin typeface="Arial Rounded MT Bold" panose="020F0704030504030204" pitchFamily="34" charset="0"/>
              </a:rPr>
              <a:t> et </a:t>
            </a:r>
            <a:r>
              <a:rPr lang="fr-FR" sz="4000" dirty="0" err="1">
                <a:latin typeface="Arial Rounded MT Bold" panose="020F0704030504030204" pitchFamily="34" charset="0"/>
              </a:rPr>
              <a:t>Abihu</a:t>
            </a:r>
            <a:r>
              <a:rPr lang="fr-FR" sz="4000" dirty="0">
                <a:latin typeface="Arial Rounded MT Bold" panose="020F0704030504030204" pitchFamily="34" charset="0"/>
              </a:rPr>
              <a:t>, prirent chacun un brasier, y mirent du feu, et posèrent du parfum dessus; ils apportèrent devant l'Éternel du feu étranger, ce qu'il ne leur avait point ordonné.</a:t>
            </a:r>
          </a:p>
          <a:p>
            <a:pPr algn="just"/>
            <a:endParaRPr lang="en-US" dirty="0">
              <a:latin typeface="Arial Rounded MT Bold" panose="020F0704030504030204" pitchFamily="34" charset="0"/>
            </a:endParaRPr>
          </a:p>
        </p:txBody>
      </p:sp>
    </p:spTree>
    <p:extLst>
      <p:ext uri="{BB962C8B-B14F-4D97-AF65-F5344CB8AC3E}">
        <p14:creationId xmlns:p14="http://schemas.microsoft.com/office/powerpoint/2010/main" val="509068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4889F-ED9E-91E9-4F7D-01BBB9A0B8E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DD765E-E8AC-28A4-0A75-7FF89C67A933}"/>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3600" dirty="0">
                <a:latin typeface="Arial Rounded MT Bold" panose="020F0704030504030204" pitchFamily="34" charset="0"/>
              </a:rPr>
              <a:t>2 Alors le feu sortit de devant l'Éternel, et les consuma: ils moururent devant l'Éternel.</a:t>
            </a:r>
          </a:p>
          <a:p>
            <a:pPr algn="just"/>
            <a:r>
              <a:rPr lang="fr-FR" sz="3600" dirty="0">
                <a:solidFill>
                  <a:srgbClr val="C00000"/>
                </a:solidFill>
                <a:latin typeface="Arial Rounded MT Bold" panose="020F0704030504030204" pitchFamily="34" charset="0"/>
              </a:rPr>
              <a:t> 3 ¶ Moïse dit à Aaron: C'est ce que l'Éternel a déclaré, lorsqu'il a dit: Je serai sanctifié par ceux qui s'approchent de moi, et je serai glorifié en présence de tout le peuple. Aaron garda le silence.</a:t>
            </a:r>
            <a:br>
              <a:rPr lang="fr-FR" dirty="0">
                <a:latin typeface="Arial Rounded MT Bold" panose="020F0704030504030204" pitchFamily="34" charset="0"/>
              </a:rPr>
            </a:br>
            <a:endParaRPr lang="en-US" dirty="0">
              <a:latin typeface="Arial Rounded MT Bold" panose="020F0704030504030204" pitchFamily="34" charset="0"/>
            </a:endParaRPr>
          </a:p>
        </p:txBody>
      </p:sp>
    </p:spTree>
    <p:extLst>
      <p:ext uri="{BB962C8B-B14F-4D97-AF65-F5344CB8AC3E}">
        <p14:creationId xmlns:p14="http://schemas.microsoft.com/office/powerpoint/2010/main" val="2988595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2810F-9E7A-216D-327C-3480274A8D9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A7CECA-5FEA-2849-E6F9-8BF1E62703F2}"/>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3600" dirty="0">
                <a:solidFill>
                  <a:srgbClr val="C00000"/>
                </a:solidFill>
                <a:latin typeface="Copperplate Gothic Bold" panose="020E0705020206020404" pitchFamily="34" charset="0"/>
              </a:rPr>
              <a:t>#29 La colère de Dieu exemplifiée contre</a:t>
            </a:r>
            <a:r>
              <a:rPr lang="fr-FR" sz="3600" i="1" dirty="0">
                <a:solidFill>
                  <a:srgbClr val="C00000"/>
                </a:solidFill>
                <a:latin typeface="Copperplate Gothic Bold" panose="020E0705020206020404" pitchFamily="34" charset="0"/>
              </a:rPr>
              <a:t> Les espions, </a:t>
            </a:r>
            <a:endParaRPr lang="en-US" sz="3600" dirty="0">
              <a:solidFill>
                <a:srgbClr val="C00000"/>
              </a:solidFill>
              <a:latin typeface="Copperplate Gothic Bold" panose="020E0705020206020404" pitchFamily="34" charset="0"/>
            </a:endParaRPr>
          </a:p>
          <a:p>
            <a:pPr algn="just"/>
            <a:r>
              <a:rPr lang="fr-FR" sz="3600" b="1" dirty="0">
                <a:latin typeface="Arial Rounded MT Bold" panose="020F0704030504030204" pitchFamily="34" charset="0"/>
              </a:rPr>
              <a:t>Nombres 14:34-37 </a:t>
            </a:r>
          </a:p>
          <a:p>
            <a:pPr algn="just"/>
            <a:r>
              <a:rPr lang="fr-FR" sz="3600" b="1" dirty="0">
                <a:latin typeface="Arial Rounded MT Bold" panose="020F0704030504030204" pitchFamily="34" charset="0"/>
              </a:rPr>
              <a:t>34 De même que vous avez mis quarante jours à explorer le pays, vous porterez la peine de vos iniquités quarante années, une année pour chaque jour; et vous saurez ce que c'est que d'être privé de ma présence.</a:t>
            </a:r>
          </a:p>
          <a:p>
            <a:pPr algn="just"/>
            <a:endParaRPr lang="en-US" dirty="0">
              <a:latin typeface="Arial Rounded MT Bold" panose="020F0704030504030204" pitchFamily="34" charset="0"/>
            </a:endParaRPr>
          </a:p>
        </p:txBody>
      </p:sp>
    </p:spTree>
    <p:extLst>
      <p:ext uri="{BB962C8B-B14F-4D97-AF65-F5344CB8AC3E}">
        <p14:creationId xmlns:p14="http://schemas.microsoft.com/office/powerpoint/2010/main" val="2474929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FEDB8-97F3-4EAA-B674-19E395C382D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A4E024-259E-0C00-A2B3-AC22E25D77E1}"/>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algn="just"/>
            <a:r>
              <a:rPr lang="fr-FR" sz="3400" b="1" dirty="0">
                <a:latin typeface="Arial Rounded MT Bold" panose="020F0704030504030204" pitchFamily="34" charset="0"/>
              </a:rPr>
              <a:t>35 Moi, l'Éternel, j'ai parlé! et c'est ainsi que je traiterai cette méchante assemblée qui s'est réunie contre moi; ils seront consumés dans ce désert, ils y mourront.</a:t>
            </a:r>
          </a:p>
          <a:p>
            <a:pPr algn="just"/>
            <a:r>
              <a:rPr lang="fr-FR" sz="3400" b="1" dirty="0">
                <a:solidFill>
                  <a:srgbClr val="C00000"/>
                </a:solidFill>
                <a:latin typeface="Arial Rounded MT Bold" panose="020F0704030504030204" pitchFamily="34" charset="0"/>
              </a:rPr>
              <a:t> 36 ¶ Les hommes que Moïse avait envoyés pour explorer le pays, et qui, à leur retour, avaient fait murmurer contre lui toute l'assemblée, en décriant le pays;</a:t>
            </a:r>
          </a:p>
          <a:p>
            <a:pPr algn="just"/>
            <a:r>
              <a:rPr lang="fr-FR" sz="3400" b="1" dirty="0">
                <a:latin typeface="Arial Rounded MT Bold" panose="020F0704030504030204" pitchFamily="34" charset="0"/>
              </a:rPr>
              <a:t> 37 ces hommes, qui avaient décrié le pays, moururent frappés d'une plaie devant l'Éternel.</a:t>
            </a:r>
            <a:br>
              <a:rPr lang="fr-FR" dirty="0">
                <a:latin typeface="Arial Rounded MT Bold" panose="020F0704030504030204" pitchFamily="34" charset="0"/>
              </a:rPr>
            </a:br>
            <a:endParaRPr lang="en-US" dirty="0">
              <a:latin typeface="Arial Rounded MT Bold" panose="020F0704030504030204" pitchFamily="34" charset="0"/>
            </a:endParaRPr>
          </a:p>
        </p:txBody>
      </p:sp>
    </p:spTree>
    <p:extLst>
      <p:ext uri="{BB962C8B-B14F-4D97-AF65-F5344CB8AC3E}">
        <p14:creationId xmlns:p14="http://schemas.microsoft.com/office/powerpoint/2010/main" val="3450310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A4611-C492-20B5-C1A7-F58617052FB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A28BFE-4516-A68D-B3B8-4481F7364FC9}"/>
              </a:ext>
            </a:extLst>
          </p:cNvPr>
          <p:cNvSpPr>
            <a:spLocks noGrp="1"/>
          </p:cNvSpPr>
          <p:nvPr>
            <p:ph idx="1"/>
          </p:nvPr>
        </p:nvSpPr>
        <p:spPr>
          <a:xfrm>
            <a:off x="0" y="0"/>
            <a:ext cx="9144000" cy="6858000"/>
          </a:xfrm>
          <a:solidFill>
            <a:srgbClr val="C0000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3600" dirty="0">
                <a:solidFill>
                  <a:srgbClr val="00FF00"/>
                </a:solidFill>
                <a:latin typeface="Copperplate Gothic Bold" panose="020E0705020206020404" pitchFamily="34" charset="0"/>
              </a:rPr>
              <a:t>#30La colère de Dieu exemplifiée contre</a:t>
            </a:r>
            <a:r>
              <a:rPr lang="fr-FR" sz="3600" i="1" dirty="0">
                <a:solidFill>
                  <a:srgbClr val="00FF00"/>
                </a:solidFill>
                <a:latin typeface="Copperplate Gothic Bold" panose="020E0705020206020404" pitchFamily="34" charset="0"/>
              </a:rPr>
              <a:t> Coré, etc., </a:t>
            </a:r>
            <a:endParaRPr lang="en-US" sz="3600" dirty="0">
              <a:solidFill>
                <a:srgbClr val="00FF00"/>
              </a:solidFill>
              <a:latin typeface="Copperplate Gothic Bold" panose="020E0705020206020404" pitchFamily="34" charset="0"/>
            </a:endParaRPr>
          </a:p>
          <a:p>
            <a:pPr algn="just"/>
            <a:r>
              <a:rPr lang="fr-FR" sz="3600" b="1" dirty="0">
                <a:solidFill>
                  <a:schemeClr val="bg1"/>
                </a:solidFill>
                <a:latin typeface="Arial Rounded MT Bold" panose="020F0704030504030204" pitchFamily="34" charset="0"/>
              </a:rPr>
              <a:t>Nombres 16:28:35 </a:t>
            </a:r>
          </a:p>
          <a:p>
            <a:pPr algn="just"/>
            <a:r>
              <a:rPr lang="fr-FR" sz="3600" b="1" dirty="0">
                <a:solidFill>
                  <a:srgbClr val="66FFFF"/>
                </a:solidFill>
                <a:latin typeface="Arial Rounded MT Bold" panose="020F0704030504030204" pitchFamily="34" charset="0"/>
              </a:rPr>
              <a:t>28 Moïse dit: A ceci vous connaîtrez que l'Éternel m'a envoyé pour faire toutes ces choses, et que je n'agis pas de moi-même.</a:t>
            </a:r>
          </a:p>
          <a:p>
            <a:pPr algn="just"/>
            <a:r>
              <a:rPr lang="fr-FR" sz="3600" b="1" dirty="0">
                <a:solidFill>
                  <a:schemeClr val="bg1"/>
                </a:solidFill>
                <a:latin typeface="Arial Rounded MT Bold" panose="020F0704030504030204" pitchFamily="34" charset="0"/>
              </a:rPr>
              <a:t> 29 Si ces gens meurent comme tous les hommes meurent, s'ils subissent le sort commun à tous les hommes, ce n'est pas l'Éternel qui m'a envoyé;</a:t>
            </a:r>
          </a:p>
          <a:p>
            <a:pPr marL="0" indent="0" algn="just">
              <a:buNone/>
            </a:pPr>
            <a:endParaRPr lang="en-US"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2748789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8B5BD-A32D-24CE-A488-7FC9374841E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04FAD3-3494-5916-7B21-BFF521C55D3E}"/>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algn="just"/>
            <a:r>
              <a:rPr lang="fr-FR" sz="4000" b="1" dirty="0">
                <a:latin typeface="Arial Rounded MT Bold" panose="020F0704030504030204" pitchFamily="34" charset="0"/>
              </a:rPr>
              <a:t>Hébreux 10:26-27</a:t>
            </a:r>
            <a:r>
              <a:rPr lang="fr-FR" sz="4000" dirty="0">
                <a:latin typeface="Arial Rounded MT Bold" panose="020F0704030504030204" pitchFamily="34" charset="0"/>
              </a:rPr>
              <a:t> </a:t>
            </a:r>
            <a:endParaRPr lang="en-US" sz="4000" dirty="0">
              <a:latin typeface="Arial Rounded MT Bold" panose="020F0704030504030204" pitchFamily="34" charset="0"/>
            </a:endParaRPr>
          </a:p>
          <a:p>
            <a:pPr algn="just"/>
            <a:r>
              <a:rPr lang="fr-FR" sz="4000" dirty="0" err="1">
                <a:solidFill>
                  <a:srgbClr val="FFC000"/>
                </a:solidFill>
                <a:latin typeface="Arial Rounded MT Bold" panose="020F0704030504030204" pitchFamily="34" charset="0"/>
              </a:rPr>
              <a:t>Heb</a:t>
            </a:r>
            <a:r>
              <a:rPr lang="fr-FR" sz="4000" dirty="0">
                <a:solidFill>
                  <a:srgbClr val="FFC000"/>
                </a:solidFill>
                <a:latin typeface="Arial Rounded MT Bold" panose="020F0704030504030204" pitchFamily="34" charset="0"/>
              </a:rPr>
              <a:t> 10:26 Car, si nous péchons volontairement après avoir reçu la connaissance de la vérité, il ne reste plus de sacrifice pour les péchés,</a:t>
            </a:r>
          </a:p>
          <a:p>
            <a:pPr algn="just"/>
            <a:r>
              <a:rPr lang="fr-FR" sz="4000" dirty="0">
                <a:latin typeface="Arial Rounded MT Bold" panose="020F0704030504030204" pitchFamily="34" charset="0"/>
              </a:rPr>
              <a:t> 27 mais une attente terrible du jugement et l'ardeur d'un feu qui dévorera les rebelles.</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3739197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7F065-CAFD-B6CC-55E0-CA60274B821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EDD080-E62F-01AF-D6CC-EC3F0A76D7AA}"/>
              </a:ext>
            </a:extLst>
          </p:cNvPr>
          <p:cNvSpPr>
            <a:spLocks noGrp="1"/>
          </p:cNvSpPr>
          <p:nvPr>
            <p:ph idx="1"/>
          </p:nvPr>
        </p:nvSpPr>
        <p:spPr>
          <a:xfrm>
            <a:off x="0" y="0"/>
            <a:ext cx="9144000" cy="6858000"/>
          </a:xfrm>
          <a:solidFill>
            <a:srgbClr val="C0000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3600" b="1" dirty="0">
                <a:solidFill>
                  <a:schemeClr val="bg1"/>
                </a:solidFill>
                <a:latin typeface="Arial Rounded MT Bold" panose="020F0704030504030204" pitchFamily="34" charset="0"/>
              </a:rPr>
              <a:t>30 mais si l'Éternel fait une chose inouïe, si la terre ouvre sa bouche pour les engloutir avec tout ce qui leur appartient, et qu'ils descendent vivants dans le séjour des morts, vous saurez alors que ces gens ont méprisé l'Éternel.</a:t>
            </a:r>
          </a:p>
          <a:p>
            <a:pPr algn="just"/>
            <a:r>
              <a:rPr lang="fr-FR" sz="3600" b="1" dirty="0">
                <a:solidFill>
                  <a:srgbClr val="66FFFF"/>
                </a:solidFill>
                <a:latin typeface="Arial Rounded MT Bold" panose="020F0704030504030204" pitchFamily="34" charset="0"/>
              </a:rPr>
              <a:t> 31 Comme il achevait de prononcer toutes ces paroles, la terre qui était sous eux se fendit.</a:t>
            </a:r>
          </a:p>
          <a:p>
            <a:pPr marL="0" indent="0" algn="just">
              <a:buNone/>
            </a:pPr>
            <a:endParaRPr lang="en-US"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2585667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AACD8-DDAA-CFFF-8FBC-EEA51C02F95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7C6D66-FC09-F139-711D-B6A836675F28}"/>
              </a:ext>
            </a:extLst>
          </p:cNvPr>
          <p:cNvSpPr>
            <a:spLocks noGrp="1"/>
          </p:cNvSpPr>
          <p:nvPr>
            <p:ph idx="1"/>
          </p:nvPr>
        </p:nvSpPr>
        <p:spPr>
          <a:xfrm>
            <a:off x="0" y="0"/>
            <a:ext cx="9144000" cy="6858000"/>
          </a:xfrm>
          <a:solidFill>
            <a:srgbClr val="C0000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b="1" dirty="0">
                <a:solidFill>
                  <a:schemeClr val="bg1"/>
                </a:solidFill>
                <a:latin typeface="Arial Rounded MT Bold" panose="020F0704030504030204" pitchFamily="34" charset="0"/>
              </a:rPr>
              <a:t>32 La terre ouvrit sa bouche, et les engloutit, eux et leurs maisons, avec tous les gens de </a:t>
            </a:r>
            <a:r>
              <a:rPr lang="fr-FR" sz="4000" b="1" dirty="0" err="1">
                <a:solidFill>
                  <a:schemeClr val="bg1"/>
                </a:solidFill>
                <a:latin typeface="Arial Rounded MT Bold" panose="020F0704030504030204" pitchFamily="34" charset="0"/>
              </a:rPr>
              <a:t>Koré</a:t>
            </a:r>
            <a:r>
              <a:rPr lang="fr-FR" sz="4000" b="1" dirty="0">
                <a:solidFill>
                  <a:schemeClr val="bg1"/>
                </a:solidFill>
                <a:latin typeface="Arial Rounded MT Bold" panose="020F0704030504030204" pitchFamily="34" charset="0"/>
              </a:rPr>
              <a:t> et tous leurs biens.</a:t>
            </a:r>
          </a:p>
          <a:p>
            <a:pPr algn="just"/>
            <a:r>
              <a:rPr lang="fr-FR" sz="4000" b="1" dirty="0">
                <a:solidFill>
                  <a:srgbClr val="66FFFF"/>
                </a:solidFill>
                <a:latin typeface="Arial Rounded MT Bold" panose="020F0704030504030204" pitchFamily="34" charset="0"/>
              </a:rPr>
              <a:t> 33 Ils descendirent vivants dans le séjour des morts, eux et tout ce qui leur appartenait; la terre les recouvrit, et ils disparurent au milieu de l'assemblée.</a:t>
            </a:r>
            <a:endParaRPr lang="en-US" sz="4000" dirty="0">
              <a:solidFill>
                <a:srgbClr val="66FFFF"/>
              </a:solidFill>
              <a:latin typeface="Arial Rounded MT Bold" panose="020F0704030504030204" pitchFamily="34" charset="0"/>
            </a:endParaRPr>
          </a:p>
        </p:txBody>
      </p:sp>
    </p:spTree>
    <p:extLst>
      <p:ext uri="{BB962C8B-B14F-4D97-AF65-F5344CB8AC3E}">
        <p14:creationId xmlns:p14="http://schemas.microsoft.com/office/powerpoint/2010/main" val="2072259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1485E-E6FF-A4D0-0F24-B34862EFB37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638003-AEE9-2996-03AC-EC2BC80D8C39}"/>
              </a:ext>
            </a:extLst>
          </p:cNvPr>
          <p:cNvSpPr>
            <a:spLocks noGrp="1"/>
          </p:cNvSpPr>
          <p:nvPr>
            <p:ph idx="1"/>
          </p:nvPr>
        </p:nvSpPr>
        <p:spPr>
          <a:xfrm>
            <a:off x="0" y="0"/>
            <a:ext cx="9144000" cy="6858000"/>
          </a:xfrm>
          <a:solidFill>
            <a:srgbClr val="C0000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dirty="0">
                <a:solidFill>
                  <a:schemeClr val="bg1"/>
                </a:solidFill>
                <a:latin typeface="Arial Rounded MT Bold" panose="020F0704030504030204" pitchFamily="34" charset="0"/>
              </a:rPr>
              <a:t>34 Tout Israël, qui était autour d'eux, s'enfuit à leur cri; car ils disaient: Fuyons, de peur que la terre ne nous engloutisse!</a:t>
            </a:r>
          </a:p>
          <a:p>
            <a:pPr algn="just"/>
            <a:r>
              <a:rPr lang="fr-FR" sz="4000" dirty="0">
                <a:solidFill>
                  <a:srgbClr val="66FFFF"/>
                </a:solidFill>
                <a:latin typeface="Arial Rounded MT Bold" panose="020F0704030504030204" pitchFamily="34" charset="0"/>
              </a:rPr>
              <a:t> 35 ¶ Un feu sortit d'auprès de l'Éternel, et consuma les deux cent cinquante hommes qui offraient le parfum.</a:t>
            </a:r>
            <a:endParaRPr lang="en-US" sz="4000" dirty="0">
              <a:solidFill>
                <a:srgbClr val="66FFFF"/>
              </a:solidFill>
              <a:latin typeface="Arial Rounded MT Bold" panose="020F0704030504030204" pitchFamily="34" charset="0"/>
            </a:endParaRPr>
          </a:p>
        </p:txBody>
      </p:sp>
    </p:spTree>
    <p:extLst>
      <p:ext uri="{BB962C8B-B14F-4D97-AF65-F5344CB8AC3E}">
        <p14:creationId xmlns:p14="http://schemas.microsoft.com/office/powerpoint/2010/main" val="25757524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7F10D-83FE-7452-87F4-1661F96106F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2FE3BD-6833-F2C5-5B31-58046FC655FA}"/>
              </a:ext>
            </a:extLst>
          </p:cNvPr>
          <p:cNvSpPr>
            <a:spLocks noGrp="1"/>
          </p:cNvSpPr>
          <p:nvPr>
            <p:ph idx="1"/>
          </p:nvPr>
        </p:nvSpPr>
        <p:spPr>
          <a:xfrm>
            <a:off x="0" y="0"/>
            <a:ext cx="9144000" cy="6858000"/>
          </a:xfrm>
          <a:solidFill>
            <a:schemeClr val="accent6">
              <a:lumMod val="75000"/>
            </a:schemeClr>
          </a:solidFill>
        </p:spPr>
        <p:style>
          <a:lnRef idx="3">
            <a:schemeClr val="lt1"/>
          </a:lnRef>
          <a:fillRef idx="1">
            <a:schemeClr val="accent6"/>
          </a:fillRef>
          <a:effectRef idx="1">
            <a:schemeClr val="accent6"/>
          </a:effectRef>
          <a:fontRef idx="minor">
            <a:schemeClr val="lt1"/>
          </a:fontRef>
        </p:style>
        <p:txBody>
          <a:bodyPr>
            <a:normAutofit fontScale="92500"/>
          </a:bodyPr>
          <a:lstStyle/>
          <a:p>
            <a:pPr algn="just"/>
            <a:r>
              <a:rPr lang="fr-FR" sz="4000" dirty="0">
                <a:solidFill>
                  <a:srgbClr val="7030A0"/>
                </a:solidFill>
                <a:latin typeface="Copperplate Gothic Bold" panose="020E0705020206020404" pitchFamily="34" charset="0"/>
              </a:rPr>
              <a:t>#31 La colère de Dieu exemplifiée contre</a:t>
            </a:r>
            <a:r>
              <a:rPr lang="fr-FR" sz="4000" i="1" dirty="0">
                <a:solidFill>
                  <a:srgbClr val="7030A0"/>
                </a:solidFill>
                <a:latin typeface="Copperplate Gothic Bold" panose="020E0705020206020404" pitchFamily="34" charset="0"/>
              </a:rPr>
              <a:t> Aaron et Miriam, </a:t>
            </a:r>
            <a:endParaRPr lang="en-US" sz="4000" dirty="0">
              <a:solidFill>
                <a:srgbClr val="7030A0"/>
              </a:solidFill>
              <a:latin typeface="Copperplate Gothic Bold" panose="020E0705020206020404" pitchFamily="34" charset="0"/>
            </a:endParaRPr>
          </a:p>
          <a:p>
            <a:pPr algn="just"/>
            <a:r>
              <a:rPr lang="fr-FR" sz="4000" b="1" dirty="0">
                <a:latin typeface="Arial Rounded MT Bold" panose="020F0704030504030204" pitchFamily="34" charset="0"/>
              </a:rPr>
              <a:t>Nu 12:1-2 ¶ Marie et Aaron parlèrent contre Moïse au sujet de la femme éthiopienne qu'il avait prise, car il avait pris une femme éthiopienne.</a:t>
            </a:r>
          </a:p>
          <a:p>
            <a:pPr algn="just"/>
            <a:r>
              <a:rPr lang="fr-FR" sz="4000" b="1" dirty="0">
                <a:solidFill>
                  <a:srgbClr val="00FF00"/>
                </a:solidFill>
                <a:latin typeface="Arial Rounded MT Bold" panose="020F0704030504030204" pitchFamily="34" charset="0"/>
              </a:rPr>
              <a:t> 2 Ils dirent: Est-ce seulement par Moïse que l'Éternel parle? N'est-ce pas aussi par nous qu'il parle? Et l'Éternel l'entendit.</a:t>
            </a:r>
          </a:p>
        </p:txBody>
      </p:sp>
    </p:spTree>
    <p:extLst>
      <p:ext uri="{BB962C8B-B14F-4D97-AF65-F5344CB8AC3E}">
        <p14:creationId xmlns:p14="http://schemas.microsoft.com/office/powerpoint/2010/main" val="952477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23115-6AC2-96BA-07D6-708D0A51F3D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74C263-94D3-9AC1-9B0B-96C5028609AC}"/>
              </a:ext>
            </a:extLst>
          </p:cNvPr>
          <p:cNvSpPr>
            <a:spLocks noGrp="1"/>
          </p:cNvSpPr>
          <p:nvPr>
            <p:ph idx="1"/>
          </p:nvPr>
        </p:nvSpPr>
        <p:spPr>
          <a:xfrm>
            <a:off x="0" y="0"/>
            <a:ext cx="9144000" cy="6858000"/>
          </a:xfrm>
          <a:solidFill>
            <a:schemeClr val="accent6">
              <a:lumMod val="75000"/>
            </a:schemeClr>
          </a:solidFill>
        </p:spPr>
        <p:style>
          <a:lnRef idx="3">
            <a:schemeClr val="lt1"/>
          </a:lnRef>
          <a:fillRef idx="1">
            <a:schemeClr val="accent6"/>
          </a:fillRef>
          <a:effectRef idx="1">
            <a:schemeClr val="accent6"/>
          </a:effectRef>
          <a:fontRef idx="minor">
            <a:schemeClr val="lt1"/>
          </a:fontRef>
        </p:style>
        <p:txBody>
          <a:bodyPr>
            <a:normAutofit lnSpcReduction="10000"/>
          </a:bodyPr>
          <a:lstStyle/>
          <a:p>
            <a:pPr algn="just"/>
            <a:r>
              <a:rPr lang="fr-FR" sz="4000" dirty="0">
                <a:solidFill>
                  <a:srgbClr val="7030A0"/>
                </a:solidFill>
                <a:latin typeface="Copperplate Gothic Bold" panose="020E0705020206020404" pitchFamily="34" charset="0"/>
              </a:rPr>
              <a:t>#31 La colère de Dieu exemplifiée contre</a:t>
            </a:r>
            <a:r>
              <a:rPr lang="fr-FR" sz="4000" i="1" dirty="0">
                <a:solidFill>
                  <a:srgbClr val="7030A0"/>
                </a:solidFill>
                <a:latin typeface="Copperplate Gothic Bold" panose="020E0705020206020404" pitchFamily="34" charset="0"/>
              </a:rPr>
              <a:t> Aaron et Miriam, </a:t>
            </a:r>
            <a:endParaRPr lang="fr-FR" sz="4000" b="1" dirty="0">
              <a:latin typeface="Arial Rounded MT Bold" panose="020F0704030504030204" pitchFamily="34" charset="0"/>
            </a:endParaRPr>
          </a:p>
          <a:p>
            <a:pPr algn="just"/>
            <a:r>
              <a:rPr lang="fr-FR" sz="4000" b="1" dirty="0">
                <a:latin typeface="Arial Rounded MT Bold" panose="020F0704030504030204" pitchFamily="34" charset="0"/>
              </a:rPr>
              <a:t>Nombres 12:9-10</a:t>
            </a:r>
            <a:r>
              <a:rPr lang="fr-FR" sz="4000" dirty="0">
                <a:latin typeface="Arial Rounded MT Bold" panose="020F0704030504030204" pitchFamily="34" charset="0"/>
              </a:rPr>
              <a:t> </a:t>
            </a:r>
          </a:p>
          <a:p>
            <a:pPr algn="just"/>
            <a:r>
              <a:rPr lang="fr-FR" sz="4000" dirty="0">
                <a:solidFill>
                  <a:srgbClr val="00FF00"/>
                </a:solidFill>
                <a:latin typeface="Arial Rounded MT Bold" panose="020F0704030504030204" pitchFamily="34" charset="0"/>
              </a:rPr>
              <a:t>9 La colère de l'Éternel s'enflamma contre eux. Et il s'en alla.</a:t>
            </a:r>
          </a:p>
          <a:p>
            <a:pPr algn="just"/>
            <a:r>
              <a:rPr lang="fr-FR" sz="4000" dirty="0">
                <a:latin typeface="Arial Rounded MT Bold" panose="020F0704030504030204" pitchFamily="34" charset="0"/>
              </a:rPr>
              <a:t> 10 ¶ La nuée se retira de dessus la tente. Et voici, Marie était frappée d'une lèpre, blanche comme la neige. Aaron se tourna vers Marie; et voici, elle avait la lèpre.</a:t>
            </a:r>
            <a:endParaRPr lang="en-US" dirty="0">
              <a:latin typeface="Arial Rounded MT Bold" panose="020F0704030504030204" pitchFamily="34" charset="0"/>
            </a:endParaRPr>
          </a:p>
        </p:txBody>
      </p:sp>
    </p:spTree>
    <p:extLst>
      <p:ext uri="{BB962C8B-B14F-4D97-AF65-F5344CB8AC3E}">
        <p14:creationId xmlns:p14="http://schemas.microsoft.com/office/powerpoint/2010/main" val="13445942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8B5BD-8A9D-0D5B-3336-15CA687C60D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DC879B-28ED-7676-9D69-4352274BDEB4}"/>
              </a:ext>
            </a:extLst>
          </p:cNvPr>
          <p:cNvSpPr>
            <a:spLocks noGrp="1"/>
          </p:cNvSpPr>
          <p:nvPr>
            <p:ph idx="1"/>
          </p:nvPr>
        </p:nvSpPr>
        <p:spPr>
          <a:xfrm>
            <a:off x="0" y="0"/>
            <a:ext cx="9144000" cy="6858000"/>
          </a:xfrm>
          <a:solidFill>
            <a:srgbClr val="7030A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dirty="0">
                <a:solidFill>
                  <a:srgbClr val="00FF00"/>
                </a:solidFill>
                <a:latin typeface="Arial Rounded MT Bold" panose="020F0704030504030204" pitchFamily="34" charset="0"/>
              </a:rPr>
              <a:t>#32 La colère de Dieu exemplifiée contre</a:t>
            </a:r>
            <a:r>
              <a:rPr lang="fr-FR" i="1" dirty="0">
                <a:solidFill>
                  <a:srgbClr val="00FF00"/>
                </a:solidFill>
                <a:latin typeface="Arial Rounded MT Bold" panose="020F0704030504030204" pitchFamily="34" charset="0"/>
              </a:rPr>
              <a:t> </a:t>
            </a:r>
            <a:r>
              <a:rPr lang="fr-FR" i="1" dirty="0" err="1">
                <a:solidFill>
                  <a:srgbClr val="00FF00"/>
                </a:solidFill>
                <a:latin typeface="Arial Rounded MT Bold" panose="020F0704030504030204" pitchFamily="34" charset="0"/>
              </a:rPr>
              <a:t>Abimelech</a:t>
            </a:r>
            <a:r>
              <a:rPr lang="fr-FR" i="1" dirty="0">
                <a:solidFill>
                  <a:srgbClr val="00FF00"/>
                </a:solidFill>
                <a:latin typeface="Arial Rounded MT Bold" panose="020F0704030504030204" pitchFamily="34" charset="0"/>
              </a:rPr>
              <a:t>, fils de Gedeon </a:t>
            </a:r>
            <a:endParaRPr lang="en-US" dirty="0">
              <a:solidFill>
                <a:srgbClr val="00FF00"/>
              </a:solidFill>
              <a:latin typeface="Arial Rounded MT Bold" panose="020F0704030504030204" pitchFamily="34" charset="0"/>
            </a:endParaRPr>
          </a:p>
          <a:p>
            <a:pPr algn="just"/>
            <a:r>
              <a:rPr lang="fr-FR" dirty="0">
                <a:solidFill>
                  <a:schemeClr val="bg1"/>
                </a:solidFill>
                <a:latin typeface="Arial Rounded MT Bold" panose="020F0704030504030204" pitchFamily="34" charset="0"/>
              </a:rPr>
              <a:t>Juges 9:5 Il vint dans la maison de son père à </a:t>
            </a:r>
            <a:r>
              <a:rPr lang="fr-FR" dirty="0" err="1">
                <a:solidFill>
                  <a:schemeClr val="bg1"/>
                </a:solidFill>
                <a:latin typeface="Arial Rounded MT Bold" panose="020F0704030504030204" pitchFamily="34" charset="0"/>
              </a:rPr>
              <a:t>Ophra</a:t>
            </a:r>
            <a:r>
              <a:rPr lang="fr-FR" dirty="0">
                <a:solidFill>
                  <a:schemeClr val="bg1"/>
                </a:solidFill>
                <a:latin typeface="Arial Rounded MT Bold" panose="020F0704030504030204" pitchFamily="34" charset="0"/>
              </a:rPr>
              <a:t>, et il tua ses frères, fils de </a:t>
            </a:r>
            <a:r>
              <a:rPr lang="fr-FR" dirty="0" err="1">
                <a:solidFill>
                  <a:schemeClr val="bg1"/>
                </a:solidFill>
                <a:latin typeface="Arial Rounded MT Bold" panose="020F0704030504030204" pitchFamily="34" charset="0"/>
              </a:rPr>
              <a:t>Jerubbaal</a:t>
            </a:r>
            <a:r>
              <a:rPr lang="fr-FR" dirty="0">
                <a:solidFill>
                  <a:schemeClr val="bg1"/>
                </a:solidFill>
                <a:latin typeface="Arial Rounded MT Bold" panose="020F0704030504030204" pitchFamily="34" charset="0"/>
              </a:rPr>
              <a:t>, soixante-dix hommes, sur une même pierre. Il n'échappa que Jotham, le plus jeune fils de </a:t>
            </a:r>
            <a:r>
              <a:rPr lang="fr-FR" dirty="0" err="1">
                <a:solidFill>
                  <a:schemeClr val="bg1"/>
                </a:solidFill>
                <a:latin typeface="Arial Rounded MT Bold" panose="020F0704030504030204" pitchFamily="34" charset="0"/>
              </a:rPr>
              <a:t>Jerubbaal</a:t>
            </a:r>
            <a:r>
              <a:rPr lang="fr-FR" dirty="0">
                <a:solidFill>
                  <a:schemeClr val="bg1"/>
                </a:solidFill>
                <a:latin typeface="Arial Rounded MT Bold" panose="020F0704030504030204" pitchFamily="34" charset="0"/>
              </a:rPr>
              <a:t>, car il s'était caché.</a:t>
            </a:r>
          </a:p>
          <a:p>
            <a:pPr algn="just"/>
            <a:r>
              <a:rPr lang="fr-FR" dirty="0">
                <a:solidFill>
                  <a:srgbClr val="00FF00"/>
                </a:solidFill>
                <a:latin typeface="Arial Rounded MT Bold" panose="020F0704030504030204" pitchFamily="34" charset="0"/>
              </a:rPr>
              <a:t>Jg 9:53-56 </a:t>
            </a:r>
          </a:p>
          <a:p>
            <a:pPr algn="just"/>
            <a:r>
              <a:rPr lang="fr-FR" dirty="0">
                <a:solidFill>
                  <a:schemeClr val="bg1"/>
                </a:solidFill>
                <a:latin typeface="Arial Rounded MT Bold" panose="020F0704030504030204" pitchFamily="34" charset="0"/>
              </a:rPr>
              <a:t>53 Alors une femme lança sur la tête d'</a:t>
            </a:r>
            <a:r>
              <a:rPr lang="fr-FR" dirty="0" err="1">
                <a:solidFill>
                  <a:schemeClr val="bg1"/>
                </a:solidFill>
                <a:latin typeface="Arial Rounded MT Bold" panose="020F0704030504030204" pitchFamily="34" charset="0"/>
              </a:rPr>
              <a:t>Abimélec</a:t>
            </a:r>
            <a:r>
              <a:rPr lang="fr-FR" dirty="0">
                <a:solidFill>
                  <a:schemeClr val="bg1"/>
                </a:solidFill>
                <a:latin typeface="Arial Rounded MT Bold" panose="020F0704030504030204" pitchFamily="34" charset="0"/>
              </a:rPr>
              <a:t> un morceau de meule de moulin, et lui brisa le crâne.</a:t>
            </a:r>
          </a:p>
          <a:p>
            <a:pPr algn="just"/>
            <a:endParaRPr lang="fr-FR" b="1"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8806099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56669-C0A4-D0EA-E414-B04EEF9CA34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37261E-F291-D895-5F9B-15433B060A96}"/>
              </a:ext>
            </a:extLst>
          </p:cNvPr>
          <p:cNvSpPr>
            <a:spLocks noGrp="1"/>
          </p:cNvSpPr>
          <p:nvPr>
            <p:ph idx="1"/>
          </p:nvPr>
        </p:nvSpPr>
        <p:spPr>
          <a:xfrm>
            <a:off x="0" y="0"/>
            <a:ext cx="9144000" cy="6858000"/>
          </a:xfrm>
          <a:solidFill>
            <a:srgbClr val="7030A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dirty="0">
                <a:solidFill>
                  <a:schemeClr val="bg1"/>
                </a:solidFill>
                <a:latin typeface="Arial Rounded MT Bold" panose="020F0704030504030204" pitchFamily="34" charset="0"/>
              </a:rPr>
              <a:t>54 Aussitôt il appela le jeune homme qui portait ses armes, et lui dit: Tire ton épée, et donne-moi la mort, de peur qu'on ne dise de moi: C'est une femme qui l'a tué. Le jeune homme le perça, et il mourut.</a:t>
            </a:r>
          </a:p>
          <a:p>
            <a:pPr algn="just"/>
            <a:r>
              <a:rPr lang="fr-FR" dirty="0">
                <a:solidFill>
                  <a:srgbClr val="00FF00"/>
                </a:solidFill>
                <a:latin typeface="Arial Rounded MT Bold" panose="020F0704030504030204" pitchFamily="34" charset="0"/>
              </a:rPr>
              <a:t> 55 Quand les hommes d'Israël virent qu'</a:t>
            </a:r>
            <a:r>
              <a:rPr lang="fr-FR" dirty="0" err="1">
                <a:solidFill>
                  <a:srgbClr val="00FF00"/>
                </a:solidFill>
                <a:latin typeface="Arial Rounded MT Bold" panose="020F0704030504030204" pitchFamily="34" charset="0"/>
              </a:rPr>
              <a:t>Abimélec</a:t>
            </a:r>
            <a:r>
              <a:rPr lang="fr-FR" dirty="0">
                <a:solidFill>
                  <a:srgbClr val="00FF00"/>
                </a:solidFill>
                <a:latin typeface="Arial Rounded MT Bold" panose="020F0704030504030204" pitchFamily="34" charset="0"/>
              </a:rPr>
              <a:t> était mort, ils s'en allèrent chacun chez soi.</a:t>
            </a:r>
          </a:p>
          <a:p>
            <a:pPr algn="just"/>
            <a:r>
              <a:rPr lang="fr-FR" dirty="0">
                <a:solidFill>
                  <a:schemeClr val="bg1"/>
                </a:solidFill>
                <a:latin typeface="Arial Rounded MT Bold" panose="020F0704030504030204" pitchFamily="34" charset="0"/>
              </a:rPr>
              <a:t> 56 Ainsi Dieu fit retomber sur </a:t>
            </a:r>
            <a:r>
              <a:rPr lang="fr-FR" dirty="0" err="1">
                <a:solidFill>
                  <a:schemeClr val="bg1"/>
                </a:solidFill>
                <a:latin typeface="Arial Rounded MT Bold" panose="020F0704030504030204" pitchFamily="34" charset="0"/>
              </a:rPr>
              <a:t>Abimélec</a:t>
            </a:r>
            <a:r>
              <a:rPr lang="fr-FR" dirty="0">
                <a:solidFill>
                  <a:schemeClr val="bg1"/>
                </a:solidFill>
                <a:latin typeface="Arial Rounded MT Bold" panose="020F0704030504030204" pitchFamily="34" charset="0"/>
              </a:rPr>
              <a:t> le mal qu'il avait fait à son père, en tuant ses soixante-dix frères,</a:t>
            </a:r>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1066777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0564F-B57E-552A-6F9B-93D900C7818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A3F326-6092-7852-04EC-3718F6B0D16A}"/>
              </a:ext>
            </a:extLst>
          </p:cNvPr>
          <p:cNvSpPr>
            <a:spLocks noGrp="1"/>
          </p:cNvSpPr>
          <p:nvPr>
            <p:ph idx="1"/>
          </p:nvPr>
        </p:nvSpPr>
        <p:spPr>
          <a:xfrm>
            <a:off x="0" y="0"/>
            <a:ext cx="9144000" cy="6858000"/>
          </a:xfrm>
          <a:solidFill>
            <a:srgbClr val="FFFF0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3600" b="1" dirty="0">
                <a:solidFill>
                  <a:srgbClr val="0033CC"/>
                </a:solidFill>
                <a:latin typeface="Arial Rounded MT Bold" panose="020F0704030504030204" pitchFamily="34" charset="0"/>
              </a:rPr>
              <a:t>#33 La colère de Dieu exemplifiée contre</a:t>
            </a:r>
            <a:r>
              <a:rPr lang="fr-FR" sz="3600" b="1" i="1" dirty="0">
                <a:solidFill>
                  <a:srgbClr val="0033CC"/>
                </a:solidFill>
                <a:latin typeface="Arial Rounded MT Bold" panose="020F0704030504030204" pitchFamily="34" charset="0"/>
              </a:rPr>
              <a:t> Saül, </a:t>
            </a:r>
            <a:endParaRPr lang="en-US" sz="3600" b="1" dirty="0">
              <a:solidFill>
                <a:srgbClr val="0033CC"/>
              </a:solidFill>
              <a:latin typeface="Arial Rounded MT Bold" panose="020F0704030504030204" pitchFamily="34" charset="0"/>
            </a:endParaRPr>
          </a:p>
          <a:p>
            <a:pPr algn="just"/>
            <a:r>
              <a:rPr lang="fr-FR" sz="3600" b="1" dirty="0">
                <a:solidFill>
                  <a:srgbClr val="C00000"/>
                </a:solidFill>
                <a:latin typeface="Arial Rounded MT Bold" panose="020F0704030504030204" pitchFamily="34" charset="0"/>
              </a:rPr>
              <a:t>1Sa 28:15-18 </a:t>
            </a:r>
            <a:r>
              <a:rPr lang="fr-FR" sz="3600" b="1" dirty="0">
                <a:latin typeface="Arial Rounded MT Bold" panose="020F0704030504030204" pitchFamily="34" charset="0"/>
              </a:rPr>
              <a:t>¶ Samuel dit à Saül: Pourquoi m'as-tu troublé, en me faisant monter? Saül répondit: Je suis dans une grande détresse: les Philistins me font la guerre, et Dieu s'est retiré de moi; il ne m'a répondu ni par les prophètes ni par des songes. Et je t'ai appelé pour que tu me fasses connaître ce que je dois faire.</a:t>
            </a:r>
          </a:p>
          <a:p>
            <a:pPr marL="0" indent="0" algn="just">
              <a:buNone/>
            </a:pPr>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12428636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36E49-15A7-AD1C-7991-23C7E7B6D2A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52E160-2A7E-87B2-A1BD-A1A6015C1D98}"/>
              </a:ext>
            </a:extLst>
          </p:cNvPr>
          <p:cNvSpPr>
            <a:spLocks noGrp="1"/>
          </p:cNvSpPr>
          <p:nvPr>
            <p:ph idx="1"/>
          </p:nvPr>
        </p:nvSpPr>
        <p:spPr>
          <a:xfrm>
            <a:off x="0" y="0"/>
            <a:ext cx="9144000" cy="6858000"/>
          </a:xfrm>
          <a:solidFill>
            <a:srgbClr val="FFFF0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b="1" dirty="0">
                <a:latin typeface="Arial Rounded MT Bold" panose="020F0704030504030204" pitchFamily="34" charset="0"/>
              </a:rPr>
              <a:t>16 Samuel dit: Pourquoi donc me consultes-tu, puisque l'Éternel s'est retiré de toi et qu'il est devenu ton ennemi?</a:t>
            </a:r>
          </a:p>
          <a:p>
            <a:pPr algn="just"/>
            <a:r>
              <a:rPr lang="fr-FR" sz="4000" b="1" dirty="0">
                <a:solidFill>
                  <a:srgbClr val="C00000"/>
                </a:solidFill>
                <a:latin typeface="Arial Rounded MT Bold" panose="020F0704030504030204" pitchFamily="34" charset="0"/>
              </a:rPr>
              <a:t> 17 L'Éternel te traite comme je te l'avais annoncé de sa part; l'Éternel a déchiré la royauté d'entre tes mains, et l'a donnée à un autre, à David.</a:t>
            </a:r>
          </a:p>
        </p:txBody>
      </p:sp>
    </p:spTree>
    <p:extLst>
      <p:ext uri="{BB962C8B-B14F-4D97-AF65-F5344CB8AC3E}">
        <p14:creationId xmlns:p14="http://schemas.microsoft.com/office/powerpoint/2010/main" val="29575291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126BD-1D18-4EAE-60D6-8C0E22B5ED1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9C59EF-7846-1234-3FAE-8E712915254D}"/>
              </a:ext>
            </a:extLst>
          </p:cNvPr>
          <p:cNvSpPr>
            <a:spLocks noGrp="1"/>
          </p:cNvSpPr>
          <p:nvPr>
            <p:ph idx="1"/>
          </p:nvPr>
        </p:nvSpPr>
        <p:spPr>
          <a:xfrm>
            <a:off x="0" y="0"/>
            <a:ext cx="9144000" cy="6858000"/>
          </a:xfrm>
          <a:solidFill>
            <a:srgbClr val="FFFF0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800" b="1" dirty="0">
                <a:solidFill>
                  <a:srgbClr val="C00000"/>
                </a:solidFill>
                <a:latin typeface="Arial Rounded MT Bold" panose="020F0704030504030204" pitchFamily="34" charset="0"/>
              </a:rPr>
              <a:t>18</a:t>
            </a:r>
            <a:r>
              <a:rPr lang="fr-FR" sz="4800" b="1" dirty="0">
                <a:latin typeface="Arial Rounded MT Bold" panose="020F0704030504030204" pitchFamily="34" charset="0"/>
              </a:rPr>
              <a:t> Tu n'as point obéi à la voix de l'Éternel, et tu n'as point fait sentir à </a:t>
            </a:r>
            <a:r>
              <a:rPr lang="fr-FR" sz="4800" b="1" dirty="0" err="1">
                <a:latin typeface="Arial Rounded MT Bold" panose="020F0704030504030204" pitchFamily="34" charset="0"/>
              </a:rPr>
              <a:t>Amalek</a:t>
            </a:r>
            <a:r>
              <a:rPr lang="fr-FR" sz="4800" b="1" dirty="0">
                <a:latin typeface="Arial Rounded MT Bold" panose="020F0704030504030204" pitchFamily="34" charset="0"/>
              </a:rPr>
              <a:t> l'ardeur de sa colère: voilà pourquoi l'Éternel te traite aujourd'hui de cette manière.</a:t>
            </a:r>
            <a:br>
              <a:rPr lang="fr-FR" dirty="0">
                <a:latin typeface="Arial Rounded MT Bold" panose="020F0704030504030204" pitchFamily="34" charset="0"/>
              </a:rPr>
            </a:br>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1693039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20294-9874-1410-8BF2-9C070F0A769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1E6AF9-F65B-1E06-3438-0210A9BEE4F6}"/>
              </a:ext>
            </a:extLst>
          </p:cNvPr>
          <p:cNvSpPr>
            <a:spLocks noGrp="1"/>
          </p:cNvSpPr>
          <p:nvPr>
            <p:ph idx="1"/>
          </p:nvPr>
        </p:nvSpPr>
        <p:spPr>
          <a:xfrm>
            <a:off x="0" y="0"/>
            <a:ext cx="9144000" cy="6858000"/>
          </a:xfrm>
          <a:solidFill>
            <a:schemeClr val="bg1"/>
          </a:solidFill>
        </p:spPr>
        <p:txBody>
          <a:bodyPr>
            <a:normAutofit lnSpcReduction="10000"/>
          </a:bodyPr>
          <a:lstStyle/>
          <a:p>
            <a:pPr algn="just"/>
            <a:r>
              <a:rPr lang="fr-FR" dirty="0">
                <a:solidFill>
                  <a:srgbClr val="CC00FF"/>
                </a:solidFill>
                <a:latin typeface="Copperplate Gothic Bold" panose="020E0705020206020404" pitchFamily="34" charset="0"/>
              </a:rPr>
              <a:t>#1 </a:t>
            </a:r>
            <a:r>
              <a:rPr lang="fr-FR" b="1" dirty="0">
                <a:solidFill>
                  <a:srgbClr val="CC00FF"/>
                </a:solidFill>
                <a:latin typeface="Copperplate Gothic Bold" panose="020E0705020206020404" pitchFamily="34" charset="0"/>
              </a:rPr>
              <a:t>DIEU VEUT  ÉPARGNER SES ENFANTS DE SA COLÈRE</a:t>
            </a:r>
          </a:p>
          <a:p>
            <a:pPr algn="just"/>
            <a:r>
              <a:rPr lang="fr-FR" sz="4000" b="1" dirty="0">
                <a:solidFill>
                  <a:srgbClr val="FC0AFC"/>
                </a:solidFill>
                <a:latin typeface="Copperplate Gothic Bold" panose="020E0705020206020404" pitchFamily="34" charset="0"/>
              </a:rPr>
              <a:t>#2 La colère de Dieu est évitée pour ceux qui croient.</a:t>
            </a:r>
          </a:p>
          <a:p>
            <a:pPr algn="just"/>
            <a:r>
              <a:rPr lang="fr-FR" sz="4000" dirty="0">
                <a:solidFill>
                  <a:srgbClr val="CC00FF"/>
                </a:solidFill>
                <a:latin typeface="Copperplate Gothic Bold" panose="020E0705020206020404" pitchFamily="34" charset="0"/>
              </a:rPr>
              <a:t>#3 La colère de Dieu est évitée lors de la confession du péché et du repentir.</a:t>
            </a:r>
          </a:p>
          <a:p>
            <a:pPr algn="just"/>
            <a:r>
              <a:rPr lang="fr-FR" sz="4000" b="1" dirty="0">
                <a:solidFill>
                  <a:srgbClr val="CC00FF"/>
                </a:solidFill>
                <a:latin typeface="Copperplate Gothic Bold" panose="020E0705020206020404" pitchFamily="34" charset="0"/>
              </a:rPr>
              <a:t> </a:t>
            </a:r>
            <a:r>
              <a:rPr lang="fr-FR" sz="4000" b="1" dirty="0">
                <a:solidFill>
                  <a:srgbClr val="FC0AFC"/>
                </a:solidFill>
                <a:latin typeface="Copperplate Gothic Bold" panose="020E0705020206020404" pitchFamily="34" charset="0"/>
              </a:rPr>
              <a:t>#4 Dieu ne prend aucun plaisir en faisant pleuvoir sa colère sur les fils de l’homme.  </a:t>
            </a:r>
            <a:endParaRPr lang="en-US" sz="4000" dirty="0">
              <a:solidFill>
                <a:srgbClr val="FC0AFC"/>
              </a:solidFill>
              <a:latin typeface="Copperplate Gothic Bold" panose="020E0705020206020404" pitchFamily="34" charset="0"/>
            </a:endParaRPr>
          </a:p>
          <a:p>
            <a:pPr algn="just"/>
            <a:endParaRPr lang="en-US" sz="4000" dirty="0">
              <a:solidFill>
                <a:srgbClr val="CC00FF"/>
              </a:solidFill>
              <a:latin typeface="Copperplate Gothic Bold" panose="020E0705020206020404" pitchFamily="34" charset="0"/>
            </a:endParaRPr>
          </a:p>
          <a:p>
            <a:pPr algn="just"/>
            <a:endParaRPr lang="en-US" sz="40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972547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8F4B3-E163-4AE3-65EF-EED2FAED01B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F9C884-E675-5F9D-8E29-3B2B47EDE2EC}"/>
              </a:ext>
            </a:extLst>
          </p:cNvPr>
          <p:cNvSpPr>
            <a:spLocks noGrp="1"/>
          </p:cNvSpPr>
          <p:nvPr>
            <p:ph idx="1"/>
          </p:nvPr>
        </p:nvSpPr>
        <p:spPr>
          <a:xfrm>
            <a:off x="0" y="0"/>
            <a:ext cx="9144000" cy="6858000"/>
          </a:xfrm>
          <a:solidFill>
            <a:srgbClr val="66FFFF"/>
          </a:solidFill>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r>
              <a:rPr lang="fr-FR" b="1" dirty="0">
                <a:solidFill>
                  <a:srgbClr val="C00000"/>
                </a:solidFill>
                <a:latin typeface="Arial Rounded MT Bold" panose="020F0704030504030204" pitchFamily="34" charset="0"/>
              </a:rPr>
              <a:t>#34 La colère de Dieu exemplifiée contre</a:t>
            </a:r>
            <a:r>
              <a:rPr lang="fr-FR" b="1" i="1" dirty="0">
                <a:solidFill>
                  <a:srgbClr val="C00000"/>
                </a:solidFill>
                <a:latin typeface="Arial Rounded MT Bold" panose="020F0704030504030204" pitchFamily="34" charset="0"/>
              </a:rPr>
              <a:t> </a:t>
            </a:r>
            <a:r>
              <a:rPr lang="fr-FR" b="1" i="1" dirty="0" err="1">
                <a:solidFill>
                  <a:srgbClr val="C00000"/>
                </a:solidFill>
                <a:latin typeface="Arial Rounded MT Bold" panose="020F0704030504030204" pitchFamily="34" charset="0"/>
              </a:rPr>
              <a:t>Uzzah</a:t>
            </a:r>
            <a:r>
              <a:rPr lang="fr-FR" b="1" i="1" dirty="0">
                <a:solidFill>
                  <a:srgbClr val="C00000"/>
                </a:solidFill>
                <a:latin typeface="Arial Rounded MT Bold" panose="020F0704030504030204" pitchFamily="34" charset="0"/>
              </a:rPr>
              <a:t>, </a:t>
            </a:r>
            <a:endParaRPr lang="en-US" b="1" dirty="0">
              <a:solidFill>
                <a:srgbClr val="C00000"/>
              </a:solidFill>
              <a:latin typeface="Arial Rounded MT Bold" panose="020F0704030504030204" pitchFamily="34" charset="0"/>
            </a:endParaRPr>
          </a:p>
          <a:p>
            <a:pPr algn="just"/>
            <a:r>
              <a:rPr lang="fr-FR" b="1" dirty="0">
                <a:latin typeface="Arial Rounded MT Bold" panose="020F0704030504030204" pitchFamily="34" charset="0"/>
              </a:rPr>
              <a:t>2Sa 6:6-8 ¶ Lorsqu'ils furent arrivés à l'aire de </a:t>
            </a:r>
            <a:r>
              <a:rPr lang="fr-FR" b="1" dirty="0" err="1">
                <a:latin typeface="Arial Rounded MT Bold" panose="020F0704030504030204" pitchFamily="34" charset="0"/>
              </a:rPr>
              <a:t>Nacon</a:t>
            </a:r>
            <a:r>
              <a:rPr lang="fr-FR" b="1" dirty="0">
                <a:latin typeface="Arial Rounded MT Bold" panose="020F0704030504030204" pitchFamily="34" charset="0"/>
              </a:rPr>
              <a:t>, Uzza étendit la main vers l'arche de Dieu et la saisit, parce que les </a:t>
            </a:r>
            <a:r>
              <a:rPr lang="fr-FR" b="1" dirty="0" err="1">
                <a:latin typeface="Arial Rounded MT Bold" panose="020F0704030504030204" pitchFamily="34" charset="0"/>
              </a:rPr>
              <a:t>boeufs</a:t>
            </a:r>
            <a:r>
              <a:rPr lang="fr-FR" b="1" dirty="0">
                <a:latin typeface="Arial Rounded MT Bold" panose="020F0704030504030204" pitchFamily="34" charset="0"/>
              </a:rPr>
              <a:t> la faisaient pencher.</a:t>
            </a:r>
          </a:p>
          <a:p>
            <a:pPr algn="just"/>
            <a:r>
              <a:rPr lang="fr-FR" b="1" dirty="0">
                <a:solidFill>
                  <a:srgbClr val="C00000"/>
                </a:solidFill>
                <a:latin typeface="Arial Rounded MT Bold" panose="020F0704030504030204" pitchFamily="34" charset="0"/>
              </a:rPr>
              <a:t> 7 La colère de l'Éternel s'enflamma contre Uzza, et Dieu le frappa sur place à cause de sa faute. Uzza mourut là, près de l'arche de Dieu.</a:t>
            </a:r>
          </a:p>
          <a:p>
            <a:pPr algn="just"/>
            <a:r>
              <a:rPr lang="fr-FR" b="1" dirty="0">
                <a:latin typeface="Arial Rounded MT Bold" panose="020F0704030504030204" pitchFamily="34" charset="0"/>
              </a:rPr>
              <a:t> 8 David fut irrité de ce que l'Éternel avait frappé Uzza d'un tel châtiment. Et ce lieu a été appelé jusqu'à ce jour </a:t>
            </a:r>
            <a:r>
              <a:rPr lang="fr-FR" b="1" dirty="0" err="1">
                <a:latin typeface="Arial Rounded MT Bold" panose="020F0704030504030204" pitchFamily="34" charset="0"/>
              </a:rPr>
              <a:t>Pérets</a:t>
            </a:r>
            <a:r>
              <a:rPr lang="fr-FR" b="1" dirty="0">
                <a:latin typeface="Arial Rounded MT Bold" panose="020F0704030504030204" pitchFamily="34" charset="0"/>
              </a:rPr>
              <a:t>-Uzza.</a:t>
            </a:r>
            <a:br>
              <a:rPr lang="fr-FR" dirty="0">
                <a:latin typeface="Arial Rounded MT Bold" panose="020F0704030504030204" pitchFamily="34" charset="0"/>
              </a:rPr>
            </a:br>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10176314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EA46E-A463-926E-85C0-87F1EB0527E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6DD362-C2C5-4DBD-B404-76692DF485BB}"/>
              </a:ext>
            </a:extLst>
          </p:cNvPr>
          <p:cNvSpPr>
            <a:spLocks noGrp="1"/>
          </p:cNvSpPr>
          <p:nvPr>
            <p:ph idx="1"/>
          </p:nvPr>
        </p:nvSpPr>
        <p:spPr>
          <a:xfrm>
            <a:off x="0" y="0"/>
            <a:ext cx="9144000" cy="6858000"/>
          </a:xfrm>
          <a:solidFill>
            <a:schemeClr val="accent6">
              <a:lumMod val="40000"/>
              <a:lumOff val="60000"/>
            </a:schemeClr>
          </a:solidFill>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r>
              <a:rPr lang="fr-FR" dirty="0">
                <a:solidFill>
                  <a:srgbClr val="0033CC"/>
                </a:solidFill>
                <a:latin typeface="Arial Rounded MT Bold" panose="020F0704030504030204" pitchFamily="34" charset="0"/>
              </a:rPr>
              <a:t>#35 La colère de Dieu exemplifiée contre</a:t>
            </a:r>
            <a:r>
              <a:rPr lang="fr-FR" i="1" dirty="0">
                <a:solidFill>
                  <a:srgbClr val="0033CC"/>
                </a:solidFill>
                <a:latin typeface="Arial Rounded MT Bold" panose="020F0704030504030204" pitchFamily="34" charset="0"/>
              </a:rPr>
              <a:t> La famille de Saül, </a:t>
            </a:r>
            <a:endParaRPr lang="en-US" dirty="0">
              <a:solidFill>
                <a:srgbClr val="0033CC"/>
              </a:solidFill>
              <a:latin typeface="Arial Rounded MT Bold" panose="020F0704030504030204" pitchFamily="34" charset="0"/>
            </a:endParaRPr>
          </a:p>
          <a:p>
            <a:pPr algn="just"/>
            <a:r>
              <a:rPr lang="fr-FR" b="1" dirty="0">
                <a:latin typeface="Arial Rounded MT Bold" panose="020F0704030504030204" pitchFamily="34" charset="0"/>
              </a:rPr>
              <a:t>2Sa 21:1, 5-9</a:t>
            </a:r>
          </a:p>
          <a:p>
            <a:pPr algn="just"/>
            <a:r>
              <a:rPr lang="fr-FR" sz="3400" b="1" dirty="0">
                <a:latin typeface="Arial Rounded MT Bold" panose="020F0704030504030204" pitchFamily="34" charset="0"/>
              </a:rPr>
              <a:t>1 ¶ Du temps de David, il y eut une famine qui dura trois ans. David chercha la face de l'Éternel, et l'Éternel dit: C'est à cause de Saül et de sa maison sanguinaire, c'est parce qu'il a fait périr les Gabaonites.</a:t>
            </a:r>
          </a:p>
          <a:p>
            <a:pPr algn="just"/>
            <a:r>
              <a:rPr lang="fr-FR" sz="3400" b="1" dirty="0">
                <a:solidFill>
                  <a:srgbClr val="0033CC"/>
                </a:solidFill>
                <a:latin typeface="Arial Rounded MT Bold" panose="020F0704030504030204" pitchFamily="34" charset="0"/>
              </a:rPr>
              <a:t>5 Ils répondirent au roi: Puisque cet homme nous a consumés, et qu'il avait le projet de nous détruire pour nous faire disparaître de tout le territoire d'Israël,</a:t>
            </a:r>
          </a:p>
          <a:p>
            <a:pPr algn="just"/>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9268366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B0B79-A6CD-A00C-79B0-59A3C63781A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00A860-4F46-ABAA-5C61-86EE83A60335}"/>
              </a:ext>
            </a:extLst>
          </p:cNvPr>
          <p:cNvSpPr>
            <a:spLocks noGrp="1"/>
          </p:cNvSpPr>
          <p:nvPr>
            <p:ph idx="1"/>
          </p:nvPr>
        </p:nvSpPr>
        <p:spPr>
          <a:xfrm>
            <a:off x="0" y="0"/>
            <a:ext cx="9144000" cy="6858000"/>
          </a:xfrm>
          <a:solidFill>
            <a:schemeClr val="accent6">
              <a:lumMod val="40000"/>
              <a:lumOff val="60000"/>
            </a:schemeClr>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b="1" dirty="0">
                <a:solidFill>
                  <a:srgbClr val="0033CC"/>
                </a:solidFill>
                <a:latin typeface="Arial Rounded MT Bold" panose="020F0704030504030204" pitchFamily="34" charset="0"/>
              </a:rPr>
              <a:t>2Sa 21: 6 </a:t>
            </a:r>
            <a:r>
              <a:rPr lang="fr-FR" sz="4000" b="1" dirty="0">
                <a:latin typeface="Arial Rounded MT Bold" panose="020F0704030504030204" pitchFamily="34" charset="0"/>
              </a:rPr>
              <a:t>qu'on nous livre sept hommes d'entre ses fils, et nous les pendrons devant l'Éternel à </a:t>
            </a:r>
            <a:r>
              <a:rPr lang="fr-FR" sz="4000" b="1" dirty="0" err="1">
                <a:latin typeface="Arial Rounded MT Bold" panose="020F0704030504030204" pitchFamily="34" charset="0"/>
              </a:rPr>
              <a:t>Guibea</a:t>
            </a:r>
            <a:r>
              <a:rPr lang="fr-FR" sz="4000" b="1" dirty="0">
                <a:latin typeface="Arial Rounded MT Bold" panose="020F0704030504030204" pitchFamily="34" charset="0"/>
              </a:rPr>
              <a:t> de Saül, l'élu de l'Éternel. Et le roi dit: Je les livrerai.</a:t>
            </a:r>
          </a:p>
          <a:p>
            <a:pPr algn="just"/>
            <a:r>
              <a:rPr lang="fr-FR" sz="4000" b="1" dirty="0">
                <a:solidFill>
                  <a:srgbClr val="0033CC"/>
                </a:solidFill>
                <a:latin typeface="Arial Rounded MT Bold" panose="020F0704030504030204" pitchFamily="34" charset="0"/>
              </a:rPr>
              <a:t>7 Le roi épargna </a:t>
            </a:r>
            <a:r>
              <a:rPr lang="fr-FR" sz="4000" b="1" dirty="0" err="1">
                <a:solidFill>
                  <a:srgbClr val="0033CC"/>
                </a:solidFill>
                <a:latin typeface="Arial Rounded MT Bold" panose="020F0704030504030204" pitchFamily="34" charset="0"/>
              </a:rPr>
              <a:t>Mephiboscheth</a:t>
            </a:r>
            <a:r>
              <a:rPr lang="fr-FR" sz="4000" b="1" dirty="0">
                <a:solidFill>
                  <a:srgbClr val="0033CC"/>
                </a:solidFill>
                <a:latin typeface="Arial Rounded MT Bold" panose="020F0704030504030204" pitchFamily="34" charset="0"/>
              </a:rPr>
              <a:t>, fils de Jonathan, fils de Saül, à cause du serment qu'avaient fait entre eux, devant l'Éternel, David et Jonathan, fils de Saül.</a:t>
            </a:r>
          </a:p>
          <a:p>
            <a:pPr algn="just"/>
            <a:endParaRPr lang="fr-FR" b="1" dirty="0">
              <a:latin typeface="Arial Rounded MT Bold" panose="020F0704030504030204" pitchFamily="34" charset="0"/>
            </a:endParaRPr>
          </a:p>
          <a:p>
            <a:pPr algn="just"/>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10598498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DEF64-318C-839C-32EA-1F8F1D1AF29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489280-F6FA-A13B-5491-DBC06712757B}"/>
              </a:ext>
            </a:extLst>
          </p:cNvPr>
          <p:cNvSpPr>
            <a:spLocks noGrp="1"/>
          </p:cNvSpPr>
          <p:nvPr>
            <p:ph idx="1"/>
          </p:nvPr>
        </p:nvSpPr>
        <p:spPr>
          <a:xfrm>
            <a:off x="0" y="0"/>
            <a:ext cx="9144000" cy="6858000"/>
          </a:xfrm>
          <a:solidFill>
            <a:schemeClr val="accent6">
              <a:lumMod val="40000"/>
              <a:lumOff val="60000"/>
            </a:schemeClr>
          </a:solidFill>
        </p:spPr>
        <p:style>
          <a:lnRef idx="1">
            <a:schemeClr val="accent3"/>
          </a:lnRef>
          <a:fillRef idx="2">
            <a:schemeClr val="accent3"/>
          </a:fillRef>
          <a:effectRef idx="1">
            <a:schemeClr val="accent3"/>
          </a:effectRef>
          <a:fontRef idx="minor">
            <a:schemeClr val="dk1"/>
          </a:fontRef>
        </p:style>
        <p:txBody>
          <a:bodyPr>
            <a:noAutofit/>
          </a:bodyPr>
          <a:lstStyle/>
          <a:p>
            <a:pPr algn="just"/>
            <a:r>
              <a:rPr lang="fr-FR" sz="3400" dirty="0">
                <a:solidFill>
                  <a:srgbClr val="0033CC"/>
                </a:solidFill>
                <a:latin typeface="Arial Rounded MT Bold" panose="020F0704030504030204" pitchFamily="34" charset="0"/>
              </a:rPr>
              <a:t>2Sa 21: </a:t>
            </a:r>
            <a:r>
              <a:rPr lang="fr-FR" sz="3400" dirty="0">
                <a:latin typeface="Arial Rounded MT Bold" panose="020F0704030504030204" pitchFamily="34" charset="0"/>
              </a:rPr>
              <a:t>8 Mais le roi prit les deux fils que </a:t>
            </a:r>
            <a:r>
              <a:rPr lang="fr-FR" sz="3400" dirty="0" err="1">
                <a:latin typeface="Arial Rounded MT Bold" panose="020F0704030504030204" pitchFamily="34" charset="0"/>
              </a:rPr>
              <a:t>Ritspa</a:t>
            </a:r>
            <a:r>
              <a:rPr lang="fr-FR" sz="3400" dirty="0">
                <a:latin typeface="Arial Rounded MT Bold" panose="020F0704030504030204" pitchFamily="34" charset="0"/>
              </a:rPr>
              <a:t>, fille d'</a:t>
            </a:r>
            <a:r>
              <a:rPr lang="fr-FR" sz="3400" dirty="0" err="1">
                <a:latin typeface="Arial Rounded MT Bold" panose="020F0704030504030204" pitchFamily="34" charset="0"/>
              </a:rPr>
              <a:t>Ajja</a:t>
            </a:r>
            <a:r>
              <a:rPr lang="fr-FR" sz="3400" dirty="0">
                <a:latin typeface="Arial Rounded MT Bold" panose="020F0704030504030204" pitchFamily="34" charset="0"/>
              </a:rPr>
              <a:t>, avait enfantés à Saül, Armoni et </a:t>
            </a:r>
            <a:r>
              <a:rPr lang="fr-FR" sz="3400" dirty="0" err="1">
                <a:latin typeface="Arial Rounded MT Bold" panose="020F0704030504030204" pitchFamily="34" charset="0"/>
              </a:rPr>
              <a:t>Mephiboscheth</a:t>
            </a:r>
            <a:r>
              <a:rPr lang="fr-FR" sz="3400" dirty="0">
                <a:latin typeface="Arial Rounded MT Bold" panose="020F0704030504030204" pitchFamily="34" charset="0"/>
              </a:rPr>
              <a:t>, et les cinq fils que </a:t>
            </a:r>
            <a:r>
              <a:rPr lang="fr-FR" sz="3400" dirty="0" err="1">
                <a:latin typeface="Arial Rounded MT Bold" panose="020F0704030504030204" pitchFamily="34" charset="0"/>
              </a:rPr>
              <a:t>Mérab</a:t>
            </a:r>
            <a:r>
              <a:rPr lang="fr-FR" sz="3400" dirty="0">
                <a:latin typeface="Arial Rounded MT Bold" panose="020F0704030504030204" pitchFamily="34" charset="0"/>
              </a:rPr>
              <a:t>, fille de Saül, avait enfantés à Adriel de </a:t>
            </a:r>
            <a:r>
              <a:rPr lang="fr-FR" sz="3400" dirty="0" err="1">
                <a:latin typeface="Arial Rounded MT Bold" panose="020F0704030504030204" pitchFamily="34" charset="0"/>
              </a:rPr>
              <a:t>Mehola</a:t>
            </a:r>
            <a:r>
              <a:rPr lang="fr-FR" sz="3400" dirty="0">
                <a:latin typeface="Arial Rounded MT Bold" panose="020F0704030504030204" pitchFamily="34" charset="0"/>
              </a:rPr>
              <a:t>, fils de </a:t>
            </a:r>
            <a:r>
              <a:rPr lang="fr-FR" sz="3400" dirty="0" err="1">
                <a:latin typeface="Arial Rounded MT Bold" panose="020F0704030504030204" pitchFamily="34" charset="0"/>
              </a:rPr>
              <a:t>Barzillaï</a:t>
            </a:r>
            <a:r>
              <a:rPr lang="fr-FR" sz="3400" dirty="0">
                <a:latin typeface="Arial Rounded MT Bold" panose="020F0704030504030204" pitchFamily="34" charset="0"/>
              </a:rPr>
              <a:t>;</a:t>
            </a:r>
          </a:p>
          <a:p>
            <a:pPr algn="just"/>
            <a:r>
              <a:rPr lang="fr-FR" sz="3400" dirty="0">
                <a:solidFill>
                  <a:srgbClr val="0033CC"/>
                </a:solidFill>
                <a:latin typeface="Arial Rounded MT Bold" panose="020F0704030504030204" pitchFamily="34" charset="0"/>
              </a:rPr>
              <a:t> 9 et il les livra entre les mains des Gabaonites, qui les pendirent sur la montagne, devant l'Éternel. Tous les sept périrent ensemble; ils furent mis à mort dans les premiers jours de la moisson, au commencement de la moisson des orges.</a:t>
            </a:r>
            <a:endParaRPr lang="en-US" sz="34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0425245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C8A31-E654-D800-6324-D8C7D320DD8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02FB72-CE50-E922-7646-EAC53766883D}"/>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dirty="0">
                <a:solidFill>
                  <a:srgbClr val="0033CC"/>
                </a:solidFill>
                <a:latin typeface="Arial Rounded MT Bold" panose="020F0704030504030204" pitchFamily="34" charset="0"/>
              </a:rPr>
              <a:t>#36 La colère de Dieu exemplifiée contre</a:t>
            </a:r>
            <a:r>
              <a:rPr lang="fr-FR" i="1" dirty="0">
                <a:solidFill>
                  <a:srgbClr val="0033CC"/>
                </a:solidFill>
                <a:latin typeface="Arial Rounded MT Bold" panose="020F0704030504030204" pitchFamily="34" charset="0"/>
              </a:rPr>
              <a:t> Sennachérib, </a:t>
            </a:r>
            <a:endParaRPr lang="en-US" dirty="0">
              <a:solidFill>
                <a:srgbClr val="0033CC"/>
              </a:solidFill>
              <a:latin typeface="Arial Rounded MT Bold" panose="020F0704030504030204" pitchFamily="34" charset="0"/>
            </a:endParaRPr>
          </a:p>
          <a:p>
            <a:pPr algn="just"/>
            <a:r>
              <a:rPr lang="fr-FR" b="1" dirty="0">
                <a:latin typeface="Arial Rounded MT Bold" panose="020F0704030504030204" pitchFamily="34" charset="0"/>
              </a:rPr>
              <a:t>2Rois 19:28, 35-37 Parce que tu es furieux contre moi, Et que ton arrogance est montée à mes oreilles, Je mettrai ma boucle à tes narines et mon mors entre tes lèvres, Et je te ferai retourner par le chemin par lequel tu es venu.</a:t>
            </a:r>
          </a:p>
          <a:p>
            <a:pPr algn="just"/>
            <a:r>
              <a:rPr lang="fr-FR" b="1" dirty="0">
                <a:solidFill>
                  <a:srgbClr val="0033CC"/>
                </a:solidFill>
                <a:latin typeface="Arial Rounded MT Bold" panose="020F0704030504030204" pitchFamily="34" charset="0"/>
              </a:rPr>
              <a:t>35 ¶ Cette nuit-là, l'ange de l'Éternel sortit, et frappa dans le camp des Assyriens cent quatre-vingt-cinq mille hommes. Et quand on se leva le matin, voici, c'étaient tous des corps morts.</a:t>
            </a:r>
          </a:p>
        </p:txBody>
      </p:sp>
    </p:spTree>
    <p:extLst>
      <p:ext uri="{BB962C8B-B14F-4D97-AF65-F5344CB8AC3E}">
        <p14:creationId xmlns:p14="http://schemas.microsoft.com/office/powerpoint/2010/main" val="5979102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2DB22-B44D-7530-9297-B5D9B373BD2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112996-FA67-67D2-06FF-41B2B0A7A8DA}"/>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r>
              <a:rPr lang="fr-FR" sz="3600" b="1" dirty="0">
                <a:latin typeface="Arial Rounded MT Bold" panose="020F0704030504030204" pitchFamily="34" charset="0"/>
              </a:rPr>
              <a:t>36 Alors </a:t>
            </a:r>
            <a:r>
              <a:rPr lang="fr-FR" sz="3600" b="1" dirty="0" err="1">
                <a:latin typeface="Arial Rounded MT Bold" panose="020F0704030504030204" pitchFamily="34" charset="0"/>
              </a:rPr>
              <a:t>Sanchérib</a:t>
            </a:r>
            <a:r>
              <a:rPr lang="fr-FR" sz="3600" b="1" dirty="0">
                <a:latin typeface="Arial Rounded MT Bold" panose="020F0704030504030204" pitchFamily="34" charset="0"/>
              </a:rPr>
              <a:t>, roi d'Assyrie, leva son camp, partit et s'en retourna; et il resta à Ninive.</a:t>
            </a:r>
          </a:p>
          <a:p>
            <a:pPr algn="just"/>
            <a:r>
              <a:rPr lang="fr-FR" sz="3600" b="1" dirty="0">
                <a:solidFill>
                  <a:srgbClr val="0033CC"/>
                </a:solidFill>
                <a:latin typeface="Arial Rounded MT Bold" panose="020F0704030504030204" pitchFamily="34" charset="0"/>
              </a:rPr>
              <a:t> 37 Or, comme il était prosterné dans la maison de </a:t>
            </a:r>
            <a:r>
              <a:rPr lang="fr-FR" sz="3600" b="1" dirty="0" err="1">
                <a:solidFill>
                  <a:srgbClr val="0033CC"/>
                </a:solidFill>
                <a:latin typeface="Arial Rounded MT Bold" panose="020F0704030504030204" pitchFamily="34" charset="0"/>
              </a:rPr>
              <a:t>Nisroc</a:t>
            </a:r>
            <a:r>
              <a:rPr lang="fr-FR" sz="3600" b="1" dirty="0">
                <a:solidFill>
                  <a:srgbClr val="0033CC"/>
                </a:solidFill>
                <a:latin typeface="Arial Rounded MT Bold" panose="020F0704030504030204" pitchFamily="34" charset="0"/>
              </a:rPr>
              <a:t>, son dieu, </a:t>
            </a:r>
            <a:r>
              <a:rPr lang="fr-FR" sz="3600" b="1" dirty="0" err="1">
                <a:solidFill>
                  <a:srgbClr val="0033CC"/>
                </a:solidFill>
                <a:latin typeface="Arial Rounded MT Bold" panose="020F0704030504030204" pitchFamily="34" charset="0"/>
              </a:rPr>
              <a:t>Adrammélec</a:t>
            </a:r>
            <a:r>
              <a:rPr lang="fr-FR" sz="3600" b="1" dirty="0">
                <a:solidFill>
                  <a:srgbClr val="0033CC"/>
                </a:solidFill>
                <a:latin typeface="Arial Rounded MT Bold" panose="020F0704030504030204" pitchFamily="34" charset="0"/>
              </a:rPr>
              <a:t> et </a:t>
            </a:r>
            <a:r>
              <a:rPr lang="fr-FR" sz="3600" b="1" dirty="0" err="1">
                <a:solidFill>
                  <a:srgbClr val="0033CC"/>
                </a:solidFill>
                <a:latin typeface="Arial Rounded MT Bold" panose="020F0704030504030204" pitchFamily="34" charset="0"/>
              </a:rPr>
              <a:t>Scharetser</a:t>
            </a:r>
            <a:r>
              <a:rPr lang="fr-FR" sz="3600" b="1" dirty="0">
                <a:solidFill>
                  <a:srgbClr val="0033CC"/>
                </a:solidFill>
                <a:latin typeface="Arial Rounded MT Bold" panose="020F0704030504030204" pitchFamily="34" charset="0"/>
              </a:rPr>
              <a:t>, ses fils, le frappèrent avec l'épée, et s'enfuirent au pays d'Ararat. Et </a:t>
            </a:r>
            <a:r>
              <a:rPr lang="fr-FR" sz="3600" b="1" dirty="0" err="1">
                <a:solidFill>
                  <a:srgbClr val="0033CC"/>
                </a:solidFill>
                <a:latin typeface="Arial Rounded MT Bold" panose="020F0704030504030204" pitchFamily="34" charset="0"/>
              </a:rPr>
              <a:t>Ésar</a:t>
            </a:r>
            <a:r>
              <a:rPr lang="fr-FR" sz="3600" b="1" dirty="0">
                <a:solidFill>
                  <a:srgbClr val="0033CC"/>
                </a:solidFill>
                <a:latin typeface="Arial Rounded MT Bold" panose="020F0704030504030204" pitchFamily="34" charset="0"/>
              </a:rPr>
              <a:t>-Haddon, son fils, régna à sa place.</a:t>
            </a:r>
          </a:p>
          <a:p>
            <a:pPr algn="r"/>
            <a:r>
              <a:rPr lang="fr-FR" sz="3600" b="1" dirty="0">
                <a:solidFill>
                  <a:srgbClr val="FF0000"/>
                </a:solidFill>
                <a:latin typeface="Arial Rounded MT Bold" panose="020F0704030504030204" pitchFamily="34" charset="0"/>
              </a:rPr>
              <a:t>AMEN!</a:t>
            </a:r>
          </a:p>
          <a:p>
            <a:r>
              <a:rPr lang="fr-FR" sz="3600" b="1" dirty="0">
                <a:solidFill>
                  <a:srgbClr val="FF0000"/>
                </a:solidFill>
                <a:latin typeface="Arial Rounded MT Bold" panose="020F0704030504030204" pitchFamily="34" charset="0"/>
              </a:rPr>
              <a:t>FIN DE L’ETUDE SUR LA COLÈRE DE DIEU</a:t>
            </a:r>
            <a:endParaRPr lang="en-US" sz="36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9113658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AE905-5714-8D03-CBE5-8D9CE867B7C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5755A9-4CDD-63C1-A2D4-61D9891A72C1}"/>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fontScale="85000" lnSpcReduction="10000"/>
          </a:bodyPr>
          <a:lstStyle/>
          <a:p>
            <a:pPr algn="just"/>
            <a:r>
              <a:rPr lang="fr-FR" dirty="0">
                <a:solidFill>
                  <a:srgbClr val="0033CC"/>
                </a:solidFill>
                <a:latin typeface="Arial Rounded MT Bold" panose="020F0704030504030204" pitchFamily="34" charset="0"/>
              </a:rPr>
              <a:t>#36 La colère de Dieu exemplifiée contre</a:t>
            </a:r>
            <a:r>
              <a:rPr lang="fr-FR" i="1" dirty="0">
                <a:solidFill>
                  <a:srgbClr val="0033CC"/>
                </a:solidFill>
                <a:latin typeface="Arial Rounded MT Bold" panose="020F0704030504030204" pitchFamily="34" charset="0"/>
              </a:rPr>
              <a:t> Sennachérib, </a:t>
            </a:r>
            <a:endParaRPr lang="en-US" dirty="0">
              <a:solidFill>
                <a:srgbClr val="0033CC"/>
              </a:solidFill>
              <a:latin typeface="Arial Rounded MT Bold" panose="020F0704030504030204" pitchFamily="34" charset="0"/>
            </a:endParaRPr>
          </a:p>
          <a:p>
            <a:pPr algn="just"/>
            <a:r>
              <a:rPr lang="fr-FR" b="1" dirty="0">
                <a:latin typeface="Arial Rounded MT Bold" panose="020F0704030504030204" pitchFamily="34" charset="0"/>
              </a:rPr>
              <a:t>2Rois 19:28, 35-37 Parce que tu es furieux contre moi, Et que ton arrogance est montée à mes oreilles, Je mettrai ma boucle à tes narines et mon mors entre tes lèvres, Et je te ferai retourner par le chemin par lequel tu es venu.</a:t>
            </a:r>
          </a:p>
          <a:p>
            <a:pPr algn="just"/>
            <a:r>
              <a:rPr lang="fr-FR" b="1" dirty="0">
                <a:latin typeface="Arial Rounded MT Bold" panose="020F0704030504030204" pitchFamily="34" charset="0"/>
              </a:rPr>
              <a:t>35 ¶ Cette nuit-là, l'ange de l'Éternel sortit, et frappa dans le camp des Assyriens cent quatre-vingt-cinq mille hommes. Et quand on se leva le matin, voici, c'étaient tous des corps morts.</a:t>
            </a:r>
          </a:p>
          <a:p>
            <a:pPr algn="just"/>
            <a:r>
              <a:rPr lang="fr-FR" b="1" dirty="0">
                <a:latin typeface="Arial Rounded MT Bold" panose="020F0704030504030204" pitchFamily="34" charset="0"/>
              </a:rPr>
              <a:t> 36 Alors </a:t>
            </a:r>
            <a:r>
              <a:rPr lang="fr-FR" b="1" dirty="0" err="1">
                <a:latin typeface="Arial Rounded MT Bold" panose="020F0704030504030204" pitchFamily="34" charset="0"/>
              </a:rPr>
              <a:t>Sanchérib</a:t>
            </a:r>
            <a:r>
              <a:rPr lang="fr-FR" b="1" dirty="0">
                <a:latin typeface="Arial Rounded MT Bold" panose="020F0704030504030204" pitchFamily="34" charset="0"/>
              </a:rPr>
              <a:t>, roi d'Assyrie, leva son camp, partit et s'en retourna; et il resta à Ninive.</a:t>
            </a:r>
          </a:p>
          <a:p>
            <a:pPr algn="just"/>
            <a:r>
              <a:rPr lang="fr-FR" b="1" dirty="0">
                <a:latin typeface="Arial Rounded MT Bold" panose="020F0704030504030204" pitchFamily="34" charset="0"/>
              </a:rPr>
              <a:t> 37 Or, comme il était prosterné dans la maison de </a:t>
            </a:r>
            <a:r>
              <a:rPr lang="fr-FR" b="1" dirty="0" err="1">
                <a:latin typeface="Arial Rounded MT Bold" panose="020F0704030504030204" pitchFamily="34" charset="0"/>
              </a:rPr>
              <a:t>Nisroc</a:t>
            </a:r>
            <a:r>
              <a:rPr lang="fr-FR" b="1" dirty="0">
                <a:latin typeface="Arial Rounded MT Bold" panose="020F0704030504030204" pitchFamily="34" charset="0"/>
              </a:rPr>
              <a:t>, son dieu, </a:t>
            </a:r>
            <a:r>
              <a:rPr lang="fr-FR" b="1" dirty="0" err="1">
                <a:latin typeface="Arial Rounded MT Bold" panose="020F0704030504030204" pitchFamily="34" charset="0"/>
              </a:rPr>
              <a:t>Adrammélec</a:t>
            </a:r>
            <a:r>
              <a:rPr lang="fr-FR" b="1" dirty="0">
                <a:latin typeface="Arial Rounded MT Bold" panose="020F0704030504030204" pitchFamily="34" charset="0"/>
              </a:rPr>
              <a:t> et </a:t>
            </a:r>
            <a:r>
              <a:rPr lang="fr-FR" b="1" dirty="0" err="1">
                <a:latin typeface="Arial Rounded MT Bold" panose="020F0704030504030204" pitchFamily="34" charset="0"/>
              </a:rPr>
              <a:t>Scharetser</a:t>
            </a:r>
            <a:r>
              <a:rPr lang="fr-FR" b="1" dirty="0">
                <a:latin typeface="Arial Rounded MT Bold" panose="020F0704030504030204" pitchFamily="34" charset="0"/>
              </a:rPr>
              <a:t>, ses fils, le frappèrent avec l'épée, et s'enfuirent au pays d'Ararat. Et </a:t>
            </a:r>
            <a:r>
              <a:rPr lang="fr-FR" b="1" dirty="0" err="1">
                <a:latin typeface="Arial Rounded MT Bold" panose="020F0704030504030204" pitchFamily="34" charset="0"/>
              </a:rPr>
              <a:t>Ésar</a:t>
            </a:r>
            <a:r>
              <a:rPr lang="fr-FR" b="1" dirty="0">
                <a:latin typeface="Arial Rounded MT Bold" panose="020F0704030504030204" pitchFamily="34" charset="0"/>
              </a:rPr>
              <a:t>-Haddon, son fils, régna à sa place.</a:t>
            </a:r>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26378773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1"/>
          </a:lnRef>
          <a:fillRef idx="2">
            <a:schemeClr val="accent1"/>
          </a:fillRef>
          <a:effectRef idx="1">
            <a:schemeClr val="accent1"/>
          </a:effectRef>
          <a:fontRef idx="minor">
            <a:schemeClr val="dk1"/>
          </a:fontRef>
        </p:style>
        <p:txBody>
          <a:bodyPr>
            <a:normAutofit/>
          </a:bodyPr>
          <a:lstStyle/>
          <a:p>
            <a:pPr algn="ctr">
              <a:buNone/>
            </a:pPr>
            <a:r>
              <a:rPr lang="fr-FR" sz="4800" b="1" dirty="0">
                <a:solidFill>
                  <a:srgbClr val="C00000"/>
                </a:solidFill>
                <a:latin typeface="Copperplate Gothic Bold" pitchFamily="34" charset="0"/>
              </a:rPr>
              <a:t>Format des rencontres :</a:t>
            </a:r>
            <a:endParaRPr lang="en-US" sz="4800" dirty="0">
              <a:solidFill>
                <a:srgbClr val="C00000"/>
              </a:solidFill>
              <a:latin typeface="Copperplate Gothic Bold" pitchFamily="34" charset="0"/>
            </a:endParaRPr>
          </a:p>
          <a:p>
            <a:pPr algn="just"/>
            <a:r>
              <a:rPr lang="fr-FR" sz="4800" dirty="0"/>
              <a:t>Chaque vendredi de </a:t>
            </a:r>
            <a:r>
              <a:rPr lang="fr-FR" sz="4800" dirty="0">
                <a:solidFill>
                  <a:srgbClr val="C00000"/>
                </a:solidFill>
              </a:rPr>
              <a:t>7 :30 a 9 :00 PM </a:t>
            </a:r>
          </a:p>
          <a:p>
            <a:pPr algn="just"/>
            <a:r>
              <a:rPr lang="en-US" sz="3600" b="1" dirty="0">
                <a:solidFill>
                  <a:srgbClr val="002060"/>
                </a:solidFill>
              </a:rPr>
              <a:t>YouTube Presentation 7:30-8:30pm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p:spPr>
        <p:txBody>
          <a:bodyPr>
            <a:normAutofit/>
          </a:bodyPr>
          <a:lstStyle/>
          <a:p>
            <a:pPr marL="346075" lvl="1" indent="-290513"/>
            <a:r>
              <a:rPr lang="en-US" b="1" dirty="0"/>
              <a:t>(Mon, Wed) 7:30-9:30PM     PRAYER MEETING LINE # </a:t>
            </a:r>
            <a:r>
              <a:rPr lang="en-US" b="1" u="sng" dirty="0">
                <a:solidFill>
                  <a:srgbClr val="0000CC"/>
                </a:solidFill>
              </a:rPr>
              <a:t>(774) 217 6502</a:t>
            </a:r>
          </a:p>
          <a:p>
            <a:pPr marL="290513" lvl="1" indent="-290513"/>
            <a:r>
              <a:rPr lang="en-US" b="1" dirty="0">
                <a:solidFill>
                  <a:srgbClr val="003300"/>
                </a:solidFill>
              </a:rPr>
              <a:t>FRIDAY</a:t>
            </a:r>
            <a:r>
              <a:rPr lang="en-US" b="1" dirty="0"/>
              <a:t>: 7:30-9:00pm-----Bible Study (</a:t>
            </a:r>
            <a:r>
              <a:rPr lang="en-US" b="1" dirty="0">
                <a:solidFill>
                  <a:srgbClr val="002060"/>
                </a:solidFill>
              </a:rPr>
              <a:t>YOU TUBE</a:t>
            </a:r>
            <a:r>
              <a:rPr lang="en-US" b="1" dirty="0"/>
              <a:t>)</a:t>
            </a:r>
            <a:endParaRPr lang="en-US" b="1" dirty="0">
              <a:solidFill>
                <a:srgbClr val="003300"/>
              </a:solidFill>
            </a:endParaRPr>
          </a:p>
          <a:p>
            <a:pPr lvl="1" algn="ctr">
              <a:buNone/>
            </a:pPr>
            <a:r>
              <a:rPr lang="en-US" b="1" dirty="0">
                <a:solidFill>
                  <a:srgbClr val="0033CC"/>
                </a:solidFill>
              </a:rPr>
              <a:t>WEDNESDAY</a:t>
            </a:r>
          </a:p>
          <a:p>
            <a:pPr lvl="1" algn="ctr">
              <a:buNone/>
            </a:pPr>
            <a:r>
              <a:rPr lang="en-US" b="1" dirty="0">
                <a:solidFill>
                  <a:srgbClr val="C00000"/>
                </a:solidFill>
              </a:rPr>
              <a:t>CTRC  YOUTH MINISTRY</a:t>
            </a:r>
          </a:p>
          <a:p>
            <a:pPr lvl="1" algn="ctr">
              <a:buNone/>
            </a:pPr>
            <a:r>
              <a:rPr lang="en-US" b="1" dirty="0">
                <a:solidFill>
                  <a:srgbClr val="0000CC"/>
                </a:solidFill>
              </a:rPr>
              <a:t>SATURDAY</a:t>
            </a:r>
          </a:p>
          <a:p>
            <a:pPr lvl="1">
              <a:buNone/>
            </a:pPr>
            <a:r>
              <a:rPr lang="en-US" b="1" dirty="0">
                <a:solidFill>
                  <a:srgbClr val="0000CC"/>
                </a:solidFill>
              </a:rPr>
              <a:t>3:00—4:30PM </a:t>
            </a:r>
            <a:r>
              <a:rPr lang="en-US" b="1" dirty="0">
                <a:solidFill>
                  <a:srgbClr val="C00000"/>
                </a:solidFill>
              </a:rPr>
              <a:t>CTRC  CHILDREN MINISTRY</a:t>
            </a:r>
          </a:p>
          <a:p>
            <a:pPr lvl="1">
              <a:buNone/>
            </a:pPr>
            <a:r>
              <a:rPr lang="en-US" b="1" dirty="0">
                <a:solidFill>
                  <a:srgbClr val="0000CC"/>
                </a:solidFill>
              </a:rPr>
              <a:t>7:00—9:PM </a:t>
            </a:r>
            <a:r>
              <a:rPr lang="en-US" b="1" dirty="0">
                <a:solidFill>
                  <a:srgbClr val="C00000"/>
                </a:solidFill>
              </a:rPr>
              <a:t>CTRC  WOMEN MINISTRY</a:t>
            </a:r>
            <a:r>
              <a:rPr lang="en-US" b="1" dirty="0"/>
              <a:t> LINE # </a:t>
            </a:r>
            <a:r>
              <a:rPr lang="en-US" b="1" u="sng" dirty="0">
                <a:solidFill>
                  <a:srgbClr val="0000CC"/>
                </a:solidFill>
              </a:rPr>
              <a:t>(774) 217 6502</a:t>
            </a:r>
          </a:p>
          <a:p>
            <a:pPr lvl="1" algn="ctr">
              <a:buNone/>
            </a:pPr>
            <a:r>
              <a:rPr lang="en-US" b="1" dirty="0">
                <a:solidFill>
                  <a:srgbClr val="0000CC"/>
                </a:solidFill>
              </a:rPr>
              <a:t>SUNDAY</a:t>
            </a:r>
          </a:p>
          <a:p>
            <a:pPr lvl="1">
              <a:buNone/>
            </a:pPr>
            <a:r>
              <a:rPr lang="en-US" b="1" dirty="0">
                <a:solidFill>
                  <a:srgbClr val="0000CC"/>
                </a:solidFill>
              </a:rPr>
              <a:t>9:00—11:00AM </a:t>
            </a:r>
            <a:r>
              <a:rPr lang="en-US" b="1" dirty="0">
                <a:solidFill>
                  <a:srgbClr val="C00000"/>
                </a:solidFill>
              </a:rPr>
              <a:t> (MORNING WORSHIP)</a:t>
            </a:r>
          </a:p>
          <a:p>
            <a:pPr lvl="1">
              <a:buNone/>
            </a:pPr>
            <a:r>
              <a:rPr lang="en-US" b="1" dirty="0">
                <a:solidFill>
                  <a:srgbClr val="0000CC"/>
                </a:solidFill>
              </a:rPr>
              <a:t>9:00---11:00AM  </a:t>
            </a:r>
            <a:r>
              <a:rPr lang="en-US" b="1" dirty="0">
                <a:solidFill>
                  <a:srgbClr val="C00000"/>
                </a:solidFill>
              </a:rPr>
              <a:t> (CTRC ENGLISH WORSHIP)</a:t>
            </a:r>
          </a:p>
          <a:p>
            <a:pPr>
              <a:buNone/>
            </a:pPr>
            <a:endParaRPr lang="fr-FR" sz="4400" dirty="0"/>
          </a:p>
          <a:p>
            <a:pPr lvl="1"/>
            <a:endParaRPr lang="en-US" sz="3200" dirty="0"/>
          </a:p>
          <a:p>
            <a:pPr>
              <a:buNone/>
            </a:pPr>
            <a:endParaRPr lang="en-US" sz="3200" dirty="0"/>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ctr">
              <a:buNone/>
            </a:pPr>
            <a:r>
              <a:rPr lang="fr-FR" sz="4800" b="1" u="sng" dirty="0">
                <a:solidFill>
                  <a:srgbClr val="0033CC"/>
                </a:solidFill>
              </a:rPr>
              <a:t>FLASH! </a:t>
            </a:r>
            <a:r>
              <a:rPr lang="fr-FR" sz="4800" b="1" u="sng" dirty="0">
                <a:solidFill>
                  <a:srgbClr val="FF3300"/>
                </a:solidFill>
              </a:rPr>
              <a:t>FLASH! </a:t>
            </a:r>
            <a:r>
              <a:rPr lang="fr-FR" sz="4800" b="1" u="sng" dirty="0">
                <a:solidFill>
                  <a:srgbClr val="0033CC"/>
                </a:solidFill>
              </a:rPr>
              <a:t>FLASH!</a:t>
            </a:r>
          </a:p>
          <a:p>
            <a:pPr algn="ctr">
              <a:buNone/>
            </a:pPr>
            <a:r>
              <a:rPr lang="fr-FR" sz="4000" b="1" dirty="0">
                <a:solidFill>
                  <a:srgbClr val="0033CC"/>
                </a:solidFill>
              </a:rPr>
              <a:t>SUNDAY SERVICES</a:t>
            </a:r>
          </a:p>
          <a:p>
            <a:pPr algn="ctr">
              <a:buNone/>
            </a:pPr>
            <a:r>
              <a:rPr lang="fr-FR" sz="4000" b="1" dirty="0">
                <a:solidFill>
                  <a:srgbClr val="460000"/>
                </a:solidFill>
              </a:rPr>
              <a:t>AM CREOLE FRENCH SERVICE 9-11 AM</a:t>
            </a:r>
          </a:p>
          <a:p>
            <a:pPr algn="ctr">
              <a:buNone/>
            </a:pPr>
            <a:r>
              <a:rPr lang="fr-FR" sz="4000" b="1" dirty="0">
                <a:solidFill>
                  <a:srgbClr val="FF0000"/>
                </a:solidFill>
              </a:rPr>
              <a:t>SECOND ENGLISH WORSHIP SERVICE </a:t>
            </a:r>
          </a:p>
          <a:p>
            <a:pPr algn="ctr">
              <a:buNone/>
            </a:pPr>
            <a:r>
              <a:rPr lang="fr-FR" sz="4000" b="1" dirty="0">
                <a:solidFill>
                  <a:srgbClr val="FF0000"/>
                </a:solidFill>
              </a:rPr>
              <a:t>12:00PM TO 2:00PM</a:t>
            </a:r>
          </a:p>
          <a:p>
            <a:pPr algn="ctr">
              <a:buNone/>
            </a:pPr>
            <a:r>
              <a:rPr lang="fr-FR" sz="4000" b="1" dirty="0">
                <a:solidFill>
                  <a:srgbClr val="460000"/>
                </a:solidFill>
              </a:rPr>
              <a:t>15 CARY ST, BROCKTON MASS 02302</a:t>
            </a:r>
          </a:p>
          <a:p>
            <a:pPr algn="ctr">
              <a:buNone/>
            </a:pPr>
            <a:r>
              <a:rPr lang="fr-FR" sz="4000" b="1" dirty="0">
                <a:solidFill>
                  <a:srgbClr val="460000"/>
                </a:solidFill>
              </a:rPr>
              <a:t>TEL: 857-318-3307</a:t>
            </a:r>
          </a:p>
          <a:p>
            <a:r>
              <a:rPr lang="fr-FR" sz="5400" dirty="0"/>
              <a:t>PRIÈRE FINALE</a:t>
            </a:r>
          </a:p>
          <a:p>
            <a:r>
              <a:rPr lang="fr-FR" sz="5400" dirty="0"/>
              <a:t>BENEDICTION</a:t>
            </a:r>
            <a:endParaRPr lang="en-US" sz="5400" dirty="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B2A88-B38D-432E-D541-331FBFAB95E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3388C0-F46E-5AA6-622E-5F315AB25189}"/>
              </a:ext>
            </a:extLst>
          </p:cNvPr>
          <p:cNvSpPr>
            <a:spLocks noGrp="1"/>
          </p:cNvSpPr>
          <p:nvPr>
            <p:ph idx="1"/>
          </p:nvPr>
        </p:nvSpPr>
        <p:spPr>
          <a:xfrm>
            <a:off x="0" y="0"/>
            <a:ext cx="9144000" cy="6858000"/>
          </a:xfrm>
          <a:solidFill>
            <a:schemeClr val="bg1"/>
          </a:solidFill>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000" b="1" dirty="0">
                <a:solidFill>
                  <a:srgbClr val="CC00FF"/>
                </a:solidFill>
                <a:latin typeface="Copperplate Gothic Bold" panose="020E0705020206020404" pitchFamily="34" charset="0"/>
              </a:rPr>
              <a:t>#5 La colère de Dieu est juste. </a:t>
            </a:r>
          </a:p>
          <a:p>
            <a:pPr algn="just"/>
            <a:r>
              <a:rPr lang="fr-FR" sz="4000" b="1" dirty="0">
                <a:solidFill>
                  <a:srgbClr val="FC0AFC"/>
                </a:solidFill>
                <a:latin typeface="Copperplate Gothic Bold" panose="020E0705020206020404" pitchFamily="34" charset="0"/>
              </a:rPr>
              <a:t>#6 La justice de la colère de Dieu, à ne pas remettre en question. </a:t>
            </a:r>
          </a:p>
          <a:p>
            <a:pPr algn="just"/>
            <a:r>
              <a:rPr lang="fr-FR" sz="4000" b="1" dirty="0">
                <a:solidFill>
                  <a:srgbClr val="CC00FF"/>
                </a:solidFill>
                <a:latin typeface="Copperplate Gothic Bold" panose="020E0705020206020404" pitchFamily="34" charset="0"/>
              </a:rPr>
              <a:t>#7 La colère de Dieu se manifeste dans des jugements et des afflictions.</a:t>
            </a:r>
          </a:p>
          <a:p>
            <a:pPr algn="just"/>
            <a:r>
              <a:rPr lang="fr-FR" sz="4000" b="1" dirty="0">
                <a:solidFill>
                  <a:srgbClr val="FC0AFC"/>
                </a:solidFill>
                <a:latin typeface="Copperplate Gothic Bold" panose="020E0705020206020404" pitchFamily="34" charset="0"/>
              </a:rPr>
              <a:t>#8 La colère de Dieu est impossible à résister.</a:t>
            </a:r>
          </a:p>
          <a:p>
            <a:pPr algn="just"/>
            <a:endParaRPr lang="en-US" sz="4000" dirty="0">
              <a:solidFill>
                <a:srgbClr val="CC00FF"/>
              </a:solidFill>
              <a:latin typeface="Copperplate Gothic Bold" panose="020E0705020206020404" pitchFamily="34" charset="0"/>
            </a:endParaRPr>
          </a:p>
          <a:p>
            <a:pPr algn="just"/>
            <a:endParaRPr lang="en-US" sz="4000" dirty="0">
              <a:solidFill>
                <a:srgbClr val="CC00FF"/>
              </a:solidFill>
              <a:latin typeface="Copperplate Gothic Bold" panose="020E0705020206020404" pitchFamily="34" charset="0"/>
            </a:endParaRPr>
          </a:p>
          <a:p>
            <a:pPr lvl="0" algn="just"/>
            <a:endParaRPr lang="en-US" sz="4000" dirty="0">
              <a:solidFill>
                <a:srgbClr val="CC00FF"/>
              </a:solidFill>
              <a:latin typeface="Copperplate Gothic Bold" panose="020E0705020206020404" pitchFamily="34" charset="0"/>
            </a:endParaRPr>
          </a:p>
        </p:txBody>
      </p:sp>
    </p:spTree>
    <p:extLst>
      <p:ext uri="{BB962C8B-B14F-4D97-AF65-F5344CB8AC3E}">
        <p14:creationId xmlns:p14="http://schemas.microsoft.com/office/powerpoint/2010/main" val="1589641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C4281-91E8-2E3C-37FD-320DE0E35A9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44C3A9-D4F9-039B-2076-8C1FEC994ECD}"/>
              </a:ext>
            </a:extLst>
          </p:cNvPr>
          <p:cNvSpPr>
            <a:spLocks noGrp="1"/>
          </p:cNvSpPr>
          <p:nvPr>
            <p:ph idx="1"/>
          </p:nvPr>
        </p:nvSpPr>
        <p:spPr>
          <a:xfrm>
            <a:off x="0" y="0"/>
            <a:ext cx="9144000" cy="6858000"/>
          </a:xfrm>
          <a:solidFill>
            <a:schemeClr val="bg1"/>
          </a:solidFill>
        </p:spPr>
        <p:txBody>
          <a:bodyPr>
            <a:normAutofit/>
          </a:bodyPr>
          <a:lstStyle/>
          <a:p>
            <a:pPr algn="just"/>
            <a:r>
              <a:rPr lang="fr-FR" b="1" dirty="0">
                <a:solidFill>
                  <a:srgbClr val="CC00FF"/>
                </a:solidFill>
                <a:latin typeface="Copperplate Gothic Bold" panose="020E0705020206020404" pitchFamily="34" charset="0"/>
              </a:rPr>
              <a:t>#9 La grande colère de Dieu réservée pour le jour du jugement</a:t>
            </a:r>
            <a:endParaRPr lang="en-US" dirty="0">
              <a:solidFill>
                <a:srgbClr val="CC00FF"/>
              </a:solidFill>
              <a:latin typeface="Copperplate Gothic Bold" panose="020E0705020206020404" pitchFamily="34" charset="0"/>
            </a:endParaRPr>
          </a:p>
          <a:p>
            <a:pPr algn="just"/>
            <a:r>
              <a:rPr lang="fr-FR" dirty="0">
                <a:solidFill>
                  <a:srgbClr val="FC0AFC"/>
                </a:solidFill>
                <a:latin typeface="Copperplate Gothic Bold" panose="020E0705020206020404" pitchFamily="34" charset="0"/>
              </a:rPr>
              <a:t>#10 La colère de Dieu  CONTRE</a:t>
            </a:r>
            <a:r>
              <a:rPr lang="en-US" dirty="0">
                <a:solidFill>
                  <a:srgbClr val="FC0AFC"/>
                </a:solidFill>
                <a:latin typeface="Copperplate Gothic Bold" panose="020E0705020206020404" pitchFamily="34" charset="0"/>
              </a:rPr>
              <a:t> </a:t>
            </a:r>
            <a:r>
              <a:rPr lang="fr-FR" b="1" dirty="0">
                <a:solidFill>
                  <a:srgbClr val="FC0AFC"/>
                </a:solidFill>
                <a:latin typeface="Copperplate Gothic Bold" panose="020E0705020206020404" pitchFamily="34" charset="0"/>
              </a:rPr>
              <a:t>Les méchants. </a:t>
            </a:r>
            <a:endParaRPr lang="en-US" dirty="0">
              <a:solidFill>
                <a:srgbClr val="FC0AFC"/>
              </a:solidFill>
              <a:latin typeface="Copperplate Gothic Bold" panose="020E0705020206020404" pitchFamily="34" charset="0"/>
            </a:endParaRPr>
          </a:p>
          <a:p>
            <a:pPr algn="just"/>
            <a:r>
              <a:rPr lang="fr-FR" b="1" dirty="0">
                <a:solidFill>
                  <a:srgbClr val="CC00FF"/>
                </a:solidFill>
                <a:latin typeface="Copperplate Gothic Bold" panose="020E0705020206020404" pitchFamily="34" charset="0"/>
              </a:rPr>
              <a:t>#11 La colère de Dieu contre Ceux qui l'abandonnent. </a:t>
            </a:r>
            <a:endParaRPr lang="en-US" dirty="0">
              <a:solidFill>
                <a:srgbClr val="CC00FF"/>
              </a:solidFill>
              <a:latin typeface="Copperplate Gothic Bold" panose="020E0705020206020404" pitchFamily="34" charset="0"/>
            </a:endParaRPr>
          </a:p>
          <a:p>
            <a:pPr algn="just"/>
            <a:r>
              <a:rPr lang="fr-FR" b="1" dirty="0">
                <a:solidFill>
                  <a:srgbClr val="FC0AFC"/>
                </a:solidFill>
                <a:latin typeface="Copperplate Gothic Bold" panose="020E0705020206020404" pitchFamily="34" charset="0"/>
              </a:rPr>
              <a:t>#12 La colère de Dieu contre L'incrédulité. </a:t>
            </a:r>
            <a:endParaRPr lang="en-US" dirty="0">
              <a:solidFill>
                <a:srgbClr val="FC0AFC"/>
              </a:solidFill>
              <a:latin typeface="Copperplate Gothic Bold" panose="020E0705020206020404" pitchFamily="34" charset="0"/>
            </a:endParaRPr>
          </a:p>
          <a:p>
            <a:pPr algn="just"/>
            <a:r>
              <a:rPr lang="fr-FR" b="1" dirty="0">
                <a:solidFill>
                  <a:srgbClr val="CC00FF"/>
                </a:solidFill>
                <a:latin typeface="Copperplate Gothic Bold" panose="020E0705020206020404" pitchFamily="34" charset="0"/>
              </a:rPr>
              <a:t> #13 La colère de Dieu  L'impénitence.</a:t>
            </a:r>
          </a:p>
          <a:p>
            <a:pPr algn="just"/>
            <a:r>
              <a:rPr lang="fr-FR" dirty="0">
                <a:solidFill>
                  <a:srgbClr val="FC0AFC"/>
                </a:solidFill>
                <a:latin typeface="Copperplate Gothic Bold" panose="020E0705020206020404" pitchFamily="34" charset="0"/>
              </a:rPr>
              <a:t> </a:t>
            </a:r>
            <a:r>
              <a:rPr lang="fr-FR" dirty="0">
                <a:solidFill>
                  <a:srgbClr val="FC0AFC"/>
                </a:solidFill>
                <a:latin typeface="Arial Rounded MT Bold" panose="020F0704030504030204" pitchFamily="34" charset="0"/>
              </a:rPr>
              <a:t>#14 </a:t>
            </a:r>
            <a:r>
              <a:rPr lang="fr-FR" dirty="0">
                <a:solidFill>
                  <a:srgbClr val="FC0AFC"/>
                </a:solidFill>
                <a:latin typeface="Copperplate Gothic Bold" panose="020E0705020206020404" pitchFamily="34" charset="0"/>
              </a:rPr>
              <a:t>La colère de Dieu contre l’Apostasie. </a:t>
            </a:r>
            <a:endParaRPr lang="en-US" dirty="0">
              <a:solidFill>
                <a:srgbClr val="FC0AFC"/>
              </a:solidFill>
              <a:latin typeface="Copperplate Gothic Bold" panose="020E0705020206020404" pitchFamily="34" charset="0"/>
            </a:endParaRPr>
          </a:p>
        </p:txBody>
      </p:sp>
    </p:spTree>
    <p:extLst>
      <p:ext uri="{BB962C8B-B14F-4D97-AF65-F5344CB8AC3E}">
        <p14:creationId xmlns:p14="http://schemas.microsoft.com/office/powerpoint/2010/main" val="4209436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EF7ED-D85F-81A4-01B2-A1EB4F393EA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525339-AFD1-1513-B250-6664624F78AB}"/>
              </a:ext>
            </a:extLst>
          </p:cNvPr>
          <p:cNvSpPr>
            <a:spLocks noGrp="1"/>
          </p:cNvSpPr>
          <p:nvPr>
            <p:ph idx="1"/>
          </p:nvPr>
        </p:nvSpPr>
        <p:spPr>
          <a:xfrm>
            <a:off x="0" y="0"/>
            <a:ext cx="9144000" cy="6858000"/>
          </a:xfrm>
          <a:solidFill>
            <a:srgbClr val="0033CC"/>
          </a:solidFill>
        </p:spPr>
        <p:style>
          <a:lnRef idx="3">
            <a:schemeClr val="lt1"/>
          </a:lnRef>
          <a:fillRef idx="1">
            <a:schemeClr val="dk1"/>
          </a:fillRef>
          <a:effectRef idx="1">
            <a:schemeClr val="dk1"/>
          </a:effectRef>
          <a:fontRef idx="minor">
            <a:schemeClr val="lt1"/>
          </a:fontRef>
        </p:style>
        <p:txBody>
          <a:bodyPr>
            <a:normAutofit/>
          </a:bodyPr>
          <a:lstStyle/>
          <a:p>
            <a:pPr algn="just"/>
            <a:r>
              <a:rPr lang="fr-FR" sz="3600" dirty="0">
                <a:solidFill>
                  <a:schemeClr val="bg1"/>
                </a:solidFill>
                <a:latin typeface="Copperplate Gothic Bold" panose="020E0705020206020404" pitchFamily="34" charset="0"/>
              </a:rPr>
              <a:t>#15 La colère de Dieu contre L'idolâtrie. </a:t>
            </a:r>
            <a:endParaRPr lang="en-US" sz="3600" dirty="0">
              <a:solidFill>
                <a:schemeClr val="bg1"/>
              </a:solidFill>
              <a:latin typeface="Copperplate Gothic Bold" panose="020E0705020206020404" pitchFamily="34" charset="0"/>
            </a:endParaRPr>
          </a:p>
          <a:p>
            <a:pPr lvl="0" algn="just"/>
            <a:r>
              <a:rPr lang="fr-FR" sz="3600" dirty="0">
                <a:solidFill>
                  <a:srgbClr val="FFFF00"/>
                </a:solidFill>
                <a:latin typeface="Copperplate Gothic Bold" panose="020E0705020206020404" pitchFamily="34" charset="0"/>
              </a:rPr>
              <a:t>#16 La colère de Dieu contre le péché des saints </a:t>
            </a:r>
          </a:p>
          <a:p>
            <a:pPr algn="just"/>
            <a:r>
              <a:rPr lang="fr-FR" sz="3600" b="1" dirty="0">
                <a:solidFill>
                  <a:schemeClr val="bg1"/>
                </a:solidFill>
                <a:latin typeface="Copperplate Gothic Bold" panose="020E0705020206020404" pitchFamily="34" charset="0"/>
              </a:rPr>
              <a:t>#17 La colère de Dieu est Extrême, contre ceux qui s'opposent à l'Évangile. </a:t>
            </a:r>
          </a:p>
          <a:p>
            <a:pPr algn="just"/>
            <a:r>
              <a:rPr lang="fr-FR" sz="3600" dirty="0">
                <a:solidFill>
                  <a:srgbClr val="FFFF00"/>
                </a:solidFill>
                <a:latin typeface="Copperplate Gothic Bold" panose="020E0705020206020404" pitchFamily="34" charset="0"/>
              </a:rPr>
              <a:t>#18 C’est une folie de provoquer la colère de Dieu</a:t>
            </a:r>
          </a:p>
          <a:p>
            <a:pPr algn="just"/>
            <a:endParaRPr lang="en-US" dirty="0">
              <a:solidFill>
                <a:srgbClr val="FC0AFC"/>
              </a:solidFill>
              <a:latin typeface="Copperplate Gothic Bold" panose="020E0705020206020404" pitchFamily="34" charset="0"/>
            </a:endParaRPr>
          </a:p>
          <a:p>
            <a:pPr algn="just"/>
            <a:endParaRPr lang="en-US" b="1" dirty="0">
              <a:solidFill>
                <a:schemeClr val="tx1"/>
              </a:solidFill>
              <a:latin typeface="Copperplate Gothic Bold" panose="020E0705020206020404" pitchFamily="34" charset="0"/>
            </a:endParaRPr>
          </a:p>
          <a:p>
            <a:pPr lvl="0" algn="just"/>
            <a:endParaRPr lang="fr-FR" dirty="0">
              <a:solidFill>
                <a:srgbClr val="FFFF00"/>
              </a:solidFill>
              <a:latin typeface="Copperplate Gothic Bold" panose="020E0705020206020404" pitchFamily="34" charset="0"/>
            </a:endParaRPr>
          </a:p>
          <a:p>
            <a:pPr lvl="0" algn="just"/>
            <a:endParaRPr lang="en-US" dirty="0">
              <a:solidFill>
                <a:srgbClr val="FFFF00"/>
              </a:solidFill>
              <a:latin typeface="Copperplate Gothic Bold" panose="020E0705020206020404" pitchFamily="34" charset="0"/>
            </a:endParaRPr>
          </a:p>
        </p:txBody>
      </p:sp>
    </p:spTree>
    <p:extLst>
      <p:ext uri="{BB962C8B-B14F-4D97-AF65-F5344CB8AC3E}">
        <p14:creationId xmlns:p14="http://schemas.microsoft.com/office/powerpoint/2010/main" val="2330024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4F1FC-BED0-7D0C-BEE7-A594FB07AF0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AA09E5-37CA-BDB4-4386-B20D47AB7B81}"/>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algn="just"/>
            <a:r>
              <a:rPr lang="fr-FR" sz="4400" dirty="0">
                <a:solidFill>
                  <a:schemeClr val="tx1"/>
                </a:solidFill>
                <a:latin typeface="Copperplate Gothic Bold" panose="020E0705020206020404" pitchFamily="34" charset="0"/>
              </a:rPr>
              <a:t>#19 La colère de Dieu est redoutable</a:t>
            </a:r>
          </a:p>
          <a:p>
            <a:pPr lvl="0" algn="just"/>
            <a:r>
              <a:rPr lang="fr-FR" sz="4400" dirty="0">
                <a:solidFill>
                  <a:srgbClr val="C00000"/>
                </a:solidFill>
                <a:latin typeface="Copperplate Gothic Bold" panose="020E0705020206020404" pitchFamily="34" charset="0"/>
              </a:rPr>
              <a:t>#20 La colère de Dieu a éviter a tout prix</a:t>
            </a:r>
          </a:p>
          <a:p>
            <a:pPr algn="just"/>
            <a:r>
              <a:rPr lang="fr-FR" sz="4400" dirty="0">
                <a:solidFill>
                  <a:schemeClr val="tx1"/>
                </a:solidFill>
                <a:latin typeface="Copperplate Gothic Bold" panose="020E0705020206020404" pitchFamily="34" charset="0"/>
              </a:rPr>
              <a:t>#21 La colère de Dieu est Tempérée par la miséricorde envers les saints. </a:t>
            </a:r>
            <a:endParaRPr lang="en-US" sz="4400" dirty="0">
              <a:solidFill>
                <a:schemeClr val="tx1"/>
              </a:solidFill>
              <a:latin typeface="Copperplate Gothic Bold" panose="020E0705020206020404" pitchFamily="34" charset="0"/>
            </a:endParaRPr>
          </a:p>
          <a:p>
            <a:pPr lvl="0" algn="just"/>
            <a:endParaRPr lang="fr-FR" sz="4000" dirty="0">
              <a:solidFill>
                <a:srgbClr val="C00000"/>
              </a:solidFill>
              <a:latin typeface="Copperplate Gothic Bold" panose="020E0705020206020404" pitchFamily="34" charset="0"/>
            </a:endParaRPr>
          </a:p>
          <a:p>
            <a:pPr lvl="0" algn="just"/>
            <a:endParaRPr lang="en-US" sz="4000" dirty="0">
              <a:solidFill>
                <a:srgbClr val="C00000"/>
              </a:solidFill>
              <a:latin typeface="Copperplate Gothic Bold" panose="020E0705020206020404" pitchFamily="34" charset="0"/>
            </a:endParaRPr>
          </a:p>
          <a:p>
            <a:pPr algn="just"/>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330882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00620-657C-8501-8641-9DE0B977C1A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BAFB9E-B213-625B-69A2-F19D820F9B38}"/>
              </a:ext>
            </a:extLst>
          </p:cNvPr>
          <p:cNvSpPr>
            <a:spLocks noGrp="1"/>
          </p:cNvSpPr>
          <p:nvPr>
            <p:ph idx="1"/>
          </p:nvPr>
        </p:nvSpPr>
        <p:spPr>
          <a:xfrm>
            <a:off x="0" y="0"/>
            <a:ext cx="9144000" cy="6858000"/>
          </a:xfrm>
          <a:solidFill>
            <a:srgbClr val="0033CC"/>
          </a:solidFill>
        </p:spPr>
        <p:style>
          <a:lnRef idx="3">
            <a:schemeClr val="lt1"/>
          </a:lnRef>
          <a:fillRef idx="1">
            <a:schemeClr val="dk1"/>
          </a:fillRef>
          <a:effectRef idx="1">
            <a:schemeClr val="dk1"/>
          </a:effectRef>
          <a:fontRef idx="minor">
            <a:schemeClr val="lt1"/>
          </a:fontRef>
        </p:style>
        <p:txBody>
          <a:bodyPr>
            <a:normAutofit/>
          </a:bodyPr>
          <a:lstStyle/>
          <a:p>
            <a:pPr marL="0" indent="0" algn="just">
              <a:buNone/>
            </a:pPr>
            <a:r>
              <a:rPr lang="fr-FR" sz="4400" dirty="0">
                <a:solidFill>
                  <a:srgbClr val="FFFF00"/>
                </a:solidFill>
                <a:latin typeface="Arial Rounded MT Bold" panose="020F0704030504030204" pitchFamily="34" charset="0"/>
              </a:rPr>
              <a:t>#22 La colère de Dieu exemplifiée contre. </a:t>
            </a:r>
            <a:br>
              <a:rPr lang="fr-FR" sz="4400" dirty="0">
                <a:solidFill>
                  <a:srgbClr val="FFFF00"/>
                </a:solidFill>
                <a:latin typeface="Arial Rounded MT Bold" panose="020F0704030504030204" pitchFamily="34" charset="0"/>
              </a:rPr>
            </a:br>
            <a:r>
              <a:rPr lang="fr-FR" sz="4400" dirty="0">
                <a:solidFill>
                  <a:srgbClr val="FFFF00"/>
                </a:solidFill>
                <a:latin typeface="Arial Rounded MT Bold" panose="020F0704030504030204" pitchFamily="34" charset="0"/>
              </a:rPr>
              <a:t>La colère de Dieu exemplifiée contre</a:t>
            </a:r>
            <a:r>
              <a:rPr lang="fr-FR" sz="4400" i="1" dirty="0">
                <a:solidFill>
                  <a:srgbClr val="FFFF00"/>
                </a:solidFill>
                <a:latin typeface="Arial Rounded MT Bold" panose="020F0704030504030204" pitchFamily="34" charset="0"/>
              </a:rPr>
              <a:t> L'ancien monde, </a:t>
            </a:r>
            <a:endParaRPr lang="en-US" sz="4400" dirty="0">
              <a:solidFill>
                <a:srgbClr val="FFFF00"/>
              </a:solidFill>
              <a:latin typeface="Arial Rounded MT Bold" panose="020F0704030504030204" pitchFamily="34" charset="0"/>
            </a:endParaRPr>
          </a:p>
          <a:p>
            <a:pPr algn="just"/>
            <a:endParaRPr lang="en-US" sz="4000"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143182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A89FE-C014-8DB9-B229-AA8669606FD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0A6EDE-3C7C-4889-8D58-772988CC807E}"/>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algn="just"/>
            <a:r>
              <a:rPr lang="fr-FR" sz="4400" dirty="0">
                <a:solidFill>
                  <a:srgbClr val="66FFFF"/>
                </a:solidFill>
                <a:latin typeface="Arial Rounded MT Bold" panose="020F0704030504030204" pitchFamily="34" charset="0"/>
              </a:rPr>
              <a:t>#23 La colère de Dieu exemplifiée contre</a:t>
            </a:r>
            <a:r>
              <a:rPr lang="fr-FR" sz="4400" i="1" dirty="0">
                <a:solidFill>
                  <a:srgbClr val="66FFFF"/>
                </a:solidFill>
                <a:latin typeface="Arial Rounded MT Bold" panose="020F0704030504030204" pitchFamily="34" charset="0"/>
              </a:rPr>
              <a:t> les Bâtisseurs de Babel, </a:t>
            </a:r>
            <a:endParaRPr lang="en-US" sz="4400" dirty="0">
              <a:solidFill>
                <a:srgbClr val="66FFFF"/>
              </a:solidFill>
              <a:latin typeface="Arial Rounded MT Bold" panose="020F0704030504030204" pitchFamily="34" charset="0"/>
            </a:endParaRPr>
          </a:p>
        </p:txBody>
      </p:sp>
    </p:spTree>
    <p:extLst>
      <p:ext uri="{BB962C8B-B14F-4D97-AF65-F5344CB8AC3E}">
        <p14:creationId xmlns:p14="http://schemas.microsoft.com/office/powerpoint/2010/main" val="9481904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63045</TotalTime>
  <Words>2389</Words>
  <Application>Microsoft Office PowerPoint</Application>
  <PresentationFormat>On-screen Show (4:3)</PresentationFormat>
  <Paragraphs>136</Paragraphs>
  <Slides>39</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Arial Rounded MT Bold</vt:lpstr>
      <vt:lpstr>Calibri</vt:lpstr>
      <vt:lpstr>Copperplate Gothic Bold</vt:lpstr>
      <vt:lpstr>Office Theme</vt:lpstr>
      <vt:lpstr>CHRIST THE ROCK CONGREGATION PRÉSENTE ÉTUDIONS LA BIBLE 141ÈME SESSION  ORATEUR: PASTEUR MARC  SIMEON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dc:title>
  <dc:creator>MARC EDOUARD SIMEON</dc:creator>
  <cp:lastModifiedBy>Marc Simeon</cp:lastModifiedBy>
  <cp:revision>622</cp:revision>
  <dcterms:created xsi:type="dcterms:W3CDTF">2022-04-13T13:36:19Z</dcterms:created>
  <dcterms:modified xsi:type="dcterms:W3CDTF">2026-08-26T00:56:31Z</dcterms:modified>
</cp:coreProperties>
</file>