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204" r:id="rId2"/>
    <p:sldId id="2189" r:id="rId3"/>
    <p:sldId id="2140" r:id="rId4"/>
    <p:sldId id="2117" r:id="rId5"/>
    <p:sldId id="2119" r:id="rId6"/>
    <p:sldId id="2191" r:id="rId7"/>
    <p:sldId id="2205" r:id="rId8"/>
    <p:sldId id="2213" r:id="rId9"/>
    <p:sldId id="2214" r:id="rId10"/>
    <p:sldId id="2215" r:id="rId11"/>
    <p:sldId id="2207" r:id="rId12"/>
    <p:sldId id="2220" r:id="rId13"/>
    <p:sldId id="2224" r:id="rId14"/>
    <p:sldId id="2242" r:id="rId15"/>
    <p:sldId id="2222" r:id="rId16"/>
    <p:sldId id="2223" r:id="rId17"/>
    <p:sldId id="2225" r:id="rId18"/>
    <p:sldId id="2236" r:id="rId19"/>
    <p:sldId id="2239" r:id="rId20"/>
    <p:sldId id="2238" r:id="rId21"/>
    <p:sldId id="2240" r:id="rId22"/>
    <p:sldId id="2241" r:id="rId23"/>
    <p:sldId id="2234" r:id="rId24"/>
    <p:sldId id="2235" r:id="rId25"/>
    <p:sldId id="2243" r:id="rId26"/>
    <p:sldId id="2244" r:id="rId27"/>
    <p:sldId id="2226" r:id="rId28"/>
    <p:sldId id="2246" r:id="rId29"/>
    <p:sldId id="2227" r:id="rId30"/>
    <p:sldId id="2248" r:id="rId31"/>
    <p:sldId id="2247" r:id="rId32"/>
    <p:sldId id="2249" r:id="rId33"/>
    <p:sldId id="2228" r:id="rId34"/>
    <p:sldId id="2251" r:id="rId35"/>
    <p:sldId id="2252" r:id="rId36"/>
    <p:sldId id="2250" r:id="rId37"/>
    <p:sldId id="2232" r:id="rId38"/>
    <p:sldId id="2253" r:id="rId39"/>
    <p:sldId id="2229" r:id="rId40"/>
    <p:sldId id="2254" r:id="rId41"/>
    <p:sldId id="316" r:id="rId42"/>
    <p:sldId id="1675" r:id="rId43"/>
    <p:sldId id="31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66FFFF"/>
    <a:srgbClr val="0033CC"/>
    <a:srgbClr val="FC0AFC"/>
    <a:srgbClr val="99FF33"/>
    <a:srgbClr val="CC00FF"/>
    <a:srgbClr val="FF9300"/>
    <a:srgbClr val="460000"/>
    <a:srgbClr val="000066"/>
    <a:srgbClr val="002E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41" autoAdjust="0"/>
    <p:restoredTop sz="94452" autoAdjust="0"/>
  </p:normalViewPr>
  <p:slideViewPr>
    <p:cSldViewPr>
      <p:cViewPr varScale="1">
        <p:scale>
          <a:sx n="75" d="100"/>
          <a:sy n="75" d="100"/>
        </p:scale>
        <p:origin x="1517" y="67"/>
      </p:cViewPr>
      <p:guideLst>
        <p:guide orient="horz" pos="2160"/>
        <p:guide pos="2880"/>
      </p:guideLst>
    </p:cSldViewPr>
  </p:slideViewPr>
  <p:outlineViewPr>
    <p:cViewPr>
      <p:scale>
        <a:sx n="33" d="100"/>
        <a:sy n="33" d="100"/>
      </p:scale>
      <p:origin x="0" y="-32275"/>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FAF5C8-1D43-4806-8BD8-4B4CD8D04E99}" type="datetimeFigureOut">
              <a:rPr lang="en-US" smtClean="0"/>
              <a:pPr/>
              <a:t>8/18/2026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8EF3A9-6767-417A-90ED-648F6232AE4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34ACA-33F3-EC9D-46D7-A44A0E9D41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2B8C90-9176-1A7F-81D6-D111CD1671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2CB213-58AB-6077-C3E6-7DE9A62B4868}"/>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9E2C109F-F058-5A4B-4D96-2284A15C717E}"/>
              </a:ext>
            </a:extLst>
          </p:cNvPr>
          <p:cNvSpPr>
            <a:spLocks noGrp="1"/>
          </p:cNvSpPr>
          <p:nvPr>
            <p:ph type="sldNum" sz="quarter" idx="10"/>
          </p:nvPr>
        </p:nvSpPr>
        <p:spPr/>
        <p:txBody>
          <a:bodyPr/>
          <a:lstStyle/>
          <a:p>
            <a:fld id="{E18EF3A9-6767-417A-90ED-648F6232AE49}" type="slidenum">
              <a:rPr lang="en-US" smtClean="0"/>
              <a:pPr/>
              <a:t>1</a:t>
            </a:fld>
            <a:endParaRPr lang="en-US"/>
          </a:p>
        </p:txBody>
      </p:sp>
    </p:spTree>
    <p:extLst>
      <p:ext uri="{BB962C8B-B14F-4D97-AF65-F5344CB8AC3E}">
        <p14:creationId xmlns:p14="http://schemas.microsoft.com/office/powerpoint/2010/main" val="1865470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42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0581207-D212-45AE-B60F-0C7B3FAE7BD5}"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581207-D212-45AE-B60F-0C7B3FAE7BD5}"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581207-D212-45AE-B60F-0C7B3FAE7BD5}"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0581207-D212-45AE-B60F-0C7B3FAE7BD5}" type="datetimeFigureOut">
              <a:rPr lang="en-US" smtClean="0"/>
              <a:pPr/>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581207-D212-45AE-B60F-0C7B3FAE7BD5}" type="datetimeFigureOut">
              <a:rPr lang="en-US" smtClean="0"/>
              <a:pPr/>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81207-D212-45AE-B60F-0C7B3FAE7BD5}" type="datetimeFigureOut">
              <a:rPr lang="en-US" smtClean="0"/>
              <a:pPr/>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581207-D212-45AE-B60F-0C7B3FAE7BD5}" type="datetimeFigureOut">
              <a:rPr lang="en-US" smtClean="0"/>
              <a:pPr/>
              <a:t>8/18/2026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25EBE-FFCC-48F0-8F30-8BDEC759F74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62107-5D3D-15FF-B56C-8F0AB32E5D5A}"/>
            </a:ext>
          </a:extLst>
        </p:cNvPr>
        <p:cNvGrpSpPr/>
        <p:nvPr/>
      </p:nvGrpSpPr>
      <p:grpSpPr>
        <a:xfrm>
          <a:off x="0" y="0"/>
          <a:ext cx="0" cy="0"/>
          <a:chOff x="0" y="0"/>
          <a:chExt cx="0" cy="0"/>
        </a:xfrm>
      </p:grpSpPr>
      <p:pic>
        <p:nvPicPr>
          <p:cNvPr id="5" name="Picture 4" descr="BIBLE 2 IMAGE.jpg">
            <a:extLst>
              <a:ext uri="{FF2B5EF4-FFF2-40B4-BE49-F238E27FC236}">
                <a16:creationId xmlns:a16="http://schemas.microsoft.com/office/drawing/2014/main" id="{F1F40F98-271E-2E72-C5ED-CFE58E92BCDF}"/>
              </a:ext>
            </a:extLst>
          </p:cNvPr>
          <p:cNvPicPr>
            <a:picLocks noChangeAspect="1"/>
          </p:cNvPicPr>
          <p:nvPr/>
        </p:nvPicPr>
        <p:blipFill>
          <a:blip r:embed="rId3"/>
          <a:stretch>
            <a:fillRect/>
          </a:stretch>
        </p:blipFill>
        <p:spPr>
          <a:xfrm>
            <a:off x="0" y="0"/>
            <a:ext cx="8991600" cy="6858000"/>
          </a:xfrm>
          <a:prstGeom prst="rect">
            <a:avLst/>
          </a:prstGeom>
          <a:solidFill>
            <a:srgbClr val="00FF00"/>
          </a:solidFill>
        </p:spPr>
      </p:pic>
      <p:sp>
        <p:nvSpPr>
          <p:cNvPr id="2" name="Title 1">
            <a:extLst>
              <a:ext uri="{FF2B5EF4-FFF2-40B4-BE49-F238E27FC236}">
                <a16:creationId xmlns:a16="http://schemas.microsoft.com/office/drawing/2014/main" id="{8D96F988-1DC3-A157-7C61-C4BA13587DED}"/>
              </a:ext>
            </a:extLst>
          </p:cNvPr>
          <p:cNvSpPr>
            <a:spLocks noGrp="1"/>
          </p:cNvSpPr>
          <p:nvPr>
            <p:ph type="ctrTitle"/>
          </p:nvPr>
        </p:nvSpPr>
        <p:spPr>
          <a:xfrm>
            <a:off x="0" y="0"/>
            <a:ext cx="9144000" cy="1981200"/>
          </a:xfrm>
          <a:gradFill flip="none" rotWithShape="1">
            <a:gsLst>
              <a:gs pos="0">
                <a:srgbClr val="FF9300">
                  <a:tint val="66000"/>
                  <a:satMod val="160000"/>
                </a:srgbClr>
              </a:gs>
              <a:gs pos="50000">
                <a:srgbClr val="FF9300">
                  <a:tint val="44500"/>
                  <a:satMod val="160000"/>
                </a:srgbClr>
              </a:gs>
              <a:gs pos="100000">
                <a:srgbClr val="FF9300">
                  <a:tint val="23500"/>
                  <a:satMod val="160000"/>
                </a:srgbClr>
              </a:gs>
            </a:gsLst>
            <a:path path="circle">
              <a:fillToRect l="50000" t="50000" r="50000" b="50000"/>
            </a:path>
            <a:tileRect/>
          </a:gradFill>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sz="3600" b="1" dirty="0"/>
              <a:t>CHRIST THE ROCK CONGREGATION</a:t>
            </a:r>
            <a:br>
              <a:rPr lang="en-US" sz="3600" b="1" dirty="0"/>
            </a:br>
            <a:r>
              <a:rPr lang="en-US" sz="3600" b="1" dirty="0">
                <a:solidFill>
                  <a:srgbClr val="FF0000"/>
                </a:solidFill>
              </a:rPr>
              <a:t>PRÉSENTE</a:t>
            </a:r>
            <a:br>
              <a:rPr lang="en-US" sz="3600" b="1" dirty="0">
                <a:solidFill>
                  <a:srgbClr val="0033CC"/>
                </a:solidFill>
              </a:rPr>
            </a:br>
            <a:r>
              <a:rPr lang="en-US" sz="3600" b="1" dirty="0">
                <a:solidFill>
                  <a:srgbClr val="0033CC"/>
                </a:solidFill>
              </a:rPr>
              <a:t>ÉTUDIONS LA BIBLE 140ÈME SESSION </a:t>
            </a:r>
            <a:br>
              <a:rPr lang="en-US" sz="3600" b="1" dirty="0"/>
            </a:br>
            <a:r>
              <a:rPr lang="en-US" sz="3600" b="1" dirty="0">
                <a:solidFill>
                  <a:srgbClr val="460000"/>
                </a:solidFill>
              </a:rPr>
              <a:t>ORATEUR: PASTEUR MARC  SIMEON</a:t>
            </a:r>
          </a:p>
        </p:txBody>
      </p:sp>
      <p:sp>
        <p:nvSpPr>
          <p:cNvPr id="3" name="Subtitle 2">
            <a:extLst>
              <a:ext uri="{FF2B5EF4-FFF2-40B4-BE49-F238E27FC236}">
                <a16:creationId xmlns:a16="http://schemas.microsoft.com/office/drawing/2014/main" id="{76762E46-9456-0A50-A4B1-52BF0FE8BA62}"/>
              </a:ext>
            </a:extLst>
          </p:cNvPr>
          <p:cNvSpPr>
            <a:spLocks noGrp="1"/>
          </p:cNvSpPr>
          <p:nvPr>
            <p:ph type="subTitle" idx="1"/>
          </p:nvPr>
        </p:nvSpPr>
        <p:spPr>
          <a:xfrm>
            <a:off x="0" y="4191000"/>
            <a:ext cx="9144000" cy="2209800"/>
          </a:xfrm>
          <a:solidFill>
            <a:schemeClr val="bg1"/>
          </a:solidFill>
        </p:spPr>
        <p:style>
          <a:lnRef idx="2">
            <a:schemeClr val="dk1">
              <a:shade val="50000"/>
            </a:schemeClr>
          </a:lnRef>
          <a:fillRef idx="1">
            <a:schemeClr val="dk1"/>
          </a:fillRef>
          <a:effectRef idx="0">
            <a:schemeClr val="dk1"/>
          </a:effectRef>
          <a:fontRef idx="minor">
            <a:schemeClr val="lt1"/>
          </a:fontRef>
        </p:style>
        <p:txBody>
          <a:bodyPr>
            <a:normAutofit/>
          </a:bodyPr>
          <a:lstStyle/>
          <a:p>
            <a:r>
              <a:rPr lang="fr-FR" sz="4000" b="1" dirty="0">
                <a:solidFill>
                  <a:srgbClr val="000066"/>
                </a:solidFill>
              </a:rPr>
              <a:t>VENDREDI 21 AOUT 2026 </a:t>
            </a:r>
          </a:p>
          <a:p>
            <a:pPr>
              <a:spcBef>
                <a:spcPts val="600"/>
              </a:spcBef>
            </a:pPr>
            <a:r>
              <a:rPr lang="fr-FR" sz="44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LA COLÈRE DE DIEU </a:t>
            </a:r>
            <a:r>
              <a:rPr lang="fr-FR" sz="4400" b="1" u="sng" dirty="0">
                <a:solidFill>
                  <a:srgbClr val="0033CC"/>
                </a:solidFill>
                <a:latin typeface="Arial" panose="020B0604020202020204" pitchFamily="34" charset="0"/>
                <a:ea typeface="Calibri" panose="020F0502020204030204" pitchFamily="34" charset="0"/>
                <a:cs typeface="Times New Roman" panose="02020603050405020304" pitchFamily="18" charset="0"/>
              </a:rPr>
              <a:t>5</a:t>
            </a:r>
            <a:r>
              <a:rPr lang="fr-FR" sz="4400" b="1" u="sng" baseline="30000" dirty="0">
                <a:solidFill>
                  <a:srgbClr val="0033CC"/>
                </a:solidFill>
                <a:latin typeface="Arial" panose="020B0604020202020204" pitchFamily="34" charset="0"/>
                <a:ea typeface="Calibri" panose="020F0502020204030204" pitchFamily="34" charset="0"/>
                <a:cs typeface="Times New Roman" panose="02020603050405020304" pitchFamily="18" charset="0"/>
              </a:rPr>
              <a:t>e</a:t>
            </a:r>
            <a:r>
              <a:rPr lang="fr-FR" sz="4400" b="1" u="sng" dirty="0">
                <a:solidFill>
                  <a:srgbClr val="FF0000"/>
                </a:solidFill>
                <a:latin typeface="Arial" panose="020B0604020202020204" pitchFamily="34" charset="0"/>
                <a:ea typeface="Calibri" panose="020F0502020204030204" pitchFamily="34" charset="0"/>
                <a:cs typeface="Times New Roman" panose="02020603050405020304" pitchFamily="18" charset="0"/>
              </a:rPr>
              <a:t> Partie</a:t>
            </a:r>
            <a:endParaRPr lang="en-US" sz="4400" b="1" u="sng" dirty="0">
              <a:solidFill>
                <a:srgbClr val="FF0000"/>
              </a:solidFill>
            </a:endParaRPr>
          </a:p>
        </p:txBody>
      </p:sp>
    </p:spTree>
    <p:extLst>
      <p:ext uri="{BB962C8B-B14F-4D97-AF65-F5344CB8AC3E}">
        <p14:creationId xmlns:p14="http://schemas.microsoft.com/office/powerpoint/2010/main" val="3243335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59BB5-BD76-C78D-D372-585DAC952D0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504972-4612-2E53-AE88-0D6E1A0813B3}"/>
              </a:ext>
            </a:extLst>
          </p:cNvPr>
          <p:cNvSpPr>
            <a:spLocks noGrp="1"/>
          </p:cNvSpPr>
          <p:nvPr>
            <p:ph idx="1"/>
          </p:nvPr>
        </p:nvSpPr>
        <p:spPr>
          <a:xfrm>
            <a:off x="0" y="0"/>
            <a:ext cx="9144000" cy="6858000"/>
          </a:xfrm>
          <a:solidFill>
            <a:srgbClr val="C00000"/>
          </a:solidFill>
        </p:spPr>
        <p:style>
          <a:lnRef idx="3">
            <a:schemeClr val="lt1"/>
          </a:lnRef>
          <a:fillRef idx="1">
            <a:schemeClr val="dk1"/>
          </a:fillRef>
          <a:effectRef idx="1">
            <a:schemeClr val="dk1"/>
          </a:effectRef>
          <a:fontRef idx="minor">
            <a:schemeClr val="lt1"/>
          </a:fontRef>
        </p:style>
        <p:txBody>
          <a:bodyPr>
            <a:normAutofit/>
          </a:bodyPr>
          <a:lstStyle/>
          <a:p>
            <a:pPr marL="0" indent="0" algn="just">
              <a:buNone/>
            </a:pPr>
            <a:r>
              <a:rPr lang="fr-FR" sz="3600" b="1" dirty="0">
                <a:solidFill>
                  <a:srgbClr val="99FF33"/>
                </a:solidFill>
                <a:latin typeface="Arial Rounded MT Bold" panose="020F0704030504030204" pitchFamily="34" charset="0"/>
              </a:rPr>
              <a:t>#24 La colère de Dieu exemplifiée contre</a:t>
            </a:r>
            <a:r>
              <a:rPr lang="fr-FR" sz="3600" b="1" i="1" dirty="0">
                <a:solidFill>
                  <a:srgbClr val="99FF33"/>
                </a:solidFill>
                <a:latin typeface="Arial Rounded MT Bold" panose="020F0704030504030204" pitchFamily="34" charset="0"/>
              </a:rPr>
              <a:t> </a:t>
            </a:r>
            <a:r>
              <a:rPr lang="fr-FR" sz="3600" b="1" dirty="0">
                <a:solidFill>
                  <a:srgbClr val="99FF33"/>
                </a:solidFill>
                <a:latin typeface="Arial Rounded MT Bold" panose="020F0704030504030204" pitchFamily="34" charset="0"/>
              </a:rPr>
              <a:t>Sodome et Gomorrhe </a:t>
            </a:r>
          </a:p>
          <a:p>
            <a:pPr algn="just"/>
            <a:r>
              <a:rPr lang="fr-FR" sz="3600" b="1" dirty="0">
                <a:solidFill>
                  <a:schemeClr val="bg1"/>
                </a:solidFill>
                <a:latin typeface="Arial Rounded MT Bold" panose="020F0704030504030204" pitchFamily="34" charset="0"/>
              </a:rPr>
              <a:t>Genèse 19:24-25</a:t>
            </a:r>
            <a:r>
              <a:rPr lang="fr-FR" sz="3600" dirty="0">
                <a:solidFill>
                  <a:schemeClr val="bg1"/>
                </a:solidFill>
                <a:latin typeface="Arial Rounded MT Bold" panose="020F0704030504030204" pitchFamily="34" charset="0"/>
              </a:rPr>
              <a:t> </a:t>
            </a:r>
          </a:p>
          <a:p>
            <a:pPr algn="just"/>
            <a:r>
              <a:rPr lang="fr-FR" sz="3600" dirty="0">
                <a:solidFill>
                  <a:srgbClr val="99FF33"/>
                </a:solidFill>
                <a:latin typeface="Arial Rounded MT Bold" panose="020F0704030504030204" pitchFamily="34" charset="0"/>
              </a:rPr>
              <a:t>Ge 19:24 ¶ Alors l'Éternel fit pleuvoir du ciel sur Sodome et sur Gomorrhe du soufre et du feu, de par l'Éternel.</a:t>
            </a:r>
          </a:p>
          <a:p>
            <a:pPr algn="just"/>
            <a:r>
              <a:rPr lang="fr-FR" sz="3600" dirty="0">
                <a:solidFill>
                  <a:schemeClr val="bg1"/>
                </a:solidFill>
                <a:latin typeface="Arial Rounded MT Bold" panose="020F0704030504030204" pitchFamily="34" charset="0"/>
              </a:rPr>
              <a:t> 25 Il détruisit ces villes, toute la plaine et tous les habitants des villes, et les plantes de la terre.</a:t>
            </a:r>
            <a:br>
              <a:rPr lang="fr-FR" dirty="0">
                <a:solidFill>
                  <a:srgbClr val="99FF33"/>
                </a:solidFill>
                <a:latin typeface="Arial Rounded MT Bold" panose="020F0704030504030204" pitchFamily="34" charset="0"/>
              </a:rPr>
            </a:br>
            <a:endParaRPr lang="en-US" sz="40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1983807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ACEB2-F482-EA44-BED7-C45B6B0D576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CBB7EC-9704-4FA3-6A9A-9BBCE1AA2724}"/>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r>
              <a:rPr lang="fr-FR" b="1" dirty="0">
                <a:solidFill>
                  <a:srgbClr val="0033CC"/>
                </a:solidFill>
                <a:latin typeface="Arial Rounded MT Bold" panose="020F0704030504030204" pitchFamily="34" charset="0"/>
              </a:rPr>
              <a:t>#25 La colère de Dieu exemplifiée contre les Égyptiens, </a:t>
            </a:r>
            <a:endParaRPr lang="en-US" b="1" dirty="0">
              <a:solidFill>
                <a:srgbClr val="0033CC"/>
              </a:solidFill>
              <a:latin typeface="Arial Rounded MT Bold" panose="020F0704030504030204" pitchFamily="34" charset="0"/>
            </a:endParaRPr>
          </a:p>
          <a:p>
            <a:pPr algn="just"/>
            <a:r>
              <a:rPr lang="fr-FR" b="1" dirty="0">
                <a:solidFill>
                  <a:srgbClr val="FF0000"/>
                </a:solidFill>
                <a:latin typeface="Arial Rounded MT Bold" panose="020F0704030504030204" pitchFamily="34" charset="0"/>
              </a:rPr>
              <a:t>Exode 7:20-21</a:t>
            </a:r>
            <a:r>
              <a:rPr lang="fr-FR" dirty="0">
                <a:solidFill>
                  <a:srgbClr val="FF0000"/>
                </a:solidFill>
                <a:latin typeface="Arial Rounded MT Bold" panose="020F0704030504030204" pitchFamily="34" charset="0"/>
              </a:rPr>
              <a:t> </a:t>
            </a:r>
          </a:p>
          <a:p>
            <a:pPr algn="just"/>
            <a:r>
              <a:rPr lang="fr-FR" dirty="0">
                <a:solidFill>
                  <a:srgbClr val="0033CC"/>
                </a:solidFill>
                <a:latin typeface="Arial Rounded MT Bold" panose="020F0704030504030204" pitchFamily="34" charset="0"/>
              </a:rPr>
              <a:t>20 Moïse et Aaron firent ce que l'Éternel avait ordonné. Aaron leva la verge, et il frappa les eaux qui étaient dans le fleuve, sous les yeux de Pharaon et sous les yeux de ses serviteurs; et toutes les eaux du fleuve furent changées en sang.</a:t>
            </a:r>
          </a:p>
          <a:p>
            <a:pPr algn="just"/>
            <a:r>
              <a:rPr lang="fr-FR" dirty="0">
                <a:solidFill>
                  <a:srgbClr val="FF0000"/>
                </a:solidFill>
                <a:latin typeface="Arial Rounded MT Bold" panose="020F0704030504030204" pitchFamily="34" charset="0"/>
              </a:rPr>
              <a:t> 21 </a:t>
            </a:r>
            <a:r>
              <a:rPr lang="fr-FR" u="sng" dirty="0">
                <a:solidFill>
                  <a:srgbClr val="FF0000"/>
                </a:solidFill>
                <a:latin typeface="Arial Rounded MT Bold" panose="020F0704030504030204" pitchFamily="34" charset="0"/>
              </a:rPr>
              <a:t>Les poissons qui étaient dans le fleuve périrent, le fleuve se corrompit, les Égyptiens ne pouvaient plus boire l'eau du fleuve, et il y eut du sang dans tout le pays d'Égypte.</a:t>
            </a:r>
          </a:p>
        </p:txBody>
      </p:sp>
    </p:spTree>
    <p:extLst>
      <p:ext uri="{BB962C8B-B14F-4D97-AF65-F5344CB8AC3E}">
        <p14:creationId xmlns:p14="http://schemas.microsoft.com/office/powerpoint/2010/main" val="3002729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7E2A9-F462-6462-0A1B-F89749D78AA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F579A7-01C6-1E7D-35B8-324AF35F49D1}"/>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solidFill>
                  <a:srgbClr val="FF0000"/>
                </a:solidFill>
                <a:latin typeface="Arial Rounded MT Bold" panose="020F0704030504030204" pitchFamily="34" charset="0"/>
              </a:rPr>
              <a:t>Exode 8:6</a:t>
            </a:r>
            <a:r>
              <a:rPr lang="fr-FR" sz="4000" dirty="0">
                <a:solidFill>
                  <a:srgbClr val="FF0000"/>
                </a:solidFill>
                <a:latin typeface="Arial Rounded MT Bold" panose="020F0704030504030204" pitchFamily="34" charset="0"/>
              </a:rPr>
              <a:t> </a:t>
            </a:r>
            <a:r>
              <a:rPr lang="fr-FR" sz="4000" dirty="0">
                <a:solidFill>
                  <a:srgbClr val="0033CC"/>
                </a:solidFill>
                <a:latin typeface="Arial Rounded MT Bold" panose="020F0704030504030204" pitchFamily="34" charset="0"/>
              </a:rPr>
              <a:t>Et Aaron tendit la main sur les eaux d'Égypte ; et les grenouilles remontèrent, et couvrirent la terre d'Égypte.</a:t>
            </a:r>
            <a:endParaRPr lang="en-US" sz="4000" dirty="0">
              <a:solidFill>
                <a:srgbClr val="0033CC"/>
              </a:solidFill>
              <a:latin typeface="Arial Rounded MT Bold" panose="020F0704030504030204" pitchFamily="34" charset="0"/>
            </a:endParaRPr>
          </a:p>
          <a:p>
            <a:pPr algn="just"/>
            <a:r>
              <a:rPr lang="fr-FR" sz="4000" b="1" dirty="0">
                <a:solidFill>
                  <a:srgbClr val="FF0000"/>
                </a:solidFill>
                <a:latin typeface="Arial Rounded MT Bold" panose="020F0704030504030204" pitchFamily="34" charset="0"/>
              </a:rPr>
              <a:t>Exode 8:16</a:t>
            </a:r>
            <a:r>
              <a:rPr lang="fr-FR" sz="4000" dirty="0">
                <a:solidFill>
                  <a:srgbClr val="FF0000"/>
                </a:solidFill>
                <a:latin typeface="Arial Rounded MT Bold" panose="020F0704030504030204" pitchFamily="34" charset="0"/>
              </a:rPr>
              <a:t> </a:t>
            </a:r>
            <a:r>
              <a:rPr lang="fr-FR" sz="4000" dirty="0">
                <a:solidFill>
                  <a:srgbClr val="0033CC"/>
                </a:solidFill>
                <a:latin typeface="Arial Rounded MT Bold" panose="020F0704030504030204" pitchFamily="34" charset="0"/>
              </a:rPr>
              <a:t>Et le SEIGNEUR dit à Moïse : Dis à Aaron : Tends ta verge et frappe la poussière de la terre, afin qu'elle devienne des poux dans tout le pays d'Égypte.</a:t>
            </a:r>
            <a:endParaRPr lang="en-US" sz="40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418412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26AE3-D630-452F-4CD5-6235DBDCE4E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EE21F9-E641-6898-BE8B-A7BD501E3C66}"/>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solidFill>
                  <a:srgbClr val="FF0000"/>
                </a:solidFill>
                <a:latin typeface="Arial Rounded MT Bold" panose="020F0704030504030204" pitchFamily="34" charset="0"/>
              </a:rPr>
              <a:t>Exode 9:3</a:t>
            </a:r>
            <a:r>
              <a:rPr lang="fr-FR" sz="4000" dirty="0">
                <a:solidFill>
                  <a:srgbClr val="FF0000"/>
                </a:solidFill>
                <a:latin typeface="Arial Rounded MT Bold" panose="020F0704030504030204" pitchFamily="34" charset="0"/>
              </a:rPr>
              <a:t> </a:t>
            </a:r>
            <a:r>
              <a:rPr lang="fr-FR" sz="4000" dirty="0">
                <a:solidFill>
                  <a:srgbClr val="0033CC"/>
                </a:solidFill>
                <a:latin typeface="Arial Rounded MT Bold" panose="020F0704030504030204" pitchFamily="34" charset="0"/>
              </a:rPr>
              <a:t>Ex 9:3 voici, la main de l'Éternel sera sur tes troupeaux qui sont dans les champs, sur les </a:t>
            </a:r>
            <a:r>
              <a:rPr lang="fr-FR" sz="4000" u="sng" dirty="0">
                <a:solidFill>
                  <a:srgbClr val="0033CC"/>
                </a:solidFill>
                <a:latin typeface="Arial Rounded MT Bold" panose="020F0704030504030204" pitchFamily="34" charset="0"/>
              </a:rPr>
              <a:t>chevaux, sur les ânes, sur les chameaux, sur les bœufs et sur les brebis</a:t>
            </a:r>
            <a:r>
              <a:rPr lang="fr-FR" sz="4000" dirty="0">
                <a:solidFill>
                  <a:srgbClr val="0033CC"/>
                </a:solidFill>
                <a:latin typeface="Arial Rounded MT Bold" panose="020F0704030504030204" pitchFamily="34" charset="0"/>
              </a:rPr>
              <a:t>; il y aura </a:t>
            </a:r>
            <a:r>
              <a:rPr lang="fr-FR" sz="4000" dirty="0">
                <a:solidFill>
                  <a:srgbClr val="FF0000"/>
                </a:solidFill>
                <a:latin typeface="Arial Rounded MT Bold" panose="020F0704030504030204" pitchFamily="34" charset="0"/>
              </a:rPr>
              <a:t>une mortalité très grande.</a:t>
            </a:r>
          </a:p>
        </p:txBody>
      </p:sp>
    </p:spTree>
    <p:extLst>
      <p:ext uri="{BB962C8B-B14F-4D97-AF65-F5344CB8AC3E}">
        <p14:creationId xmlns:p14="http://schemas.microsoft.com/office/powerpoint/2010/main" val="1967829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FB193-9063-F0F4-3900-1662C7BACD9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82AA8A-24F0-0727-23C4-8C1B2EFE4C03}"/>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Autofit/>
          </a:bodyPr>
          <a:lstStyle/>
          <a:p>
            <a:pPr algn="just"/>
            <a:r>
              <a:rPr lang="fr-FR" sz="3400" b="1" dirty="0">
                <a:solidFill>
                  <a:srgbClr val="FF0000"/>
                </a:solidFill>
                <a:latin typeface="Arial Rounded MT Bold" panose="020F0704030504030204" pitchFamily="34" charset="0"/>
              </a:rPr>
              <a:t>Exode 9:8-10</a:t>
            </a:r>
            <a:endParaRPr lang="fr-FR" sz="3400" dirty="0">
              <a:solidFill>
                <a:srgbClr val="FF0000"/>
              </a:solidFill>
              <a:latin typeface="Arial Rounded MT Bold" panose="020F0704030504030204" pitchFamily="34" charset="0"/>
            </a:endParaRPr>
          </a:p>
          <a:p>
            <a:pPr algn="just"/>
            <a:r>
              <a:rPr lang="fr-FR" sz="3400" dirty="0">
                <a:solidFill>
                  <a:srgbClr val="0033CC"/>
                </a:solidFill>
                <a:latin typeface="Arial Rounded MT Bold" panose="020F0704030504030204" pitchFamily="34" charset="0"/>
              </a:rPr>
              <a:t>Ex 9:8 ¶ L'Éternel dit à Moïse et à Aaron: Remplissez vos mains de cendre de fournaise, et que Moïse la jette vers le ciel, sous les yeux de Pharaon.</a:t>
            </a:r>
          </a:p>
          <a:p>
            <a:pPr algn="just"/>
            <a:r>
              <a:rPr lang="fr-FR" sz="3400" dirty="0">
                <a:solidFill>
                  <a:srgbClr val="0033CC"/>
                </a:solidFill>
                <a:latin typeface="Arial Rounded MT Bold" panose="020F0704030504030204" pitchFamily="34" charset="0"/>
              </a:rPr>
              <a:t> 9 Elle deviendra une poussière qui couvrira tout le pays d'Égypte; et elle produira, dans tout le pays d'Égypte, sur les hommes et sur les animaux, des </a:t>
            </a:r>
            <a:r>
              <a:rPr lang="fr-FR" sz="3400" dirty="0">
                <a:solidFill>
                  <a:srgbClr val="FF0000"/>
                </a:solidFill>
                <a:latin typeface="Arial Rounded MT Bold" panose="020F0704030504030204" pitchFamily="34" charset="0"/>
              </a:rPr>
              <a:t>ulcères</a:t>
            </a:r>
            <a:r>
              <a:rPr lang="fr-FR" sz="3400" dirty="0">
                <a:solidFill>
                  <a:srgbClr val="0033CC"/>
                </a:solidFill>
                <a:latin typeface="Arial Rounded MT Bold" panose="020F0704030504030204" pitchFamily="34" charset="0"/>
              </a:rPr>
              <a:t> formés par une éruption de pustules.</a:t>
            </a:r>
          </a:p>
        </p:txBody>
      </p:sp>
    </p:spTree>
    <p:extLst>
      <p:ext uri="{BB962C8B-B14F-4D97-AF65-F5344CB8AC3E}">
        <p14:creationId xmlns:p14="http://schemas.microsoft.com/office/powerpoint/2010/main" val="1136631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81595-1FE4-02D4-DECA-460339A0548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2649EC-727D-43FA-4528-54FEEF9424F0}"/>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b="1" dirty="0">
                <a:solidFill>
                  <a:srgbClr val="FF0000"/>
                </a:solidFill>
                <a:latin typeface="Arial Rounded MT Bold" panose="020F0704030504030204" pitchFamily="34" charset="0"/>
              </a:rPr>
              <a:t>Exode 9:10</a:t>
            </a:r>
            <a:endParaRPr lang="fr-FR" dirty="0">
              <a:solidFill>
                <a:srgbClr val="FF0000"/>
              </a:solidFill>
              <a:latin typeface="Arial Rounded MT Bold" panose="020F0704030504030204" pitchFamily="34" charset="0"/>
            </a:endParaRPr>
          </a:p>
          <a:p>
            <a:pPr algn="just"/>
            <a:r>
              <a:rPr lang="fr-FR" dirty="0">
                <a:solidFill>
                  <a:srgbClr val="0033CC"/>
                </a:solidFill>
                <a:latin typeface="Arial Rounded MT Bold" panose="020F0704030504030204" pitchFamily="34" charset="0"/>
              </a:rPr>
              <a:t> Ils prirent de la cendre de fournaise, et se présentèrent devant Pharaon; Moïse la jeta vers le ciel, et elle produisit sur les hommes et sur les animaux des </a:t>
            </a:r>
            <a:r>
              <a:rPr lang="fr-FR" dirty="0">
                <a:solidFill>
                  <a:srgbClr val="FF0000"/>
                </a:solidFill>
                <a:latin typeface="Arial Rounded MT Bold" panose="020F0704030504030204" pitchFamily="34" charset="0"/>
              </a:rPr>
              <a:t>ulcères formés par une éruption de pustules.</a:t>
            </a:r>
          </a:p>
          <a:p>
            <a:pPr algn="just"/>
            <a:r>
              <a:rPr lang="fr-FR" b="1" dirty="0">
                <a:solidFill>
                  <a:srgbClr val="FF0000"/>
                </a:solidFill>
                <a:latin typeface="Arial Rounded MT Bold" panose="020F0704030504030204" pitchFamily="34" charset="0"/>
              </a:rPr>
              <a:t>Exode 10:13</a:t>
            </a:r>
            <a:r>
              <a:rPr lang="fr-FR" dirty="0">
                <a:solidFill>
                  <a:srgbClr val="FF0000"/>
                </a:solidFill>
                <a:latin typeface="Arial Rounded MT Bold" panose="020F0704030504030204" pitchFamily="34" charset="0"/>
              </a:rPr>
              <a:t> </a:t>
            </a:r>
            <a:r>
              <a:rPr lang="fr-FR" dirty="0">
                <a:solidFill>
                  <a:srgbClr val="0033CC"/>
                </a:solidFill>
                <a:latin typeface="Arial Rounded MT Bold" panose="020F0704030504030204" pitchFamily="34" charset="0"/>
              </a:rPr>
              <a:t>Et Moïse étendit sa verge sur la terre d'Égypte, et l'ÉTERNEL fit venir un vent d'est sur la terre tout ce jour-là, et toute  la nuit ; </a:t>
            </a:r>
            <a:r>
              <a:rPr lang="fr-FR" i="1" dirty="0">
                <a:solidFill>
                  <a:srgbClr val="0033CC"/>
                </a:solidFill>
                <a:latin typeface="Arial Rounded MT Bold" panose="020F0704030504030204" pitchFamily="34" charset="0"/>
              </a:rPr>
              <a:t>et</a:t>
            </a:r>
            <a:r>
              <a:rPr lang="fr-FR" dirty="0">
                <a:solidFill>
                  <a:srgbClr val="0033CC"/>
                </a:solidFill>
                <a:latin typeface="Arial Rounded MT Bold" panose="020F0704030504030204" pitchFamily="34" charset="0"/>
              </a:rPr>
              <a:t> au matin, le vent d'est amena </a:t>
            </a:r>
            <a:r>
              <a:rPr lang="fr-FR" dirty="0">
                <a:solidFill>
                  <a:srgbClr val="FF0000"/>
                </a:solidFill>
                <a:latin typeface="Arial Rounded MT Bold" panose="020F0704030504030204" pitchFamily="34" charset="0"/>
              </a:rPr>
              <a:t>les sauterelles</a:t>
            </a:r>
            <a:r>
              <a:rPr lang="fr-FR" dirty="0">
                <a:solidFill>
                  <a:srgbClr val="0033CC"/>
                </a:solidFill>
                <a:latin typeface="Arial Rounded MT Bold" panose="020F0704030504030204" pitchFamily="34" charset="0"/>
              </a:rPr>
              <a:t>.</a:t>
            </a: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568789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96717-8035-2CB3-67E5-D9A5D4EC003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D7130C-D7B7-9E90-851E-FDBE63B44B90}"/>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b="1" dirty="0">
                <a:solidFill>
                  <a:srgbClr val="FF0000"/>
                </a:solidFill>
                <a:latin typeface="Arial Rounded MT Bold" panose="020F0704030504030204" pitchFamily="34" charset="0"/>
              </a:rPr>
              <a:t>Exode 12:29</a:t>
            </a:r>
            <a:r>
              <a:rPr lang="fr-FR" dirty="0">
                <a:solidFill>
                  <a:srgbClr val="FF0000"/>
                </a:solidFill>
                <a:latin typeface="Arial Rounded MT Bold" panose="020F0704030504030204" pitchFamily="34" charset="0"/>
              </a:rPr>
              <a:t> </a:t>
            </a:r>
            <a:r>
              <a:rPr lang="fr-FR" dirty="0">
                <a:solidFill>
                  <a:srgbClr val="0033CC"/>
                </a:solidFill>
                <a:latin typeface="Arial Rounded MT Bold" panose="020F0704030504030204" pitchFamily="34" charset="0"/>
              </a:rPr>
              <a:t>Et il fut accompli qu'à minuit, le SEIGNEUR </a:t>
            </a:r>
            <a:r>
              <a:rPr lang="fr-FR" dirty="0">
                <a:solidFill>
                  <a:srgbClr val="FF0000"/>
                </a:solidFill>
                <a:latin typeface="Arial Rounded MT Bold" panose="020F0704030504030204" pitchFamily="34" charset="0"/>
              </a:rPr>
              <a:t>frappa tous les premiers-nés </a:t>
            </a:r>
            <a:r>
              <a:rPr lang="fr-FR" dirty="0">
                <a:solidFill>
                  <a:srgbClr val="0033CC"/>
                </a:solidFill>
                <a:latin typeface="Arial Rounded MT Bold" panose="020F0704030504030204" pitchFamily="34" charset="0"/>
              </a:rPr>
              <a:t>du pays d'Égypte, du premier-né du Pharaon assis sur son trône, jusqu'au premier-né du captif qui </a:t>
            </a:r>
            <a:r>
              <a:rPr lang="fr-FR" i="1" dirty="0">
                <a:solidFill>
                  <a:srgbClr val="0033CC"/>
                </a:solidFill>
                <a:latin typeface="Arial Rounded MT Bold" panose="020F0704030504030204" pitchFamily="34" charset="0"/>
              </a:rPr>
              <a:t>était</a:t>
            </a:r>
            <a:r>
              <a:rPr lang="fr-FR" dirty="0">
                <a:solidFill>
                  <a:srgbClr val="0033CC"/>
                </a:solidFill>
                <a:latin typeface="Arial Rounded MT Bold" panose="020F0704030504030204" pitchFamily="34" charset="0"/>
              </a:rPr>
              <a:t> dans le donjon ; et tous les premiers-nés de bétail. </a:t>
            </a:r>
            <a:endParaRPr lang="en-US" dirty="0">
              <a:solidFill>
                <a:srgbClr val="0033CC"/>
              </a:solidFill>
              <a:latin typeface="Arial Rounded MT Bold" panose="020F0704030504030204" pitchFamily="34" charset="0"/>
            </a:endParaRPr>
          </a:p>
          <a:p>
            <a:pPr algn="just"/>
            <a:r>
              <a:rPr lang="fr-FR" b="1" dirty="0">
                <a:solidFill>
                  <a:srgbClr val="FF0000"/>
                </a:solidFill>
                <a:latin typeface="Arial Rounded MT Bold" panose="020F0704030504030204" pitchFamily="34" charset="0"/>
              </a:rPr>
              <a:t>Exode 14:27</a:t>
            </a:r>
            <a:r>
              <a:rPr lang="fr-FR" dirty="0">
                <a:solidFill>
                  <a:srgbClr val="FF0000"/>
                </a:solidFill>
                <a:latin typeface="Arial Rounded MT Bold" panose="020F0704030504030204" pitchFamily="34" charset="0"/>
              </a:rPr>
              <a:t>  </a:t>
            </a:r>
            <a:r>
              <a:rPr lang="fr-FR" dirty="0">
                <a:solidFill>
                  <a:srgbClr val="0033CC"/>
                </a:solidFill>
                <a:latin typeface="Arial Rounded MT Bold" panose="020F0704030504030204" pitchFamily="34" charset="0"/>
              </a:rPr>
              <a:t>Moïse étendit sa main sur la mer. Et vers le matin, la mer reprit son impétuosité, et les Égyptiens s'enfuirent à son approche; mais l'Éternel </a:t>
            </a:r>
            <a:r>
              <a:rPr lang="fr-FR" dirty="0">
                <a:solidFill>
                  <a:srgbClr val="FF0000"/>
                </a:solidFill>
                <a:latin typeface="Arial Rounded MT Bold" panose="020F0704030504030204" pitchFamily="34" charset="0"/>
              </a:rPr>
              <a:t>précipita les Égyptiens au milieu de la mer.</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348358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5A215-7D42-2735-562B-9DADD99F48E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8AF004-BAFA-1363-03B9-4AF00DDA1B4A}"/>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3600" dirty="0">
                <a:solidFill>
                  <a:srgbClr val="00FF00"/>
                </a:solidFill>
                <a:latin typeface="Arial Rounded MT Bold" panose="020F0704030504030204" pitchFamily="34" charset="0"/>
              </a:rPr>
              <a:t>#26 La colère de Dieu exemplifiée contre</a:t>
            </a:r>
            <a:r>
              <a:rPr lang="fr-FR" sz="3600" i="1" dirty="0">
                <a:solidFill>
                  <a:srgbClr val="00FF00"/>
                </a:solidFill>
                <a:latin typeface="Arial Rounded MT Bold" panose="020F0704030504030204" pitchFamily="34" charset="0"/>
              </a:rPr>
              <a:t> les Israélites, </a:t>
            </a:r>
            <a:endParaRPr lang="en-US" sz="3600" dirty="0">
              <a:solidFill>
                <a:srgbClr val="00FF00"/>
              </a:solidFill>
              <a:latin typeface="Arial Rounded MT Bold" panose="020F0704030504030204" pitchFamily="34" charset="0"/>
            </a:endParaRPr>
          </a:p>
          <a:p>
            <a:pPr algn="just"/>
            <a:r>
              <a:rPr lang="fr-FR" sz="3600" b="1" dirty="0">
                <a:solidFill>
                  <a:schemeClr val="accent6">
                    <a:lumMod val="60000"/>
                    <a:lumOff val="40000"/>
                  </a:schemeClr>
                </a:solidFill>
                <a:latin typeface="Arial Rounded MT Bold" panose="020F0704030504030204" pitchFamily="34" charset="0"/>
              </a:rPr>
              <a:t>Exode 32:34-35</a:t>
            </a:r>
            <a:r>
              <a:rPr lang="fr-FR" sz="3600" dirty="0">
                <a:solidFill>
                  <a:schemeClr val="accent6">
                    <a:lumMod val="60000"/>
                    <a:lumOff val="40000"/>
                  </a:schemeClr>
                </a:solidFill>
                <a:latin typeface="Arial Rounded MT Bold" panose="020F0704030504030204" pitchFamily="34" charset="0"/>
              </a:rPr>
              <a:t> </a:t>
            </a:r>
          </a:p>
          <a:p>
            <a:pPr algn="just"/>
            <a:r>
              <a:rPr lang="fr-FR" sz="3600" dirty="0">
                <a:latin typeface="Arial Rounded MT Bold" panose="020F0704030504030204" pitchFamily="34" charset="0"/>
              </a:rPr>
              <a:t>34 Va donc, conduis le peuple où je t'ai dit. Voici, mon ange marchera devant toi, mais au jour de ma vengeance, je les punirai de leur péché.</a:t>
            </a:r>
          </a:p>
          <a:p>
            <a:pPr algn="just"/>
            <a:r>
              <a:rPr lang="fr-FR" sz="3600" dirty="0">
                <a:solidFill>
                  <a:schemeClr val="accent6">
                    <a:lumMod val="60000"/>
                    <a:lumOff val="40000"/>
                  </a:schemeClr>
                </a:solidFill>
                <a:latin typeface="Arial Rounded MT Bold" panose="020F0704030504030204" pitchFamily="34" charset="0"/>
              </a:rPr>
              <a:t> 35 L'Éternel frappa le peuple, parce qu'il avait fait le veau, fabriqué par Aaron.</a:t>
            </a:r>
          </a:p>
        </p:txBody>
      </p:sp>
    </p:spTree>
    <p:extLst>
      <p:ext uri="{BB962C8B-B14F-4D97-AF65-F5344CB8AC3E}">
        <p14:creationId xmlns:p14="http://schemas.microsoft.com/office/powerpoint/2010/main" val="4133028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76AA9-9F7E-34D3-29CC-660CCABB191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22C90C-5575-D7B9-8A6E-46C5EB2F7124}"/>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3600" b="1" dirty="0">
                <a:solidFill>
                  <a:schemeClr val="accent6">
                    <a:lumMod val="60000"/>
                    <a:lumOff val="40000"/>
                  </a:schemeClr>
                </a:solidFill>
                <a:latin typeface="Arial Rounded MT Bold" panose="020F0704030504030204" pitchFamily="34" charset="0"/>
              </a:rPr>
              <a:t>Nombres 11:1-2</a:t>
            </a:r>
            <a:r>
              <a:rPr lang="fr-FR" sz="3600" dirty="0">
                <a:solidFill>
                  <a:schemeClr val="accent6">
                    <a:lumMod val="60000"/>
                    <a:lumOff val="40000"/>
                  </a:schemeClr>
                </a:solidFill>
                <a:latin typeface="Arial Rounded MT Bold" panose="020F0704030504030204" pitchFamily="34" charset="0"/>
              </a:rPr>
              <a:t> </a:t>
            </a:r>
          </a:p>
          <a:p>
            <a:pPr algn="just"/>
            <a:r>
              <a:rPr lang="fr-FR" sz="3600" dirty="0">
                <a:latin typeface="Arial Rounded MT Bold" panose="020F0704030504030204" pitchFamily="34" charset="0"/>
              </a:rPr>
              <a:t>1 ¶ Le peuple murmura et cela déplut aux oreilles de l'Éternel. Lorsque l'Éternel l'entendit, sa colère s'enflamma; le feu de l'Éternel s'alluma parmi eux, et dévora l'extrémité du camp.</a:t>
            </a:r>
          </a:p>
          <a:p>
            <a:pPr algn="just"/>
            <a:r>
              <a:rPr lang="fr-FR" sz="3600" dirty="0">
                <a:solidFill>
                  <a:schemeClr val="accent6">
                    <a:lumMod val="60000"/>
                    <a:lumOff val="40000"/>
                  </a:schemeClr>
                </a:solidFill>
                <a:latin typeface="Arial Rounded MT Bold" panose="020F0704030504030204" pitchFamily="34" charset="0"/>
              </a:rPr>
              <a:t> 2 Le peuple cria à Moïse. Moïse pria l'Éternel, et le feu s'arrêta.</a:t>
            </a:r>
            <a:endParaRPr lang="en-US" sz="3600" dirty="0">
              <a:solidFill>
                <a:schemeClr val="accent6">
                  <a:lumMod val="60000"/>
                  <a:lumOff val="40000"/>
                </a:schemeClr>
              </a:solidFill>
              <a:latin typeface="Arial Rounded MT Bold" panose="020F0704030504030204" pitchFamily="34" charset="0"/>
            </a:endParaRPr>
          </a:p>
        </p:txBody>
      </p:sp>
    </p:spTree>
    <p:extLst>
      <p:ext uri="{BB962C8B-B14F-4D97-AF65-F5344CB8AC3E}">
        <p14:creationId xmlns:p14="http://schemas.microsoft.com/office/powerpoint/2010/main" val="1666732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2B026-478C-7373-2E19-02EFBC2DF1A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E0A695-D780-3B33-A641-780506F51D9B}"/>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b="1" dirty="0">
                <a:solidFill>
                  <a:srgbClr val="FC0AFC"/>
                </a:solidFill>
                <a:latin typeface="Arial Rounded MT Bold" panose="020F0704030504030204" pitchFamily="34" charset="0"/>
              </a:rPr>
              <a:t>Nombres 14:40-45</a:t>
            </a:r>
            <a:r>
              <a:rPr lang="fr-FR" dirty="0">
                <a:solidFill>
                  <a:srgbClr val="FC0AFC"/>
                </a:solidFill>
                <a:latin typeface="Arial Rounded MT Bold" panose="020F0704030504030204" pitchFamily="34" charset="0"/>
              </a:rPr>
              <a:t> </a:t>
            </a:r>
          </a:p>
          <a:p>
            <a:pPr algn="just"/>
            <a:r>
              <a:rPr lang="fr-FR" sz="3600" dirty="0">
                <a:latin typeface="Arial Rounded MT Bold" panose="020F0704030504030204" pitchFamily="34" charset="0"/>
              </a:rPr>
              <a:t>40 Ils se levèrent de bon matin, et montèrent au sommet de la montagne, en disant: Nous voici! nous monterons au lieu dont a parlé l'Éternel, car nous avons péché.</a:t>
            </a:r>
          </a:p>
          <a:p>
            <a:pPr algn="just"/>
            <a:r>
              <a:rPr lang="fr-FR" sz="3600" dirty="0">
                <a:solidFill>
                  <a:srgbClr val="FC0AFC"/>
                </a:solidFill>
                <a:latin typeface="Arial Rounded MT Bold" panose="020F0704030504030204" pitchFamily="34" charset="0"/>
              </a:rPr>
              <a:t> 41 Moïse dit: Pourquoi transgressez-vous l'ordre de l'Éternel? Cela ne réussira point.</a:t>
            </a:r>
          </a:p>
        </p:txBody>
      </p:sp>
    </p:spTree>
    <p:extLst>
      <p:ext uri="{BB962C8B-B14F-4D97-AF65-F5344CB8AC3E}">
        <p14:creationId xmlns:p14="http://schemas.microsoft.com/office/powerpoint/2010/main" val="3604143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8B5BD-A32D-24CE-A488-7FC9374841E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04FAD3-3494-5916-7B21-BFF521C55D3E}"/>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just"/>
            <a:r>
              <a:rPr lang="fr-FR" sz="4000" b="1" dirty="0">
                <a:latin typeface="Arial Rounded MT Bold" panose="020F0704030504030204" pitchFamily="34" charset="0"/>
              </a:rPr>
              <a:t>Hébreux 10:26-27</a:t>
            </a:r>
            <a:r>
              <a:rPr lang="fr-FR" sz="4000" dirty="0">
                <a:latin typeface="Arial Rounded MT Bold" panose="020F0704030504030204" pitchFamily="34" charset="0"/>
              </a:rPr>
              <a:t> </a:t>
            </a:r>
            <a:endParaRPr lang="en-US" sz="4000" dirty="0">
              <a:latin typeface="Arial Rounded MT Bold" panose="020F0704030504030204" pitchFamily="34" charset="0"/>
            </a:endParaRPr>
          </a:p>
          <a:p>
            <a:pPr algn="just"/>
            <a:r>
              <a:rPr lang="fr-FR" sz="4000" dirty="0" err="1">
                <a:solidFill>
                  <a:srgbClr val="FFC000"/>
                </a:solidFill>
                <a:latin typeface="Arial Rounded MT Bold" panose="020F0704030504030204" pitchFamily="34" charset="0"/>
              </a:rPr>
              <a:t>Heb</a:t>
            </a:r>
            <a:r>
              <a:rPr lang="fr-FR" sz="4000" dirty="0">
                <a:solidFill>
                  <a:srgbClr val="FFC000"/>
                </a:solidFill>
                <a:latin typeface="Arial Rounded MT Bold" panose="020F0704030504030204" pitchFamily="34" charset="0"/>
              </a:rPr>
              <a:t> 10:26 Car, si nous péchons volontairement après avoir reçu la connaissance de la vérité, il ne reste plus de sacrifice pour les péchés,</a:t>
            </a:r>
          </a:p>
          <a:p>
            <a:pPr algn="just"/>
            <a:r>
              <a:rPr lang="fr-FR" sz="4000" dirty="0">
                <a:latin typeface="Arial Rounded MT Bold" panose="020F0704030504030204" pitchFamily="34" charset="0"/>
              </a:rPr>
              <a:t> 27 mais une attente terrible du jugement et l'ardeur d'un feu qui dévorera les rebelles.</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3739197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FCF00-77AC-2DCF-6BBA-1AD3A7E1ACB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DC2450-E7DB-5658-B4B0-D0F61181DC1A}"/>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3600" b="1" dirty="0">
                <a:solidFill>
                  <a:srgbClr val="FC0AFC"/>
                </a:solidFill>
                <a:latin typeface="Arial Rounded MT Bold" panose="020F0704030504030204" pitchFamily="34" charset="0"/>
              </a:rPr>
              <a:t>Nombres 14:40-45</a:t>
            </a:r>
            <a:r>
              <a:rPr lang="fr-FR" sz="3600" dirty="0">
                <a:solidFill>
                  <a:srgbClr val="FC0AFC"/>
                </a:solidFill>
                <a:latin typeface="Arial Rounded MT Bold" panose="020F0704030504030204" pitchFamily="34" charset="0"/>
              </a:rPr>
              <a:t> </a:t>
            </a:r>
          </a:p>
          <a:p>
            <a:pPr algn="just"/>
            <a:r>
              <a:rPr lang="fr-FR" sz="3600" dirty="0">
                <a:latin typeface="Arial Rounded MT Bold" panose="020F0704030504030204" pitchFamily="34" charset="0"/>
              </a:rPr>
              <a:t>42 Ne montez pas! car l'Éternel n'est pas au milieu de vous. Ne vous faites pas battre par vos ennemis.</a:t>
            </a:r>
          </a:p>
          <a:p>
            <a:pPr algn="just"/>
            <a:r>
              <a:rPr lang="fr-FR" sz="3600" dirty="0">
                <a:solidFill>
                  <a:srgbClr val="FC0AFC"/>
                </a:solidFill>
                <a:latin typeface="Arial Rounded MT Bold" panose="020F0704030504030204" pitchFamily="34" charset="0"/>
              </a:rPr>
              <a:t> 43 Car les Amalécites et les Cananéens sont là devant vous, et vous tomberiez par l'épée. Parce que vous vous êtes détournés de l'Éternel, l'Éternel ne sera point avec vous.</a:t>
            </a:r>
          </a:p>
        </p:txBody>
      </p:sp>
    </p:spTree>
    <p:extLst>
      <p:ext uri="{BB962C8B-B14F-4D97-AF65-F5344CB8AC3E}">
        <p14:creationId xmlns:p14="http://schemas.microsoft.com/office/powerpoint/2010/main" val="3358586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A9FEB-FEBF-BE14-E15C-E6F5EC7EBF8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C90330-124F-0570-A170-36031495B75A}"/>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4000" b="1" dirty="0">
                <a:solidFill>
                  <a:srgbClr val="FC0AFC"/>
                </a:solidFill>
                <a:latin typeface="Arial Rounded MT Bold" panose="020F0704030504030204" pitchFamily="34" charset="0"/>
              </a:rPr>
              <a:t>Nombres 14:40-45</a:t>
            </a:r>
            <a:r>
              <a:rPr lang="fr-FR" sz="4000" dirty="0">
                <a:solidFill>
                  <a:srgbClr val="FC0AFC"/>
                </a:solidFill>
                <a:latin typeface="Arial Rounded MT Bold" panose="020F0704030504030204" pitchFamily="34" charset="0"/>
              </a:rPr>
              <a:t> </a:t>
            </a:r>
          </a:p>
          <a:p>
            <a:pPr algn="just"/>
            <a:r>
              <a:rPr lang="fr-FR" sz="4000" dirty="0">
                <a:latin typeface="Arial Rounded MT Bold" panose="020F0704030504030204" pitchFamily="34" charset="0"/>
              </a:rPr>
              <a:t>44 Ils s'obstinèrent à monter au sommet de la montagne; mais l'arche de l'alliance et Moïse ne sortirent point du milieu du camp.</a:t>
            </a:r>
          </a:p>
          <a:p>
            <a:pPr algn="just"/>
            <a:r>
              <a:rPr lang="fr-FR" sz="4000" dirty="0">
                <a:solidFill>
                  <a:srgbClr val="FC0AFC"/>
                </a:solidFill>
                <a:latin typeface="Arial Rounded MT Bold" panose="020F0704030504030204" pitchFamily="34" charset="0"/>
              </a:rPr>
              <a:t>45 Alors descendirent les Amalécites et les Cananéens qui habitaient cette montagne; ils les battirent, et les taillèrent en pièces jusqu'à </a:t>
            </a:r>
            <a:r>
              <a:rPr lang="fr-FR" sz="4000" dirty="0" err="1">
                <a:solidFill>
                  <a:srgbClr val="FC0AFC"/>
                </a:solidFill>
                <a:latin typeface="Arial Rounded MT Bold" panose="020F0704030504030204" pitchFamily="34" charset="0"/>
              </a:rPr>
              <a:t>Horma</a:t>
            </a:r>
            <a:r>
              <a:rPr lang="fr-FR" sz="4000" dirty="0">
                <a:solidFill>
                  <a:srgbClr val="FC0AFC"/>
                </a:solidFill>
                <a:latin typeface="Arial Rounded MT Bold" panose="020F0704030504030204" pitchFamily="34" charset="0"/>
              </a:rPr>
              <a:t>.</a:t>
            </a:r>
            <a:r>
              <a:rPr lang="fr-FR" sz="4000" dirty="0">
                <a:latin typeface="Arial Rounded MT Bold" panose="020F0704030504030204" pitchFamily="34" charset="0"/>
              </a:rPr>
              <a:t> </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610384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4756A-F66A-0077-4E7C-B65E723E3C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CE0D6D-EEAD-8854-CB44-C886C3CF8CAA}"/>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4000" dirty="0">
                <a:solidFill>
                  <a:srgbClr val="00FF00"/>
                </a:solidFill>
                <a:latin typeface="Arial Rounded MT Bold" panose="020F0704030504030204" pitchFamily="34" charset="0"/>
              </a:rPr>
              <a:t>#26 La colère de Dieu exemplifiée contre</a:t>
            </a:r>
            <a:r>
              <a:rPr lang="fr-FR" sz="4000" i="1" dirty="0">
                <a:solidFill>
                  <a:srgbClr val="00FF00"/>
                </a:solidFill>
                <a:latin typeface="Arial Rounded MT Bold" panose="020F0704030504030204" pitchFamily="34" charset="0"/>
              </a:rPr>
              <a:t> les Israélites, </a:t>
            </a:r>
            <a:endParaRPr lang="en-US" sz="4000" dirty="0">
              <a:solidFill>
                <a:srgbClr val="00FF00"/>
              </a:solidFill>
              <a:latin typeface="Arial Rounded MT Bold" panose="020F0704030504030204" pitchFamily="34" charset="0"/>
            </a:endParaRPr>
          </a:p>
          <a:p>
            <a:pPr algn="just"/>
            <a:r>
              <a:rPr lang="fr-FR" sz="4000" b="1" dirty="0">
                <a:latin typeface="Arial Rounded MT Bold" panose="020F0704030504030204" pitchFamily="34" charset="0"/>
              </a:rPr>
              <a:t>Nombres 21:4-6</a:t>
            </a:r>
            <a:r>
              <a:rPr lang="fr-FR" sz="4000" dirty="0">
                <a:latin typeface="Arial Rounded MT Bold" panose="020F0704030504030204" pitchFamily="34" charset="0"/>
              </a:rPr>
              <a:t> </a:t>
            </a:r>
          </a:p>
          <a:p>
            <a:pPr algn="just"/>
            <a:r>
              <a:rPr lang="fr-FR" sz="4000" dirty="0">
                <a:solidFill>
                  <a:srgbClr val="66FFFF"/>
                </a:solidFill>
                <a:latin typeface="Arial Rounded MT Bold" panose="020F0704030504030204" pitchFamily="34" charset="0"/>
              </a:rPr>
              <a:t>4 ¶ Ils partirent de la montagne de Hor par le chemin de la mer Rouge, pour contourner le pays d'Édom. Le peuple </a:t>
            </a:r>
            <a:r>
              <a:rPr lang="fr-FR" sz="4000" dirty="0">
                <a:solidFill>
                  <a:srgbClr val="FC0AFC"/>
                </a:solidFill>
                <a:latin typeface="Arial Rounded MT Bold" panose="020F0704030504030204" pitchFamily="34" charset="0"/>
              </a:rPr>
              <a:t>s'impatienta</a:t>
            </a:r>
            <a:r>
              <a:rPr lang="fr-FR" sz="4000" dirty="0">
                <a:solidFill>
                  <a:srgbClr val="66FFFF"/>
                </a:solidFill>
                <a:latin typeface="Arial Rounded MT Bold" panose="020F0704030504030204" pitchFamily="34" charset="0"/>
              </a:rPr>
              <a:t> en route,</a:t>
            </a:r>
          </a:p>
          <a:p>
            <a:pPr algn="just"/>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810021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60E43-ED7A-5641-1FBE-6F48DECADEA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E4799D-5531-3D2C-2159-5D725B8F89DF}"/>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3400" dirty="0">
                <a:latin typeface="Arial Rounded MT Bold" panose="020F0704030504030204" pitchFamily="34" charset="0"/>
              </a:rPr>
              <a:t>5 et parla </a:t>
            </a:r>
            <a:r>
              <a:rPr lang="fr-FR" sz="3400" dirty="0">
                <a:solidFill>
                  <a:srgbClr val="FC0AFC"/>
                </a:solidFill>
                <a:latin typeface="Arial Rounded MT Bold" panose="020F0704030504030204" pitchFamily="34" charset="0"/>
              </a:rPr>
              <a:t>contre Dieu </a:t>
            </a:r>
            <a:r>
              <a:rPr lang="fr-FR" sz="3400" dirty="0">
                <a:latin typeface="Arial Rounded MT Bold" panose="020F0704030504030204" pitchFamily="34" charset="0"/>
              </a:rPr>
              <a:t>et </a:t>
            </a:r>
            <a:r>
              <a:rPr lang="fr-FR" sz="3400" dirty="0">
                <a:solidFill>
                  <a:srgbClr val="FC0AFC"/>
                </a:solidFill>
                <a:latin typeface="Arial Rounded MT Bold" panose="020F0704030504030204" pitchFamily="34" charset="0"/>
              </a:rPr>
              <a:t>contre Moïse</a:t>
            </a:r>
            <a:r>
              <a:rPr lang="fr-FR" sz="3400" dirty="0">
                <a:latin typeface="Arial Rounded MT Bold" panose="020F0704030504030204" pitchFamily="34" charset="0"/>
              </a:rPr>
              <a:t>: Pourquoi nous avez-vous fait monter hors d'Égypte, pour que nous mourions dans le désert? car il n'y a point de pain, et il n'y a point d'eau, et notre âme est dégoûtée de cette misérable nourriture.</a:t>
            </a:r>
          </a:p>
          <a:p>
            <a:pPr algn="just"/>
            <a:r>
              <a:rPr lang="fr-FR" sz="3400" dirty="0">
                <a:solidFill>
                  <a:srgbClr val="66FFFF"/>
                </a:solidFill>
                <a:latin typeface="Arial Rounded MT Bold" panose="020F0704030504030204" pitchFamily="34" charset="0"/>
              </a:rPr>
              <a:t> 6 Alors</a:t>
            </a:r>
            <a:r>
              <a:rPr lang="fr-FR" sz="3400" dirty="0">
                <a:solidFill>
                  <a:srgbClr val="FC0AFC"/>
                </a:solidFill>
                <a:latin typeface="Arial Rounded MT Bold" panose="020F0704030504030204" pitchFamily="34" charset="0"/>
              </a:rPr>
              <a:t> l'Éternel </a:t>
            </a:r>
            <a:r>
              <a:rPr lang="fr-FR" sz="3400" dirty="0">
                <a:solidFill>
                  <a:srgbClr val="66FFFF"/>
                </a:solidFill>
                <a:latin typeface="Arial Rounded MT Bold" panose="020F0704030504030204" pitchFamily="34" charset="0"/>
              </a:rPr>
              <a:t>envoya contre le peuple des </a:t>
            </a:r>
            <a:r>
              <a:rPr lang="fr-FR" sz="3400" dirty="0">
                <a:solidFill>
                  <a:srgbClr val="FC0AFC"/>
                </a:solidFill>
                <a:latin typeface="Arial Rounded MT Bold" panose="020F0704030504030204" pitchFamily="34" charset="0"/>
              </a:rPr>
              <a:t>serpents brûlants</a:t>
            </a:r>
            <a:r>
              <a:rPr lang="fr-FR" sz="3400" dirty="0">
                <a:solidFill>
                  <a:srgbClr val="66FFFF"/>
                </a:solidFill>
                <a:latin typeface="Arial Rounded MT Bold" panose="020F0704030504030204" pitchFamily="34" charset="0"/>
              </a:rPr>
              <a:t>; ils mordirent le peuple, et il mourut beaucoup de gens en Israël.</a:t>
            </a:r>
            <a:br>
              <a:rPr lang="fr-FR"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3929304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9F2B0-A63E-0A44-8EBB-D8B3833383C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15ED78-EF9D-4CD8-FF0A-F4B5C3D7222A}"/>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4000" b="1" dirty="0">
                <a:latin typeface="Arial Rounded MT Bold" panose="020F0704030504030204" pitchFamily="34" charset="0"/>
              </a:rPr>
              <a:t>Nombres 25:9</a:t>
            </a:r>
            <a:r>
              <a:rPr lang="fr-FR" sz="4000" dirty="0">
                <a:latin typeface="Arial Rounded MT Bold" panose="020F0704030504030204" pitchFamily="34" charset="0"/>
              </a:rPr>
              <a:t> Et ceux qui moururent dans la peste étaient </a:t>
            </a:r>
            <a:r>
              <a:rPr lang="fr-FR" sz="4000" dirty="0">
                <a:solidFill>
                  <a:srgbClr val="FC0AFC"/>
                </a:solidFill>
                <a:latin typeface="Arial Rounded MT Bold" panose="020F0704030504030204" pitchFamily="34" charset="0"/>
              </a:rPr>
              <a:t>vingt-quatre mille</a:t>
            </a:r>
            <a:r>
              <a:rPr lang="fr-FR" sz="4000" dirty="0">
                <a:latin typeface="Arial Rounded MT Bold" panose="020F0704030504030204" pitchFamily="34" charset="0"/>
              </a:rPr>
              <a:t>.</a:t>
            </a:r>
            <a:endParaRPr lang="en-US" sz="4000" dirty="0">
              <a:latin typeface="Arial Rounded MT Bold" panose="020F0704030504030204" pitchFamily="34" charset="0"/>
            </a:endParaRPr>
          </a:p>
          <a:p>
            <a:pPr algn="just"/>
            <a:r>
              <a:rPr lang="fr-FR" sz="4000" b="1" dirty="0">
                <a:solidFill>
                  <a:srgbClr val="66FFFF"/>
                </a:solidFill>
                <a:latin typeface="Arial Rounded MT Bold" panose="020F0704030504030204" pitchFamily="34" charset="0"/>
              </a:rPr>
              <a:t>2 Samuel 24:1</a:t>
            </a:r>
            <a:r>
              <a:rPr lang="fr-FR" sz="4000" dirty="0">
                <a:solidFill>
                  <a:srgbClr val="66FFFF"/>
                </a:solidFill>
                <a:latin typeface="Arial Rounded MT Bold" panose="020F0704030504030204" pitchFamily="34" charset="0"/>
              </a:rPr>
              <a:t> </a:t>
            </a:r>
          </a:p>
          <a:p>
            <a:pPr algn="just"/>
            <a:r>
              <a:rPr lang="fr-FR" sz="4000" dirty="0">
                <a:solidFill>
                  <a:srgbClr val="66FFFF"/>
                </a:solidFill>
                <a:latin typeface="Arial Rounded MT Bold" panose="020F0704030504030204" pitchFamily="34" charset="0"/>
              </a:rPr>
              <a:t>1 ¶ La colère de l'Éternel s'enflamma de nouveau contre Israël, et il </a:t>
            </a:r>
            <a:r>
              <a:rPr lang="fr-FR" sz="4000" dirty="0">
                <a:solidFill>
                  <a:srgbClr val="FC0AFC"/>
                </a:solidFill>
                <a:latin typeface="Arial Rounded MT Bold" panose="020F0704030504030204" pitchFamily="34" charset="0"/>
              </a:rPr>
              <a:t>excita</a:t>
            </a:r>
            <a:r>
              <a:rPr lang="fr-FR" sz="4000" dirty="0">
                <a:solidFill>
                  <a:srgbClr val="66FFFF"/>
                </a:solidFill>
                <a:latin typeface="Arial Rounded MT Bold" panose="020F0704030504030204" pitchFamily="34" charset="0"/>
              </a:rPr>
              <a:t> David contre eux, en disant: Va, fais le dénombrement d'Israël et de Juda</a:t>
            </a:r>
          </a:p>
        </p:txBody>
      </p:sp>
    </p:spTree>
    <p:extLst>
      <p:ext uri="{BB962C8B-B14F-4D97-AF65-F5344CB8AC3E}">
        <p14:creationId xmlns:p14="http://schemas.microsoft.com/office/powerpoint/2010/main" val="2723891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FF498-052B-8B7B-1CC6-F5656CA14A5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66E6D4-B054-33BF-9E91-EDB563E08DAD}"/>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b="1" dirty="0">
                <a:solidFill>
                  <a:srgbClr val="FC0AFC"/>
                </a:solidFill>
                <a:latin typeface="Arial Rounded MT Bold" panose="020F0704030504030204" pitchFamily="34" charset="0"/>
              </a:rPr>
              <a:t>2 Samuel 24:12-13</a:t>
            </a:r>
            <a:r>
              <a:rPr lang="fr-FR" dirty="0">
                <a:solidFill>
                  <a:srgbClr val="FC0AFC"/>
                </a:solidFill>
                <a:latin typeface="Arial Rounded MT Bold" panose="020F0704030504030204" pitchFamily="34" charset="0"/>
              </a:rPr>
              <a:t> </a:t>
            </a:r>
          </a:p>
          <a:p>
            <a:pPr algn="just"/>
            <a:r>
              <a:rPr lang="fr-FR" dirty="0">
                <a:latin typeface="Arial Rounded MT Bold" panose="020F0704030504030204" pitchFamily="34" charset="0"/>
              </a:rPr>
              <a:t>12 Va dire à David: Ainsi parle l'Éternel: Je te propose trois fléaux; choisis-en un, et je t'en frapperai.</a:t>
            </a:r>
          </a:p>
          <a:p>
            <a:pPr algn="just"/>
            <a:r>
              <a:rPr lang="fr-FR" dirty="0">
                <a:solidFill>
                  <a:srgbClr val="66FFFF"/>
                </a:solidFill>
                <a:latin typeface="Arial Rounded MT Bold" panose="020F0704030504030204" pitchFamily="34" charset="0"/>
              </a:rPr>
              <a:t> 13 Gad alla vers David, et lui fit connaître la chose, en disant: Veux-tu </a:t>
            </a:r>
            <a:r>
              <a:rPr lang="fr-FR" dirty="0">
                <a:solidFill>
                  <a:srgbClr val="FC0AFC"/>
                </a:solidFill>
                <a:latin typeface="Arial Rounded MT Bold" panose="020F0704030504030204" pitchFamily="34" charset="0"/>
              </a:rPr>
              <a:t>sept années de famine</a:t>
            </a:r>
            <a:r>
              <a:rPr lang="fr-FR" dirty="0">
                <a:solidFill>
                  <a:srgbClr val="66FFFF"/>
                </a:solidFill>
                <a:latin typeface="Arial Rounded MT Bold" panose="020F0704030504030204" pitchFamily="34" charset="0"/>
              </a:rPr>
              <a:t> dans ton pays, ou bien </a:t>
            </a:r>
            <a:r>
              <a:rPr lang="fr-FR" dirty="0">
                <a:solidFill>
                  <a:srgbClr val="FC0AFC"/>
                </a:solidFill>
                <a:latin typeface="Arial Rounded MT Bold" panose="020F0704030504030204" pitchFamily="34" charset="0"/>
              </a:rPr>
              <a:t>trois mois de fuite devant tes ennem</a:t>
            </a:r>
            <a:r>
              <a:rPr lang="fr-FR" dirty="0">
                <a:solidFill>
                  <a:srgbClr val="66FFFF"/>
                </a:solidFill>
                <a:latin typeface="Arial Rounded MT Bold" panose="020F0704030504030204" pitchFamily="34" charset="0"/>
              </a:rPr>
              <a:t>is qui te poursuivront, ou bien </a:t>
            </a:r>
            <a:r>
              <a:rPr lang="fr-FR" dirty="0">
                <a:solidFill>
                  <a:srgbClr val="FC0AFC"/>
                </a:solidFill>
                <a:latin typeface="Arial Rounded MT Bold" panose="020F0704030504030204" pitchFamily="34" charset="0"/>
              </a:rPr>
              <a:t>trois jours de peste dans ton pays? </a:t>
            </a:r>
            <a:r>
              <a:rPr lang="fr-FR" dirty="0">
                <a:solidFill>
                  <a:srgbClr val="66FFFF"/>
                </a:solidFill>
                <a:latin typeface="Arial Rounded MT Bold" panose="020F0704030504030204" pitchFamily="34" charset="0"/>
              </a:rPr>
              <a:t>Maintenant choisis, et vois ce que je dois répondre à celui qui m'envoie.</a:t>
            </a:r>
            <a:endParaRPr lang="en-US" dirty="0">
              <a:solidFill>
                <a:srgbClr val="66FFFF"/>
              </a:solidFill>
              <a:latin typeface="Arial Rounded MT Bold" panose="020F0704030504030204" pitchFamily="34" charset="0"/>
            </a:endParaRPr>
          </a:p>
        </p:txBody>
      </p:sp>
    </p:spTree>
    <p:extLst>
      <p:ext uri="{BB962C8B-B14F-4D97-AF65-F5344CB8AC3E}">
        <p14:creationId xmlns:p14="http://schemas.microsoft.com/office/powerpoint/2010/main" val="804490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A4A1F-41ED-E481-BD9E-1B3A0326E52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735481-488B-8D99-28ED-D98DD416707C}"/>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b="1" dirty="0">
                <a:solidFill>
                  <a:srgbClr val="FC0AFC"/>
                </a:solidFill>
                <a:latin typeface="Arial Rounded MT Bold" panose="020F0704030504030204" pitchFamily="34" charset="0"/>
              </a:rPr>
              <a:t>2 Samuel 24:14- 15</a:t>
            </a:r>
            <a:r>
              <a:rPr lang="fr-FR" dirty="0">
                <a:solidFill>
                  <a:srgbClr val="FC0AFC"/>
                </a:solidFill>
                <a:latin typeface="Arial Rounded MT Bold" panose="020F0704030504030204" pitchFamily="34" charset="0"/>
              </a:rPr>
              <a:t> </a:t>
            </a:r>
          </a:p>
          <a:p>
            <a:pPr algn="just"/>
            <a:r>
              <a:rPr lang="fr-FR" dirty="0">
                <a:latin typeface="Arial Rounded MT Bold" panose="020F0704030504030204" pitchFamily="34" charset="0"/>
              </a:rPr>
              <a:t>14 David répondit à Gad: Je suis dans une grande angoisse! </a:t>
            </a:r>
            <a:r>
              <a:rPr lang="fr-FR" dirty="0">
                <a:solidFill>
                  <a:srgbClr val="FC0AFC"/>
                </a:solidFill>
                <a:latin typeface="Arial Rounded MT Bold" panose="020F0704030504030204" pitchFamily="34" charset="0"/>
              </a:rPr>
              <a:t>Oh! tombons entre les mains de l'Éternel, car ses compassions sont immenses</a:t>
            </a:r>
            <a:r>
              <a:rPr lang="fr-FR" dirty="0">
                <a:latin typeface="Arial Rounded MT Bold" panose="020F0704030504030204" pitchFamily="34" charset="0"/>
              </a:rPr>
              <a:t>; mais que je ne tombe pas entre les mains des hommes!</a:t>
            </a:r>
          </a:p>
          <a:p>
            <a:pPr algn="just"/>
            <a:r>
              <a:rPr lang="fr-FR" dirty="0">
                <a:latin typeface="Arial Rounded MT Bold" panose="020F0704030504030204" pitchFamily="34" charset="0"/>
              </a:rPr>
              <a:t> </a:t>
            </a:r>
            <a:r>
              <a:rPr lang="fr-FR" dirty="0">
                <a:solidFill>
                  <a:srgbClr val="66FFFF"/>
                </a:solidFill>
                <a:latin typeface="Arial Rounded MT Bold" panose="020F0704030504030204" pitchFamily="34" charset="0"/>
              </a:rPr>
              <a:t>15 L'Éternel envoya la peste en Israël, depuis le matin jusqu'au temps fixé; et, de Dan à Beer-</a:t>
            </a:r>
            <a:r>
              <a:rPr lang="fr-FR" dirty="0" err="1">
                <a:solidFill>
                  <a:srgbClr val="66FFFF"/>
                </a:solidFill>
                <a:latin typeface="Arial Rounded MT Bold" panose="020F0704030504030204" pitchFamily="34" charset="0"/>
              </a:rPr>
              <a:t>Schéba</a:t>
            </a:r>
            <a:r>
              <a:rPr lang="fr-FR" dirty="0">
                <a:solidFill>
                  <a:srgbClr val="66FFFF"/>
                </a:solidFill>
                <a:latin typeface="Arial Rounded MT Bold" panose="020F0704030504030204" pitchFamily="34" charset="0"/>
              </a:rPr>
              <a:t>, il mourut </a:t>
            </a:r>
            <a:r>
              <a:rPr lang="fr-FR" dirty="0">
                <a:solidFill>
                  <a:srgbClr val="FC0AFC"/>
                </a:solidFill>
                <a:latin typeface="Arial Rounded MT Bold" panose="020F0704030504030204" pitchFamily="34" charset="0"/>
              </a:rPr>
              <a:t>soixante-dix mille hommes</a:t>
            </a:r>
            <a:r>
              <a:rPr lang="fr-FR" dirty="0">
                <a:solidFill>
                  <a:srgbClr val="66FFFF"/>
                </a:solidFill>
                <a:latin typeface="Arial Rounded MT Bold" panose="020F0704030504030204" pitchFamily="34" charset="0"/>
              </a:rPr>
              <a:t> parmi le peuple.</a:t>
            </a:r>
            <a:br>
              <a:rPr lang="fr-FR" dirty="0">
                <a:solidFill>
                  <a:srgbClr val="66FFFF"/>
                </a:solidFill>
                <a:latin typeface="Arial Rounded MT Bold" panose="020F0704030504030204" pitchFamily="34" charset="0"/>
              </a:rPr>
            </a:br>
            <a:endParaRPr lang="en-US" dirty="0">
              <a:solidFill>
                <a:srgbClr val="66FFFF"/>
              </a:solidFill>
              <a:latin typeface="Arial Rounded MT Bold" panose="020F0704030504030204" pitchFamily="34" charset="0"/>
            </a:endParaRPr>
          </a:p>
        </p:txBody>
      </p:sp>
    </p:spTree>
    <p:extLst>
      <p:ext uri="{BB962C8B-B14F-4D97-AF65-F5344CB8AC3E}">
        <p14:creationId xmlns:p14="http://schemas.microsoft.com/office/powerpoint/2010/main" val="19692401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070E5-D606-0D7B-DC3F-865E9798E07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FFF2FC-0B37-FA36-33BF-2313078FEE76}"/>
              </a:ext>
            </a:extLst>
          </p:cNvPr>
          <p:cNvSpPr>
            <a:spLocks noGrp="1"/>
          </p:cNvSpPr>
          <p:nvPr>
            <p:ph idx="1"/>
          </p:nvPr>
        </p:nvSpPr>
        <p:spPr>
          <a:xfrm>
            <a:off x="0" y="0"/>
            <a:ext cx="9144000" cy="6858000"/>
          </a:xfrm>
          <a:solidFill>
            <a:srgbClr val="C00000"/>
          </a:solidFill>
        </p:spPr>
        <p:style>
          <a:lnRef idx="1">
            <a:schemeClr val="accent4"/>
          </a:lnRef>
          <a:fillRef idx="3">
            <a:schemeClr val="accent4"/>
          </a:fillRef>
          <a:effectRef idx="2">
            <a:schemeClr val="accent4"/>
          </a:effectRef>
          <a:fontRef idx="minor">
            <a:schemeClr val="lt1"/>
          </a:fontRef>
        </p:style>
        <p:txBody>
          <a:bodyPr>
            <a:normAutofit lnSpcReduction="10000"/>
          </a:bodyPr>
          <a:lstStyle/>
          <a:p>
            <a:pPr algn="just"/>
            <a:r>
              <a:rPr lang="fr-FR" dirty="0">
                <a:solidFill>
                  <a:srgbClr val="FFFF00"/>
                </a:solidFill>
                <a:latin typeface="Copperplate Gothic Bold" panose="020E0705020206020404" pitchFamily="34" charset="0"/>
              </a:rPr>
              <a:t>#27 La colère de Dieu exemplifiée contre les Ennemis d'Israël, </a:t>
            </a:r>
            <a:endParaRPr lang="en-US" dirty="0">
              <a:solidFill>
                <a:srgbClr val="FFFF00"/>
              </a:solidFill>
              <a:latin typeface="Copperplate Gothic Bold" panose="020E0705020206020404" pitchFamily="34" charset="0"/>
            </a:endParaRPr>
          </a:p>
          <a:p>
            <a:pPr algn="just"/>
            <a:r>
              <a:rPr lang="fr-FR" b="1" dirty="0">
                <a:solidFill>
                  <a:schemeClr val="tx1"/>
                </a:solidFill>
                <a:latin typeface="Arial Rounded MT Bold" panose="020F0704030504030204" pitchFamily="34" charset="0"/>
              </a:rPr>
              <a:t>1 Samuel 5:6-7</a:t>
            </a:r>
            <a:r>
              <a:rPr lang="fr-FR" dirty="0">
                <a:solidFill>
                  <a:schemeClr val="tx1"/>
                </a:solidFill>
                <a:latin typeface="Arial Rounded MT Bold" panose="020F0704030504030204" pitchFamily="34" charset="0"/>
              </a:rPr>
              <a:t> </a:t>
            </a:r>
          </a:p>
          <a:p>
            <a:pPr algn="just"/>
            <a:r>
              <a:rPr lang="fr-FR" sz="3600" dirty="0">
                <a:latin typeface="Arial Rounded MT Bold" panose="020F0704030504030204" pitchFamily="34" charset="0"/>
              </a:rPr>
              <a:t>6 ¶ La main de l'Éternel s'appesantit sur les </a:t>
            </a:r>
            <a:r>
              <a:rPr lang="fr-FR" sz="3600" dirty="0" err="1">
                <a:latin typeface="Arial Rounded MT Bold" panose="020F0704030504030204" pitchFamily="34" charset="0"/>
              </a:rPr>
              <a:t>Asdodiens</a:t>
            </a:r>
            <a:r>
              <a:rPr lang="fr-FR" sz="3600" dirty="0">
                <a:latin typeface="Arial Rounded MT Bold" panose="020F0704030504030204" pitchFamily="34" charset="0"/>
              </a:rPr>
              <a:t>, et il mit la désolation parmi eux; il les frappa</a:t>
            </a:r>
            <a:r>
              <a:rPr lang="fr-FR" sz="3600" dirty="0">
                <a:solidFill>
                  <a:srgbClr val="66FFFF"/>
                </a:solidFill>
                <a:latin typeface="Arial Rounded MT Bold" panose="020F0704030504030204" pitchFamily="34" charset="0"/>
              </a:rPr>
              <a:t> d'hémorroïdes </a:t>
            </a:r>
            <a:r>
              <a:rPr lang="fr-FR" sz="3600" dirty="0">
                <a:latin typeface="Arial Rounded MT Bold" panose="020F0704030504030204" pitchFamily="34" charset="0"/>
              </a:rPr>
              <a:t>à </a:t>
            </a:r>
            <a:r>
              <a:rPr lang="fr-FR" sz="3600" dirty="0" err="1">
                <a:latin typeface="Arial Rounded MT Bold" panose="020F0704030504030204" pitchFamily="34" charset="0"/>
              </a:rPr>
              <a:t>Asdod</a:t>
            </a:r>
            <a:r>
              <a:rPr lang="fr-FR" sz="3600" dirty="0">
                <a:latin typeface="Arial Rounded MT Bold" panose="020F0704030504030204" pitchFamily="34" charset="0"/>
              </a:rPr>
              <a:t> et dans son territoire.</a:t>
            </a:r>
          </a:p>
          <a:p>
            <a:pPr algn="just"/>
            <a:r>
              <a:rPr lang="fr-FR" sz="3600" dirty="0">
                <a:latin typeface="Arial Rounded MT Bold" panose="020F0704030504030204" pitchFamily="34" charset="0"/>
              </a:rPr>
              <a:t> 7 Voyant qu'il en était ainsi, les gens d'</a:t>
            </a:r>
            <a:r>
              <a:rPr lang="fr-FR" sz="3600" dirty="0" err="1">
                <a:latin typeface="Arial Rounded MT Bold" panose="020F0704030504030204" pitchFamily="34" charset="0"/>
              </a:rPr>
              <a:t>Asdod</a:t>
            </a:r>
            <a:r>
              <a:rPr lang="fr-FR" sz="3600" dirty="0">
                <a:latin typeface="Arial Rounded MT Bold" panose="020F0704030504030204" pitchFamily="34" charset="0"/>
              </a:rPr>
              <a:t> dirent: L'arche du Dieu d'Israël ne restera pas chez nous, car </a:t>
            </a:r>
            <a:r>
              <a:rPr lang="fr-FR" sz="3600" dirty="0">
                <a:solidFill>
                  <a:srgbClr val="66FFFF"/>
                </a:solidFill>
                <a:latin typeface="Arial Rounded MT Bold" panose="020F0704030504030204" pitchFamily="34" charset="0"/>
              </a:rPr>
              <a:t>il appesantit sa main sur nous et sur Dagon, notre dieu</a:t>
            </a:r>
            <a:r>
              <a:rPr lang="fr-FR" sz="3600" dirty="0">
                <a:latin typeface="Arial Rounded MT Bold" panose="020F0704030504030204" pitchFamily="34" charset="0"/>
              </a:rPr>
              <a:t>.</a:t>
            </a:r>
          </a:p>
        </p:txBody>
      </p:sp>
    </p:spTree>
    <p:extLst>
      <p:ext uri="{BB962C8B-B14F-4D97-AF65-F5344CB8AC3E}">
        <p14:creationId xmlns:p14="http://schemas.microsoft.com/office/powerpoint/2010/main" val="26950935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2DBF0-42F1-3115-4096-DD21690133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38ACFC-AFD7-B434-A9DD-5691829F5F89}"/>
              </a:ext>
            </a:extLst>
          </p:cNvPr>
          <p:cNvSpPr>
            <a:spLocks noGrp="1"/>
          </p:cNvSpPr>
          <p:nvPr>
            <p:ph idx="1"/>
          </p:nvPr>
        </p:nvSpPr>
        <p:spPr>
          <a:xfrm>
            <a:off x="0" y="0"/>
            <a:ext cx="9144000" cy="6858000"/>
          </a:xfrm>
          <a:solidFill>
            <a:srgbClr val="C00000"/>
          </a:solidFill>
        </p:spPr>
        <p:style>
          <a:lnRef idx="1">
            <a:schemeClr val="accent4"/>
          </a:lnRef>
          <a:fillRef idx="3">
            <a:schemeClr val="accent4"/>
          </a:fillRef>
          <a:effectRef idx="2">
            <a:schemeClr val="accent4"/>
          </a:effectRef>
          <a:fontRef idx="minor">
            <a:schemeClr val="lt1"/>
          </a:fontRef>
        </p:style>
        <p:txBody>
          <a:bodyPr>
            <a:normAutofit fontScale="92500" lnSpcReduction="20000"/>
          </a:bodyPr>
          <a:lstStyle/>
          <a:p>
            <a:pPr algn="just"/>
            <a:r>
              <a:rPr lang="fr-FR" sz="1900" dirty="0">
                <a:solidFill>
                  <a:srgbClr val="FFFF00"/>
                </a:solidFill>
                <a:latin typeface="Copperplate Gothic Bold" panose="020E0705020206020404" pitchFamily="34" charset="0"/>
              </a:rPr>
              <a:t>#27 La colère de Dieu exemplifiée contre les Ennemis d'Israël, </a:t>
            </a:r>
            <a:endParaRPr lang="en-US" sz="1900" dirty="0">
              <a:solidFill>
                <a:srgbClr val="FFFF00"/>
              </a:solidFill>
              <a:latin typeface="Copperplate Gothic Bold" panose="020E0705020206020404" pitchFamily="34" charset="0"/>
            </a:endParaRPr>
          </a:p>
          <a:p>
            <a:pPr algn="just"/>
            <a:r>
              <a:rPr lang="fr-FR" b="1" dirty="0">
                <a:solidFill>
                  <a:schemeClr val="tx1"/>
                </a:solidFill>
                <a:latin typeface="Arial Rounded MT Bold" panose="020F0704030504030204" pitchFamily="34" charset="0"/>
              </a:rPr>
              <a:t>1 Samuel 7:10-12</a:t>
            </a:r>
            <a:r>
              <a:rPr lang="fr-FR" dirty="0">
                <a:solidFill>
                  <a:schemeClr val="tx1"/>
                </a:solidFill>
                <a:latin typeface="Arial Rounded MT Bold" panose="020F0704030504030204" pitchFamily="34" charset="0"/>
              </a:rPr>
              <a:t> </a:t>
            </a:r>
          </a:p>
          <a:p>
            <a:pPr algn="just"/>
            <a:r>
              <a:rPr lang="fr-FR" sz="3600" dirty="0">
                <a:latin typeface="Arial Rounded MT Bold" panose="020F0704030504030204" pitchFamily="34" charset="0"/>
              </a:rPr>
              <a:t>10 Pendant que Samuel offrait l'holocauste, les Philistins s'approchèrent pour attaquer Israël. L'Éternel fit retentir en ce jour </a:t>
            </a:r>
            <a:r>
              <a:rPr lang="fr-FR" sz="3600" dirty="0">
                <a:solidFill>
                  <a:srgbClr val="66FFFF"/>
                </a:solidFill>
                <a:latin typeface="Arial Rounded MT Bold" panose="020F0704030504030204" pitchFamily="34" charset="0"/>
              </a:rPr>
              <a:t>son tonnerre </a:t>
            </a:r>
            <a:r>
              <a:rPr lang="fr-FR" sz="3600" dirty="0">
                <a:latin typeface="Arial Rounded MT Bold" panose="020F0704030504030204" pitchFamily="34" charset="0"/>
              </a:rPr>
              <a:t>sur les Philistins, et les mit en déroute. Ils furent battus devant Israël.</a:t>
            </a:r>
          </a:p>
          <a:p>
            <a:pPr algn="just"/>
            <a:r>
              <a:rPr lang="fr-FR" sz="3600" dirty="0">
                <a:solidFill>
                  <a:srgbClr val="FFFF00"/>
                </a:solidFill>
                <a:latin typeface="Arial Rounded MT Bold" panose="020F0704030504030204" pitchFamily="34" charset="0"/>
              </a:rPr>
              <a:t> 11 Les hommes d'Israël sortirent de </a:t>
            </a:r>
            <a:r>
              <a:rPr lang="fr-FR" sz="3600" dirty="0" err="1">
                <a:solidFill>
                  <a:srgbClr val="FFFF00"/>
                </a:solidFill>
                <a:latin typeface="Arial Rounded MT Bold" panose="020F0704030504030204" pitchFamily="34" charset="0"/>
              </a:rPr>
              <a:t>Mitspa</a:t>
            </a:r>
            <a:r>
              <a:rPr lang="fr-FR" sz="3600" dirty="0">
                <a:solidFill>
                  <a:srgbClr val="FFFF00"/>
                </a:solidFill>
                <a:latin typeface="Arial Rounded MT Bold" panose="020F0704030504030204" pitchFamily="34" charset="0"/>
              </a:rPr>
              <a:t>, poursuivirent les Philistins, et les battirent jusqu'au-dessous de Beth-Car.</a:t>
            </a:r>
          </a:p>
          <a:p>
            <a:pPr algn="just"/>
            <a:r>
              <a:rPr lang="fr-FR" sz="3600" dirty="0">
                <a:latin typeface="Arial Rounded MT Bold" panose="020F0704030504030204" pitchFamily="34" charset="0"/>
              </a:rPr>
              <a:t> 12 Samuel prit une pierre, qu'il plaça entre </a:t>
            </a:r>
            <a:r>
              <a:rPr lang="fr-FR" sz="3600" dirty="0" err="1">
                <a:latin typeface="Arial Rounded MT Bold" panose="020F0704030504030204" pitchFamily="34" charset="0"/>
              </a:rPr>
              <a:t>Mitspa</a:t>
            </a:r>
            <a:r>
              <a:rPr lang="fr-FR" sz="3600" dirty="0">
                <a:latin typeface="Arial Rounded MT Bold" panose="020F0704030504030204" pitchFamily="34" charset="0"/>
              </a:rPr>
              <a:t> et Schen, et il l'appela du nom </a:t>
            </a:r>
            <a:r>
              <a:rPr lang="fr-FR" sz="3600" dirty="0">
                <a:solidFill>
                  <a:srgbClr val="66FFFF"/>
                </a:solidFill>
                <a:latin typeface="Arial Rounded MT Bold" panose="020F0704030504030204" pitchFamily="34" charset="0"/>
              </a:rPr>
              <a:t>d'Ében-</a:t>
            </a:r>
            <a:r>
              <a:rPr lang="fr-FR" sz="3600" dirty="0" err="1">
                <a:solidFill>
                  <a:srgbClr val="66FFFF"/>
                </a:solidFill>
                <a:latin typeface="Arial Rounded MT Bold" panose="020F0704030504030204" pitchFamily="34" charset="0"/>
              </a:rPr>
              <a:t>Ézer</a:t>
            </a:r>
            <a:r>
              <a:rPr lang="fr-FR" sz="3600" dirty="0">
                <a:solidFill>
                  <a:srgbClr val="66FFFF"/>
                </a:solidFill>
                <a:latin typeface="Arial Rounded MT Bold" panose="020F0704030504030204" pitchFamily="34" charset="0"/>
              </a:rPr>
              <a:t>,</a:t>
            </a:r>
            <a:r>
              <a:rPr lang="fr-FR" sz="3600" dirty="0">
                <a:latin typeface="Arial Rounded MT Bold" panose="020F0704030504030204" pitchFamily="34" charset="0"/>
              </a:rPr>
              <a:t> en disant: Jusqu'ici l'Éternel nous a secourus.</a:t>
            </a:r>
          </a:p>
        </p:txBody>
      </p:sp>
    </p:spTree>
    <p:extLst>
      <p:ext uri="{BB962C8B-B14F-4D97-AF65-F5344CB8AC3E}">
        <p14:creationId xmlns:p14="http://schemas.microsoft.com/office/powerpoint/2010/main" val="17983565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B38C9-4C59-1A22-468E-97FB89699F5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B71F47-1290-9CEC-D8E3-3163D2BD7883}"/>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marL="0" indent="0" algn="just">
              <a:buNone/>
            </a:pPr>
            <a:r>
              <a:rPr lang="fr-FR" dirty="0">
                <a:solidFill>
                  <a:srgbClr val="C00000"/>
                </a:solidFill>
                <a:latin typeface="Copperplate Gothic Bold" panose="020E0705020206020404" pitchFamily="34" charset="0"/>
              </a:rPr>
              <a:t># 28 </a:t>
            </a:r>
            <a:r>
              <a:rPr lang="fr-FR" b="1" dirty="0">
                <a:solidFill>
                  <a:srgbClr val="C00000"/>
                </a:solidFill>
                <a:latin typeface="Copperplate Gothic Bold" panose="020E0705020206020404" pitchFamily="34" charset="0"/>
              </a:rPr>
              <a:t>La colère de Dieu exemplifiée contre  </a:t>
            </a:r>
            <a:r>
              <a:rPr lang="fr-FR" b="1" dirty="0" err="1">
                <a:solidFill>
                  <a:srgbClr val="C00000"/>
                </a:solidFill>
                <a:latin typeface="Copperplate Gothic Bold" panose="020E0705020206020404" pitchFamily="34" charset="0"/>
              </a:rPr>
              <a:t>Nadab</a:t>
            </a:r>
            <a:r>
              <a:rPr lang="fr-FR" b="1" dirty="0">
                <a:solidFill>
                  <a:srgbClr val="C00000"/>
                </a:solidFill>
                <a:latin typeface="Copperplate Gothic Bold" panose="020E0705020206020404" pitchFamily="34" charset="0"/>
              </a:rPr>
              <a:t>, et </a:t>
            </a:r>
            <a:r>
              <a:rPr lang="fr-FR" b="1" dirty="0" err="1">
                <a:solidFill>
                  <a:srgbClr val="C00000"/>
                </a:solidFill>
                <a:latin typeface="Copperplate Gothic Bold" panose="020E0705020206020404" pitchFamily="34" charset="0"/>
              </a:rPr>
              <a:t>Abihu</a:t>
            </a:r>
            <a:r>
              <a:rPr lang="fr-FR" b="1" dirty="0">
                <a:solidFill>
                  <a:srgbClr val="C00000"/>
                </a:solidFill>
                <a:latin typeface="Copperplate Gothic Bold" panose="020E0705020206020404" pitchFamily="34" charset="0"/>
              </a:rPr>
              <a:t>., </a:t>
            </a:r>
            <a:endParaRPr lang="en-US" b="1" dirty="0">
              <a:solidFill>
                <a:srgbClr val="C00000"/>
              </a:solidFill>
              <a:latin typeface="Copperplate Gothic Bold" panose="020E0705020206020404" pitchFamily="34" charset="0"/>
            </a:endParaRPr>
          </a:p>
          <a:p>
            <a:pPr algn="just"/>
            <a:r>
              <a:rPr lang="fr-FR" sz="4000" b="1" dirty="0">
                <a:latin typeface="Arial Rounded MT Bold" panose="020F0704030504030204" pitchFamily="34" charset="0"/>
              </a:rPr>
              <a:t>Lévitique 10:1-3</a:t>
            </a:r>
            <a:r>
              <a:rPr lang="fr-FR" sz="4000" dirty="0">
                <a:latin typeface="Arial Rounded MT Bold" panose="020F0704030504030204" pitchFamily="34" charset="0"/>
              </a:rPr>
              <a:t> </a:t>
            </a:r>
          </a:p>
          <a:p>
            <a:pPr algn="just"/>
            <a:r>
              <a:rPr lang="fr-FR" sz="4000" dirty="0">
                <a:latin typeface="Arial Rounded MT Bold" panose="020F0704030504030204" pitchFamily="34" charset="0"/>
              </a:rPr>
              <a:t>1 ¶ Les fils d'Aaron, </a:t>
            </a:r>
            <a:r>
              <a:rPr lang="fr-FR" sz="4000" dirty="0" err="1">
                <a:latin typeface="Arial Rounded MT Bold" panose="020F0704030504030204" pitchFamily="34" charset="0"/>
              </a:rPr>
              <a:t>Nadab</a:t>
            </a:r>
            <a:r>
              <a:rPr lang="fr-FR" sz="4000" dirty="0">
                <a:latin typeface="Arial Rounded MT Bold" panose="020F0704030504030204" pitchFamily="34" charset="0"/>
              </a:rPr>
              <a:t> et </a:t>
            </a:r>
            <a:r>
              <a:rPr lang="fr-FR" sz="4000" dirty="0" err="1">
                <a:latin typeface="Arial Rounded MT Bold" panose="020F0704030504030204" pitchFamily="34" charset="0"/>
              </a:rPr>
              <a:t>Abihu</a:t>
            </a:r>
            <a:r>
              <a:rPr lang="fr-FR" sz="4000" dirty="0">
                <a:latin typeface="Arial Rounded MT Bold" panose="020F0704030504030204" pitchFamily="34" charset="0"/>
              </a:rPr>
              <a:t>, prirent chacun un brasier, y mirent du feu, et posèrent du parfum dessus; ils apportèrent devant l'Éternel du feu étranger, ce qu'il ne leur avait point ordonné.</a:t>
            </a:r>
          </a:p>
          <a:p>
            <a:pPr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509068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20294-9874-1410-8BF2-9C070F0A76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E6AF9-F65B-1E06-3438-0210A9BEE4F6}"/>
              </a:ext>
            </a:extLst>
          </p:cNvPr>
          <p:cNvSpPr>
            <a:spLocks noGrp="1"/>
          </p:cNvSpPr>
          <p:nvPr>
            <p:ph idx="1"/>
          </p:nvPr>
        </p:nvSpPr>
        <p:spPr>
          <a:xfrm>
            <a:off x="0" y="0"/>
            <a:ext cx="9144000" cy="6858000"/>
          </a:xfrm>
          <a:solidFill>
            <a:schemeClr val="bg1"/>
          </a:solidFill>
        </p:spPr>
        <p:txBody>
          <a:bodyPr>
            <a:normAutofit lnSpcReduction="10000"/>
          </a:bodyPr>
          <a:lstStyle/>
          <a:p>
            <a:pPr algn="just"/>
            <a:r>
              <a:rPr lang="fr-FR" dirty="0">
                <a:solidFill>
                  <a:srgbClr val="CC00FF"/>
                </a:solidFill>
                <a:latin typeface="Copperplate Gothic Bold" panose="020E0705020206020404" pitchFamily="34" charset="0"/>
              </a:rPr>
              <a:t>#1 </a:t>
            </a:r>
            <a:r>
              <a:rPr lang="fr-FR" b="1" dirty="0">
                <a:solidFill>
                  <a:srgbClr val="CC00FF"/>
                </a:solidFill>
                <a:latin typeface="Copperplate Gothic Bold" panose="020E0705020206020404" pitchFamily="34" charset="0"/>
              </a:rPr>
              <a:t>DIEU VEUT  ÉPARGNER SES ENFANTS DE SA COLÈRE</a:t>
            </a:r>
          </a:p>
          <a:p>
            <a:pPr algn="just"/>
            <a:r>
              <a:rPr lang="fr-FR" sz="4000" b="1" dirty="0">
                <a:solidFill>
                  <a:srgbClr val="FC0AFC"/>
                </a:solidFill>
                <a:latin typeface="Copperplate Gothic Bold" panose="020E0705020206020404" pitchFamily="34" charset="0"/>
              </a:rPr>
              <a:t>#2 La colère de Dieu est évitée pour ceux qui croient.</a:t>
            </a:r>
          </a:p>
          <a:p>
            <a:pPr algn="just"/>
            <a:r>
              <a:rPr lang="fr-FR" sz="4000" dirty="0">
                <a:solidFill>
                  <a:srgbClr val="CC00FF"/>
                </a:solidFill>
                <a:latin typeface="Copperplate Gothic Bold" panose="020E0705020206020404" pitchFamily="34" charset="0"/>
              </a:rPr>
              <a:t>#3 La colère de Dieu est évitée lors de la confession du péché et du repentir.</a:t>
            </a:r>
          </a:p>
          <a:p>
            <a:pPr algn="just"/>
            <a:r>
              <a:rPr lang="fr-FR" sz="4000" b="1" dirty="0">
                <a:solidFill>
                  <a:srgbClr val="CC00FF"/>
                </a:solidFill>
                <a:latin typeface="Copperplate Gothic Bold" panose="020E0705020206020404" pitchFamily="34" charset="0"/>
              </a:rPr>
              <a:t> </a:t>
            </a:r>
            <a:r>
              <a:rPr lang="fr-FR" sz="4000" b="1" dirty="0">
                <a:solidFill>
                  <a:srgbClr val="FC0AFC"/>
                </a:solidFill>
                <a:latin typeface="Copperplate Gothic Bold" panose="020E0705020206020404" pitchFamily="34" charset="0"/>
              </a:rPr>
              <a:t>#4 Dieu ne prend aucun plaisir en faisant pleuvoir sa colère sur les fils de l’homme.  </a:t>
            </a:r>
            <a:endParaRPr lang="en-US" sz="4000" dirty="0">
              <a:solidFill>
                <a:srgbClr val="FC0AFC"/>
              </a:solidFill>
              <a:latin typeface="Copperplate Gothic Bold" panose="020E0705020206020404" pitchFamily="34" charset="0"/>
            </a:endParaRPr>
          </a:p>
          <a:p>
            <a:pPr algn="just"/>
            <a:endParaRPr lang="en-US" sz="4000" dirty="0">
              <a:solidFill>
                <a:srgbClr val="CC00FF"/>
              </a:solidFill>
              <a:latin typeface="Copperplate Gothic Bold" panose="020E0705020206020404" pitchFamily="34" charset="0"/>
            </a:endParaRPr>
          </a:p>
          <a:p>
            <a:pPr algn="just"/>
            <a:endParaRPr lang="en-US" sz="40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972547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4889F-ED9E-91E9-4F7D-01BBB9A0B8E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DD765E-E8AC-28A4-0A75-7FF89C67A933}"/>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dirty="0">
                <a:latin typeface="Arial Rounded MT Bold" panose="020F0704030504030204" pitchFamily="34" charset="0"/>
              </a:rPr>
              <a:t>2 Alors le feu sortit de devant l'Éternel, et les consuma: ils moururent devant l'Éternel.</a:t>
            </a:r>
          </a:p>
          <a:p>
            <a:pPr algn="just"/>
            <a:r>
              <a:rPr lang="fr-FR" sz="3600" dirty="0">
                <a:solidFill>
                  <a:srgbClr val="C00000"/>
                </a:solidFill>
                <a:latin typeface="Arial Rounded MT Bold" panose="020F0704030504030204" pitchFamily="34" charset="0"/>
              </a:rPr>
              <a:t> 3 ¶ Moïse dit à Aaron: C'est ce que l'Éternel a déclaré, lorsqu'il a dit: Je serai sanctifié par ceux qui s'approchent de moi, et je serai glorifié en présence de tout le peuple. Aaron garda le silence.</a:t>
            </a:r>
            <a:br>
              <a:rPr lang="fr-FR"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29885950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2810F-9E7A-216D-327C-3480274A8D9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A7CECA-5FEA-2849-E6F9-8BF1E62703F2}"/>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3600" dirty="0">
                <a:solidFill>
                  <a:srgbClr val="C00000"/>
                </a:solidFill>
                <a:latin typeface="Copperplate Gothic Bold" panose="020E0705020206020404" pitchFamily="34" charset="0"/>
              </a:rPr>
              <a:t>#29 La colère de Dieu exemplifiée contre</a:t>
            </a:r>
            <a:r>
              <a:rPr lang="fr-FR" sz="3600" i="1" dirty="0">
                <a:solidFill>
                  <a:srgbClr val="C00000"/>
                </a:solidFill>
                <a:latin typeface="Copperplate Gothic Bold" panose="020E0705020206020404" pitchFamily="34" charset="0"/>
              </a:rPr>
              <a:t> Les espions, </a:t>
            </a:r>
            <a:endParaRPr lang="en-US" sz="3600" dirty="0">
              <a:solidFill>
                <a:srgbClr val="C00000"/>
              </a:solidFill>
              <a:latin typeface="Copperplate Gothic Bold" panose="020E0705020206020404" pitchFamily="34" charset="0"/>
            </a:endParaRPr>
          </a:p>
          <a:p>
            <a:pPr algn="just"/>
            <a:r>
              <a:rPr lang="fr-FR" sz="3600" b="1" dirty="0">
                <a:latin typeface="Arial Rounded MT Bold" panose="020F0704030504030204" pitchFamily="34" charset="0"/>
              </a:rPr>
              <a:t>Nombres 14:34-37 </a:t>
            </a:r>
          </a:p>
          <a:p>
            <a:pPr algn="just"/>
            <a:r>
              <a:rPr lang="fr-FR" sz="3600" b="1" dirty="0">
                <a:latin typeface="Arial Rounded MT Bold" panose="020F0704030504030204" pitchFamily="34" charset="0"/>
              </a:rPr>
              <a:t>34 De même que vous avez mis quarante jours à explorer le pays, vous porterez la peine de vos iniquités quarante années, une année pour chaque jour; et vous saurez ce que c'est que d'être privé de ma présence.</a:t>
            </a:r>
          </a:p>
          <a:p>
            <a:pPr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24749292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FEDB8-97F3-4EAA-B674-19E395C382D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A4E024-259E-0C00-A2B3-AC22E25D77E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algn="just"/>
            <a:r>
              <a:rPr lang="fr-FR" sz="3400" b="1" dirty="0">
                <a:latin typeface="Arial Rounded MT Bold" panose="020F0704030504030204" pitchFamily="34" charset="0"/>
              </a:rPr>
              <a:t>35 Moi, l'Éternel, j'ai parlé! et c'est ainsi que je traiterai cette méchante assemblée qui s'est réunie contre moi; ils seront consumés dans ce désert, ils y mourront.</a:t>
            </a:r>
          </a:p>
          <a:p>
            <a:pPr algn="just"/>
            <a:r>
              <a:rPr lang="fr-FR" sz="3400" b="1" dirty="0">
                <a:solidFill>
                  <a:srgbClr val="C00000"/>
                </a:solidFill>
                <a:latin typeface="Arial Rounded MT Bold" panose="020F0704030504030204" pitchFamily="34" charset="0"/>
              </a:rPr>
              <a:t> 36 ¶ Les hommes que Moïse avait envoyés pour explorer le pays, et qui, à leur retour, avaient fait murmurer contre lui toute l'assemblée, en décriant le pays;</a:t>
            </a:r>
          </a:p>
          <a:p>
            <a:pPr algn="just"/>
            <a:r>
              <a:rPr lang="fr-FR" sz="3400" b="1" dirty="0">
                <a:latin typeface="Arial Rounded MT Bold" panose="020F0704030504030204" pitchFamily="34" charset="0"/>
              </a:rPr>
              <a:t> 37 ces hommes, qui avaient décrié le pays, moururent frappés d'une plaie devant l'Éternel.</a:t>
            </a:r>
            <a:br>
              <a:rPr lang="fr-FR"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34503105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A4611-C492-20B5-C1A7-F58617052FB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A28BFE-4516-A68D-B3B8-4481F7364FC9}"/>
              </a:ext>
            </a:extLst>
          </p:cNvPr>
          <p:cNvSpPr>
            <a:spLocks noGrp="1"/>
          </p:cNvSpPr>
          <p:nvPr>
            <p:ph idx="1"/>
          </p:nvPr>
        </p:nvSpPr>
        <p:spPr>
          <a:xfrm>
            <a:off x="0" y="0"/>
            <a:ext cx="9144000" cy="6858000"/>
          </a:xfrm>
          <a:solidFill>
            <a:srgbClr val="C000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dirty="0">
                <a:solidFill>
                  <a:srgbClr val="00FF00"/>
                </a:solidFill>
                <a:latin typeface="Copperplate Gothic Bold" panose="020E0705020206020404" pitchFamily="34" charset="0"/>
              </a:rPr>
              <a:t>#30La colère de Dieu exemplifiée contre</a:t>
            </a:r>
            <a:r>
              <a:rPr lang="fr-FR" sz="3600" i="1" dirty="0">
                <a:solidFill>
                  <a:srgbClr val="00FF00"/>
                </a:solidFill>
                <a:latin typeface="Copperplate Gothic Bold" panose="020E0705020206020404" pitchFamily="34" charset="0"/>
              </a:rPr>
              <a:t> Coré, etc., </a:t>
            </a:r>
            <a:endParaRPr lang="en-US" sz="3600" dirty="0">
              <a:solidFill>
                <a:srgbClr val="00FF00"/>
              </a:solidFill>
              <a:latin typeface="Copperplate Gothic Bold" panose="020E0705020206020404" pitchFamily="34" charset="0"/>
            </a:endParaRPr>
          </a:p>
          <a:p>
            <a:pPr algn="just"/>
            <a:r>
              <a:rPr lang="fr-FR" sz="3600" b="1" dirty="0">
                <a:solidFill>
                  <a:schemeClr val="bg1"/>
                </a:solidFill>
                <a:latin typeface="Arial Rounded MT Bold" panose="020F0704030504030204" pitchFamily="34" charset="0"/>
              </a:rPr>
              <a:t>Nombres 16:28:35 </a:t>
            </a:r>
          </a:p>
          <a:p>
            <a:pPr algn="just"/>
            <a:r>
              <a:rPr lang="fr-FR" sz="3600" b="1" dirty="0">
                <a:solidFill>
                  <a:srgbClr val="66FFFF"/>
                </a:solidFill>
                <a:latin typeface="Arial Rounded MT Bold" panose="020F0704030504030204" pitchFamily="34" charset="0"/>
              </a:rPr>
              <a:t>28 Moïse dit: A ceci vous connaîtrez que l'Éternel m'a envoyé pour faire toutes ces choses, et que je n'agis pas de moi-même.</a:t>
            </a:r>
          </a:p>
          <a:p>
            <a:pPr algn="just"/>
            <a:r>
              <a:rPr lang="fr-FR" sz="3600" b="1" dirty="0">
                <a:solidFill>
                  <a:schemeClr val="bg1"/>
                </a:solidFill>
                <a:latin typeface="Arial Rounded MT Bold" panose="020F0704030504030204" pitchFamily="34" charset="0"/>
              </a:rPr>
              <a:t> 29 Si ces gens meurent comme tous les hommes meurent, s'ils subissent le sort commun à tous les hommes, ce n'est pas l'Éternel qui m'a envoyé;</a:t>
            </a:r>
          </a:p>
          <a:p>
            <a:pPr marL="0" indent="0" algn="just">
              <a:buNone/>
            </a:pPr>
            <a:endParaRPr lang="en-US"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2748789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7F065-CAFD-B6CC-55E0-CA60274B821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EDD080-E62F-01AF-D6CC-EC3F0A76D7AA}"/>
              </a:ext>
            </a:extLst>
          </p:cNvPr>
          <p:cNvSpPr>
            <a:spLocks noGrp="1"/>
          </p:cNvSpPr>
          <p:nvPr>
            <p:ph idx="1"/>
          </p:nvPr>
        </p:nvSpPr>
        <p:spPr>
          <a:xfrm>
            <a:off x="0" y="0"/>
            <a:ext cx="9144000" cy="6858000"/>
          </a:xfrm>
          <a:solidFill>
            <a:srgbClr val="C000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b="1" dirty="0">
                <a:solidFill>
                  <a:schemeClr val="bg1"/>
                </a:solidFill>
                <a:latin typeface="Arial Rounded MT Bold" panose="020F0704030504030204" pitchFamily="34" charset="0"/>
              </a:rPr>
              <a:t>30 mais si l'Éternel fait une chose inouïe, si la terre ouvre sa bouche pour les engloutir avec tout ce qui leur appartient, et qu'ils descendent vivants dans le séjour des morts, vous saurez alors que ces gens ont méprisé l'Éternel.</a:t>
            </a:r>
          </a:p>
          <a:p>
            <a:pPr algn="just"/>
            <a:r>
              <a:rPr lang="fr-FR" sz="3600" b="1" dirty="0">
                <a:solidFill>
                  <a:srgbClr val="66FFFF"/>
                </a:solidFill>
                <a:latin typeface="Arial Rounded MT Bold" panose="020F0704030504030204" pitchFamily="34" charset="0"/>
              </a:rPr>
              <a:t> 31 Comme il achevait de prononcer toutes ces paroles, la terre qui était sous eux se fendit.</a:t>
            </a:r>
          </a:p>
          <a:p>
            <a:pPr marL="0" indent="0" algn="just">
              <a:buNone/>
            </a:pPr>
            <a:endParaRPr lang="en-US"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25856675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AACD8-DDAA-CFFF-8FBC-EEA51C02F95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7C6D66-FC09-F139-711D-B6A836675F28}"/>
              </a:ext>
            </a:extLst>
          </p:cNvPr>
          <p:cNvSpPr>
            <a:spLocks noGrp="1"/>
          </p:cNvSpPr>
          <p:nvPr>
            <p:ph idx="1"/>
          </p:nvPr>
        </p:nvSpPr>
        <p:spPr>
          <a:xfrm>
            <a:off x="0" y="0"/>
            <a:ext cx="9144000" cy="6858000"/>
          </a:xfrm>
          <a:solidFill>
            <a:srgbClr val="C000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solidFill>
                  <a:schemeClr val="bg1"/>
                </a:solidFill>
                <a:latin typeface="Arial Rounded MT Bold" panose="020F0704030504030204" pitchFamily="34" charset="0"/>
              </a:rPr>
              <a:t>32 La terre ouvrit sa bouche, et les engloutit, eux et leurs maisons, avec tous les gens de </a:t>
            </a:r>
            <a:r>
              <a:rPr lang="fr-FR" sz="4000" b="1" dirty="0" err="1">
                <a:solidFill>
                  <a:schemeClr val="bg1"/>
                </a:solidFill>
                <a:latin typeface="Arial Rounded MT Bold" panose="020F0704030504030204" pitchFamily="34" charset="0"/>
              </a:rPr>
              <a:t>Koré</a:t>
            </a:r>
            <a:r>
              <a:rPr lang="fr-FR" sz="4000" b="1" dirty="0">
                <a:solidFill>
                  <a:schemeClr val="bg1"/>
                </a:solidFill>
                <a:latin typeface="Arial Rounded MT Bold" panose="020F0704030504030204" pitchFamily="34" charset="0"/>
              </a:rPr>
              <a:t> et tous leurs biens.</a:t>
            </a:r>
          </a:p>
          <a:p>
            <a:pPr algn="just"/>
            <a:r>
              <a:rPr lang="fr-FR" sz="4000" b="1" dirty="0">
                <a:solidFill>
                  <a:srgbClr val="66FFFF"/>
                </a:solidFill>
                <a:latin typeface="Arial Rounded MT Bold" panose="020F0704030504030204" pitchFamily="34" charset="0"/>
              </a:rPr>
              <a:t> 33 Ils descendirent vivants dans le séjour des morts, eux et tout ce qui leur appartenait; la terre les recouvrit, et ils disparurent au milieu de l'assemblée.</a:t>
            </a:r>
            <a:endParaRPr lang="en-US" sz="4000" dirty="0">
              <a:solidFill>
                <a:srgbClr val="66FFFF"/>
              </a:solidFill>
              <a:latin typeface="Arial Rounded MT Bold" panose="020F0704030504030204" pitchFamily="34" charset="0"/>
            </a:endParaRPr>
          </a:p>
        </p:txBody>
      </p:sp>
    </p:spTree>
    <p:extLst>
      <p:ext uri="{BB962C8B-B14F-4D97-AF65-F5344CB8AC3E}">
        <p14:creationId xmlns:p14="http://schemas.microsoft.com/office/powerpoint/2010/main" val="20722590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1485E-E6FF-A4D0-0F24-B34862EFB37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638003-AEE9-2996-03AC-EC2BC80D8C39}"/>
              </a:ext>
            </a:extLst>
          </p:cNvPr>
          <p:cNvSpPr>
            <a:spLocks noGrp="1"/>
          </p:cNvSpPr>
          <p:nvPr>
            <p:ph idx="1"/>
          </p:nvPr>
        </p:nvSpPr>
        <p:spPr>
          <a:xfrm>
            <a:off x="0" y="0"/>
            <a:ext cx="9144000" cy="6858000"/>
          </a:xfrm>
          <a:solidFill>
            <a:srgbClr val="C000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dirty="0">
                <a:solidFill>
                  <a:schemeClr val="bg1"/>
                </a:solidFill>
                <a:latin typeface="Arial Rounded MT Bold" panose="020F0704030504030204" pitchFamily="34" charset="0"/>
              </a:rPr>
              <a:t>34 Tout Israël, qui était autour d'eux, s'enfuit à leur cri; car ils disaient: Fuyons, de peur que la terre ne nous engloutisse!</a:t>
            </a:r>
          </a:p>
          <a:p>
            <a:pPr algn="just"/>
            <a:r>
              <a:rPr lang="fr-FR" sz="4000" dirty="0">
                <a:solidFill>
                  <a:srgbClr val="66FFFF"/>
                </a:solidFill>
                <a:latin typeface="Arial Rounded MT Bold" panose="020F0704030504030204" pitchFamily="34" charset="0"/>
              </a:rPr>
              <a:t> 35 ¶ Un feu sortit d'auprès de l'Éternel, et consuma les deux cent cinquante hommes qui offraient le parfum.</a:t>
            </a:r>
            <a:endParaRPr lang="en-US" sz="4000" dirty="0">
              <a:solidFill>
                <a:srgbClr val="66FFFF"/>
              </a:solidFill>
              <a:latin typeface="Arial Rounded MT Bold" panose="020F0704030504030204" pitchFamily="34" charset="0"/>
            </a:endParaRPr>
          </a:p>
        </p:txBody>
      </p:sp>
    </p:spTree>
    <p:extLst>
      <p:ext uri="{BB962C8B-B14F-4D97-AF65-F5344CB8AC3E}">
        <p14:creationId xmlns:p14="http://schemas.microsoft.com/office/powerpoint/2010/main" val="25757524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7F10D-83FE-7452-87F4-1661F96106F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2FE3BD-6833-F2C5-5B31-58046FC655FA}"/>
              </a:ext>
            </a:extLst>
          </p:cNvPr>
          <p:cNvSpPr>
            <a:spLocks noGrp="1"/>
          </p:cNvSpPr>
          <p:nvPr>
            <p:ph idx="1"/>
          </p:nvPr>
        </p:nvSpPr>
        <p:spPr>
          <a:xfrm>
            <a:off x="0" y="0"/>
            <a:ext cx="9144000" cy="6858000"/>
          </a:xfrm>
          <a:solidFill>
            <a:schemeClr val="accent6">
              <a:lumMod val="75000"/>
            </a:schemeClr>
          </a:solidFill>
        </p:spPr>
        <p:style>
          <a:lnRef idx="3">
            <a:schemeClr val="lt1"/>
          </a:lnRef>
          <a:fillRef idx="1">
            <a:schemeClr val="accent6"/>
          </a:fillRef>
          <a:effectRef idx="1">
            <a:schemeClr val="accent6"/>
          </a:effectRef>
          <a:fontRef idx="minor">
            <a:schemeClr val="lt1"/>
          </a:fontRef>
        </p:style>
        <p:txBody>
          <a:bodyPr>
            <a:normAutofit fontScale="92500"/>
          </a:bodyPr>
          <a:lstStyle/>
          <a:p>
            <a:pPr algn="just"/>
            <a:r>
              <a:rPr lang="fr-FR" sz="4000" dirty="0">
                <a:solidFill>
                  <a:srgbClr val="7030A0"/>
                </a:solidFill>
                <a:latin typeface="Copperplate Gothic Bold" panose="020E0705020206020404" pitchFamily="34" charset="0"/>
              </a:rPr>
              <a:t>#31 La colère de Dieu exemplifiée contre</a:t>
            </a:r>
            <a:r>
              <a:rPr lang="fr-FR" sz="4000" i="1" dirty="0">
                <a:solidFill>
                  <a:srgbClr val="7030A0"/>
                </a:solidFill>
                <a:latin typeface="Copperplate Gothic Bold" panose="020E0705020206020404" pitchFamily="34" charset="0"/>
              </a:rPr>
              <a:t> Aaron et Miriam, </a:t>
            </a:r>
            <a:endParaRPr lang="en-US" sz="4000" dirty="0">
              <a:solidFill>
                <a:srgbClr val="7030A0"/>
              </a:solidFill>
              <a:latin typeface="Copperplate Gothic Bold" panose="020E0705020206020404" pitchFamily="34" charset="0"/>
            </a:endParaRPr>
          </a:p>
          <a:p>
            <a:pPr algn="just"/>
            <a:r>
              <a:rPr lang="fr-FR" sz="4000" b="1" dirty="0">
                <a:latin typeface="Arial Rounded MT Bold" panose="020F0704030504030204" pitchFamily="34" charset="0"/>
              </a:rPr>
              <a:t>Nu 12:1-2 ¶ Marie et Aaron parlèrent contre Moïse au sujet de la femme éthiopienne qu'il avait prise, car il avait pris une femme éthiopienne.</a:t>
            </a:r>
          </a:p>
          <a:p>
            <a:pPr algn="just"/>
            <a:r>
              <a:rPr lang="fr-FR" sz="4000" b="1" dirty="0">
                <a:solidFill>
                  <a:srgbClr val="00FF00"/>
                </a:solidFill>
                <a:latin typeface="Arial Rounded MT Bold" panose="020F0704030504030204" pitchFamily="34" charset="0"/>
              </a:rPr>
              <a:t> 2 Ils dirent: Est-ce seulement par Moïse que l'Éternel parle? N'est-ce pas aussi par nous qu'il parle? Et l'Éternel l'entendit.</a:t>
            </a:r>
          </a:p>
        </p:txBody>
      </p:sp>
    </p:spTree>
    <p:extLst>
      <p:ext uri="{BB962C8B-B14F-4D97-AF65-F5344CB8AC3E}">
        <p14:creationId xmlns:p14="http://schemas.microsoft.com/office/powerpoint/2010/main" val="952477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23115-6AC2-96BA-07D6-708D0A51F3D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74C263-94D3-9AC1-9B0B-96C5028609AC}"/>
              </a:ext>
            </a:extLst>
          </p:cNvPr>
          <p:cNvSpPr>
            <a:spLocks noGrp="1"/>
          </p:cNvSpPr>
          <p:nvPr>
            <p:ph idx="1"/>
          </p:nvPr>
        </p:nvSpPr>
        <p:spPr>
          <a:xfrm>
            <a:off x="0" y="0"/>
            <a:ext cx="9144000" cy="6858000"/>
          </a:xfrm>
          <a:solidFill>
            <a:schemeClr val="accent6">
              <a:lumMod val="75000"/>
            </a:schemeClr>
          </a:solidFill>
        </p:spPr>
        <p:style>
          <a:lnRef idx="3">
            <a:schemeClr val="lt1"/>
          </a:lnRef>
          <a:fillRef idx="1">
            <a:schemeClr val="accent6"/>
          </a:fillRef>
          <a:effectRef idx="1">
            <a:schemeClr val="accent6"/>
          </a:effectRef>
          <a:fontRef idx="minor">
            <a:schemeClr val="lt1"/>
          </a:fontRef>
        </p:style>
        <p:txBody>
          <a:bodyPr>
            <a:normAutofit lnSpcReduction="10000"/>
          </a:bodyPr>
          <a:lstStyle/>
          <a:p>
            <a:pPr algn="just"/>
            <a:r>
              <a:rPr lang="fr-FR" sz="4000" dirty="0">
                <a:solidFill>
                  <a:srgbClr val="7030A0"/>
                </a:solidFill>
                <a:latin typeface="Copperplate Gothic Bold" panose="020E0705020206020404" pitchFamily="34" charset="0"/>
              </a:rPr>
              <a:t>#31 La colère de Dieu exemplifiée contre</a:t>
            </a:r>
            <a:r>
              <a:rPr lang="fr-FR" sz="4000" i="1" dirty="0">
                <a:solidFill>
                  <a:srgbClr val="7030A0"/>
                </a:solidFill>
                <a:latin typeface="Copperplate Gothic Bold" panose="020E0705020206020404" pitchFamily="34" charset="0"/>
              </a:rPr>
              <a:t> Aaron et Miriam, </a:t>
            </a:r>
            <a:endParaRPr lang="fr-FR" sz="4000" b="1" dirty="0">
              <a:latin typeface="Arial Rounded MT Bold" panose="020F0704030504030204" pitchFamily="34" charset="0"/>
            </a:endParaRPr>
          </a:p>
          <a:p>
            <a:pPr algn="just"/>
            <a:r>
              <a:rPr lang="fr-FR" sz="4000" b="1" dirty="0">
                <a:latin typeface="Arial Rounded MT Bold" panose="020F0704030504030204" pitchFamily="34" charset="0"/>
              </a:rPr>
              <a:t>Nombres 12:9-10</a:t>
            </a:r>
            <a:r>
              <a:rPr lang="fr-FR" sz="4000" dirty="0">
                <a:latin typeface="Arial Rounded MT Bold" panose="020F0704030504030204" pitchFamily="34" charset="0"/>
              </a:rPr>
              <a:t> </a:t>
            </a:r>
          </a:p>
          <a:p>
            <a:pPr algn="just"/>
            <a:r>
              <a:rPr lang="fr-FR" sz="4000" dirty="0">
                <a:solidFill>
                  <a:srgbClr val="00FF00"/>
                </a:solidFill>
                <a:latin typeface="Arial Rounded MT Bold" panose="020F0704030504030204" pitchFamily="34" charset="0"/>
              </a:rPr>
              <a:t>9 La colère de l'Éternel s'enflamma contre eux. Et il s'en alla.</a:t>
            </a:r>
          </a:p>
          <a:p>
            <a:pPr algn="just"/>
            <a:r>
              <a:rPr lang="fr-FR" sz="4000" dirty="0">
                <a:latin typeface="Arial Rounded MT Bold" panose="020F0704030504030204" pitchFamily="34" charset="0"/>
              </a:rPr>
              <a:t> 10 ¶ La nuée se retira de dessus la tente. Et voici, Marie était frappée d'une lèpre, blanche comme la neige. Aaron se tourna vers Marie; et voici, elle avait la lèpre.</a:t>
            </a:r>
            <a:endParaRPr lang="en-US" dirty="0">
              <a:latin typeface="Arial Rounded MT Bold" panose="020F0704030504030204" pitchFamily="34" charset="0"/>
            </a:endParaRPr>
          </a:p>
        </p:txBody>
      </p:sp>
    </p:spTree>
    <p:extLst>
      <p:ext uri="{BB962C8B-B14F-4D97-AF65-F5344CB8AC3E}">
        <p14:creationId xmlns:p14="http://schemas.microsoft.com/office/powerpoint/2010/main" val="13445942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8B5BD-8A9D-0D5B-3336-15CA687C60D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DC879B-28ED-7676-9D69-4352274BDEB4}"/>
              </a:ext>
            </a:extLst>
          </p:cNvPr>
          <p:cNvSpPr>
            <a:spLocks noGrp="1"/>
          </p:cNvSpPr>
          <p:nvPr>
            <p:ph idx="1"/>
          </p:nvPr>
        </p:nvSpPr>
        <p:spPr>
          <a:xfrm>
            <a:off x="0" y="0"/>
            <a:ext cx="9144000" cy="6858000"/>
          </a:xfrm>
          <a:solidFill>
            <a:srgbClr val="7030A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dirty="0">
                <a:solidFill>
                  <a:srgbClr val="00FF00"/>
                </a:solidFill>
                <a:latin typeface="Arial Rounded MT Bold" panose="020F0704030504030204" pitchFamily="34" charset="0"/>
              </a:rPr>
              <a:t>#32 La colère de Dieu exemplifiée contre</a:t>
            </a:r>
            <a:r>
              <a:rPr lang="fr-FR" i="1" dirty="0">
                <a:solidFill>
                  <a:srgbClr val="00FF00"/>
                </a:solidFill>
                <a:latin typeface="Arial Rounded MT Bold" panose="020F0704030504030204" pitchFamily="34" charset="0"/>
              </a:rPr>
              <a:t> </a:t>
            </a:r>
            <a:r>
              <a:rPr lang="fr-FR" i="1" dirty="0" err="1">
                <a:solidFill>
                  <a:srgbClr val="00FF00"/>
                </a:solidFill>
                <a:latin typeface="Arial Rounded MT Bold" panose="020F0704030504030204" pitchFamily="34" charset="0"/>
              </a:rPr>
              <a:t>Abimelech</a:t>
            </a:r>
            <a:r>
              <a:rPr lang="fr-FR" i="1" dirty="0">
                <a:solidFill>
                  <a:srgbClr val="00FF00"/>
                </a:solidFill>
                <a:latin typeface="Arial Rounded MT Bold" panose="020F0704030504030204" pitchFamily="34" charset="0"/>
              </a:rPr>
              <a:t>, fils de Gedeon </a:t>
            </a:r>
            <a:endParaRPr lang="en-US" dirty="0">
              <a:solidFill>
                <a:srgbClr val="00FF00"/>
              </a:solidFill>
              <a:latin typeface="Arial Rounded MT Bold" panose="020F0704030504030204" pitchFamily="34" charset="0"/>
            </a:endParaRPr>
          </a:p>
          <a:p>
            <a:pPr algn="just"/>
            <a:r>
              <a:rPr lang="fr-FR" dirty="0">
                <a:solidFill>
                  <a:schemeClr val="bg1"/>
                </a:solidFill>
                <a:latin typeface="Arial Rounded MT Bold" panose="020F0704030504030204" pitchFamily="34" charset="0"/>
              </a:rPr>
              <a:t>Juges 9:5 Il vint dans la maison de son père à </a:t>
            </a:r>
            <a:r>
              <a:rPr lang="fr-FR" dirty="0" err="1">
                <a:solidFill>
                  <a:schemeClr val="bg1"/>
                </a:solidFill>
                <a:latin typeface="Arial Rounded MT Bold" panose="020F0704030504030204" pitchFamily="34" charset="0"/>
              </a:rPr>
              <a:t>Ophra</a:t>
            </a:r>
            <a:r>
              <a:rPr lang="fr-FR" dirty="0">
                <a:solidFill>
                  <a:schemeClr val="bg1"/>
                </a:solidFill>
                <a:latin typeface="Arial Rounded MT Bold" panose="020F0704030504030204" pitchFamily="34" charset="0"/>
              </a:rPr>
              <a:t>, et il tua ses frères, fils de </a:t>
            </a:r>
            <a:r>
              <a:rPr lang="fr-FR" dirty="0" err="1">
                <a:solidFill>
                  <a:schemeClr val="bg1"/>
                </a:solidFill>
                <a:latin typeface="Arial Rounded MT Bold" panose="020F0704030504030204" pitchFamily="34" charset="0"/>
              </a:rPr>
              <a:t>Jerubbaal</a:t>
            </a:r>
            <a:r>
              <a:rPr lang="fr-FR" dirty="0">
                <a:solidFill>
                  <a:schemeClr val="bg1"/>
                </a:solidFill>
                <a:latin typeface="Arial Rounded MT Bold" panose="020F0704030504030204" pitchFamily="34" charset="0"/>
              </a:rPr>
              <a:t>, soixante-dix hommes, sur une même pierre. Il n'échappa que Jotham, le plus jeune fils de </a:t>
            </a:r>
            <a:r>
              <a:rPr lang="fr-FR" dirty="0" err="1">
                <a:solidFill>
                  <a:schemeClr val="bg1"/>
                </a:solidFill>
                <a:latin typeface="Arial Rounded MT Bold" panose="020F0704030504030204" pitchFamily="34" charset="0"/>
              </a:rPr>
              <a:t>Jerubbaal</a:t>
            </a:r>
            <a:r>
              <a:rPr lang="fr-FR" dirty="0">
                <a:solidFill>
                  <a:schemeClr val="bg1"/>
                </a:solidFill>
                <a:latin typeface="Arial Rounded MT Bold" panose="020F0704030504030204" pitchFamily="34" charset="0"/>
              </a:rPr>
              <a:t>, car il s'était caché.</a:t>
            </a:r>
          </a:p>
          <a:p>
            <a:pPr algn="just"/>
            <a:r>
              <a:rPr lang="fr-FR" dirty="0">
                <a:solidFill>
                  <a:srgbClr val="00FF00"/>
                </a:solidFill>
                <a:latin typeface="Arial Rounded MT Bold" panose="020F0704030504030204" pitchFamily="34" charset="0"/>
              </a:rPr>
              <a:t>Jg 9:53-56 </a:t>
            </a:r>
          </a:p>
          <a:p>
            <a:pPr algn="just"/>
            <a:r>
              <a:rPr lang="fr-FR" dirty="0">
                <a:solidFill>
                  <a:schemeClr val="bg1"/>
                </a:solidFill>
                <a:latin typeface="Arial Rounded MT Bold" panose="020F0704030504030204" pitchFamily="34" charset="0"/>
              </a:rPr>
              <a:t>53 Alors une femme lança sur la tête d'</a:t>
            </a:r>
            <a:r>
              <a:rPr lang="fr-FR" dirty="0" err="1">
                <a:solidFill>
                  <a:schemeClr val="bg1"/>
                </a:solidFill>
                <a:latin typeface="Arial Rounded MT Bold" panose="020F0704030504030204" pitchFamily="34" charset="0"/>
              </a:rPr>
              <a:t>Abimélec</a:t>
            </a:r>
            <a:r>
              <a:rPr lang="fr-FR" dirty="0">
                <a:solidFill>
                  <a:schemeClr val="bg1"/>
                </a:solidFill>
                <a:latin typeface="Arial Rounded MT Bold" panose="020F0704030504030204" pitchFamily="34" charset="0"/>
              </a:rPr>
              <a:t> un morceau de meule de moulin, et lui brisa le crâne.</a:t>
            </a:r>
          </a:p>
          <a:p>
            <a:pPr algn="just"/>
            <a:endParaRPr lang="fr-FR" b="1"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880609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B2A88-B38D-432E-D541-331FBFAB95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3388C0-F46E-5AA6-622E-5F315AB25189}"/>
              </a:ext>
            </a:extLst>
          </p:cNvPr>
          <p:cNvSpPr>
            <a:spLocks noGrp="1"/>
          </p:cNvSpPr>
          <p:nvPr>
            <p:ph idx="1"/>
          </p:nvPr>
        </p:nvSpPr>
        <p:spPr>
          <a:xfrm>
            <a:off x="0" y="0"/>
            <a:ext cx="9144000" cy="6858000"/>
          </a:xfrm>
          <a:solidFill>
            <a:schemeClr val="bg1"/>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000" b="1" dirty="0">
                <a:solidFill>
                  <a:srgbClr val="CC00FF"/>
                </a:solidFill>
                <a:latin typeface="Copperplate Gothic Bold" panose="020E0705020206020404" pitchFamily="34" charset="0"/>
              </a:rPr>
              <a:t>#5 La colère de Dieu est juste. </a:t>
            </a:r>
          </a:p>
          <a:p>
            <a:pPr algn="just"/>
            <a:r>
              <a:rPr lang="fr-FR" sz="4000" b="1" dirty="0">
                <a:solidFill>
                  <a:srgbClr val="FC0AFC"/>
                </a:solidFill>
                <a:latin typeface="Copperplate Gothic Bold" panose="020E0705020206020404" pitchFamily="34" charset="0"/>
              </a:rPr>
              <a:t>#6 La justice de la colère de Dieu, à ne pas remettre en question. </a:t>
            </a:r>
          </a:p>
          <a:p>
            <a:pPr algn="just"/>
            <a:r>
              <a:rPr lang="fr-FR" sz="4000" b="1" dirty="0">
                <a:solidFill>
                  <a:srgbClr val="CC00FF"/>
                </a:solidFill>
                <a:latin typeface="Copperplate Gothic Bold" panose="020E0705020206020404" pitchFamily="34" charset="0"/>
              </a:rPr>
              <a:t>#7 La colère de Dieu se manifeste dans des jugements et des afflictions.</a:t>
            </a:r>
          </a:p>
          <a:p>
            <a:pPr algn="just"/>
            <a:r>
              <a:rPr lang="fr-FR" sz="4000" b="1" dirty="0">
                <a:solidFill>
                  <a:srgbClr val="FC0AFC"/>
                </a:solidFill>
                <a:latin typeface="Copperplate Gothic Bold" panose="020E0705020206020404" pitchFamily="34" charset="0"/>
              </a:rPr>
              <a:t>#8 La colère de Dieu est impossible à résister.</a:t>
            </a:r>
          </a:p>
          <a:p>
            <a:pPr algn="just"/>
            <a:endParaRPr lang="en-US" sz="4000" dirty="0">
              <a:solidFill>
                <a:srgbClr val="CC00FF"/>
              </a:solidFill>
              <a:latin typeface="Copperplate Gothic Bold" panose="020E0705020206020404" pitchFamily="34" charset="0"/>
            </a:endParaRPr>
          </a:p>
          <a:p>
            <a:pPr algn="just"/>
            <a:endParaRPr lang="en-US" sz="4000" dirty="0">
              <a:solidFill>
                <a:srgbClr val="CC00FF"/>
              </a:solidFill>
              <a:latin typeface="Copperplate Gothic Bold" panose="020E0705020206020404" pitchFamily="34" charset="0"/>
            </a:endParaRPr>
          </a:p>
          <a:p>
            <a:pPr lvl="0" algn="just"/>
            <a:endParaRPr lang="en-US" sz="4000" dirty="0">
              <a:solidFill>
                <a:srgbClr val="CC00FF"/>
              </a:solidFill>
              <a:latin typeface="Copperplate Gothic Bold" panose="020E0705020206020404" pitchFamily="34" charset="0"/>
            </a:endParaRPr>
          </a:p>
        </p:txBody>
      </p:sp>
    </p:spTree>
    <p:extLst>
      <p:ext uri="{BB962C8B-B14F-4D97-AF65-F5344CB8AC3E}">
        <p14:creationId xmlns:p14="http://schemas.microsoft.com/office/powerpoint/2010/main" val="15896416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56669-C0A4-D0EA-E414-B04EEF9CA34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37261E-F291-D895-5F9B-15433B060A96}"/>
              </a:ext>
            </a:extLst>
          </p:cNvPr>
          <p:cNvSpPr>
            <a:spLocks noGrp="1"/>
          </p:cNvSpPr>
          <p:nvPr>
            <p:ph idx="1"/>
          </p:nvPr>
        </p:nvSpPr>
        <p:spPr>
          <a:xfrm>
            <a:off x="0" y="0"/>
            <a:ext cx="9144000" cy="6858000"/>
          </a:xfrm>
          <a:solidFill>
            <a:srgbClr val="7030A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dirty="0">
                <a:solidFill>
                  <a:schemeClr val="bg1"/>
                </a:solidFill>
                <a:latin typeface="Arial Rounded MT Bold" panose="020F0704030504030204" pitchFamily="34" charset="0"/>
              </a:rPr>
              <a:t>54 Aussitôt il appela le jeune homme qui portait ses armes, et lui dit: Tire ton épée, et donne-moi la mort, de peur qu'on ne dise de moi: C'est une femme qui l'a tué. Le jeune homme le perça, et il mourut.</a:t>
            </a:r>
          </a:p>
          <a:p>
            <a:pPr algn="just"/>
            <a:r>
              <a:rPr lang="fr-FR" dirty="0">
                <a:solidFill>
                  <a:srgbClr val="00FF00"/>
                </a:solidFill>
                <a:latin typeface="Arial Rounded MT Bold" panose="020F0704030504030204" pitchFamily="34" charset="0"/>
              </a:rPr>
              <a:t> 55 Quand les hommes d'Israël virent qu'</a:t>
            </a:r>
            <a:r>
              <a:rPr lang="fr-FR" dirty="0" err="1">
                <a:solidFill>
                  <a:srgbClr val="00FF00"/>
                </a:solidFill>
                <a:latin typeface="Arial Rounded MT Bold" panose="020F0704030504030204" pitchFamily="34" charset="0"/>
              </a:rPr>
              <a:t>Abimélec</a:t>
            </a:r>
            <a:r>
              <a:rPr lang="fr-FR" dirty="0">
                <a:solidFill>
                  <a:srgbClr val="00FF00"/>
                </a:solidFill>
                <a:latin typeface="Arial Rounded MT Bold" panose="020F0704030504030204" pitchFamily="34" charset="0"/>
              </a:rPr>
              <a:t> était mort, ils s'en allèrent chacun chez soi.</a:t>
            </a:r>
          </a:p>
          <a:p>
            <a:pPr algn="just"/>
            <a:r>
              <a:rPr lang="fr-FR" dirty="0">
                <a:solidFill>
                  <a:schemeClr val="bg1"/>
                </a:solidFill>
                <a:latin typeface="Arial Rounded MT Bold" panose="020F0704030504030204" pitchFamily="34" charset="0"/>
              </a:rPr>
              <a:t> 56 Ainsi Dieu fit retomber sur </a:t>
            </a:r>
            <a:r>
              <a:rPr lang="fr-FR" dirty="0" err="1">
                <a:solidFill>
                  <a:schemeClr val="bg1"/>
                </a:solidFill>
                <a:latin typeface="Arial Rounded MT Bold" panose="020F0704030504030204" pitchFamily="34" charset="0"/>
              </a:rPr>
              <a:t>Abimélec</a:t>
            </a:r>
            <a:r>
              <a:rPr lang="fr-FR" dirty="0">
                <a:solidFill>
                  <a:schemeClr val="bg1"/>
                </a:solidFill>
                <a:latin typeface="Arial Rounded MT Bold" panose="020F0704030504030204" pitchFamily="34" charset="0"/>
              </a:rPr>
              <a:t> le mal qu'il avait fait à son père, en tuant ses soixante-dix frères,</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066777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a:bodyPr>
          <a:lstStyle/>
          <a:p>
            <a:pPr algn="ctr">
              <a:buNone/>
            </a:pPr>
            <a:r>
              <a:rPr lang="fr-FR" sz="4800" b="1" dirty="0">
                <a:solidFill>
                  <a:srgbClr val="C00000"/>
                </a:solidFill>
                <a:latin typeface="Copperplate Gothic Bold" pitchFamily="34" charset="0"/>
              </a:rPr>
              <a:t>Format des rencontres :</a:t>
            </a:r>
            <a:endParaRPr lang="en-US" sz="4800" dirty="0">
              <a:solidFill>
                <a:srgbClr val="C00000"/>
              </a:solidFill>
              <a:latin typeface="Copperplate Gothic Bold" pitchFamily="34" charset="0"/>
            </a:endParaRPr>
          </a:p>
          <a:p>
            <a:pPr algn="just"/>
            <a:r>
              <a:rPr lang="fr-FR" sz="4800" dirty="0"/>
              <a:t>Chaque vendredi de </a:t>
            </a:r>
            <a:r>
              <a:rPr lang="fr-FR" sz="4800" dirty="0">
                <a:solidFill>
                  <a:srgbClr val="C00000"/>
                </a:solidFill>
              </a:rPr>
              <a:t>7 :30 a 9 :00 PM </a:t>
            </a:r>
          </a:p>
          <a:p>
            <a:pPr algn="just"/>
            <a:r>
              <a:rPr lang="en-US" sz="3600" b="1" dirty="0">
                <a:solidFill>
                  <a:srgbClr val="002060"/>
                </a:solidFill>
              </a:rPr>
              <a:t>YouTube Presentation 7:30-8:30pm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normAutofit/>
          </a:bodyPr>
          <a:lstStyle/>
          <a:p>
            <a:pPr marL="346075" lvl="1" indent="-290513"/>
            <a:r>
              <a:rPr lang="en-US" b="1" dirty="0"/>
              <a:t>(Mon, Wed) 7:30-9:30PM     PRAYER MEETING LINE # </a:t>
            </a:r>
            <a:r>
              <a:rPr lang="en-US" b="1" u="sng" dirty="0">
                <a:solidFill>
                  <a:srgbClr val="0000CC"/>
                </a:solidFill>
              </a:rPr>
              <a:t>(774) 217 6502</a:t>
            </a:r>
          </a:p>
          <a:p>
            <a:pPr marL="290513" lvl="1" indent="-290513"/>
            <a:r>
              <a:rPr lang="en-US" b="1" dirty="0">
                <a:solidFill>
                  <a:srgbClr val="003300"/>
                </a:solidFill>
              </a:rPr>
              <a:t>FRIDAY</a:t>
            </a:r>
            <a:r>
              <a:rPr lang="en-US" b="1" dirty="0"/>
              <a:t>: 7:30-9:00pm-----Bible Study (</a:t>
            </a:r>
            <a:r>
              <a:rPr lang="en-US" b="1" dirty="0">
                <a:solidFill>
                  <a:srgbClr val="002060"/>
                </a:solidFill>
              </a:rPr>
              <a:t>YOU TUBE</a:t>
            </a:r>
            <a:r>
              <a:rPr lang="en-US" b="1" dirty="0"/>
              <a:t>)</a:t>
            </a:r>
            <a:endParaRPr lang="en-US" b="1" dirty="0">
              <a:solidFill>
                <a:srgbClr val="003300"/>
              </a:solidFill>
            </a:endParaRPr>
          </a:p>
          <a:p>
            <a:pPr lvl="1" algn="ctr">
              <a:buNone/>
            </a:pPr>
            <a:r>
              <a:rPr lang="en-US" b="1" dirty="0">
                <a:solidFill>
                  <a:srgbClr val="0033CC"/>
                </a:solidFill>
              </a:rPr>
              <a:t>WEDNESDAY</a:t>
            </a:r>
          </a:p>
          <a:p>
            <a:pPr lvl="1" algn="ctr">
              <a:buNone/>
            </a:pPr>
            <a:r>
              <a:rPr lang="en-US" b="1" dirty="0">
                <a:solidFill>
                  <a:srgbClr val="C00000"/>
                </a:solidFill>
              </a:rPr>
              <a:t>CTRC  YOUTH MINISTRY</a:t>
            </a:r>
          </a:p>
          <a:p>
            <a:pPr lvl="1" algn="ctr">
              <a:buNone/>
            </a:pPr>
            <a:r>
              <a:rPr lang="en-US" b="1" dirty="0">
                <a:solidFill>
                  <a:srgbClr val="0000CC"/>
                </a:solidFill>
              </a:rPr>
              <a:t>SATURDAY</a:t>
            </a:r>
          </a:p>
          <a:p>
            <a:pPr lvl="1">
              <a:buNone/>
            </a:pPr>
            <a:r>
              <a:rPr lang="en-US" b="1" dirty="0">
                <a:solidFill>
                  <a:srgbClr val="0000CC"/>
                </a:solidFill>
              </a:rPr>
              <a:t>3:00—4:30PM </a:t>
            </a:r>
            <a:r>
              <a:rPr lang="en-US" b="1" dirty="0">
                <a:solidFill>
                  <a:srgbClr val="C00000"/>
                </a:solidFill>
              </a:rPr>
              <a:t>CTRC  CHILDREN MINISTRY</a:t>
            </a:r>
          </a:p>
          <a:p>
            <a:pPr lvl="1">
              <a:buNone/>
            </a:pPr>
            <a:r>
              <a:rPr lang="en-US" b="1" dirty="0">
                <a:solidFill>
                  <a:srgbClr val="0000CC"/>
                </a:solidFill>
              </a:rPr>
              <a:t>7:00—9:PM </a:t>
            </a:r>
            <a:r>
              <a:rPr lang="en-US" b="1" dirty="0">
                <a:solidFill>
                  <a:srgbClr val="C00000"/>
                </a:solidFill>
              </a:rPr>
              <a:t>CTRC  WOMEN MINISTRY</a:t>
            </a:r>
            <a:r>
              <a:rPr lang="en-US" b="1" dirty="0"/>
              <a:t> LINE # </a:t>
            </a:r>
            <a:r>
              <a:rPr lang="en-US" b="1" u="sng" dirty="0">
                <a:solidFill>
                  <a:srgbClr val="0000CC"/>
                </a:solidFill>
              </a:rPr>
              <a:t>(774) 217 6502</a:t>
            </a:r>
          </a:p>
          <a:p>
            <a:pPr lvl="1" algn="ctr">
              <a:buNone/>
            </a:pPr>
            <a:r>
              <a:rPr lang="en-US" b="1" dirty="0">
                <a:solidFill>
                  <a:srgbClr val="0000CC"/>
                </a:solidFill>
              </a:rPr>
              <a:t>SUNDAY</a:t>
            </a:r>
          </a:p>
          <a:p>
            <a:pPr lvl="1">
              <a:buNone/>
            </a:pPr>
            <a:r>
              <a:rPr lang="en-US" b="1" dirty="0">
                <a:solidFill>
                  <a:srgbClr val="0000CC"/>
                </a:solidFill>
              </a:rPr>
              <a:t>9:00—11:00AM </a:t>
            </a:r>
            <a:r>
              <a:rPr lang="en-US" b="1" dirty="0">
                <a:solidFill>
                  <a:srgbClr val="C00000"/>
                </a:solidFill>
              </a:rPr>
              <a:t> (MORNING WORSHIP)</a:t>
            </a:r>
          </a:p>
          <a:p>
            <a:pPr lvl="1">
              <a:buNone/>
            </a:pPr>
            <a:r>
              <a:rPr lang="en-US" b="1" dirty="0">
                <a:solidFill>
                  <a:srgbClr val="0000CC"/>
                </a:solidFill>
              </a:rPr>
              <a:t>9:00---11:00AM  </a:t>
            </a:r>
            <a:r>
              <a:rPr lang="en-US" b="1" dirty="0">
                <a:solidFill>
                  <a:srgbClr val="C00000"/>
                </a:solidFill>
              </a:rPr>
              <a:t> (CTRC ENGLISH WORSHIP)</a:t>
            </a:r>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a:buNone/>
            </a:pPr>
            <a:r>
              <a:rPr lang="fr-FR" sz="4800" b="1" u="sng" dirty="0">
                <a:solidFill>
                  <a:srgbClr val="0033CC"/>
                </a:solidFill>
              </a:rPr>
              <a:t>FLASH! </a:t>
            </a:r>
            <a:r>
              <a:rPr lang="fr-FR" sz="4800" b="1" u="sng" dirty="0">
                <a:solidFill>
                  <a:srgbClr val="FF3300"/>
                </a:solidFill>
              </a:rPr>
              <a:t>FLASH! </a:t>
            </a:r>
            <a:r>
              <a:rPr lang="fr-FR" sz="4800" b="1" u="sng" dirty="0">
                <a:solidFill>
                  <a:srgbClr val="0033CC"/>
                </a:solidFill>
              </a:rPr>
              <a:t>FLASH!</a:t>
            </a:r>
          </a:p>
          <a:p>
            <a:pPr algn="ctr">
              <a:buNone/>
            </a:pPr>
            <a:r>
              <a:rPr lang="fr-FR" sz="4000" b="1" dirty="0">
                <a:solidFill>
                  <a:srgbClr val="0033CC"/>
                </a:solidFill>
              </a:rPr>
              <a:t>SUNDAY SERVICES</a:t>
            </a:r>
          </a:p>
          <a:p>
            <a:pPr algn="ctr">
              <a:buNone/>
            </a:pPr>
            <a:r>
              <a:rPr lang="fr-FR" sz="4000" b="1" dirty="0">
                <a:solidFill>
                  <a:srgbClr val="460000"/>
                </a:solidFill>
              </a:rPr>
              <a:t>AM CREOLE FRENCH SERVICE 9-11 AM</a:t>
            </a:r>
          </a:p>
          <a:p>
            <a:pPr algn="ctr">
              <a:buNone/>
            </a:pPr>
            <a:r>
              <a:rPr lang="fr-FR" sz="4000" b="1" dirty="0">
                <a:solidFill>
                  <a:srgbClr val="FF0000"/>
                </a:solidFill>
              </a:rPr>
              <a:t>SECOND ENGLISH WORSHIP SERVICE </a:t>
            </a:r>
          </a:p>
          <a:p>
            <a:pPr algn="ctr">
              <a:buNone/>
            </a:pPr>
            <a:r>
              <a:rPr lang="fr-FR" sz="4000" b="1" dirty="0">
                <a:solidFill>
                  <a:srgbClr val="FF0000"/>
                </a:solidFill>
              </a:rPr>
              <a:t>12:00PM TO 2:00PM</a:t>
            </a:r>
          </a:p>
          <a:p>
            <a:pPr algn="ctr">
              <a:buNone/>
            </a:pPr>
            <a:r>
              <a:rPr lang="fr-FR" sz="4000" b="1" dirty="0">
                <a:solidFill>
                  <a:srgbClr val="460000"/>
                </a:solidFill>
              </a:rPr>
              <a:t>15 CARY ST, BROCKTON MASS 02302</a:t>
            </a:r>
          </a:p>
          <a:p>
            <a:pPr algn="ctr">
              <a:buNone/>
            </a:pPr>
            <a:r>
              <a:rPr lang="fr-FR" sz="4000" b="1" dirty="0">
                <a:solidFill>
                  <a:srgbClr val="460000"/>
                </a:solidFill>
              </a:rPr>
              <a:t>TEL: 857-318-3307</a:t>
            </a:r>
          </a:p>
          <a:p>
            <a:r>
              <a:rPr lang="fr-FR" sz="5400" dirty="0"/>
              <a:t>PRIÈRE FINALE</a:t>
            </a:r>
          </a:p>
          <a:p>
            <a:r>
              <a:rPr lang="fr-FR" sz="5400" dirty="0"/>
              <a:t>BENEDICTION</a:t>
            </a:r>
            <a:endParaRPr lang="en-US" sz="5400"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C4281-91E8-2E3C-37FD-320DE0E35A9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44C3A9-D4F9-039B-2076-8C1FEC994ECD}"/>
              </a:ext>
            </a:extLst>
          </p:cNvPr>
          <p:cNvSpPr>
            <a:spLocks noGrp="1"/>
          </p:cNvSpPr>
          <p:nvPr>
            <p:ph idx="1"/>
          </p:nvPr>
        </p:nvSpPr>
        <p:spPr>
          <a:xfrm>
            <a:off x="0" y="0"/>
            <a:ext cx="9144000" cy="6858000"/>
          </a:xfrm>
          <a:solidFill>
            <a:schemeClr val="bg1"/>
          </a:solidFill>
        </p:spPr>
        <p:txBody>
          <a:bodyPr>
            <a:normAutofit/>
          </a:bodyPr>
          <a:lstStyle/>
          <a:p>
            <a:pPr algn="just"/>
            <a:r>
              <a:rPr lang="fr-FR" b="1" dirty="0">
                <a:solidFill>
                  <a:srgbClr val="CC00FF"/>
                </a:solidFill>
                <a:latin typeface="Copperplate Gothic Bold" panose="020E0705020206020404" pitchFamily="34" charset="0"/>
              </a:rPr>
              <a:t>#9 La grande colère de Dieu réservée pour le jour du jugement</a:t>
            </a:r>
            <a:endParaRPr lang="en-US" dirty="0">
              <a:solidFill>
                <a:srgbClr val="CC00FF"/>
              </a:solidFill>
              <a:latin typeface="Copperplate Gothic Bold" panose="020E0705020206020404" pitchFamily="34" charset="0"/>
            </a:endParaRPr>
          </a:p>
          <a:p>
            <a:pPr algn="just"/>
            <a:r>
              <a:rPr lang="fr-FR" dirty="0">
                <a:solidFill>
                  <a:srgbClr val="FC0AFC"/>
                </a:solidFill>
                <a:latin typeface="Copperplate Gothic Bold" panose="020E0705020206020404" pitchFamily="34" charset="0"/>
              </a:rPr>
              <a:t>#10 La colère de Dieu  CONTRE</a:t>
            </a:r>
            <a:r>
              <a:rPr lang="en-US" dirty="0">
                <a:solidFill>
                  <a:srgbClr val="FC0AFC"/>
                </a:solidFill>
                <a:latin typeface="Copperplate Gothic Bold" panose="020E0705020206020404" pitchFamily="34" charset="0"/>
              </a:rPr>
              <a:t> </a:t>
            </a:r>
            <a:r>
              <a:rPr lang="fr-FR" b="1" dirty="0">
                <a:solidFill>
                  <a:srgbClr val="FC0AFC"/>
                </a:solidFill>
                <a:latin typeface="Copperplate Gothic Bold" panose="020E0705020206020404" pitchFamily="34" charset="0"/>
              </a:rPr>
              <a:t>Les méchants. </a:t>
            </a:r>
            <a:endParaRPr lang="en-US" dirty="0">
              <a:solidFill>
                <a:srgbClr val="FC0AFC"/>
              </a:solidFill>
              <a:latin typeface="Copperplate Gothic Bold" panose="020E0705020206020404" pitchFamily="34" charset="0"/>
            </a:endParaRPr>
          </a:p>
          <a:p>
            <a:pPr algn="just"/>
            <a:r>
              <a:rPr lang="fr-FR" b="1" dirty="0">
                <a:solidFill>
                  <a:srgbClr val="CC00FF"/>
                </a:solidFill>
                <a:latin typeface="Copperplate Gothic Bold" panose="020E0705020206020404" pitchFamily="34" charset="0"/>
              </a:rPr>
              <a:t>#11 La colère de Dieu contre Ceux qui l'abandonnent. </a:t>
            </a:r>
            <a:endParaRPr lang="en-US" dirty="0">
              <a:solidFill>
                <a:srgbClr val="CC00FF"/>
              </a:solidFill>
              <a:latin typeface="Copperplate Gothic Bold" panose="020E0705020206020404" pitchFamily="34" charset="0"/>
            </a:endParaRPr>
          </a:p>
          <a:p>
            <a:pPr algn="just"/>
            <a:r>
              <a:rPr lang="fr-FR" b="1" dirty="0">
                <a:solidFill>
                  <a:srgbClr val="FC0AFC"/>
                </a:solidFill>
                <a:latin typeface="Copperplate Gothic Bold" panose="020E0705020206020404" pitchFamily="34" charset="0"/>
              </a:rPr>
              <a:t>#12 La colère de Dieu contre L'incrédulité. </a:t>
            </a:r>
            <a:endParaRPr lang="en-US" dirty="0">
              <a:solidFill>
                <a:srgbClr val="FC0AFC"/>
              </a:solidFill>
              <a:latin typeface="Copperplate Gothic Bold" panose="020E0705020206020404" pitchFamily="34" charset="0"/>
            </a:endParaRPr>
          </a:p>
          <a:p>
            <a:pPr algn="just"/>
            <a:r>
              <a:rPr lang="fr-FR" b="1" dirty="0">
                <a:solidFill>
                  <a:srgbClr val="CC00FF"/>
                </a:solidFill>
                <a:latin typeface="Copperplate Gothic Bold" panose="020E0705020206020404" pitchFamily="34" charset="0"/>
              </a:rPr>
              <a:t> #13 La colère de Dieu  L'impénitence.</a:t>
            </a:r>
          </a:p>
          <a:p>
            <a:pPr algn="just"/>
            <a:r>
              <a:rPr lang="fr-FR" dirty="0">
                <a:solidFill>
                  <a:srgbClr val="FC0AFC"/>
                </a:solidFill>
                <a:latin typeface="Copperplate Gothic Bold" panose="020E0705020206020404" pitchFamily="34" charset="0"/>
              </a:rPr>
              <a:t> </a:t>
            </a:r>
            <a:r>
              <a:rPr lang="fr-FR" dirty="0">
                <a:solidFill>
                  <a:srgbClr val="FC0AFC"/>
                </a:solidFill>
                <a:latin typeface="Arial Rounded MT Bold" panose="020F0704030504030204" pitchFamily="34" charset="0"/>
              </a:rPr>
              <a:t>#14 </a:t>
            </a:r>
            <a:r>
              <a:rPr lang="fr-FR" dirty="0">
                <a:solidFill>
                  <a:srgbClr val="FC0AFC"/>
                </a:solidFill>
                <a:latin typeface="Copperplate Gothic Bold" panose="020E0705020206020404" pitchFamily="34" charset="0"/>
              </a:rPr>
              <a:t>La colère de Dieu contre l’Apostasie. </a:t>
            </a:r>
            <a:endParaRPr lang="en-US" dirty="0">
              <a:solidFill>
                <a:srgbClr val="FC0AFC"/>
              </a:solidFill>
              <a:latin typeface="Copperplate Gothic Bold" panose="020E0705020206020404" pitchFamily="34" charset="0"/>
            </a:endParaRPr>
          </a:p>
        </p:txBody>
      </p:sp>
    </p:spTree>
    <p:extLst>
      <p:ext uri="{BB962C8B-B14F-4D97-AF65-F5344CB8AC3E}">
        <p14:creationId xmlns:p14="http://schemas.microsoft.com/office/powerpoint/2010/main" val="4209436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EF7ED-D85F-81A4-01B2-A1EB4F393EA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525339-AFD1-1513-B250-6664624F78AB}"/>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3600" dirty="0">
                <a:solidFill>
                  <a:schemeClr val="bg1"/>
                </a:solidFill>
                <a:latin typeface="Copperplate Gothic Bold" panose="020E0705020206020404" pitchFamily="34" charset="0"/>
              </a:rPr>
              <a:t>#15 La colère de Dieu contre L'idolâtrie. </a:t>
            </a:r>
            <a:endParaRPr lang="en-US" sz="3600" dirty="0">
              <a:solidFill>
                <a:schemeClr val="bg1"/>
              </a:solidFill>
              <a:latin typeface="Copperplate Gothic Bold" panose="020E0705020206020404" pitchFamily="34" charset="0"/>
            </a:endParaRPr>
          </a:p>
          <a:p>
            <a:pPr lvl="0" algn="just"/>
            <a:r>
              <a:rPr lang="fr-FR" sz="3600" dirty="0">
                <a:solidFill>
                  <a:srgbClr val="FFFF00"/>
                </a:solidFill>
                <a:latin typeface="Copperplate Gothic Bold" panose="020E0705020206020404" pitchFamily="34" charset="0"/>
              </a:rPr>
              <a:t>#16 La colère de Dieu contre le péché des saints </a:t>
            </a:r>
          </a:p>
          <a:p>
            <a:pPr algn="just"/>
            <a:r>
              <a:rPr lang="fr-FR" sz="3600" b="1" dirty="0">
                <a:solidFill>
                  <a:schemeClr val="bg1"/>
                </a:solidFill>
                <a:latin typeface="Copperplate Gothic Bold" panose="020E0705020206020404" pitchFamily="34" charset="0"/>
              </a:rPr>
              <a:t>#17 La colère de Dieu est Extrême, contre ceux qui s'opposent à l'Évangile. </a:t>
            </a:r>
          </a:p>
          <a:p>
            <a:pPr algn="just"/>
            <a:r>
              <a:rPr lang="fr-FR" sz="3600" dirty="0">
                <a:solidFill>
                  <a:srgbClr val="FFFF00"/>
                </a:solidFill>
                <a:latin typeface="Copperplate Gothic Bold" panose="020E0705020206020404" pitchFamily="34" charset="0"/>
              </a:rPr>
              <a:t>#18 C’est une folie de provoquer la colère de Dieu</a:t>
            </a:r>
          </a:p>
          <a:p>
            <a:pPr algn="just"/>
            <a:endParaRPr lang="en-US" dirty="0">
              <a:solidFill>
                <a:srgbClr val="FC0AFC"/>
              </a:solidFill>
              <a:latin typeface="Copperplate Gothic Bold" panose="020E0705020206020404" pitchFamily="34" charset="0"/>
            </a:endParaRPr>
          </a:p>
          <a:p>
            <a:pPr algn="just"/>
            <a:endParaRPr lang="en-US" b="1" dirty="0">
              <a:solidFill>
                <a:schemeClr val="tx1"/>
              </a:solidFill>
              <a:latin typeface="Copperplate Gothic Bold" panose="020E0705020206020404" pitchFamily="34" charset="0"/>
            </a:endParaRPr>
          </a:p>
          <a:p>
            <a:pPr lvl="0" algn="just"/>
            <a:endParaRPr lang="fr-FR" dirty="0">
              <a:solidFill>
                <a:srgbClr val="FFFF00"/>
              </a:solidFill>
              <a:latin typeface="Copperplate Gothic Bold" panose="020E0705020206020404" pitchFamily="34" charset="0"/>
            </a:endParaRPr>
          </a:p>
          <a:p>
            <a:pPr lvl="0" algn="just"/>
            <a:endParaRPr lang="en-US" dirty="0">
              <a:solidFill>
                <a:srgbClr val="FFFF00"/>
              </a:solidFill>
              <a:latin typeface="Copperplate Gothic Bold" panose="020E0705020206020404" pitchFamily="34" charset="0"/>
            </a:endParaRPr>
          </a:p>
        </p:txBody>
      </p:sp>
    </p:spTree>
    <p:extLst>
      <p:ext uri="{BB962C8B-B14F-4D97-AF65-F5344CB8AC3E}">
        <p14:creationId xmlns:p14="http://schemas.microsoft.com/office/powerpoint/2010/main" val="2330024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4F1FC-BED0-7D0C-BEE7-A594FB07AF0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AA09E5-37CA-BDB4-4386-B20D47AB7B81}"/>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fr-FR" sz="4400" dirty="0">
                <a:solidFill>
                  <a:schemeClr val="tx1"/>
                </a:solidFill>
                <a:latin typeface="Copperplate Gothic Bold" panose="020E0705020206020404" pitchFamily="34" charset="0"/>
              </a:rPr>
              <a:t>#19 La colère de Dieu est redoutable</a:t>
            </a:r>
          </a:p>
          <a:p>
            <a:pPr lvl="0" algn="just"/>
            <a:r>
              <a:rPr lang="fr-FR" sz="4400" dirty="0">
                <a:solidFill>
                  <a:srgbClr val="C00000"/>
                </a:solidFill>
                <a:latin typeface="Copperplate Gothic Bold" panose="020E0705020206020404" pitchFamily="34" charset="0"/>
              </a:rPr>
              <a:t>#20 La colère de Dieu a éviter a tout prix</a:t>
            </a:r>
          </a:p>
          <a:p>
            <a:pPr algn="just"/>
            <a:r>
              <a:rPr lang="fr-FR" sz="4400" dirty="0">
                <a:solidFill>
                  <a:schemeClr val="tx1"/>
                </a:solidFill>
                <a:latin typeface="Copperplate Gothic Bold" panose="020E0705020206020404" pitchFamily="34" charset="0"/>
              </a:rPr>
              <a:t>#21 La colère de Dieu est Tempérée par la miséricorde envers les saints. </a:t>
            </a:r>
            <a:endParaRPr lang="en-US" sz="4400" dirty="0">
              <a:solidFill>
                <a:schemeClr val="tx1"/>
              </a:solidFill>
              <a:latin typeface="Copperplate Gothic Bold" panose="020E0705020206020404" pitchFamily="34" charset="0"/>
            </a:endParaRPr>
          </a:p>
          <a:p>
            <a:pPr lvl="0" algn="just"/>
            <a:endParaRPr lang="fr-FR" sz="4000" dirty="0">
              <a:solidFill>
                <a:srgbClr val="C00000"/>
              </a:solidFill>
              <a:latin typeface="Copperplate Gothic Bold" panose="020E0705020206020404" pitchFamily="34" charset="0"/>
            </a:endParaRPr>
          </a:p>
          <a:p>
            <a:pPr lvl="0" algn="just"/>
            <a:endParaRPr lang="en-US" sz="4000" dirty="0">
              <a:solidFill>
                <a:srgbClr val="C00000"/>
              </a:solidFill>
              <a:latin typeface="Copperplate Gothic Bold" panose="020E0705020206020404" pitchFamily="34" charset="0"/>
            </a:endParaRPr>
          </a:p>
          <a:p>
            <a:pPr algn="just"/>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330882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00620-657C-8501-8641-9DE0B977C1A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BAFB9E-B213-625B-69A2-F19D820F9B38}"/>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fontScale="92500" lnSpcReduction="20000"/>
          </a:bodyPr>
          <a:lstStyle/>
          <a:p>
            <a:pPr marL="0" indent="0" algn="just">
              <a:buNone/>
            </a:pPr>
            <a:r>
              <a:rPr lang="fr-FR" dirty="0">
                <a:solidFill>
                  <a:srgbClr val="FFFF00"/>
                </a:solidFill>
                <a:latin typeface="Arial Rounded MT Bold" panose="020F0704030504030204" pitchFamily="34" charset="0"/>
              </a:rPr>
              <a:t>#22 La colère de Dieu exemplifiée contre. </a:t>
            </a:r>
            <a:br>
              <a:rPr lang="fr-FR" dirty="0">
                <a:solidFill>
                  <a:srgbClr val="FFFF00"/>
                </a:solidFill>
                <a:latin typeface="Arial Rounded MT Bold" panose="020F0704030504030204" pitchFamily="34" charset="0"/>
              </a:rPr>
            </a:br>
            <a:r>
              <a:rPr lang="fr-FR" dirty="0">
                <a:solidFill>
                  <a:srgbClr val="FFFF00"/>
                </a:solidFill>
                <a:latin typeface="Arial Rounded MT Bold" panose="020F0704030504030204" pitchFamily="34" charset="0"/>
              </a:rPr>
              <a:t>La colère de Dieu exemplifiée contre</a:t>
            </a:r>
            <a:r>
              <a:rPr lang="fr-FR" i="1" dirty="0">
                <a:solidFill>
                  <a:srgbClr val="FFFF00"/>
                </a:solidFill>
                <a:latin typeface="Arial Rounded MT Bold" panose="020F0704030504030204" pitchFamily="34" charset="0"/>
              </a:rPr>
              <a:t> L'ancien monde, </a:t>
            </a:r>
            <a:endParaRPr lang="en-US" dirty="0">
              <a:solidFill>
                <a:srgbClr val="FFFF00"/>
              </a:solidFill>
              <a:latin typeface="Arial Rounded MT Bold" panose="020F0704030504030204" pitchFamily="34" charset="0"/>
            </a:endParaRPr>
          </a:p>
          <a:p>
            <a:pPr algn="just"/>
            <a:r>
              <a:rPr lang="fr-FR" b="1" dirty="0">
                <a:solidFill>
                  <a:schemeClr val="bg1"/>
                </a:solidFill>
                <a:latin typeface="Arial Rounded MT Bold" panose="020F0704030504030204" pitchFamily="34" charset="0"/>
              </a:rPr>
              <a:t>Genèse 7:21-23</a:t>
            </a:r>
            <a:r>
              <a:rPr lang="fr-FR" dirty="0">
                <a:solidFill>
                  <a:schemeClr val="bg1"/>
                </a:solidFill>
                <a:latin typeface="Arial Rounded MT Bold" panose="020F0704030504030204" pitchFamily="34" charset="0"/>
              </a:rPr>
              <a:t> </a:t>
            </a:r>
          </a:p>
          <a:p>
            <a:pPr algn="just"/>
            <a:r>
              <a:rPr lang="fr-FR" dirty="0">
                <a:solidFill>
                  <a:schemeClr val="bg1"/>
                </a:solidFill>
                <a:latin typeface="Arial Rounded MT Bold" panose="020F0704030504030204" pitchFamily="34" charset="0"/>
              </a:rPr>
              <a:t>21 ¶ Tout ce qui se mouvait sur la terre périt, tant les oiseaux que le bétail et les animaux, tout ce qui rampait sur la terre, et tous les hommes.</a:t>
            </a:r>
          </a:p>
          <a:p>
            <a:pPr algn="just"/>
            <a:r>
              <a:rPr lang="fr-FR" dirty="0">
                <a:solidFill>
                  <a:srgbClr val="FFFF00"/>
                </a:solidFill>
                <a:latin typeface="Arial Rounded MT Bold" panose="020F0704030504030204" pitchFamily="34" charset="0"/>
              </a:rPr>
              <a:t> 22 Tout ce qui avait respiration, souffle de vie dans ses narines, et qui était sur la terre sèche, mourut.</a:t>
            </a:r>
          </a:p>
          <a:p>
            <a:pPr algn="just"/>
            <a:r>
              <a:rPr lang="fr-FR" dirty="0">
                <a:solidFill>
                  <a:schemeClr val="bg1"/>
                </a:solidFill>
                <a:latin typeface="Arial Rounded MT Bold" panose="020F0704030504030204" pitchFamily="34" charset="0"/>
              </a:rPr>
              <a:t> 23 Tous les êtres qui étaient sur la face de la terre furent exterminés, depuis l'homme jusqu'au bétail, aux reptiles et aux oiseaux du ciel: ils furent exterminés de la terre. Il ne resta que Noé, et ce qui était avec lui dans l'arche.</a:t>
            </a:r>
          </a:p>
          <a:p>
            <a:pPr algn="just"/>
            <a:endParaRPr lang="en-US" sz="40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143182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A89FE-C014-8DB9-B229-AA8669606F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0A6EDE-3C7C-4889-8D58-772988CC807E}"/>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lnSpcReduction="10000"/>
          </a:bodyPr>
          <a:lstStyle/>
          <a:p>
            <a:pPr algn="just"/>
            <a:r>
              <a:rPr lang="fr-FR" dirty="0">
                <a:solidFill>
                  <a:srgbClr val="66FFFF"/>
                </a:solidFill>
                <a:latin typeface="Arial Rounded MT Bold" panose="020F0704030504030204" pitchFamily="34" charset="0"/>
              </a:rPr>
              <a:t>#23 La colère de Dieu exemplifiée contre</a:t>
            </a:r>
            <a:r>
              <a:rPr lang="fr-FR" i="1" dirty="0">
                <a:solidFill>
                  <a:srgbClr val="66FFFF"/>
                </a:solidFill>
                <a:latin typeface="Arial Rounded MT Bold" panose="020F0704030504030204" pitchFamily="34" charset="0"/>
              </a:rPr>
              <a:t> les Bâtisseurs de Babel, </a:t>
            </a:r>
            <a:endParaRPr lang="en-US" dirty="0">
              <a:solidFill>
                <a:srgbClr val="66FFFF"/>
              </a:solidFill>
              <a:latin typeface="Arial Rounded MT Bold" panose="020F0704030504030204" pitchFamily="34" charset="0"/>
            </a:endParaRPr>
          </a:p>
          <a:p>
            <a:pPr algn="just"/>
            <a:r>
              <a:rPr lang="fr-FR" b="1" dirty="0">
                <a:solidFill>
                  <a:srgbClr val="FFC000"/>
                </a:solidFill>
                <a:latin typeface="Arial Rounded MT Bold" panose="020F0704030504030204" pitchFamily="34" charset="0"/>
              </a:rPr>
              <a:t>Genèse 11:7-9</a:t>
            </a:r>
            <a:r>
              <a:rPr lang="fr-FR" dirty="0">
                <a:solidFill>
                  <a:srgbClr val="FFC000"/>
                </a:solidFill>
                <a:latin typeface="Arial Rounded MT Bold" panose="020F0704030504030204" pitchFamily="34" charset="0"/>
              </a:rPr>
              <a:t> </a:t>
            </a:r>
          </a:p>
          <a:p>
            <a:pPr algn="just"/>
            <a:r>
              <a:rPr lang="fr-FR" dirty="0">
                <a:solidFill>
                  <a:srgbClr val="66FFFF"/>
                </a:solidFill>
                <a:latin typeface="Arial Rounded MT Bold" panose="020F0704030504030204" pitchFamily="34" charset="0"/>
              </a:rPr>
              <a:t>7 Allons! descendons, et là confondons leur langage, afin qu'ils n'entendent plus la langue, les uns des autres.</a:t>
            </a:r>
          </a:p>
          <a:p>
            <a:pPr algn="just"/>
            <a:r>
              <a:rPr lang="fr-FR" dirty="0">
                <a:solidFill>
                  <a:srgbClr val="FFC000"/>
                </a:solidFill>
                <a:latin typeface="Arial Rounded MT Bold" panose="020F0704030504030204" pitchFamily="34" charset="0"/>
              </a:rPr>
              <a:t> 8 Et l'Éternel les dispersa loin de là sur la face de toute la terre; et ils cessèrent de bâtir la ville.</a:t>
            </a:r>
          </a:p>
          <a:p>
            <a:pPr algn="just"/>
            <a:r>
              <a:rPr lang="fr-FR" dirty="0">
                <a:solidFill>
                  <a:srgbClr val="66FFFF"/>
                </a:solidFill>
                <a:latin typeface="Arial Rounded MT Bold" panose="020F0704030504030204" pitchFamily="34" charset="0"/>
              </a:rPr>
              <a:t> 9 C'est pourquoi on l'appela du nom de Babel, car c'est là que l'Éternel confondit le langage de toute la terre, et c'est de là que l'Éternel les dispersa sur la face de toute la terre.</a:t>
            </a:r>
          </a:p>
        </p:txBody>
      </p:sp>
    </p:spTree>
    <p:extLst>
      <p:ext uri="{BB962C8B-B14F-4D97-AF65-F5344CB8AC3E}">
        <p14:creationId xmlns:p14="http://schemas.microsoft.com/office/powerpoint/2010/main" val="9481904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62994</TotalTime>
  <Words>2815</Words>
  <Application>Microsoft Office PowerPoint</Application>
  <PresentationFormat>On-screen Show (4:3)</PresentationFormat>
  <Paragraphs>160</Paragraphs>
  <Slides>43</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Arial Rounded MT Bold</vt:lpstr>
      <vt:lpstr>Calibri</vt:lpstr>
      <vt:lpstr>Copperplate Gothic Bold</vt:lpstr>
      <vt:lpstr>Office Theme</vt:lpstr>
      <vt:lpstr>CHRIST THE ROCK CONGREGATION PRÉSENTE ÉTUDIONS LA BIBLE 140ÈME SESSION  ORATEUR: PASTEUR MARC  SIMEON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c:title>
  <dc:creator>MARC EDOUARD SIMEON</dc:creator>
  <cp:lastModifiedBy>Marc Simeon</cp:lastModifiedBy>
  <cp:revision>619</cp:revision>
  <dcterms:created xsi:type="dcterms:W3CDTF">2022-04-13T13:36:19Z</dcterms:created>
  <dcterms:modified xsi:type="dcterms:W3CDTF">2026-08-19T12:00:03Z</dcterms:modified>
</cp:coreProperties>
</file>