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204" r:id="rId2"/>
    <p:sldId id="2189" r:id="rId3"/>
    <p:sldId id="2140" r:id="rId4"/>
    <p:sldId id="2117" r:id="rId5"/>
    <p:sldId id="2119" r:id="rId6"/>
    <p:sldId id="2190" r:id="rId7"/>
    <p:sldId id="2195" r:id="rId8"/>
    <p:sldId id="2196" r:id="rId9"/>
    <p:sldId id="2199" r:id="rId10"/>
    <p:sldId id="2191" r:id="rId11"/>
    <p:sldId id="2200" r:id="rId12"/>
    <p:sldId id="2201" r:id="rId13"/>
    <p:sldId id="2192" r:id="rId14"/>
    <p:sldId id="2194" r:id="rId15"/>
    <p:sldId id="2202" r:id="rId16"/>
    <p:sldId id="2193" r:id="rId17"/>
    <p:sldId id="2203" r:id="rId18"/>
    <p:sldId id="2205" r:id="rId19"/>
    <p:sldId id="2212" r:id="rId20"/>
    <p:sldId id="2208" r:id="rId21"/>
    <p:sldId id="2209" r:id="rId22"/>
    <p:sldId id="2210" r:id="rId23"/>
    <p:sldId id="2206" r:id="rId24"/>
    <p:sldId id="2218" r:id="rId25"/>
    <p:sldId id="2216" r:id="rId26"/>
    <p:sldId id="2219" r:id="rId27"/>
    <p:sldId id="2213" r:id="rId28"/>
    <p:sldId id="2214" r:id="rId29"/>
    <p:sldId id="2215" r:id="rId30"/>
    <p:sldId id="2207" r:id="rId31"/>
    <p:sldId id="2220" r:id="rId32"/>
    <p:sldId id="2224" r:id="rId33"/>
    <p:sldId id="2222" r:id="rId34"/>
    <p:sldId id="2223" r:id="rId35"/>
    <p:sldId id="316" r:id="rId36"/>
    <p:sldId id="1675" r:id="rId37"/>
    <p:sldId id="31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99FF33"/>
    <a:srgbClr val="66FFFF"/>
    <a:srgbClr val="FC0AFC"/>
    <a:srgbClr val="CC00FF"/>
    <a:srgbClr val="FF9300"/>
    <a:srgbClr val="460000"/>
    <a:srgbClr val="000066"/>
    <a:srgbClr val="002E02"/>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41" autoAdjust="0"/>
    <p:restoredTop sz="94452" autoAdjust="0"/>
  </p:normalViewPr>
  <p:slideViewPr>
    <p:cSldViewPr>
      <p:cViewPr varScale="1">
        <p:scale>
          <a:sx n="75" d="100"/>
          <a:sy n="75" d="100"/>
        </p:scale>
        <p:origin x="1517"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8/11/2026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34ACA-33F3-EC9D-46D7-A44A0E9D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B8C90-9176-1A7F-81D6-D111CD167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2CB213-58AB-6077-C3E6-7DE9A62B486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E2C109F-F058-5A4B-4D96-2284A15C717E}"/>
              </a:ext>
            </a:extLst>
          </p:cNvPr>
          <p:cNvSpPr>
            <a:spLocks noGrp="1"/>
          </p:cNvSpPr>
          <p:nvPr>
            <p:ph type="sldNum" sz="quarter" idx="10"/>
          </p:nvPr>
        </p:nvSpPr>
        <p:spPr/>
        <p:txBody>
          <a:bodyPr/>
          <a:lstStyle/>
          <a:p>
            <a:fld id="{E18EF3A9-6767-417A-90ED-648F6232AE49}" type="slidenum">
              <a:rPr lang="en-US" smtClean="0"/>
              <a:pPr/>
              <a:t>1</a:t>
            </a:fld>
            <a:endParaRPr lang="en-US"/>
          </a:p>
        </p:txBody>
      </p:sp>
    </p:spTree>
    <p:extLst>
      <p:ext uri="{BB962C8B-B14F-4D97-AF65-F5344CB8AC3E}">
        <p14:creationId xmlns:p14="http://schemas.microsoft.com/office/powerpoint/2010/main" val="186547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2107-5D3D-15FF-B56C-8F0AB32E5D5A}"/>
            </a:ext>
          </a:extLst>
        </p:cNvPr>
        <p:cNvGrpSpPr/>
        <p:nvPr/>
      </p:nvGrpSpPr>
      <p:grpSpPr>
        <a:xfrm>
          <a:off x="0" y="0"/>
          <a:ext cx="0" cy="0"/>
          <a:chOff x="0" y="0"/>
          <a:chExt cx="0" cy="0"/>
        </a:xfrm>
      </p:grpSpPr>
      <p:pic>
        <p:nvPicPr>
          <p:cNvPr id="5" name="Picture 4" descr="BIBLE 2 IMAGE.jpg">
            <a:extLst>
              <a:ext uri="{FF2B5EF4-FFF2-40B4-BE49-F238E27FC236}">
                <a16:creationId xmlns:a16="http://schemas.microsoft.com/office/drawing/2014/main" id="{F1F40F98-271E-2E72-C5ED-CFE58E92BCDF}"/>
              </a:ext>
            </a:extLst>
          </p:cNvPr>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a:extLst>
              <a:ext uri="{FF2B5EF4-FFF2-40B4-BE49-F238E27FC236}">
                <a16:creationId xmlns:a16="http://schemas.microsoft.com/office/drawing/2014/main" id="{8D96F988-1DC3-A157-7C61-C4BA13587DED}"/>
              </a:ext>
            </a:extLst>
          </p:cNvPr>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139ÈME SESSION </a:t>
            </a:r>
            <a:br>
              <a:rPr lang="en-US" sz="3600" b="1" dirty="0"/>
            </a:br>
            <a:r>
              <a:rPr lang="en-US" sz="3600" b="1" dirty="0">
                <a:solidFill>
                  <a:srgbClr val="460000"/>
                </a:solidFill>
              </a:rPr>
              <a:t>ORATEUR: PASTEUR MARC  SIMEON</a:t>
            </a:r>
          </a:p>
        </p:txBody>
      </p:sp>
      <p:sp>
        <p:nvSpPr>
          <p:cNvPr id="3" name="Subtitle 2">
            <a:extLst>
              <a:ext uri="{FF2B5EF4-FFF2-40B4-BE49-F238E27FC236}">
                <a16:creationId xmlns:a16="http://schemas.microsoft.com/office/drawing/2014/main" id="{76762E46-9456-0A50-A4B1-52BF0FE8BA62}"/>
              </a:ext>
            </a:extLst>
          </p:cNvPr>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a:solidFill>
                  <a:srgbClr val="000066"/>
                </a:solidFill>
              </a:rPr>
              <a:t>VENDREDI 14 </a:t>
            </a:r>
            <a:r>
              <a:rPr lang="fr-FR" sz="4000" b="1" dirty="0">
                <a:solidFill>
                  <a:srgbClr val="000066"/>
                </a:solidFill>
              </a:rPr>
              <a:t>AOUT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LA COLÈRE DE DIEU </a:t>
            </a:r>
            <a:r>
              <a:rPr lang="fr-FR" sz="4400" b="1" u="sng" dirty="0">
                <a:solidFill>
                  <a:srgbClr val="0033CC"/>
                </a:solidFill>
                <a:latin typeface="Arial" panose="020B0604020202020204" pitchFamily="34" charset="0"/>
                <a:ea typeface="Calibri" panose="020F0502020204030204" pitchFamily="34" charset="0"/>
                <a:cs typeface="Times New Roman" panose="02020603050405020304" pitchFamily="18" charset="0"/>
              </a:rPr>
              <a:t>4</a:t>
            </a:r>
            <a:r>
              <a:rPr lang="fr-FR" sz="4400" b="1" u="sng" baseline="30000" dirty="0">
                <a:solidFill>
                  <a:srgbClr val="0033CC"/>
                </a:solidFill>
                <a:latin typeface="Arial" panose="020B0604020202020204" pitchFamily="34" charset="0"/>
                <a:ea typeface="Calibri" panose="020F0502020204030204" pitchFamily="34" charset="0"/>
                <a:cs typeface="Times New Roman" panose="02020603050405020304" pitchFamily="18" charset="0"/>
              </a:rPr>
              <a:t>e</a:t>
            </a:r>
            <a:r>
              <a:rPr lang="fr-FR" sz="4400" b="1" u="sng" dirty="0">
                <a:solidFill>
                  <a:srgbClr val="FF0000"/>
                </a:solidFill>
                <a:latin typeface="Arial" panose="020B0604020202020204" pitchFamily="34" charset="0"/>
                <a:ea typeface="Calibri" panose="020F0502020204030204" pitchFamily="34" charset="0"/>
                <a:cs typeface="Times New Roman" panose="02020603050405020304" pitchFamily="18" charset="0"/>
              </a:rPr>
              <a:t> Partie</a:t>
            </a:r>
            <a:endParaRPr lang="en-US" sz="4400" b="1" u="sng" dirty="0">
              <a:solidFill>
                <a:srgbClr val="FF0000"/>
              </a:solidFill>
            </a:endParaRPr>
          </a:p>
        </p:txBody>
      </p:sp>
    </p:spTree>
    <p:extLst>
      <p:ext uri="{BB962C8B-B14F-4D97-AF65-F5344CB8AC3E}">
        <p14:creationId xmlns:p14="http://schemas.microsoft.com/office/powerpoint/2010/main" val="3243335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F7ED-D85F-81A4-01B2-A1EB4F393E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5339-AFD1-1513-B250-6664624F78AB}"/>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lvl="0" algn="just"/>
            <a:r>
              <a:rPr lang="fr-FR" dirty="0">
                <a:solidFill>
                  <a:srgbClr val="FFFF00"/>
                </a:solidFill>
                <a:latin typeface="Copperplate Gothic Bold" panose="020E0705020206020404" pitchFamily="34" charset="0"/>
              </a:rPr>
              <a:t>#16 La colère de Dieu contre le péché des saints </a:t>
            </a:r>
            <a:endParaRPr lang="en-US" dirty="0">
              <a:solidFill>
                <a:srgbClr val="FFFF00"/>
              </a:solidFill>
              <a:latin typeface="Copperplate Gothic Bold" panose="020E0705020206020404" pitchFamily="34" charset="0"/>
            </a:endParaRPr>
          </a:p>
          <a:p>
            <a:pPr algn="just"/>
            <a:r>
              <a:rPr lang="fr-FR" sz="3600" b="1" dirty="0">
                <a:latin typeface="Arial Rounded MT Bold" panose="020F0704030504030204" pitchFamily="34" charset="0"/>
              </a:rPr>
              <a:t>Psaumes 89:31-33</a:t>
            </a:r>
            <a:r>
              <a:rPr lang="fr-FR" sz="3600" dirty="0">
                <a:latin typeface="Arial Rounded MT Bold" panose="020F0704030504030204" pitchFamily="34" charset="0"/>
              </a:rPr>
              <a:t> Ps </a:t>
            </a:r>
            <a:r>
              <a:rPr lang="fr-FR" sz="3600" dirty="0">
                <a:solidFill>
                  <a:srgbClr val="66FFFF"/>
                </a:solidFill>
                <a:latin typeface="Arial Rounded MT Bold" panose="020F0704030504030204" pitchFamily="34" charset="0"/>
              </a:rPr>
              <a:t>31) Si ses fils abandonnent ma loi Et ne marchent pas selon ses ordonnances,</a:t>
            </a:r>
          </a:p>
          <a:p>
            <a:pPr algn="just"/>
            <a:r>
              <a:rPr lang="fr-FR" sz="3600" dirty="0">
                <a:latin typeface="Arial Rounded MT Bold" panose="020F0704030504030204" pitchFamily="34" charset="0"/>
              </a:rPr>
              <a:t> 32) S'ils violent mes préceptes Et n'observent pas mes commandements,</a:t>
            </a:r>
          </a:p>
          <a:p>
            <a:pPr algn="just"/>
            <a:r>
              <a:rPr lang="fr-FR" sz="3600" dirty="0">
                <a:solidFill>
                  <a:srgbClr val="66FFFF"/>
                </a:solidFill>
                <a:latin typeface="Arial Rounded MT Bold" panose="020F0704030504030204" pitchFamily="34" charset="0"/>
              </a:rPr>
              <a:t> 33) Je punirai de la verge leurs transgressions, Et par des coups leurs iniquités;</a:t>
            </a:r>
          </a:p>
        </p:txBody>
      </p:sp>
    </p:spTree>
    <p:extLst>
      <p:ext uri="{BB962C8B-B14F-4D97-AF65-F5344CB8AC3E}">
        <p14:creationId xmlns:p14="http://schemas.microsoft.com/office/powerpoint/2010/main" val="233002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5E9B8-2FDB-0026-3C80-B2B37F50FB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39B599-9627-888E-4E3A-274D54E16002}"/>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800" b="1" dirty="0">
                <a:solidFill>
                  <a:srgbClr val="66FFFF"/>
                </a:solidFill>
                <a:latin typeface="Arial Rounded MT Bold" panose="020F0704030504030204" pitchFamily="34" charset="0"/>
              </a:rPr>
              <a:t>Psaumes 90:7-9</a:t>
            </a:r>
            <a:r>
              <a:rPr lang="fr-FR" sz="3800" dirty="0">
                <a:solidFill>
                  <a:srgbClr val="66FFFF"/>
                </a:solidFill>
                <a:latin typeface="Arial Rounded MT Bold" panose="020F0704030504030204" pitchFamily="34" charset="0"/>
              </a:rPr>
              <a:t>  </a:t>
            </a:r>
          </a:p>
          <a:p>
            <a:pPr algn="just"/>
            <a:r>
              <a:rPr lang="fr-FR" sz="3800" dirty="0">
                <a:latin typeface="Arial Rounded MT Bold" panose="020F0704030504030204" pitchFamily="34" charset="0"/>
              </a:rPr>
              <a:t>7 ¶ Nous sommes consumés par ta colère, Et ta fureur nous épouvante.</a:t>
            </a:r>
          </a:p>
          <a:p>
            <a:pPr algn="just"/>
            <a:r>
              <a:rPr lang="fr-FR" sz="3800" dirty="0">
                <a:solidFill>
                  <a:srgbClr val="66FFFF"/>
                </a:solidFill>
                <a:latin typeface="Arial Rounded MT Bold" panose="020F0704030504030204" pitchFamily="34" charset="0"/>
              </a:rPr>
              <a:t> 8 Tu mets devant toi nos iniquités, Et à la lumière de ta face nos fautes cachées.</a:t>
            </a:r>
          </a:p>
          <a:p>
            <a:pPr algn="just"/>
            <a:r>
              <a:rPr lang="fr-FR" sz="3800" dirty="0">
                <a:latin typeface="Arial Rounded MT Bold" panose="020F0704030504030204" pitchFamily="34" charset="0"/>
              </a:rPr>
              <a:t> 9 Tous nos jours disparaissent par ton courroux; Nous voyons nos années s'évanouir comme un son.</a:t>
            </a:r>
          </a:p>
        </p:txBody>
      </p:sp>
    </p:spTree>
    <p:extLst>
      <p:ext uri="{BB962C8B-B14F-4D97-AF65-F5344CB8AC3E}">
        <p14:creationId xmlns:p14="http://schemas.microsoft.com/office/powerpoint/2010/main" val="1294698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EBD4-0D85-9316-A08D-47C75D3C31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CEC00D-3A12-1B7C-A621-03D85B363D79}"/>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66FFFF"/>
                </a:solidFill>
                <a:latin typeface="Arial Rounded MT Bold" panose="020F0704030504030204" pitchFamily="34" charset="0"/>
              </a:rPr>
              <a:t>Psaumes 99:8</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Éternel, notre Dieu, tu les exauças, Tu fus pour eux un Dieu qui pardonne, Mais tu les as punis de leurs fautes.</a:t>
            </a:r>
          </a:p>
          <a:p>
            <a:pPr algn="just"/>
            <a:r>
              <a:rPr lang="fr-FR" sz="3600" b="1" dirty="0">
                <a:solidFill>
                  <a:srgbClr val="66FFFF"/>
                </a:solidFill>
                <a:latin typeface="Arial Rounded MT Bold" panose="020F0704030504030204" pitchFamily="34" charset="0"/>
              </a:rPr>
              <a:t>Psaumes 102:10-11</a:t>
            </a:r>
            <a:r>
              <a:rPr lang="fr-FR" sz="3600" dirty="0">
                <a:solidFill>
                  <a:srgbClr val="66FFFF"/>
                </a:solidFill>
                <a:latin typeface="Arial Rounded MT Bold" panose="020F0704030504030204" pitchFamily="34" charset="0"/>
              </a:rPr>
              <a:t> </a:t>
            </a:r>
            <a:r>
              <a:rPr lang="fr-FR" sz="3600" dirty="0">
                <a:latin typeface="Arial Rounded MT Bold" panose="020F0704030504030204" pitchFamily="34" charset="0"/>
              </a:rPr>
              <a:t>Je mange la poussière au lieu de pain, Et je mêle des larmes à ma boisson,</a:t>
            </a:r>
          </a:p>
          <a:p>
            <a:pPr algn="just"/>
            <a:r>
              <a:rPr lang="fr-FR" sz="3600" dirty="0">
                <a:solidFill>
                  <a:srgbClr val="66FFFF"/>
                </a:solidFill>
                <a:latin typeface="Arial Rounded MT Bold" panose="020F0704030504030204" pitchFamily="34" charset="0"/>
              </a:rPr>
              <a:t> 11) A cause de ta colère et de ta fureur; Car tu m'as soulevé et jeté au loin.</a:t>
            </a:r>
            <a:endParaRPr lang="en-US" sz="3600" dirty="0">
              <a:solidFill>
                <a:srgbClr val="66FFFF"/>
              </a:solidFill>
              <a:latin typeface="Arial Rounded MT Bold" panose="020F0704030504030204" pitchFamily="34" charset="0"/>
            </a:endParaRPr>
          </a:p>
        </p:txBody>
      </p:sp>
    </p:spTree>
    <p:extLst>
      <p:ext uri="{BB962C8B-B14F-4D97-AF65-F5344CB8AC3E}">
        <p14:creationId xmlns:p14="http://schemas.microsoft.com/office/powerpoint/2010/main" val="1824007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DEED0-C600-7D15-39A6-20301DEF46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794267-B947-426F-D97D-4D4F08D74A29}"/>
              </a:ext>
            </a:extLst>
          </p:cNvPr>
          <p:cNvSpPr>
            <a:spLocks noGrp="1"/>
          </p:cNvSpPr>
          <p:nvPr>
            <p:ph idx="1"/>
          </p:nvPr>
        </p:nvSpPr>
        <p:spPr>
          <a:xfrm>
            <a:off x="0" y="0"/>
            <a:ext cx="9144000" cy="6858000"/>
          </a:xfrm>
          <a:solidFill>
            <a:srgbClr val="FF0000"/>
          </a:solidFill>
        </p:spPr>
        <p:style>
          <a:lnRef idx="3">
            <a:schemeClr val="lt1"/>
          </a:lnRef>
          <a:fillRef idx="1">
            <a:schemeClr val="dk1"/>
          </a:fillRef>
          <a:effectRef idx="1">
            <a:schemeClr val="dk1"/>
          </a:effectRef>
          <a:fontRef idx="minor">
            <a:schemeClr val="lt1"/>
          </a:fontRef>
        </p:style>
        <p:txBody>
          <a:bodyPr>
            <a:normAutofit lnSpcReduction="10000"/>
          </a:bodyPr>
          <a:lstStyle/>
          <a:p>
            <a:pPr marL="0" lvl="0" indent="0" algn="just">
              <a:buNone/>
            </a:pPr>
            <a:r>
              <a:rPr lang="fr-FR" sz="2800" b="1" dirty="0">
                <a:solidFill>
                  <a:schemeClr val="tx1"/>
                </a:solidFill>
                <a:latin typeface="Copperplate Gothic Bold" panose="020E0705020206020404" pitchFamily="34" charset="0"/>
              </a:rPr>
              <a:t>#17 La colère de Dieu est Extrême, contre ceux qui s'opposent à l'Évangile. </a:t>
            </a:r>
            <a:endParaRPr lang="en-US" sz="2800" b="1" dirty="0">
              <a:solidFill>
                <a:schemeClr val="tx1"/>
              </a:solidFill>
              <a:latin typeface="Copperplate Gothic Bold" panose="020E0705020206020404" pitchFamily="34" charset="0"/>
            </a:endParaRPr>
          </a:p>
          <a:p>
            <a:pPr algn="just"/>
            <a:r>
              <a:rPr lang="fr-FR" sz="3600" dirty="0">
                <a:solidFill>
                  <a:srgbClr val="0033CC"/>
                </a:solidFill>
                <a:latin typeface="Arial Rounded MT Bold" panose="020F0704030504030204" pitchFamily="34" charset="0"/>
              </a:rPr>
              <a:t>1 Thessaloniciens 2:15-16 </a:t>
            </a:r>
            <a:r>
              <a:rPr lang="fr-FR" sz="3600" dirty="0">
                <a:latin typeface="Arial Rounded MT Bold" panose="020F0704030504030204" pitchFamily="34" charset="0"/>
              </a:rPr>
              <a:t>Ce sont ces Juifs qui ont fait mourir le Seigneur Jésus et les prophètes, qui nous ont persécutés, qui ne plaisent point à Dieu, et qui sont ennemis de tous les hommes,</a:t>
            </a:r>
          </a:p>
          <a:p>
            <a:pPr algn="just"/>
            <a:r>
              <a:rPr lang="fr-FR" sz="3600" dirty="0">
                <a:solidFill>
                  <a:schemeClr val="tx1"/>
                </a:solidFill>
                <a:latin typeface="Arial Rounded MT Bold" panose="020F0704030504030204" pitchFamily="34" charset="0"/>
              </a:rPr>
              <a:t> 16 nous empêchant de parler aux païens pour qu'ils soient sauvés, en sorte qu'ils ne cessent de mettre le comble à leurs péchés. Mais la colère a fini par les atteindre.</a:t>
            </a:r>
            <a:endParaRPr lang="en-US" sz="36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403838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A98B-638D-851E-11EF-EBC212987B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3AB693-57AA-E34E-F39D-8FAA8F2C7C76}"/>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lvl="0" indent="0" algn="just">
              <a:buNone/>
            </a:pPr>
            <a:r>
              <a:rPr lang="fr-FR" dirty="0">
                <a:solidFill>
                  <a:srgbClr val="FC0AFC"/>
                </a:solidFill>
                <a:latin typeface="Copperplate Gothic Bold" panose="020E0705020206020404" pitchFamily="34" charset="0"/>
              </a:rPr>
              <a:t>#18 C’est une folie de provoquer la colère de Dieu</a:t>
            </a:r>
            <a:endParaRPr lang="en-US" dirty="0">
              <a:solidFill>
                <a:srgbClr val="FC0AFC"/>
              </a:solidFill>
              <a:latin typeface="Copperplate Gothic Bold" panose="020E0705020206020404" pitchFamily="34" charset="0"/>
            </a:endParaRPr>
          </a:p>
          <a:p>
            <a:pPr algn="just"/>
            <a:r>
              <a:rPr lang="fr-FR" sz="3600" b="1" dirty="0">
                <a:solidFill>
                  <a:srgbClr val="FFFF00"/>
                </a:solidFill>
                <a:latin typeface="Arial Rounded MT Bold" panose="020F0704030504030204" pitchFamily="34" charset="0"/>
              </a:rPr>
              <a:t>Jérémie 7:19-20</a:t>
            </a:r>
            <a:r>
              <a:rPr lang="fr-FR" sz="3600" dirty="0">
                <a:solidFill>
                  <a:srgbClr val="FFFF00"/>
                </a:solidFill>
                <a:latin typeface="Arial Rounded MT Bold" panose="020F0704030504030204" pitchFamily="34" charset="0"/>
              </a:rPr>
              <a:t> </a:t>
            </a:r>
            <a:r>
              <a:rPr lang="fr-FR" sz="3600" dirty="0">
                <a:latin typeface="Arial Rounded MT Bold" panose="020F0704030504030204" pitchFamily="34" charset="0"/>
              </a:rPr>
              <a:t>Est-ce moi qu'ils irritent? dit l'Éternel; N'est-ce pas eux-mêmes, A leur propre confusion?</a:t>
            </a:r>
          </a:p>
          <a:p>
            <a:pPr algn="just"/>
            <a:r>
              <a:rPr lang="fr-FR" sz="3600" dirty="0">
                <a:latin typeface="Arial Rounded MT Bold" panose="020F0704030504030204" pitchFamily="34" charset="0"/>
              </a:rPr>
              <a:t> </a:t>
            </a:r>
            <a:r>
              <a:rPr lang="fr-FR" sz="3600" dirty="0">
                <a:solidFill>
                  <a:srgbClr val="FFFF00"/>
                </a:solidFill>
                <a:latin typeface="Arial Rounded MT Bold" panose="020F0704030504030204" pitchFamily="34" charset="0"/>
              </a:rPr>
              <a:t>20 C'est pourquoi ainsi parle le Seigneur, l'Éternel: Voici, ma colère et ma fureur se répandent sur ce lieu, Sur les hommes et sur les bêtes, Sur les arbres des champs et sur les fruits de la terre; Elle brûlera, et ne s'éteindra point.</a:t>
            </a:r>
          </a:p>
        </p:txBody>
      </p:sp>
    </p:spTree>
    <p:extLst>
      <p:ext uri="{BB962C8B-B14F-4D97-AF65-F5344CB8AC3E}">
        <p14:creationId xmlns:p14="http://schemas.microsoft.com/office/powerpoint/2010/main" val="79698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0A29-0E72-F058-A783-3A69ACD0E9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EC97DF-9A18-CAB8-3920-A7E9D4525BA2}"/>
              </a:ext>
            </a:extLst>
          </p:cNvPr>
          <p:cNvSpPr>
            <a:spLocks noGrp="1"/>
          </p:cNvSpPr>
          <p:nvPr>
            <p:ph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algn="just"/>
            <a:r>
              <a:rPr lang="fr-FR" sz="4000" b="1" dirty="0">
                <a:solidFill>
                  <a:srgbClr val="FFFF00"/>
                </a:solidFill>
                <a:latin typeface="Arial Rounded MT Bold" panose="020F0704030504030204" pitchFamily="34" charset="0"/>
              </a:rPr>
              <a:t>1 Corinthiens 10:21-22</a:t>
            </a:r>
            <a:r>
              <a:rPr lang="fr-FR" sz="4000" dirty="0">
                <a:solidFill>
                  <a:srgbClr val="FFFF00"/>
                </a:solidFill>
                <a:latin typeface="Arial Rounded MT Bold" panose="020F0704030504030204" pitchFamily="34" charset="0"/>
              </a:rPr>
              <a:t> </a:t>
            </a:r>
          </a:p>
          <a:p>
            <a:pPr algn="just"/>
            <a:r>
              <a:rPr lang="fr-FR" sz="4000" dirty="0">
                <a:latin typeface="Arial Rounded MT Bold" panose="020F0704030504030204" pitchFamily="34" charset="0"/>
              </a:rPr>
              <a:t>21 Vous ne pouvez boire la coupe du Seigneur, et la coupe des démons; vous ne pouvez participer à la table du Seigneur, et à la table des démons.</a:t>
            </a:r>
          </a:p>
          <a:p>
            <a:pPr algn="just"/>
            <a:r>
              <a:rPr lang="fr-FR" sz="4000" dirty="0">
                <a:solidFill>
                  <a:srgbClr val="FFFF00"/>
                </a:solidFill>
                <a:latin typeface="Arial Rounded MT Bold" panose="020F0704030504030204" pitchFamily="34" charset="0"/>
              </a:rPr>
              <a:t> 22 Voulons-nous provoquer la jalousie du Seigneur? Sommes-nous plus forts que lui?</a:t>
            </a:r>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534866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EC94E-9219-2A8B-F1BC-AB553F5898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80AF11-ED37-2FE4-861A-DC96C6307189}"/>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solidFill>
                  <a:srgbClr val="C00000"/>
                </a:solidFill>
                <a:latin typeface="Copperplate Gothic Bold" panose="020E0705020206020404" pitchFamily="34" charset="0"/>
              </a:rPr>
              <a:t>#19 La colère de Dieu est redoutable</a:t>
            </a:r>
            <a:endParaRPr lang="en-US" sz="4000" dirty="0">
              <a:solidFill>
                <a:srgbClr val="C00000"/>
              </a:solidFill>
              <a:latin typeface="Copperplate Gothic Bold" panose="020E0705020206020404" pitchFamily="34" charset="0"/>
            </a:endParaRPr>
          </a:p>
          <a:p>
            <a:pPr algn="just"/>
            <a:r>
              <a:rPr lang="fr-FR" sz="4000" b="1" dirty="0">
                <a:latin typeface="Arial Rounded MT Bold" panose="020F0704030504030204" pitchFamily="34" charset="0"/>
              </a:rPr>
              <a:t>Psaumes 76:7-8</a:t>
            </a:r>
          </a:p>
          <a:p>
            <a:pPr algn="just"/>
            <a:r>
              <a:rPr lang="fr-FR" sz="4000" dirty="0">
                <a:solidFill>
                  <a:srgbClr val="C00000"/>
                </a:solidFill>
                <a:latin typeface="Arial Rounded MT Bold" panose="020F0704030504030204" pitchFamily="34" charset="0"/>
              </a:rPr>
              <a:t>7 A ta menace, Dieu de Jacob! Ils se sont endormis, cavaliers et chevaux.</a:t>
            </a:r>
          </a:p>
          <a:p>
            <a:pPr algn="just"/>
            <a:r>
              <a:rPr lang="fr-FR" sz="4000" dirty="0">
                <a:latin typeface="Arial Rounded MT Bold" panose="020F0704030504030204" pitchFamily="34" charset="0"/>
              </a:rPr>
              <a:t> 8) Tu es redoutable, ô toi! Qui peut te résister, quand ta colère éclate?</a:t>
            </a:r>
          </a:p>
        </p:txBody>
      </p:sp>
    </p:spTree>
    <p:extLst>
      <p:ext uri="{BB962C8B-B14F-4D97-AF65-F5344CB8AC3E}">
        <p14:creationId xmlns:p14="http://schemas.microsoft.com/office/powerpoint/2010/main" val="3985519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D5E6-1BB7-0BEB-47DA-3AB365A2A8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6E4115-A942-93F0-3465-EC3350C6719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Psaumes 90:11</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 Qui prend garde à la force de ta colère, Et à ton courroux, selon la crainte qui t'est due?</a:t>
            </a:r>
          </a:p>
          <a:p>
            <a:pPr algn="just"/>
            <a:r>
              <a:rPr lang="fr-FR" sz="4000" b="1" dirty="0">
                <a:solidFill>
                  <a:srgbClr val="C00000"/>
                </a:solidFill>
                <a:latin typeface="Arial Rounded MT Bold" panose="020F0704030504030204" pitchFamily="34" charset="0"/>
              </a:rPr>
              <a:t>Matthieu 10:28</a:t>
            </a:r>
            <a:r>
              <a:rPr lang="fr-FR" sz="4000" dirty="0">
                <a:solidFill>
                  <a:srgbClr val="C00000"/>
                </a:solidFill>
                <a:latin typeface="Arial Rounded MT Bold" panose="020F0704030504030204" pitchFamily="34" charset="0"/>
              </a:rPr>
              <a:t> </a:t>
            </a:r>
            <a:r>
              <a:rPr lang="fr-FR" sz="4000" dirty="0">
                <a:latin typeface="Arial Rounded MT Bold" panose="020F0704030504030204" pitchFamily="34" charset="0"/>
              </a:rPr>
              <a:t>Ne craignez pas ceux qui tuent le corps et qui ne peuvent tuer l'âme; craignez plutôt celui qui peut faire périr l'âme et le corps dans la géhenne.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849109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F1FC-BED0-7D0C-BEE7-A594FB07AF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A09E5-37CA-BDB4-4386-B20D47AB7B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4000" dirty="0">
                <a:solidFill>
                  <a:srgbClr val="C00000"/>
                </a:solidFill>
                <a:latin typeface="Copperplate Gothic Bold" panose="020E0705020206020404" pitchFamily="34" charset="0"/>
              </a:rPr>
              <a:t>#20 La colère de Dieu a éviter a tout prix</a:t>
            </a:r>
            <a:endParaRPr lang="en-US" sz="4000" dirty="0">
              <a:solidFill>
                <a:srgbClr val="C00000"/>
              </a:solidFill>
              <a:latin typeface="Copperplate Gothic Bold" panose="020E0705020206020404" pitchFamily="34" charset="0"/>
            </a:endParaRPr>
          </a:p>
          <a:p>
            <a:pPr algn="just"/>
            <a:r>
              <a:rPr lang="fr-FR" sz="4000" b="1" dirty="0">
                <a:solidFill>
                  <a:schemeClr val="tx1"/>
                </a:solidFill>
                <a:latin typeface="Arial Rounded MT Bold" panose="020F0704030504030204" pitchFamily="34" charset="0"/>
              </a:rPr>
              <a:t>Exode 32:11</a:t>
            </a:r>
            <a:r>
              <a:rPr lang="fr-FR" sz="4000" dirty="0">
                <a:solidFill>
                  <a:schemeClr val="tx1"/>
                </a:solidFill>
                <a:latin typeface="Arial Rounded MT Bold" panose="020F0704030504030204" pitchFamily="34" charset="0"/>
              </a:rPr>
              <a:t> Ex 32:11 Moïse implora l'Éternel, son Dieu, et dit: Pourquoi, ô Éternel! ta colère s'enflammerait-elle contre ton peuple, que tu as fait sortir du pays d'Égypte par une grande puissance et par une main forte?</a:t>
            </a: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30882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54AA3-C2C0-5571-9F0C-0DA159FF66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A49E1-BDED-D048-84C1-4A6679278DF7}"/>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3600" b="1" dirty="0">
                <a:solidFill>
                  <a:srgbClr val="C00000"/>
                </a:solidFill>
                <a:latin typeface="Arial Rounded MT Bold" panose="020F0704030504030204" pitchFamily="34" charset="0"/>
              </a:rPr>
              <a:t>Psaumes 6:2-4</a:t>
            </a:r>
            <a:r>
              <a:rPr lang="fr-FR" sz="3600" dirty="0">
                <a:solidFill>
                  <a:srgbClr val="C00000"/>
                </a:solidFill>
                <a:latin typeface="Arial Rounded MT Bold" panose="020F0704030504030204" pitchFamily="34" charset="0"/>
              </a:rPr>
              <a:t> </a:t>
            </a:r>
          </a:p>
          <a:p>
            <a:pPr algn="just"/>
            <a:r>
              <a:rPr lang="fr-FR" sz="3600" dirty="0">
                <a:solidFill>
                  <a:schemeClr val="tx1"/>
                </a:solidFill>
                <a:latin typeface="Arial Rounded MT Bold" panose="020F0704030504030204" pitchFamily="34" charset="0"/>
              </a:rPr>
              <a:t>2) Éternel! ne me punis pas dans ta colère, Et ne me châtie pas dans ta fureur.</a:t>
            </a:r>
          </a:p>
          <a:p>
            <a:pPr algn="just"/>
            <a:r>
              <a:rPr lang="fr-FR" sz="3600" dirty="0">
                <a:solidFill>
                  <a:srgbClr val="C00000"/>
                </a:solidFill>
                <a:latin typeface="Arial Rounded MT Bold" panose="020F0704030504030204" pitchFamily="34" charset="0"/>
              </a:rPr>
              <a:t>3) Aie pitié de moi, Éternel! car je suis sans force; Guéris-moi, Éternel! car mes os sont tremblants. </a:t>
            </a:r>
          </a:p>
          <a:p>
            <a:pPr algn="just"/>
            <a:r>
              <a:rPr lang="fr-FR" sz="3600" dirty="0">
                <a:solidFill>
                  <a:schemeClr val="tx1"/>
                </a:solidFill>
                <a:latin typeface="Arial Rounded MT Bold" panose="020F0704030504030204" pitchFamily="34" charset="0"/>
              </a:rPr>
              <a:t>4) Mon âme est toute troublée; Et toi, Éternel! jusques à quand?...</a:t>
            </a:r>
            <a:endParaRPr lang="en-US" sz="3600" dirty="0">
              <a:solidFill>
                <a:schemeClr val="tx1"/>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62186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5BD-A32D-24CE-A488-7FC9374841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FAD3-3494-5916-7B21-BFF521C55D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000" b="1" dirty="0">
                <a:latin typeface="Arial Rounded MT Bold" panose="020F0704030504030204" pitchFamily="34" charset="0"/>
              </a:rPr>
              <a:t>Hébreux 10:26-27</a:t>
            </a:r>
            <a:r>
              <a:rPr lang="fr-FR" sz="4000" dirty="0">
                <a:latin typeface="Arial Rounded MT Bold" panose="020F0704030504030204" pitchFamily="34" charset="0"/>
              </a:rPr>
              <a:t> </a:t>
            </a:r>
            <a:endParaRPr lang="en-US" sz="4000" dirty="0">
              <a:latin typeface="Arial Rounded MT Bold" panose="020F0704030504030204" pitchFamily="34" charset="0"/>
            </a:endParaRPr>
          </a:p>
          <a:p>
            <a:pPr algn="just"/>
            <a:r>
              <a:rPr lang="fr-FR" sz="4000" dirty="0" err="1">
                <a:solidFill>
                  <a:srgbClr val="FFC000"/>
                </a:solidFill>
                <a:latin typeface="Arial Rounded MT Bold" panose="020F0704030504030204" pitchFamily="34" charset="0"/>
              </a:rPr>
              <a:t>Heb</a:t>
            </a:r>
            <a:r>
              <a:rPr lang="fr-FR" sz="4000" dirty="0">
                <a:solidFill>
                  <a:srgbClr val="FFC000"/>
                </a:solidFill>
                <a:latin typeface="Arial Rounded MT Bold" panose="020F0704030504030204" pitchFamily="34" charset="0"/>
              </a:rPr>
              <a:t> 10:26 Car, si nous péchons volontairement après avoir reçu la connaissance de la vérité, il ne reste plus de sacrifice pour les péchés,</a:t>
            </a:r>
          </a:p>
          <a:p>
            <a:pPr algn="just"/>
            <a:r>
              <a:rPr lang="fr-FR" sz="4000" dirty="0">
                <a:latin typeface="Arial Rounded MT Bold" panose="020F0704030504030204" pitchFamily="34" charset="0"/>
              </a:rPr>
              <a:t> 27 mais une attente terrible du jugement et l'ardeur d'un feu qui dévorera les rebelles.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3739197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67901-5D32-C447-F1E4-A182B43C37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D20EC-E4DD-A2CA-961A-A885A627DFBF}"/>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3600" b="1" dirty="0">
                <a:solidFill>
                  <a:srgbClr val="C00000"/>
                </a:solidFill>
                <a:latin typeface="Arial Rounded MT Bold" panose="020F0704030504030204" pitchFamily="34" charset="0"/>
              </a:rPr>
              <a:t>Psaumes 38:</a:t>
            </a:r>
            <a:r>
              <a:rPr lang="fr-FR" sz="3600" dirty="0">
                <a:solidFill>
                  <a:srgbClr val="C00000"/>
                </a:solidFill>
                <a:latin typeface="Arial Rounded MT Bold" panose="020F0704030504030204" pitchFamily="34" charset="0"/>
              </a:rPr>
              <a:t>2-4  </a:t>
            </a:r>
          </a:p>
          <a:p>
            <a:pPr algn="just"/>
            <a:r>
              <a:rPr lang="fr-FR" sz="3600" dirty="0">
                <a:solidFill>
                  <a:schemeClr val="tx1"/>
                </a:solidFill>
                <a:latin typeface="Arial Rounded MT Bold" panose="020F0704030504030204" pitchFamily="34" charset="0"/>
              </a:rPr>
              <a:t>2Éternel! ne me punis pas dans ta colère, Et ne me châtie pas dans ta fureur.</a:t>
            </a:r>
          </a:p>
          <a:p>
            <a:pPr algn="just"/>
            <a:r>
              <a:rPr lang="fr-FR" sz="3600" dirty="0">
                <a:solidFill>
                  <a:srgbClr val="C00000"/>
                </a:solidFill>
                <a:latin typeface="Arial Rounded MT Bold" panose="020F0704030504030204" pitchFamily="34" charset="0"/>
              </a:rPr>
              <a:t>3) Car tes flèches m'ont atteint, Et ta main s'est appesantie sur moi.</a:t>
            </a:r>
          </a:p>
          <a:p>
            <a:pPr algn="just"/>
            <a:r>
              <a:rPr lang="fr-FR" sz="3600" dirty="0">
                <a:solidFill>
                  <a:schemeClr val="tx1"/>
                </a:solidFill>
                <a:latin typeface="Arial Rounded MT Bold" panose="020F0704030504030204" pitchFamily="34" charset="0"/>
              </a:rPr>
              <a:t>4) Il n'y a rien de sain dans ma chair à cause de ta colère, Il n'y a plus de vigueur dans mes os à cause de mon péché.</a:t>
            </a: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565177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4D617-473A-D5F0-99C9-2CA1892E2D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12E20C-A52D-CDDA-AD62-BF21F0D8E940}"/>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Psaumes 39:1</a:t>
            </a:r>
            <a:r>
              <a:rPr lang="fr-FR" sz="4000" dirty="0">
                <a:solidFill>
                  <a:srgbClr val="C00000"/>
                </a:solidFill>
                <a:latin typeface="Arial Rounded MT Bold" panose="020F0704030504030204" pitchFamily="34" charset="0"/>
              </a:rPr>
              <a:t>1-12) </a:t>
            </a:r>
          </a:p>
          <a:p>
            <a:pPr algn="just"/>
            <a:r>
              <a:rPr lang="fr-FR" sz="4000" dirty="0">
                <a:solidFill>
                  <a:schemeClr val="tx1"/>
                </a:solidFill>
                <a:latin typeface="Arial Rounded MT Bold" panose="020F0704030504030204" pitchFamily="34" charset="0"/>
              </a:rPr>
              <a:t>11 Détourne de moi tes coups! Je succombe sous les attaques de ta main.</a:t>
            </a:r>
          </a:p>
          <a:p>
            <a:pPr algn="just"/>
            <a:r>
              <a:rPr lang="fr-FR" sz="4000" dirty="0">
                <a:solidFill>
                  <a:srgbClr val="C00000"/>
                </a:solidFill>
                <a:latin typeface="Arial Rounded MT Bold" panose="020F0704030504030204" pitchFamily="34" charset="0"/>
              </a:rPr>
              <a:t>12) Tu châties l'homme en le punissant de son iniquité, Tu détruis comme la teigne ce qu'il a de plus cher. Oui, tout homme est un souffle. </a:t>
            </a:r>
            <a:r>
              <a:rPr lang="fr-FR" sz="4000" dirty="0">
                <a:solidFill>
                  <a:schemeClr val="tx1"/>
                </a:solidFill>
                <a:latin typeface="Arial Rounded MT Bold" panose="020F0704030504030204" pitchFamily="34" charset="0"/>
              </a:rPr>
              <a:t>-Pause.</a:t>
            </a:r>
            <a:endParaRPr lang="en-US" sz="4000" dirty="0">
              <a:solidFill>
                <a:schemeClr val="tx1"/>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10869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1577F-0F79-B41B-B50A-67AEBD9C10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5FA716-22F7-8DA9-64B5-50E7EEEC050A}"/>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3400" b="1" dirty="0">
                <a:solidFill>
                  <a:srgbClr val="C00000"/>
                </a:solidFill>
                <a:latin typeface="Arial Rounded MT Bold" panose="020F0704030504030204" pitchFamily="34" charset="0"/>
              </a:rPr>
              <a:t>Psaumes 79:5</a:t>
            </a:r>
            <a:r>
              <a:rPr lang="fr-FR" sz="3400" dirty="0">
                <a:solidFill>
                  <a:srgbClr val="C00000"/>
                </a:solidFill>
                <a:latin typeface="Arial Rounded MT Bold" panose="020F0704030504030204" pitchFamily="34" charset="0"/>
              </a:rPr>
              <a:t> </a:t>
            </a:r>
            <a:r>
              <a:rPr lang="fr-FR" sz="3400" dirty="0">
                <a:solidFill>
                  <a:schemeClr val="tx1"/>
                </a:solidFill>
                <a:latin typeface="Arial Rounded MT Bold" panose="020F0704030504030204" pitchFamily="34" charset="0"/>
              </a:rPr>
              <a:t>Combien de temps, SEIGNEUR ? Seras-tu en colère pour toujours ? Ta jalousie brûlera-t-elle comme le feu ?</a:t>
            </a:r>
            <a:endParaRPr lang="en-US" sz="3400" dirty="0">
              <a:solidFill>
                <a:schemeClr val="tx1"/>
              </a:solidFill>
              <a:latin typeface="Arial Rounded MT Bold" panose="020F0704030504030204" pitchFamily="34" charset="0"/>
            </a:endParaRPr>
          </a:p>
          <a:p>
            <a:pPr algn="just"/>
            <a:r>
              <a:rPr lang="fr-FR" sz="3400" b="1" dirty="0">
                <a:solidFill>
                  <a:srgbClr val="C00000"/>
                </a:solidFill>
                <a:latin typeface="Arial Rounded MT Bold" panose="020F0704030504030204" pitchFamily="34" charset="0"/>
              </a:rPr>
              <a:t>Daniel 9:16</a:t>
            </a:r>
            <a:r>
              <a:rPr lang="fr-FR" sz="3400" dirty="0">
                <a:solidFill>
                  <a:srgbClr val="C00000"/>
                </a:solidFill>
                <a:latin typeface="Arial Rounded MT Bold" panose="020F0704030504030204" pitchFamily="34" charset="0"/>
              </a:rPr>
              <a:t>  </a:t>
            </a:r>
            <a:r>
              <a:rPr lang="fr-FR" sz="3400" dirty="0">
                <a:solidFill>
                  <a:schemeClr val="tx1"/>
                </a:solidFill>
                <a:latin typeface="Arial Rounded MT Bold" panose="020F0704030504030204" pitchFamily="34" charset="0"/>
              </a:rPr>
              <a:t>Seigneur, selon ta grande miséricorde, que ta colère et ta fureur se détournent de ta ville de Jérusalem, de ta montagne sainte; car, à cause de nos péchés et des iniquités de nos pères, Jérusalem et ton peuple sont en opprobre à tous ceux qui nous entourent.</a:t>
            </a:r>
          </a:p>
          <a:p>
            <a:pPr marL="0" indent="0" algn="just">
              <a:buNone/>
            </a:pP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868761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29D75-6FF4-610D-9F24-68FB3A7BF4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B4C343-6D9A-DA58-FE03-56BB64368E4B}"/>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400" dirty="0">
                <a:solidFill>
                  <a:srgbClr val="66FFFF"/>
                </a:solidFill>
                <a:latin typeface="Copperplate Gothic Bold" panose="020E0705020206020404" pitchFamily="34" charset="0"/>
              </a:rPr>
              <a:t>#21 La colère de Dieu est Tempérée par la miséricorde envers les saints. </a:t>
            </a:r>
            <a:endParaRPr lang="en-US" sz="4400" dirty="0">
              <a:solidFill>
                <a:srgbClr val="66FFFF"/>
              </a:solidFill>
              <a:latin typeface="Copperplate Gothic Bold" panose="020E0705020206020404" pitchFamily="34" charset="0"/>
            </a:endParaRPr>
          </a:p>
          <a:p>
            <a:pPr algn="just"/>
            <a:r>
              <a:rPr lang="fr-FR" sz="4400" b="1" dirty="0">
                <a:solidFill>
                  <a:srgbClr val="99FF33"/>
                </a:solidFill>
                <a:latin typeface="Arial Rounded MT Bold" panose="020F0704030504030204" pitchFamily="34" charset="0"/>
              </a:rPr>
              <a:t>Psaumes 30:</a:t>
            </a:r>
            <a:r>
              <a:rPr lang="fr-FR" sz="4400" dirty="0">
                <a:solidFill>
                  <a:srgbClr val="99FF33"/>
                </a:solidFill>
                <a:latin typeface="Arial Rounded MT Bold" panose="020F0704030504030204" pitchFamily="34" charset="0"/>
              </a:rPr>
              <a:t>6) Car sa colère dure un instant, Mais sa grâce toute la vie; Le soir arrivent les pleurs, Et le matin l'allégresse.</a:t>
            </a:r>
          </a:p>
        </p:txBody>
      </p:sp>
    </p:spTree>
    <p:extLst>
      <p:ext uri="{BB962C8B-B14F-4D97-AF65-F5344CB8AC3E}">
        <p14:creationId xmlns:p14="http://schemas.microsoft.com/office/powerpoint/2010/main" val="1141521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6826-3E20-6962-4800-275243EB33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0BAD7-4E12-0E3C-C9EF-955DCB19757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66FFFF"/>
                </a:solidFill>
                <a:latin typeface="Arial Rounded MT Bold" panose="020F0704030504030204" pitchFamily="34" charset="0"/>
              </a:rPr>
              <a:t>Ésaïe 26:20-21</a:t>
            </a:r>
            <a:endParaRPr lang="fr-FR" sz="3600" dirty="0">
              <a:solidFill>
                <a:srgbClr val="66FFFF"/>
              </a:solidFill>
              <a:latin typeface="Arial Rounded MT Bold" panose="020F0704030504030204" pitchFamily="34" charset="0"/>
            </a:endParaRPr>
          </a:p>
          <a:p>
            <a:pPr algn="just"/>
            <a:r>
              <a:rPr lang="fr-FR" sz="3600" dirty="0">
                <a:solidFill>
                  <a:srgbClr val="99FF33"/>
                </a:solidFill>
                <a:latin typeface="Arial Rounded MT Bold" panose="020F0704030504030204" pitchFamily="34" charset="0"/>
              </a:rPr>
              <a:t>20 ¶ Va, mon peuple, entre dans ta chambre, Et ferme la porte derrière toi; </a:t>
            </a:r>
            <a:r>
              <a:rPr lang="fr-FR" sz="3600" dirty="0" err="1">
                <a:solidFill>
                  <a:srgbClr val="99FF33"/>
                </a:solidFill>
                <a:latin typeface="Arial Rounded MT Bold" panose="020F0704030504030204" pitchFamily="34" charset="0"/>
              </a:rPr>
              <a:t>Cache-toi</a:t>
            </a:r>
            <a:r>
              <a:rPr lang="fr-FR" sz="3600" dirty="0">
                <a:solidFill>
                  <a:srgbClr val="99FF33"/>
                </a:solidFill>
                <a:latin typeface="Arial Rounded MT Bold" panose="020F0704030504030204" pitchFamily="34" charset="0"/>
              </a:rPr>
              <a:t> pour quelques instants, Jusqu'à ce que la colère soit passée.</a:t>
            </a:r>
          </a:p>
          <a:p>
            <a:pPr algn="just"/>
            <a:r>
              <a:rPr lang="fr-FR" sz="3600" dirty="0">
                <a:solidFill>
                  <a:srgbClr val="66FFFF"/>
                </a:solidFill>
                <a:latin typeface="Arial Rounded MT Bold" panose="020F0704030504030204" pitchFamily="34" charset="0"/>
              </a:rPr>
              <a:t> 21 Car voici, l'Éternel sort de sa demeure, Pour punir les crimes des habitants de la terre; Et la terre mettra le sang à nu, Elle ne couvrira plus les meurtres.</a:t>
            </a:r>
          </a:p>
        </p:txBody>
      </p:sp>
    </p:spTree>
    <p:extLst>
      <p:ext uri="{BB962C8B-B14F-4D97-AF65-F5344CB8AC3E}">
        <p14:creationId xmlns:p14="http://schemas.microsoft.com/office/powerpoint/2010/main" val="2298691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F4211-5E26-CBEB-6633-994A3F99AC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17EB63-7188-6297-0F3F-404CD7A38D58}"/>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800" b="1" dirty="0">
                <a:solidFill>
                  <a:srgbClr val="66FFFF"/>
                </a:solidFill>
                <a:latin typeface="Arial Rounded MT Bold" panose="020F0704030504030204" pitchFamily="34" charset="0"/>
              </a:rPr>
              <a:t>Ésaïe 54:8</a:t>
            </a:r>
            <a:r>
              <a:rPr lang="fr-FR" sz="4800" dirty="0">
                <a:solidFill>
                  <a:srgbClr val="66FFFF"/>
                </a:solidFill>
                <a:latin typeface="Arial Rounded MT Bold" panose="020F0704030504030204" pitchFamily="34" charset="0"/>
              </a:rPr>
              <a:t> </a:t>
            </a:r>
          </a:p>
          <a:p>
            <a:pPr algn="just"/>
            <a:r>
              <a:rPr lang="fr-FR" sz="4800" dirty="0">
                <a:solidFill>
                  <a:srgbClr val="99FF33"/>
                </a:solidFill>
                <a:latin typeface="Arial Rounded MT Bold" panose="020F0704030504030204" pitchFamily="34" charset="0"/>
              </a:rPr>
              <a:t>Dans un instant de colère, je t'avais un moment dérobé ma face, Mais avec un amour éternel j'aurai compassion de toi, Dit ton rédempteur, l'Éternel.</a:t>
            </a:r>
          </a:p>
        </p:txBody>
      </p:sp>
    </p:spTree>
    <p:extLst>
      <p:ext uri="{BB962C8B-B14F-4D97-AF65-F5344CB8AC3E}">
        <p14:creationId xmlns:p14="http://schemas.microsoft.com/office/powerpoint/2010/main" val="837525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55082-6407-34B2-33FB-DB8F05DCE1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15E724-BF53-354D-25F6-B80868ADE86F}"/>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b="1" dirty="0">
                <a:solidFill>
                  <a:srgbClr val="66FFFF"/>
                </a:solidFill>
                <a:latin typeface="Arial Rounded MT Bold" panose="020F0704030504030204" pitchFamily="34" charset="0"/>
              </a:rPr>
              <a:t>Ésaïe 57:15-16</a:t>
            </a:r>
            <a:r>
              <a:rPr lang="fr-FR" dirty="0">
                <a:solidFill>
                  <a:srgbClr val="66FFFF"/>
                </a:solidFill>
                <a:latin typeface="Arial Rounded MT Bold" panose="020F0704030504030204" pitchFamily="34" charset="0"/>
              </a:rPr>
              <a:t> </a:t>
            </a:r>
            <a:r>
              <a:rPr lang="fr-FR" dirty="0">
                <a:solidFill>
                  <a:srgbClr val="99FF33"/>
                </a:solidFill>
                <a:latin typeface="Arial Rounded MT Bold" panose="020F0704030504030204" pitchFamily="34" charset="0"/>
              </a:rPr>
              <a:t>Car ainsi parle le Très-Haut, Dont la demeure est éternelle et dont le nom est saint: J'habite dans les lieux élevés et dans la sainteté; Mais je suis avec l'homme contrit et humilié, Afin de ranimer les esprits humiliés, Afin de ranimer les cœurs contrits.</a:t>
            </a:r>
          </a:p>
          <a:p>
            <a:pPr algn="just"/>
            <a:r>
              <a:rPr lang="fr-FR" dirty="0">
                <a:solidFill>
                  <a:srgbClr val="66FFFF"/>
                </a:solidFill>
                <a:latin typeface="Arial Rounded MT Bold" panose="020F0704030504030204" pitchFamily="34" charset="0"/>
              </a:rPr>
              <a:t> 16 Je ne veux pas contester à toujours, Ni garder une éternelle colère, Quand devant moi tombent en défaillance les esprits, Les âmes que j'ai faites.</a:t>
            </a:r>
          </a:p>
        </p:txBody>
      </p:sp>
    </p:spTree>
    <p:extLst>
      <p:ext uri="{BB962C8B-B14F-4D97-AF65-F5344CB8AC3E}">
        <p14:creationId xmlns:p14="http://schemas.microsoft.com/office/powerpoint/2010/main" val="186152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0620-657C-8501-8641-9DE0B977C1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BAFB9E-B213-625B-69A2-F19D820F9B38}"/>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fontScale="92500" lnSpcReduction="20000"/>
          </a:bodyPr>
          <a:lstStyle/>
          <a:p>
            <a:pPr marL="0" indent="0" algn="just">
              <a:buNone/>
            </a:pPr>
            <a:r>
              <a:rPr lang="fr-FR" dirty="0">
                <a:solidFill>
                  <a:srgbClr val="FFFF00"/>
                </a:solidFill>
                <a:latin typeface="Arial Rounded MT Bold" panose="020F0704030504030204" pitchFamily="34" charset="0"/>
              </a:rPr>
              <a:t>#22 La colère de Dieu exemplifiée contre. </a:t>
            </a:r>
            <a:br>
              <a:rPr lang="fr-FR" dirty="0">
                <a:solidFill>
                  <a:srgbClr val="FFFF00"/>
                </a:solidFill>
                <a:latin typeface="Arial Rounded MT Bold" panose="020F0704030504030204" pitchFamily="34" charset="0"/>
              </a:rPr>
            </a:br>
            <a:r>
              <a:rPr lang="fr-FR" dirty="0">
                <a:solidFill>
                  <a:srgbClr val="FFFF00"/>
                </a:solidFill>
                <a:latin typeface="Arial Rounded MT Bold" panose="020F0704030504030204" pitchFamily="34" charset="0"/>
              </a:rPr>
              <a:t>La colère de Dieu exemplifiée contre</a:t>
            </a:r>
            <a:r>
              <a:rPr lang="fr-FR" i="1" dirty="0">
                <a:solidFill>
                  <a:srgbClr val="FFFF00"/>
                </a:solidFill>
                <a:latin typeface="Arial Rounded MT Bold" panose="020F0704030504030204" pitchFamily="34" charset="0"/>
              </a:rPr>
              <a:t> L'ancien monde, </a:t>
            </a:r>
            <a:endParaRPr lang="en-US" dirty="0">
              <a:solidFill>
                <a:srgbClr val="FFFF00"/>
              </a:solidFill>
              <a:latin typeface="Arial Rounded MT Bold" panose="020F0704030504030204" pitchFamily="34" charset="0"/>
            </a:endParaRPr>
          </a:p>
          <a:p>
            <a:pPr algn="just"/>
            <a:r>
              <a:rPr lang="fr-FR" b="1" dirty="0">
                <a:solidFill>
                  <a:schemeClr val="bg1"/>
                </a:solidFill>
                <a:latin typeface="Arial Rounded MT Bold" panose="020F0704030504030204" pitchFamily="34" charset="0"/>
              </a:rPr>
              <a:t>Genèse 7:21-23</a:t>
            </a:r>
            <a:r>
              <a:rPr lang="fr-FR" dirty="0">
                <a:solidFill>
                  <a:schemeClr val="bg1"/>
                </a:solidFill>
                <a:latin typeface="Arial Rounded MT Bold" panose="020F0704030504030204" pitchFamily="34" charset="0"/>
              </a:rPr>
              <a:t> </a:t>
            </a:r>
          </a:p>
          <a:p>
            <a:pPr algn="just"/>
            <a:r>
              <a:rPr lang="fr-FR" dirty="0">
                <a:solidFill>
                  <a:schemeClr val="bg1"/>
                </a:solidFill>
                <a:latin typeface="Arial Rounded MT Bold" panose="020F0704030504030204" pitchFamily="34" charset="0"/>
              </a:rPr>
              <a:t>21 ¶ Tout ce qui se mouvait sur la terre périt, tant les oiseaux que le bétail et les animaux, tout ce qui rampait sur la terre, et tous les hommes.</a:t>
            </a:r>
          </a:p>
          <a:p>
            <a:pPr algn="just"/>
            <a:r>
              <a:rPr lang="fr-FR" dirty="0">
                <a:solidFill>
                  <a:srgbClr val="FFFF00"/>
                </a:solidFill>
                <a:latin typeface="Arial Rounded MT Bold" panose="020F0704030504030204" pitchFamily="34" charset="0"/>
              </a:rPr>
              <a:t> 22 Tout ce qui avait respiration, souffle de vie dans ses narines, et qui était sur la terre sèche, mourut.</a:t>
            </a:r>
          </a:p>
          <a:p>
            <a:pPr algn="just"/>
            <a:r>
              <a:rPr lang="fr-FR" dirty="0">
                <a:solidFill>
                  <a:schemeClr val="bg1"/>
                </a:solidFill>
                <a:latin typeface="Arial Rounded MT Bold" panose="020F0704030504030204" pitchFamily="34" charset="0"/>
              </a:rPr>
              <a:t> 23 Tous les êtres qui étaient sur la face de la terre furent exterminés, depuis l'homme jusqu'au bétail, aux reptiles et aux oiseaux du ciel: ils furent exterminés de la terre. Il ne resta que Noé, et ce qui était avec lui dans l'arche.</a:t>
            </a:r>
          </a:p>
          <a:p>
            <a:pPr algn="just"/>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43182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89FE-C014-8DB9-B229-AA8669606F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0A6EDE-3C7C-4889-8D58-772988CC807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algn="just"/>
            <a:r>
              <a:rPr lang="fr-FR" dirty="0">
                <a:solidFill>
                  <a:srgbClr val="66FFFF"/>
                </a:solidFill>
                <a:latin typeface="Arial Rounded MT Bold" panose="020F0704030504030204" pitchFamily="34" charset="0"/>
              </a:rPr>
              <a:t>#23 La colère de Dieu exemplifiée contre</a:t>
            </a:r>
            <a:r>
              <a:rPr lang="fr-FR" i="1" dirty="0">
                <a:solidFill>
                  <a:srgbClr val="66FFFF"/>
                </a:solidFill>
                <a:latin typeface="Arial Rounded MT Bold" panose="020F0704030504030204" pitchFamily="34" charset="0"/>
              </a:rPr>
              <a:t> les Bâtisseurs de Babel, </a:t>
            </a:r>
            <a:endParaRPr lang="en-US" dirty="0">
              <a:solidFill>
                <a:srgbClr val="66FFFF"/>
              </a:solidFill>
              <a:latin typeface="Arial Rounded MT Bold" panose="020F0704030504030204" pitchFamily="34" charset="0"/>
            </a:endParaRPr>
          </a:p>
          <a:p>
            <a:pPr algn="just"/>
            <a:r>
              <a:rPr lang="fr-FR" b="1" dirty="0">
                <a:solidFill>
                  <a:srgbClr val="FFC000"/>
                </a:solidFill>
                <a:latin typeface="Arial Rounded MT Bold" panose="020F0704030504030204" pitchFamily="34" charset="0"/>
              </a:rPr>
              <a:t>Genèse 11:7-9</a:t>
            </a:r>
            <a:r>
              <a:rPr lang="fr-FR" dirty="0">
                <a:solidFill>
                  <a:srgbClr val="FFC000"/>
                </a:solidFill>
                <a:latin typeface="Arial Rounded MT Bold" panose="020F0704030504030204" pitchFamily="34" charset="0"/>
              </a:rPr>
              <a:t> </a:t>
            </a:r>
          </a:p>
          <a:p>
            <a:pPr algn="just"/>
            <a:r>
              <a:rPr lang="fr-FR" dirty="0">
                <a:solidFill>
                  <a:srgbClr val="66FFFF"/>
                </a:solidFill>
                <a:latin typeface="Arial Rounded MT Bold" panose="020F0704030504030204" pitchFamily="34" charset="0"/>
              </a:rPr>
              <a:t>7 Allons! descendons, et là confondons leur langage, afin qu'ils n'entendent plus la langue, les uns des autres.</a:t>
            </a:r>
          </a:p>
          <a:p>
            <a:pPr algn="just"/>
            <a:r>
              <a:rPr lang="fr-FR" dirty="0">
                <a:solidFill>
                  <a:srgbClr val="FFC000"/>
                </a:solidFill>
                <a:latin typeface="Arial Rounded MT Bold" panose="020F0704030504030204" pitchFamily="34" charset="0"/>
              </a:rPr>
              <a:t> 8 Et l'Éternel les dispersa loin de là sur la face de toute la terre; et ils cessèrent de bâtir la ville.</a:t>
            </a:r>
          </a:p>
          <a:p>
            <a:pPr algn="just"/>
            <a:r>
              <a:rPr lang="fr-FR" dirty="0">
                <a:solidFill>
                  <a:srgbClr val="66FFFF"/>
                </a:solidFill>
                <a:latin typeface="Arial Rounded MT Bold" panose="020F0704030504030204" pitchFamily="34" charset="0"/>
              </a:rPr>
              <a:t> 9 C'est pourquoi on l'appela du nom de Babel, car c'est là que l'Éternel confondit le langage de toute la terre, et c'est de là que l'Éternel les dispersa sur la face de toute la terre.</a:t>
            </a:r>
          </a:p>
        </p:txBody>
      </p:sp>
    </p:spTree>
    <p:extLst>
      <p:ext uri="{BB962C8B-B14F-4D97-AF65-F5344CB8AC3E}">
        <p14:creationId xmlns:p14="http://schemas.microsoft.com/office/powerpoint/2010/main" val="948190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59BB5-BD76-C78D-D372-585DAC952D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04972-4612-2E53-AE88-0D6E1A0813B3}"/>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sz="3600" b="1" dirty="0">
                <a:solidFill>
                  <a:srgbClr val="99FF33"/>
                </a:solidFill>
                <a:latin typeface="Arial Rounded MT Bold" panose="020F0704030504030204" pitchFamily="34" charset="0"/>
              </a:rPr>
              <a:t>#24 La colère de Dieu exemplifiée contre</a:t>
            </a:r>
            <a:r>
              <a:rPr lang="fr-FR" sz="3600" b="1" i="1" dirty="0">
                <a:solidFill>
                  <a:srgbClr val="99FF33"/>
                </a:solidFill>
                <a:latin typeface="Arial Rounded MT Bold" panose="020F0704030504030204" pitchFamily="34" charset="0"/>
              </a:rPr>
              <a:t> </a:t>
            </a:r>
            <a:r>
              <a:rPr lang="fr-FR" sz="3600" b="1" dirty="0">
                <a:solidFill>
                  <a:srgbClr val="99FF33"/>
                </a:solidFill>
                <a:latin typeface="Arial Rounded MT Bold" panose="020F0704030504030204" pitchFamily="34" charset="0"/>
              </a:rPr>
              <a:t>Sodome et Gomorrhe </a:t>
            </a:r>
          </a:p>
          <a:p>
            <a:pPr algn="just"/>
            <a:r>
              <a:rPr lang="fr-FR" sz="3600" b="1" dirty="0">
                <a:solidFill>
                  <a:schemeClr val="bg1"/>
                </a:solidFill>
                <a:latin typeface="Arial Rounded MT Bold" panose="020F0704030504030204" pitchFamily="34" charset="0"/>
              </a:rPr>
              <a:t>Genèse 19:24-25</a:t>
            </a:r>
            <a:r>
              <a:rPr lang="fr-FR" sz="3600" dirty="0">
                <a:solidFill>
                  <a:schemeClr val="bg1"/>
                </a:solidFill>
                <a:latin typeface="Arial Rounded MT Bold" panose="020F0704030504030204" pitchFamily="34" charset="0"/>
              </a:rPr>
              <a:t> </a:t>
            </a:r>
          </a:p>
          <a:p>
            <a:pPr algn="just"/>
            <a:r>
              <a:rPr lang="fr-FR" sz="3600" dirty="0">
                <a:solidFill>
                  <a:srgbClr val="99FF33"/>
                </a:solidFill>
                <a:latin typeface="Arial Rounded MT Bold" panose="020F0704030504030204" pitchFamily="34" charset="0"/>
              </a:rPr>
              <a:t>Ge 19:24 ¶ Alors l'Éternel fit pleuvoir du ciel sur Sodome et sur Gomorrhe du soufre et du feu, de par l'Éternel.</a:t>
            </a:r>
          </a:p>
          <a:p>
            <a:pPr algn="just"/>
            <a:r>
              <a:rPr lang="fr-FR" sz="3600" dirty="0">
                <a:solidFill>
                  <a:schemeClr val="bg1"/>
                </a:solidFill>
                <a:latin typeface="Arial Rounded MT Bold" panose="020F0704030504030204" pitchFamily="34" charset="0"/>
              </a:rPr>
              <a:t> 25 Il détruisit ces villes, toute la plaine et tous les habitants des villes, et les plantes de la terre.</a:t>
            </a:r>
            <a:br>
              <a:rPr lang="fr-FR" dirty="0">
                <a:solidFill>
                  <a:srgbClr val="99FF33"/>
                </a:solidFill>
                <a:latin typeface="Arial Rounded MT Bold" panose="020F0704030504030204" pitchFamily="34" charset="0"/>
              </a:rPr>
            </a:br>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983807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chemeClr val="bg1"/>
          </a:solidFill>
        </p:spPr>
        <p:txBody>
          <a:bodyPr>
            <a:normAutofit lnSpcReduction="10000"/>
          </a:bodyPr>
          <a:lstStyle/>
          <a:p>
            <a:pPr algn="just"/>
            <a:r>
              <a:rPr lang="fr-FR" dirty="0">
                <a:solidFill>
                  <a:srgbClr val="CC00FF"/>
                </a:solidFill>
                <a:latin typeface="Copperplate Gothic Bold" panose="020E0705020206020404" pitchFamily="34" charset="0"/>
              </a:rPr>
              <a:t>#1 </a:t>
            </a:r>
            <a:r>
              <a:rPr lang="fr-FR" b="1" dirty="0">
                <a:solidFill>
                  <a:srgbClr val="CC00FF"/>
                </a:solidFill>
                <a:latin typeface="Copperplate Gothic Bold" panose="020E0705020206020404" pitchFamily="34" charset="0"/>
              </a:rPr>
              <a:t>DIEU VEUT  ÉPARGNER SES ENFANTS DE SA COLÈRE</a:t>
            </a:r>
          </a:p>
          <a:p>
            <a:pPr algn="just"/>
            <a:r>
              <a:rPr lang="fr-FR" sz="4000" b="1" dirty="0">
                <a:solidFill>
                  <a:srgbClr val="FC0AFC"/>
                </a:solidFill>
                <a:latin typeface="Copperplate Gothic Bold" panose="020E0705020206020404" pitchFamily="34" charset="0"/>
              </a:rPr>
              <a:t>#2 La colère de Dieu est évitée pour ceux qui croient.</a:t>
            </a:r>
          </a:p>
          <a:p>
            <a:pPr algn="just"/>
            <a:r>
              <a:rPr lang="fr-FR" sz="4000" dirty="0">
                <a:solidFill>
                  <a:srgbClr val="CC00FF"/>
                </a:solidFill>
                <a:latin typeface="Copperplate Gothic Bold" panose="020E0705020206020404" pitchFamily="34" charset="0"/>
              </a:rPr>
              <a:t>#3 La colère de Dieu est évitée lors de la confession du péché et du repentir.</a:t>
            </a:r>
          </a:p>
          <a:p>
            <a:pPr algn="just"/>
            <a:r>
              <a:rPr lang="fr-FR" sz="4000" b="1" dirty="0">
                <a:solidFill>
                  <a:srgbClr val="CC00FF"/>
                </a:solidFill>
                <a:latin typeface="Copperplate Gothic Bold" panose="020E0705020206020404" pitchFamily="34" charset="0"/>
              </a:rPr>
              <a:t> </a:t>
            </a:r>
            <a:r>
              <a:rPr lang="fr-FR" sz="4000" b="1" dirty="0">
                <a:solidFill>
                  <a:srgbClr val="FC0AFC"/>
                </a:solidFill>
                <a:latin typeface="Copperplate Gothic Bold" panose="020E0705020206020404" pitchFamily="34" charset="0"/>
              </a:rPr>
              <a:t>#4 Dieu ne prend aucun plaisir en faisant pleuvoir sa colère sur les fils de l’homme.  </a:t>
            </a:r>
            <a:endParaRPr lang="en-US" sz="4000" dirty="0">
              <a:solidFill>
                <a:srgbClr val="FC0AFC"/>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CEB2-F482-EA44-BED7-C45B6B0D57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BB7EC-9704-4FA3-6A9A-9BBCE1AA2724}"/>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dirty="0">
                <a:solidFill>
                  <a:srgbClr val="0033CC"/>
                </a:solidFill>
                <a:latin typeface="Arial Rounded MT Bold" panose="020F0704030504030204" pitchFamily="34" charset="0"/>
              </a:rPr>
              <a:t>#25 La colère de Dieu exemplifiée contre</a:t>
            </a:r>
            <a:r>
              <a:rPr lang="fr-FR" i="1" dirty="0">
                <a:solidFill>
                  <a:srgbClr val="0033CC"/>
                </a:solidFill>
                <a:latin typeface="Arial Rounded MT Bold" panose="020F0704030504030204" pitchFamily="34" charset="0"/>
              </a:rPr>
              <a:t> les Égyptiens, </a:t>
            </a:r>
            <a:endParaRPr lang="en-US" dirty="0">
              <a:solidFill>
                <a:srgbClr val="0033CC"/>
              </a:solidFill>
              <a:latin typeface="Arial Rounded MT Bold" panose="020F0704030504030204" pitchFamily="34" charset="0"/>
            </a:endParaRPr>
          </a:p>
          <a:p>
            <a:pPr algn="just"/>
            <a:r>
              <a:rPr lang="fr-FR" b="1" dirty="0">
                <a:solidFill>
                  <a:srgbClr val="FF0000"/>
                </a:solidFill>
                <a:latin typeface="Arial Rounded MT Bold" panose="020F0704030504030204" pitchFamily="34" charset="0"/>
              </a:rPr>
              <a:t>Exode 7:20-21</a:t>
            </a:r>
            <a:r>
              <a:rPr lang="fr-FR" dirty="0">
                <a:solidFill>
                  <a:srgbClr val="FF0000"/>
                </a:solidFill>
                <a:latin typeface="Arial Rounded MT Bold" panose="020F0704030504030204" pitchFamily="34" charset="0"/>
              </a:rPr>
              <a:t> </a:t>
            </a:r>
          </a:p>
          <a:p>
            <a:pPr algn="just"/>
            <a:r>
              <a:rPr lang="fr-FR" dirty="0">
                <a:solidFill>
                  <a:srgbClr val="0033CC"/>
                </a:solidFill>
                <a:latin typeface="Arial Rounded MT Bold" panose="020F0704030504030204" pitchFamily="34" charset="0"/>
              </a:rPr>
              <a:t>20 Moïse et Aaron firent ce que l'Éternel avait ordonné. Aaron leva la verge, et il frappa les eaux qui étaient dans le fleuve, sous les yeux de Pharaon et sous les yeux de ses serviteurs; et toutes les eaux du fleuve furent changées en sang.</a:t>
            </a:r>
          </a:p>
          <a:p>
            <a:pPr algn="just"/>
            <a:r>
              <a:rPr lang="fr-FR" dirty="0">
                <a:solidFill>
                  <a:srgbClr val="FF0000"/>
                </a:solidFill>
                <a:latin typeface="Arial Rounded MT Bold" panose="020F0704030504030204" pitchFamily="34" charset="0"/>
              </a:rPr>
              <a:t> 21 </a:t>
            </a:r>
            <a:r>
              <a:rPr lang="fr-FR" u="sng" dirty="0">
                <a:solidFill>
                  <a:srgbClr val="FF0000"/>
                </a:solidFill>
                <a:latin typeface="Arial Rounded MT Bold" panose="020F0704030504030204" pitchFamily="34" charset="0"/>
              </a:rPr>
              <a:t>Les poissons qui étaient dans le fleuve périrent, le fleuve se corrompit, les Égyptiens ne pouvaient plus boire l'eau du fleuve, et il y eut du sang dans tout le pays d'Égypte.</a:t>
            </a:r>
          </a:p>
        </p:txBody>
      </p:sp>
    </p:spTree>
    <p:extLst>
      <p:ext uri="{BB962C8B-B14F-4D97-AF65-F5344CB8AC3E}">
        <p14:creationId xmlns:p14="http://schemas.microsoft.com/office/powerpoint/2010/main" val="30027293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7E2A9-F462-6462-0A1B-F89749D78AA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F579A7-01C6-1E7D-35B8-324AF35F49D1}"/>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Exode 8:6</a:t>
            </a:r>
            <a:r>
              <a:rPr lang="fr-FR" sz="4000" dirty="0">
                <a:solidFill>
                  <a:srgbClr val="FF0000"/>
                </a:solidFill>
                <a:latin typeface="Arial Rounded MT Bold" panose="020F0704030504030204" pitchFamily="34" charset="0"/>
              </a:rPr>
              <a:t> </a:t>
            </a:r>
            <a:r>
              <a:rPr lang="fr-FR" sz="4000" dirty="0">
                <a:solidFill>
                  <a:srgbClr val="0033CC"/>
                </a:solidFill>
                <a:latin typeface="Arial Rounded MT Bold" panose="020F0704030504030204" pitchFamily="34" charset="0"/>
              </a:rPr>
              <a:t>Et Aaron tendit la main sur les eaux d'Égypte ; et les grenouilles remontèrent, et couvrirent la terre d'Égypte.</a:t>
            </a:r>
            <a:endParaRPr lang="en-US" sz="4000" dirty="0">
              <a:solidFill>
                <a:srgbClr val="0033CC"/>
              </a:solidFill>
              <a:latin typeface="Arial Rounded MT Bold" panose="020F0704030504030204" pitchFamily="34" charset="0"/>
            </a:endParaRPr>
          </a:p>
          <a:p>
            <a:pPr algn="just"/>
            <a:r>
              <a:rPr lang="fr-FR" sz="4000" b="1" dirty="0">
                <a:solidFill>
                  <a:srgbClr val="FF0000"/>
                </a:solidFill>
                <a:latin typeface="Arial Rounded MT Bold" panose="020F0704030504030204" pitchFamily="34" charset="0"/>
              </a:rPr>
              <a:t>Exode 8:16</a:t>
            </a:r>
            <a:r>
              <a:rPr lang="fr-FR" sz="4000" dirty="0">
                <a:solidFill>
                  <a:srgbClr val="FF0000"/>
                </a:solidFill>
                <a:latin typeface="Arial Rounded MT Bold" panose="020F0704030504030204" pitchFamily="34" charset="0"/>
              </a:rPr>
              <a:t> </a:t>
            </a:r>
            <a:r>
              <a:rPr lang="fr-FR" sz="4000" dirty="0">
                <a:solidFill>
                  <a:srgbClr val="0033CC"/>
                </a:solidFill>
                <a:latin typeface="Arial Rounded MT Bold" panose="020F0704030504030204" pitchFamily="34" charset="0"/>
              </a:rPr>
              <a:t>Et le SEIGNEUR dit à Moïse : Dis à Aaron : Tends ta verge et frappe la poussière de la terre, afin qu'elle devienne des poux dans tout le pays d'Égypte.</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418412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26AE3-D630-452F-4CD5-6235DBDCE4E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E21F9-E641-6898-BE8B-A7BD501E3C66}"/>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r>
              <a:rPr lang="fr-FR" b="1" dirty="0">
                <a:solidFill>
                  <a:srgbClr val="FF0000"/>
                </a:solidFill>
                <a:latin typeface="Arial Rounded MT Bold" panose="020F0704030504030204" pitchFamily="34" charset="0"/>
              </a:rPr>
              <a:t>Exode 9:3</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Ex 9:3 voici, la main de l'Éternel sera sur tes troupeaux qui sont dans les champs, sur les </a:t>
            </a:r>
            <a:r>
              <a:rPr lang="fr-FR" u="sng" dirty="0">
                <a:solidFill>
                  <a:srgbClr val="0033CC"/>
                </a:solidFill>
                <a:latin typeface="Arial Rounded MT Bold" panose="020F0704030504030204" pitchFamily="34" charset="0"/>
              </a:rPr>
              <a:t>chevaux, sur les ânes, sur les chameaux, sur les bœufs et sur les brebis</a:t>
            </a:r>
            <a:r>
              <a:rPr lang="fr-FR" dirty="0">
                <a:solidFill>
                  <a:srgbClr val="0033CC"/>
                </a:solidFill>
                <a:latin typeface="Arial Rounded MT Bold" panose="020F0704030504030204" pitchFamily="34" charset="0"/>
              </a:rPr>
              <a:t>; il y aura </a:t>
            </a:r>
            <a:r>
              <a:rPr lang="fr-FR" dirty="0">
                <a:solidFill>
                  <a:srgbClr val="FF0000"/>
                </a:solidFill>
                <a:latin typeface="Arial Rounded MT Bold" panose="020F0704030504030204" pitchFamily="34" charset="0"/>
              </a:rPr>
              <a:t>une mortalité très grande.</a:t>
            </a:r>
          </a:p>
          <a:p>
            <a:pPr algn="just"/>
            <a:r>
              <a:rPr lang="fr-FR" b="1" dirty="0">
                <a:solidFill>
                  <a:srgbClr val="FF0000"/>
                </a:solidFill>
                <a:latin typeface="Arial Rounded MT Bold" panose="020F0704030504030204" pitchFamily="34" charset="0"/>
              </a:rPr>
              <a:t>Exode 9:8-10</a:t>
            </a:r>
            <a:endParaRPr lang="fr-FR" dirty="0">
              <a:solidFill>
                <a:srgbClr val="FF0000"/>
              </a:solidFill>
              <a:latin typeface="Arial Rounded MT Bold" panose="020F0704030504030204" pitchFamily="34" charset="0"/>
            </a:endParaRPr>
          </a:p>
          <a:p>
            <a:pPr algn="just"/>
            <a:r>
              <a:rPr lang="fr-FR" dirty="0">
                <a:solidFill>
                  <a:srgbClr val="0033CC"/>
                </a:solidFill>
                <a:latin typeface="Arial Rounded MT Bold" panose="020F0704030504030204" pitchFamily="34" charset="0"/>
              </a:rPr>
              <a:t>Ex 9:8 ¶ L'Éternel dit à Moïse et à Aaron: Remplissez vos mains de cendre de fournaise, et que Moïse la jette vers le ciel, sous les yeux de Pharaon.</a:t>
            </a:r>
          </a:p>
          <a:p>
            <a:pPr algn="just"/>
            <a:r>
              <a:rPr lang="fr-FR" dirty="0">
                <a:solidFill>
                  <a:srgbClr val="0033CC"/>
                </a:solidFill>
                <a:latin typeface="Arial Rounded MT Bold" panose="020F0704030504030204" pitchFamily="34" charset="0"/>
              </a:rPr>
              <a:t> 9 Elle deviendra une poussière qui couvrira tout le pays d'Égypte; et elle produira, dans tout le pays d'Égypte, sur les hommes et sur les animaux, des </a:t>
            </a:r>
            <a:r>
              <a:rPr lang="fr-FR" dirty="0">
                <a:solidFill>
                  <a:srgbClr val="FF0000"/>
                </a:solidFill>
                <a:latin typeface="Arial Rounded MT Bold" panose="020F0704030504030204" pitchFamily="34" charset="0"/>
              </a:rPr>
              <a:t>ulcères</a:t>
            </a:r>
            <a:r>
              <a:rPr lang="fr-FR" dirty="0">
                <a:solidFill>
                  <a:srgbClr val="0033CC"/>
                </a:solidFill>
                <a:latin typeface="Arial Rounded MT Bold" panose="020F0704030504030204" pitchFamily="34" charset="0"/>
              </a:rPr>
              <a:t> formés par une éruption de pustules.</a:t>
            </a:r>
          </a:p>
        </p:txBody>
      </p:sp>
    </p:spTree>
    <p:extLst>
      <p:ext uri="{BB962C8B-B14F-4D97-AF65-F5344CB8AC3E}">
        <p14:creationId xmlns:p14="http://schemas.microsoft.com/office/powerpoint/2010/main" val="1967829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81595-1FE4-02D4-DECA-460339A054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2649EC-727D-43FA-4528-54FEEF9424F0}"/>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Exode 9:10</a:t>
            </a:r>
            <a:endParaRPr lang="fr-FR" dirty="0">
              <a:solidFill>
                <a:srgbClr val="FF0000"/>
              </a:solidFill>
              <a:latin typeface="Arial Rounded MT Bold" panose="020F0704030504030204" pitchFamily="34" charset="0"/>
            </a:endParaRPr>
          </a:p>
          <a:p>
            <a:pPr algn="just"/>
            <a:r>
              <a:rPr lang="fr-FR" dirty="0">
                <a:solidFill>
                  <a:srgbClr val="0033CC"/>
                </a:solidFill>
                <a:latin typeface="Arial Rounded MT Bold" panose="020F0704030504030204" pitchFamily="34" charset="0"/>
              </a:rPr>
              <a:t> Ils prirent de la cendre de fournaise, et se présentèrent devant Pharaon; Moïse la jeta vers le ciel, et elle produisit sur les hommes et sur les animaux des </a:t>
            </a:r>
            <a:r>
              <a:rPr lang="fr-FR" dirty="0">
                <a:solidFill>
                  <a:srgbClr val="FF0000"/>
                </a:solidFill>
                <a:latin typeface="Arial Rounded MT Bold" panose="020F0704030504030204" pitchFamily="34" charset="0"/>
              </a:rPr>
              <a:t>ulcères formés par une éruption de pustules.</a:t>
            </a:r>
          </a:p>
          <a:p>
            <a:pPr algn="just"/>
            <a:r>
              <a:rPr lang="fr-FR" b="1" dirty="0">
                <a:solidFill>
                  <a:srgbClr val="FF0000"/>
                </a:solidFill>
                <a:latin typeface="Arial Rounded MT Bold" panose="020F0704030504030204" pitchFamily="34" charset="0"/>
              </a:rPr>
              <a:t>Exode 10:13</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Et Moïse étendit sa verge sur la terre d'Égypte, et l'ÉTERNEL fit venir un vent d'est sur la terre tout ce jour-là, et toute  la nuit ; </a:t>
            </a:r>
            <a:r>
              <a:rPr lang="fr-FR" i="1" dirty="0">
                <a:solidFill>
                  <a:srgbClr val="0033CC"/>
                </a:solidFill>
                <a:latin typeface="Arial Rounded MT Bold" panose="020F0704030504030204" pitchFamily="34" charset="0"/>
              </a:rPr>
              <a:t>et</a:t>
            </a:r>
            <a:r>
              <a:rPr lang="fr-FR" dirty="0">
                <a:solidFill>
                  <a:srgbClr val="0033CC"/>
                </a:solidFill>
                <a:latin typeface="Arial Rounded MT Bold" panose="020F0704030504030204" pitchFamily="34" charset="0"/>
              </a:rPr>
              <a:t> au matin, le vent d'est amena </a:t>
            </a:r>
            <a:r>
              <a:rPr lang="fr-FR" dirty="0">
                <a:solidFill>
                  <a:srgbClr val="FF0000"/>
                </a:solidFill>
                <a:latin typeface="Arial Rounded MT Bold" panose="020F0704030504030204" pitchFamily="34" charset="0"/>
              </a:rPr>
              <a:t>les sauterelles</a:t>
            </a:r>
            <a:r>
              <a:rPr lang="fr-FR" dirty="0">
                <a:solidFill>
                  <a:srgbClr val="0033CC"/>
                </a:solidFill>
                <a:latin typeface="Arial Rounded MT Bold" panose="020F0704030504030204" pitchFamily="34" charset="0"/>
              </a:rPr>
              <a:t>.</a:t>
            </a: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568789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717-8035-2CB3-67E5-D9A5D4EC003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D7130C-D7B7-9E90-851E-FDBE63B44B90}"/>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b="1" dirty="0">
                <a:solidFill>
                  <a:srgbClr val="FF0000"/>
                </a:solidFill>
                <a:latin typeface="Arial Rounded MT Bold" panose="020F0704030504030204" pitchFamily="34" charset="0"/>
              </a:rPr>
              <a:t>Exode 12:29</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Et il fut accompli qu'à minuit, le SEIGNEUR </a:t>
            </a:r>
            <a:r>
              <a:rPr lang="fr-FR" dirty="0">
                <a:solidFill>
                  <a:srgbClr val="FF0000"/>
                </a:solidFill>
                <a:latin typeface="Arial Rounded MT Bold" panose="020F0704030504030204" pitchFamily="34" charset="0"/>
              </a:rPr>
              <a:t>frappa tous les premiers-nés </a:t>
            </a:r>
            <a:r>
              <a:rPr lang="fr-FR" dirty="0">
                <a:solidFill>
                  <a:srgbClr val="0033CC"/>
                </a:solidFill>
                <a:latin typeface="Arial Rounded MT Bold" panose="020F0704030504030204" pitchFamily="34" charset="0"/>
              </a:rPr>
              <a:t>du pays d'Égypte, du premier-né du Pharaon assis sur son trône, jusqu'au premier-né du captif qui </a:t>
            </a:r>
            <a:r>
              <a:rPr lang="fr-FR" i="1" dirty="0">
                <a:solidFill>
                  <a:srgbClr val="0033CC"/>
                </a:solidFill>
                <a:latin typeface="Arial Rounded MT Bold" panose="020F0704030504030204" pitchFamily="34" charset="0"/>
              </a:rPr>
              <a:t>était</a:t>
            </a:r>
            <a:r>
              <a:rPr lang="fr-FR" dirty="0">
                <a:solidFill>
                  <a:srgbClr val="0033CC"/>
                </a:solidFill>
                <a:latin typeface="Arial Rounded MT Bold" panose="020F0704030504030204" pitchFamily="34" charset="0"/>
              </a:rPr>
              <a:t> dans le donjon ; et tous les premiers-nés de bétail. </a:t>
            </a:r>
            <a:endParaRPr lang="en-US" dirty="0">
              <a:solidFill>
                <a:srgbClr val="0033CC"/>
              </a:solidFill>
              <a:latin typeface="Arial Rounded MT Bold" panose="020F0704030504030204" pitchFamily="34" charset="0"/>
            </a:endParaRPr>
          </a:p>
          <a:p>
            <a:pPr algn="just"/>
            <a:r>
              <a:rPr lang="fr-FR" b="1" dirty="0">
                <a:solidFill>
                  <a:srgbClr val="FF0000"/>
                </a:solidFill>
                <a:latin typeface="Arial Rounded MT Bold" panose="020F0704030504030204" pitchFamily="34" charset="0"/>
              </a:rPr>
              <a:t>Exode 14:27</a:t>
            </a:r>
            <a:r>
              <a:rPr lang="fr-FR" dirty="0">
                <a:solidFill>
                  <a:srgbClr val="FF0000"/>
                </a:solidFill>
                <a:latin typeface="Arial Rounded MT Bold" panose="020F0704030504030204" pitchFamily="34" charset="0"/>
              </a:rPr>
              <a:t>  </a:t>
            </a:r>
            <a:r>
              <a:rPr lang="fr-FR" dirty="0">
                <a:solidFill>
                  <a:srgbClr val="0033CC"/>
                </a:solidFill>
                <a:latin typeface="Arial Rounded MT Bold" panose="020F0704030504030204" pitchFamily="34" charset="0"/>
              </a:rPr>
              <a:t>Moïse étendit sa main sur la mer. Et vers le matin, la mer reprit son impétuosité, et les Égyptiens s'enfuirent à son approche; mais l'Éternel </a:t>
            </a:r>
            <a:r>
              <a:rPr lang="fr-FR" dirty="0">
                <a:solidFill>
                  <a:srgbClr val="FF0000"/>
                </a:solidFill>
                <a:latin typeface="Arial Rounded MT Bold" panose="020F0704030504030204" pitchFamily="34" charset="0"/>
              </a:rPr>
              <a:t>précipita les Égyptiens au milieu de la mer.</a:t>
            </a:r>
            <a:endParaRPr lang="en-US" sz="40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48358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b="1" dirty="0">
                <a:solidFill>
                  <a:srgbClr val="CC00FF"/>
                </a:solidFill>
                <a:latin typeface="Copperplate Gothic Bold" panose="020E0705020206020404" pitchFamily="34" charset="0"/>
              </a:rPr>
              <a:t>#5 La colère de Dieu est juste. </a:t>
            </a:r>
          </a:p>
          <a:p>
            <a:pPr algn="just"/>
            <a:r>
              <a:rPr lang="fr-FR" sz="4000" b="1" dirty="0">
                <a:solidFill>
                  <a:srgbClr val="FC0AFC"/>
                </a:solidFill>
                <a:latin typeface="Copperplate Gothic Bold" panose="020E0705020206020404" pitchFamily="34" charset="0"/>
              </a:rPr>
              <a:t>#6 La justice de la colère de Dieu, à ne pas remettre en question. </a:t>
            </a:r>
          </a:p>
          <a:p>
            <a:pPr algn="just"/>
            <a:r>
              <a:rPr lang="fr-FR" sz="4000" b="1" dirty="0">
                <a:solidFill>
                  <a:srgbClr val="CC00FF"/>
                </a:solidFill>
                <a:latin typeface="Copperplate Gothic Bold" panose="020E0705020206020404" pitchFamily="34" charset="0"/>
              </a:rPr>
              <a:t>#7 La colère de Dieu se manifeste dans des jugements et des afflictions.</a:t>
            </a:r>
          </a:p>
          <a:p>
            <a:pPr algn="just"/>
            <a:r>
              <a:rPr lang="fr-FR" sz="4000" b="1" dirty="0">
                <a:solidFill>
                  <a:srgbClr val="FC0AFC"/>
                </a:solidFill>
                <a:latin typeface="Copperplate Gothic Bold" panose="020E0705020206020404" pitchFamily="34" charset="0"/>
              </a:rPr>
              <a:t>#8 La colère de Dieu est impossible à résister.</a:t>
            </a:r>
          </a:p>
          <a:p>
            <a:pPr algn="just"/>
            <a:endParaRPr lang="en-US" sz="4000" dirty="0">
              <a:solidFill>
                <a:srgbClr val="CC00FF"/>
              </a:solidFill>
              <a:latin typeface="Copperplate Gothic Bold" panose="020E0705020206020404" pitchFamily="34" charset="0"/>
            </a:endParaRPr>
          </a:p>
          <a:p>
            <a:pPr algn="just"/>
            <a:endParaRPr lang="en-US" sz="4000" dirty="0">
              <a:solidFill>
                <a:srgbClr val="CC00FF"/>
              </a:solidFill>
              <a:latin typeface="Copperplate Gothic Bold" panose="020E07050202060204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a:solidFill>
            <a:schemeClr val="bg1"/>
          </a:solidFill>
        </p:spPr>
        <p:txBody>
          <a:bodyPr>
            <a:normAutofit/>
          </a:bodyPr>
          <a:lstStyle/>
          <a:p>
            <a:pPr algn="just"/>
            <a:r>
              <a:rPr lang="fr-FR" b="1" dirty="0">
                <a:solidFill>
                  <a:srgbClr val="CC00FF"/>
                </a:solidFill>
                <a:latin typeface="Copperplate Gothic Bold" panose="020E0705020206020404" pitchFamily="34" charset="0"/>
              </a:rPr>
              <a:t>#9 La grande colère de Dieu réservée pour le jour du jugement</a:t>
            </a:r>
            <a:endParaRPr lang="en-US" dirty="0">
              <a:solidFill>
                <a:srgbClr val="CC00FF"/>
              </a:solidFill>
              <a:latin typeface="Copperplate Gothic Bold" panose="020E0705020206020404" pitchFamily="34" charset="0"/>
            </a:endParaRPr>
          </a:p>
          <a:p>
            <a:pPr algn="just"/>
            <a:r>
              <a:rPr lang="fr-FR" dirty="0">
                <a:solidFill>
                  <a:srgbClr val="FC0AFC"/>
                </a:solidFill>
                <a:latin typeface="Copperplate Gothic Bold" panose="020E0705020206020404" pitchFamily="34" charset="0"/>
              </a:rPr>
              <a:t>#10 La colère de Dieu  CONTRE</a:t>
            </a:r>
            <a:r>
              <a:rPr lang="en-US" dirty="0">
                <a:solidFill>
                  <a:srgbClr val="FC0AFC"/>
                </a:solidFill>
                <a:latin typeface="Copperplate Gothic Bold" panose="020E0705020206020404" pitchFamily="34" charset="0"/>
              </a:rPr>
              <a:t> </a:t>
            </a:r>
            <a:r>
              <a:rPr lang="fr-FR" b="1" dirty="0">
                <a:solidFill>
                  <a:srgbClr val="FC0AFC"/>
                </a:solidFill>
                <a:latin typeface="Copperplate Gothic Bold" panose="020E0705020206020404" pitchFamily="34" charset="0"/>
              </a:rPr>
              <a:t>Les méchants.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#11 La colère de Dieu contre Ceux qui l'abandonnent. </a:t>
            </a:r>
            <a:endParaRPr lang="en-US" dirty="0">
              <a:solidFill>
                <a:srgbClr val="CC00FF"/>
              </a:solidFill>
              <a:latin typeface="Copperplate Gothic Bold" panose="020E0705020206020404" pitchFamily="34" charset="0"/>
            </a:endParaRPr>
          </a:p>
          <a:p>
            <a:pPr algn="just"/>
            <a:r>
              <a:rPr lang="fr-FR" b="1" dirty="0">
                <a:solidFill>
                  <a:srgbClr val="FC0AFC"/>
                </a:solidFill>
                <a:latin typeface="Copperplate Gothic Bold" panose="020E0705020206020404" pitchFamily="34" charset="0"/>
              </a:rPr>
              <a:t>#12 La colère de Dieu contre L'incrédulité. </a:t>
            </a:r>
            <a:endParaRPr lang="en-US" dirty="0">
              <a:solidFill>
                <a:srgbClr val="FC0AFC"/>
              </a:solidFill>
              <a:latin typeface="Copperplate Gothic Bold" panose="020E0705020206020404" pitchFamily="34" charset="0"/>
            </a:endParaRPr>
          </a:p>
          <a:p>
            <a:pPr algn="just"/>
            <a:r>
              <a:rPr lang="fr-FR" b="1" dirty="0">
                <a:solidFill>
                  <a:srgbClr val="CC00FF"/>
                </a:solidFill>
                <a:latin typeface="Copperplate Gothic Bold" panose="020E0705020206020404" pitchFamily="34" charset="0"/>
              </a:rPr>
              <a:t> #13 La colère de Dieu  L'impénitence.</a:t>
            </a:r>
          </a:p>
          <a:p>
            <a:pPr algn="just"/>
            <a:r>
              <a:rPr lang="fr-FR" dirty="0">
                <a:solidFill>
                  <a:srgbClr val="FC0AFC"/>
                </a:solidFill>
                <a:latin typeface="Copperplate Gothic Bold" panose="020E0705020206020404" pitchFamily="34" charset="0"/>
              </a:rPr>
              <a:t> </a:t>
            </a:r>
            <a:r>
              <a:rPr lang="fr-FR" dirty="0">
                <a:solidFill>
                  <a:srgbClr val="FC0AFC"/>
                </a:solidFill>
                <a:latin typeface="Arial Rounded MT Bold" panose="020F0704030504030204" pitchFamily="34" charset="0"/>
              </a:rPr>
              <a:t>#14 </a:t>
            </a:r>
            <a:r>
              <a:rPr lang="fr-FR" dirty="0">
                <a:solidFill>
                  <a:srgbClr val="FC0AFC"/>
                </a:solidFill>
                <a:latin typeface="Copperplate Gothic Bold" panose="020E0705020206020404" pitchFamily="34" charset="0"/>
              </a:rPr>
              <a:t>La colère de Dieu contre l’Apostasie. </a:t>
            </a:r>
            <a:endParaRPr lang="en-US" dirty="0">
              <a:solidFill>
                <a:srgbClr val="FC0AFC"/>
              </a:solidFill>
              <a:latin typeface="Copperplate Gothic Bold" panose="020E0705020206020404" pitchFamily="34" charset="0"/>
            </a:endParaRPr>
          </a:p>
        </p:txBody>
      </p:sp>
    </p:spTree>
    <p:extLst>
      <p:ext uri="{BB962C8B-B14F-4D97-AF65-F5344CB8AC3E}">
        <p14:creationId xmlns:p14="http://schemas.microsoft.com/office/powerpoint/2010/main" val="420943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6E0BD-F946-08EC-998B-DA0944FFC5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53C34E-F205-69A2-5A9B-05D1462D66B6}"/>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marL="0" indent="0" algn="just">
              <a:buNone/>
            </a:pPr>
            <a:r>
              <a:rPr lang="fr-FR" dirty="0">
                <a:solidFill>
                  <a:srgbClr val="CC00FF"/>
                </a:solidFill>
                <a:latin typeface="Copperplate Gothic Bold" panose="020E0705020206020404" pitchFamily="34" charset="0"/>
              </a:rPr>
              <a:t> # 15 La colère de Dieu contre L'idolâtrie. </a:t>
            </a:r>
            <a:endParaRPr lang="en-US" dirty="0">
              <a:solidFill>
                <a:srgbClr val="CC00FF"/>
              </a:solidFill>
              <a:latin typeface="Copperplate Gothic Bold" panose="020E0705020206020404" pitchFamily="34" charset="0"/>
            </a:endParaRPr>
          </a:p>
          <a:p>
            <a:pPr algn="just"/>
            <a:r>
              <a:rPr lang="fr-FR" sz="3800" b="1" dirty="0">
                <a:solidFill>
                  <a:srgbClr val="0033CC"/>
                </a:solidFill>
                <a:latin typeface="Arial Rounded MT Bold" panose="020F0704030504030204" pitchFamily="34" charset="0"/>
              </a:rPr>
              <a:t>Deutéronome 29:20</a:t>
            </a:r>
            <a:r>
              <a:rPr lang="fr-FR" sz="3800" dirty="0">
                <a:solidFill>
                  <a:srgbClr val="0033CC"/>
                </a:solidFill>
                <a:latin typeface="Arial Rounded MT Bold" panose="020F0704030504030204" pitchFamily="34" charset="0"/>
              </a:rPr>
              <a:t> L'Éternel ne voudra point lui pardonner. Mais alors la colère et la jalousie de l'Éternel s'enflammeront contre cet homme, toutes les malédictions écrites dans ce livre reposeront sur lui, et l'Éternel effacera son nom de dessous les cieux.</a:t>
            </a:r>
          </a:p>
        </p:txBody>
      </p:sp>
    </p:spTree>
    <p:extLst>
      <p:ext uri="{BB962C8B-B14F-4D97-AF65-F5344CB8AC3E}">
        <p14:creationId xmlns:p14="http://schemas.microsoft.com/office/powerpoint/2010/main" val="2945086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546C7-E5A1-8234-7A61-5230F2926A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25236-B75E-DD49-8D6F-56CC3DADB7A9}"/>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CC00FF"/>
                </a:solidFill>
                <a:latin typeface="Arial Rounded MT Bold" panose="020F0704030504030204" pitchFamily="34" charset="0"/>
              </a:rPr>
              <a:t>Deutéronome 32:21-22</a:t>
            </a:r>
            <a:r>
              <a:rPr lang="fr-FR" sz="3600" dirty="0">
                <a:solidFill>
                  <a:srgbClr val="CC00FF"/>
                </a:solidFill>
                <a:latin typeface="Arial Rounded MT Bold" panose="020F0704030504030204" pitchFamily="34" charset="0"/>
              </a:rPr>
              <a:t> </a:t>
            </a:r>
            <a:r>
              <a:rPr lang="fr-FR" sz="3600" dirty="0">
                <a:solidFill>
                  <a:srgbClr val="0033CC"/>
                </a:solidFill>
                <a:latin typeface="Arial Rounded MT Bold" panose="020F0704030504030204" pitchFamily="34" charset="0"/>
              </a:rPr>
              <a:t>Ils ont excité ma jalousie par ce qui n'est point Dieu, Ils m'ont irrité par leurs vaines idoles; Et moi, j'exciterai leur jalousie par ce qui n'est point un peuple, Je les irriterai par une nation insensée.</a:t>
            </a:r>
          </a:p>
          <a:p>
            <a:pPr algn="just"/>
            <a:r>
              <a:rPr lang="fr-FR" sz="3600" dirty="0">
                <a:solidFill>
                  <a:srgbClr val="0033CC"/>
                </a:solidFill>
                <a:latin typeface="Arial Rounded MT Bold" panose="020F0704030504030204" pitchFamily="34" charset="0"/>
              </a:rPr>
              <a:t> </a:t>
            </a:r>
            <a:r>
              <a:rPr lang="fr-FR" sz="3600" dirty="0">
                <a:solidFill>
                  <a:srgbClr val="CC00FF"/>
                </a:solidFill>
                <a:latin typeface="Arial Rounded MT Bold" panose="020F0704030504030204" pitchFamily="34" charset="0"/>
              </a:rPr>
              <a:t>22 Car le feu de ma colère s'est allumé, Et il brûlera jusqu'au fond du séjour des morts; Il dévorera la terre et ses produits, Il embrasera les fondements des montagnes.</a:t>
            </a:r>
          </a:p>
        </p:txBody>
      </p:sp>
    </p:spTree>
    <p:extLst>
      <p:ext uri="{BB962C8B-B14F-4D97-AF65-F5344CB8AC3E}">
        <p14:creationId xmlns:p14="http://schemas.microsoft.com/office/powerpoint/2010/main" val="2773229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D1FB1-3AD1-5DD6-244F-5A6B77F30A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609CBB-CDD4-CFA2-4583-177CB1CF3C45}"/>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400" b="1" dirty="0">
                <a:solidFill>
                  <a:srgbClr val="CC00FF"/>
                </a:solidFill>
                <a:latin typeface="Arial Rounded MT Bold" panose="020F0704030504030204" pitchFamily="34" charset="0"/>
              </a:rPr>
              <a:t>2 Rois 22:17</a:t>
            </a:r>
            <a:r>
              <a:rPr lang="fr-FR" sz="4400" dirty="0">
                <a:solidFill>
                  <a:srgbClr val="CC00FF"/>
                </a:solidFill>
                <a:latin typeface="Arial Rounded MT Bold" panose="020F0704030504030204" pitchFamily="34" charset="0"/>
              </a:rPr>
              <a:t> </a:t>
            </a:r>
          </a:p>
          <a:p>
            <a:pPr algn="just"/>
            <a:r>
              <a:rPr lang="fr-FR" sz="4400" dirty="0">
                <a:solidFill>
                  <a:srgbClr val="0033CC"/>
                </a:solidFill>
                <a:latin typeface="Arial Rounded MT Bold" panose="020F0704030504030204" pitchFamily="34" charset="0"/>
              </a:rPr>
              <a:t>Parce qu'ils m'ont abandonné et qu'ils ont offert des parfums à d'autres dieux, afin de m'irriter par tous les ouvrages de leurs mains, ma colère s'est enflammée contre ce lieu, et elle ne s'éteindra point.</a:t>
            </a:r>
          </a:p>
        </p:txBody>
      </p:sp>
    </p:spTree>
    <p:extLst>
      <p:ext uri="{BB962C8B-B14F-4D97-AF65-F5344CB8AC3E}">
        <p14:creationId xmlns:p14="http://schemas.microsoft.com/office/powerpoint/2010/main" val="49395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49FBE-5F6B-8B19-FF32-519203F6E1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D6BD57-2627-7ED4-C35C-69F6C038BDC5}"/>
              </a:ext>
            </a:extLst>
          </p:cNvPr>
          <p:cNvSpPr>
            <a:spLocks noGrp="1"/>
          </p:cNvSpPr>
          <p:nvPr>
            <p:ph idx="1"/>
          </p:nvPr>
        </p:nvSpPr>
        <p:spPr>
          <a:xfrm>
            <a:off x="0" y="0"/>
            <a:ext cx="9144000" cy="6858000"/>
          </a:xfrm>
          <a:solidFill>
            <a:srgbClr val="FFFF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400" b="1" dirty="0">
                <a:solidFill>
                  <a:srgbClr val="CC00FF"/>
                </a:solidFill>
                <a:latin typeface="Arial Rounded MT Bold" panose="020F0704030504030204" pitchFamily="34" charset="0"/>
              </a:rPr>
              <a:t>Psaumes 78:58-59</a:t>
            </a:r>
            <a:r>
              <a:rPr lang="fr-FR" sz="4400" dirty="0">
                <a:solidFill>
                  <a:srgbClr val="CC00FF"/>
                </a:solidFill>
                <a:latin typeface="Arial Rounded MT Bold" panose="020F0704030504030204" pitchFamily="34" charset="0"/>
              </a:rPr>
              <a:t> </a:t>
            </a:r>
          </a:p>
          <a:p>
            <a:pPr algn="just"/>
            <a:r>
              <a:rPr lang="fr-FR" sz="4400" dirty="0">
                <a:solidFill>
                  <a:srgbClr val="0033CC"/>
                </a:solidFill>
                <a:latin typeface="Arial Rounded MT Bold" panose="020F0704030504030204" pitchFamily="34" charset="0"/>
              </a:rPr>
              <a:t>58 Ils l'irritèrent par leurs hauts lieux, Et ils excitèrent sa jalousie par leurs idoles. </a:t>
            </a:r>
          </a:p>
          <a:p>
            <a:pPr algn="just"/>
            <a:r>
              <a:rPr lang="fr-FR" sz="4400" dirty="0">
                <a:solidFill>
                  <a:srgbClr val="CC00FF"/>
                </a:solidFill>
                <a:latin typeface="Arial Rounded MT Bold" panose="020F0704030504030204" pitchFamily="34" charset="0"/>
              </a:rPr>
              <a:t>59 Dieu entendit, et il fut irrité; Il repoussa fortement Israël.</a:t>
            </a:r>
            <a:endParaRPr lang="en-US" sz="4400" dirty="0">
              <a:solidFill>
                <a:srgbClr val="CC00FF"/>
              </a:solidFill>
              <a:latin typeface="Arial Rounded MT Bold" panose="020F0704030504030204" pitchFamily="34" charset="0"/>
            </a:endParaRPr>
          </a:p>
        </p:txBody>
      </p:sp>
    </p:spTree>
    <p:extLst>
      <p:ext uri="{BB962C8B-B14F-4D97-AF65-F5344CB8AC3E}">
        <p14:creationId xmlns:p14="http://schemas.microsoft.com/office/powerpoint/2010/main" val="42542038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61900</TotalTime>
  <Words>2389</Words>
  <Application>Microsoft Office PowerPoint</Application>
  <PresentationFormat>On-screen Show (4:3)</PresentationFormat>
  <Paragraphs>135</Paragraphs>
  <Slides>37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Arial Rounded MT Bold</vt:lpstr>
      <vt:lpstr>Calibri</vt:lpstr>
      <vt:lpstr>Copperplate Gothic Bold</vt:lpstr>
      <vt:lpstr>Office Theme</vt:lpstr>
      <vt:lpstr>CHRIST THE ROCK CONGREGATION PRÉSENTE ÉTUDIONS LA BIBLE 139ÈME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616</cp:revision>
  <dcterms:created xsi:type="dcterms:W3CDTF">2022-04-13T13:36:19Z</dcterms:created>
  <dcterms:modified xsi:type="dcterms:W3CDTF">2026-08-11T14:06:08Z</dcterms:modified>
</cp:coreProperties>
</file>