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04" r:id="rId2"/>
    <p:sldId id="2103" r:id="rId3"/>
    <p:sldId id="2140" r:id="rId4"/>
    <p:sldId id="2117" r:id="rId5"/>
    <p:sldId id="2119" r:id="rId6"/>
    <p:sldId id="2169" r:id="rId7"/>
    <p:sldId id="2170" r:id="rId8"/>
    <p:sldId id="2171" r:id="rId9"/>
    <p:sldId id="2120" r:id="rId10"/>
    <p:sldId id="2172" r:id="rId11"/>
    <p:sldId id="2173" r:id="rId12"/>
    <p:sldId id="2174" r:id="rId13"/>
    <p:sldId id="2175" r:id="rId14"/>
    <p:sldId id="2176" r:id="rId15"/>
    <p:sldId id="2180" r:id="rId16"/>
    <p:sldId id="2177" r:id="rId17"/>
    <p:sldId id="2178" r:id="rId18"/>
    <p:sldId id="2121" r:id="rId19"/>
    <p:sldId id="2181" r:id="rId20"/>
    <p:sldId id="2182" r:id="rId21"/>
    <p:sldId id="2183" r:id="rId22"/>
    <p:sldId id="2184" r:id="rId23"/>
    <p:sldId id="2185" r:id="rId24"/>
    <p:sldId id="2122" r:id="rId25"/>
    <p:sldId id="2187" r:id="rId26"/>
    <p:sldId id="2189" r:id="rId27"/>
    <p:sldId id="2190" r:id="rId28"/>
    <p:sldId id="2195" r:id="rId29"/>
    <p:sldId id="2196" r:id="rId30"/>
    <p:sldId id="2199" r:id="rId31"/>
    <p:sldId id="2191" r:id="rId32"/>
    <p:sldId id="2200" r:id="rId33"/>
    <p:sldId id="2201" r:id="rId34"/>
    <p:sldId id="2192" r:id="rId35"/>
    <p:sldId id="2194" r:id="rId36"/>
    <p:sldId id="2202" r:id="rId37"/>
    <p:sldId id="2193" r:id="rId38"/>
    <p:sldId id="2203" r:id="rId39"/>
    <p:sldId id="316" r:id="rId40"/>
    <p:sldId id="1675" r:id="rId41"/>
    <p:sldId id="318"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0AFC"/>
    <a:srgbClr val="0033CC"/>
    <a:srgbClr val="66FFFF"/>
    <a:srgbClr val="CC00FF"/>
    <a:srgbClr val="FF9300"/>
    <a:srgbClr val="99FF33"/>
    <a:srgbClr val="460000"/>
    <a:srgbClr val="000066"/>
    <a:srgbClr val="002E02"/>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41" autoAdjust="0"/>
    <p:restoredTop sz="94452" autoAdjust="0"/>
  </p:normalViewPr>
  <p:slideViewPr>
    <p:cSldViewPr>
      <p:cViewPr varScale="1">
        <p:scale>
          <a:sx n="75" d="100"/>
          <a:sy n="75" d="100"/>
        </p:scale>
        <p:origin x="1517" y="82"/>
      </p:cViewPr>
      <p:guideLst>
        <p:guide orient="horz" pos="2160"/>
        <p:guide pos="2880"/>
      </p:guideLst>
    </p:cSldViewPr>
  </p:slideViewPr>
  <p:outlineViewPr>
    <p:cViewPr>
      <p:scale>
        <a:sx n="33" d="100"/>
        <a:sy n="33" d="100"/>
      </p:scale>
      <p:origin x="0" y="-2888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FAF5C8-1D43-4806-8BD8-4B4CD8D04E99}" type="datetimeFigureOut">
              <a:rPr lang="en-US" smtClean="0"/>
              <a:pPr/>
              <a:t>8/4/2026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8EF3A9-6767-417A-90ED-648F6232AE4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18EF3A9-6767-417A-90ED-648F6232AE49}"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40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0581207-D212-45AE-B60F-0C7B3FAE7BD5}"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581207-D212-45AE-B60F-0C7B3FAE7BD5}"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581207-D212-45AE-B60F-0C7B3FAE7BD5}"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581207-D212-45AE-B60F-0C7B3FAE7BD5}"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581207-D212-45AE-B60F-0C7B3FAE7BD5}"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81207-D212-45AE-B60F-0C7B3FAE7BD5}"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581207-D212-45AE-B60F-0C7B3FAE7BD5}" type="datetimeFigureOut">
              <a:rPr lang="en-US" smtClean="0"/>
              <a:pPr/>
              <a:t>8/4/2026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25EBE-FFCC-48F0-8F30-8BDEC759F7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LE 2 IMAGE.jpg"/>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p:cNvSpPr>
            <a:spLocks noGrp="1"/>
          </p:cNvSpPr>
          <p:nvPr>
            <p:ph type="ctrTitle"/>
          </p:nvPr>
        </p:nvSpPr>
        <p:spPr>
          <a:xfrm>
            <a:off x="0" y="0"/>
            <a:ext cx="9144000" cy="1981200"/>
          </a:xfrm>
          <a:gradFill flip="none" rotWithShape="1">
            <a:gsLst>
              <a:gs pos="0">
                <a:srgbClr val="FF9300">
                  <a:tint val="66000"/>
                  <a:satMod val="160000"/>
                </a:srgbClr>
              </a:gs>
              <a:gs pos="50000">
                <a:srgbClr val="FF9300">
                  <a:tint val="44500"/>
                  <a:satMod val="160000"/>
                </a:srgbClr>
              </a:gs>
              <a:gs pos="100000">
                <a:srgbClr val="FF9300">
                  <a:tint val="23500"/>
                  <a:satMod val="160000"/>
                </a:srgbClr>
              </a:gs>
            </a:gsLst>
            <a:path path="circle">
              <a:fillToRect l="50000" t="50000" r="50000" b="50000"/>
            </a:path>
            <a:tileRect/>
          </a:gradFill>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sz="3600" b="1" dirty="0"/>
              <a:t>CHRIST THE ROCK CONGREGATION</a:t>
            </a:r>
            <a:br>
              <a:rPr lang="en-US" sz="3600" b="1" dirty="0"/>
            </a:br>
            <a:r>
              <a:rPr lang="en-US" sz="3600" b="1" dirty="0">
                <a:solidFill>
                  <a:srgbClr val="FF0000"/>
                </a:solidFill>
              </a:rPr>
              <a:t>PRÉSENTE</a:t>
            </a:r>
            <a:br>
              <a:rPr lang="en-US" sz="3600" b="1" dirty="0">
                <a:solidFill>
                  <a:srgbClr val="0033CC"/>
                </a:solidFill>
              </a:rPr>
            </a:br>
            <a:r>
              <a:rPr lang="en-US" sz="3600" b="1" dirty="0">
                <a:solidFill>
                  <a:srgbClr val="0033CC"/>
                </a:solidFill>
              </a:rPr>
              <a:t>ÉTUDIONS LA BIBLE 138ÈME SESSION </a:t>
            </a:r>
            <a:br>
              <a:rPr lang="en-US" sz="3600" b="1" dirty="0"/>
            </a:br>
            <a:r>
              <a:rPr lang="en-US" sz="3600" b="1" dirty="0">
                <a:solidFill>
                  <a:srgbClr val="460000"/>
                </a:solidFill>
              </a:rPr>
              <a:t>ORATEUR: PASTEUR MARC  SIMEON</a:t>
            </a:r>
          </a:p>
        </p:txBody>
      </p:sp>
      <p:sp>
        <p:nvSpPr>
          <p:cNvPr id="3" name="Subtitle 2"/>
          <p:cNvSpPr>
            <a:spLocks noGrp="1"/>
          </p:cNvSpPr>
          <p:nvPr>
            <p:ph type="subTitle" idx="1"/>
          </p:nvPr>
        </p:nvSpPr>
        <p:spPr>
          <a:xfrm>
            <a:off x="0" y="4191000"/>
            <a:ext cx="9144000" cy="2209800"/>
          </a:xfrm>
          <a:solidFill>
            <a:schemeClr val="bg1"/>
          </a:solidFill>
        </p:spPr>
        <p:style>
          <a:lnRef idx="2">
            <a:schemeClr val="dk1">
              <a:shade val="50000"/>
            </a:schemeClr>
          </a:lnRef>
          <a:fillRef idx="1">
            <a:schemeClr val="dk1"/>
          </a:fillRef>
          <a:effectRef idx="0">
            <a:schemeClr val="dk1"/>
          </a:effectRef>
          <a:fontRef idx="minor">
            <a:schemeClr val="lt1"/>
          </a:fontRef>
        </p:style>
        <p:txBody>
          <a:bodyPr>
            <a:normAutofit/>
          </a:bodyPr>
          <a:lstStyle/>
          <a:p>
            <a:r>
              <a:rPr lang="fr-FR" sz="4000" b="1" dirty="0">
                <a:solidFill>
                  <a:srgbClr val="000066"/>
                </a:solidFill>
              </a:rPr>
              <a:t>VENDREDI 7 AOUT 2026 </a:t>
            </a:r>
          </a:p>
          <a:p>
            <a:pPr>
              <a:spcBef>
                <a:spcPts val="600"/>
              </a:spcBef>
            </a:pPr>
            <a:r>
              <a:rPr lang="fr-FR" sz="44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LA COLÈRE DE DIEU </a:t>
            </a:r>
            <a:r>
              <a:rPr lang="fr-FR" sz="4400" b="1" u="sng" dirty="0">
                <a:solidFill>
                  <a:srgbClr val="0033CC"/>
                </a:solidFill>
                <a:latin typeface="Arial" panose="020B0604020202020204" pitchFamily="34" charset="0"/>
                <a:ea typeface="Calibri" panose="020F0502020204030204" pitchFamily="34" charset="0"/>
                <a:cs typeface="Times New Roman" panose="02020603050405020304" pitchFamily="18" charset="0"/>
              </a:rPr>
              <a:t>3</a:t>
            </a:r>
            <a:r>
              <a:rPr lang="fr-FR" sz="4400" b="1" u="sng" baseline="30000" dirty="0">
                <a:solidFill>
                  <a:srgbClr val="0033CC"/>
                </a:solidFill>
                <a:latin typeface="Arial" panose="020B0604020202020204" pitchFamily="34" charset="0"/>
                <a:ea typeface="Calibri" panose="020F0502020204030204" pitchFamily="34" charset="0"/>
                <a:cs typeface="Times New Roman" panose="02020603050405020304" pitchFamily="18" charset="0"/>
              </a:rPr>
              <a:t>e</a:t>
            </a:r>
            <a:r>
              <a:rPr lang="fr-FR" sz="4400" b="1" u="sng" dirty="0">
                <a:solidFill>
                  <a:srgbClr val="FF0000"/>
                </a:solidFill>
                <a:latin typeface="Arial" panose="020B0604020202020204" pitchFamily="34" charset="0"/>
                <a:ea typeface="Calibri" panose="020F0502020204030204" pitchFamily="34" charset="0"/>
                <a:cs typeface="Times New Roman" panose="02020603050405020304" pitchFamily="18" charset="0"/>
              </a:rPr>
              <a:t> Partie</a:t>
            </a:r>
            <a:endParaRPr lang="en-US" sz="4400" b="1" u="sng"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637EC-94D9-CAC2-3BF5-9FF8681EB9E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638DCA-7C82-A253-745A-EE7917D24C3F}"/>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dirty="0">
                <a:latin typeface="Arial Rounded MT Bold" panose="020F0704030504030204" pitchFamily="34" charset="0"/>
              </a:rPr>
              <a:t>15 Ce jour est un jour de fureur, Un jour de détresse et d'angoisse, Un jour de ravage et de destruction, Un jour de ténèbres et d'obscurité, Un jour de nuées et de brouillards,</a:t>
            </a:r>
            <a:endParaRPr lang="en-US" sz="4000" dirty="0">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16 Un jour où retentiront la trompette et les cris de guerre Contre les villes fortes et les tours élevées.</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3725873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B8229-D49B-3A06-6A4F-4C45D908ED3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4F4250-0416-48E7-2954-8294762BE379}"/>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dirty="0">
                <a:latin typeface="Arial Rounded MT Bold" panose="020F0704030504030204" pitchFamily="34" charset="0"/>
              </a:rPr>
              <a:t>17 Je mettrai les hommes dans la détresse, Et ils marcheront comme des aveugles, Parce qu'ils ont péché contre l'Éternel; Je répandrai leur sang comme de la poussière, Et leur chair comme de l'ordure.</a:t>
            </a:r>
            <a:endParaRPr lang="en-US" sz="3600" dirty="0">
              <a:latin typeface="Arial Rounded MT Bold" panose="020F0704030504030204" pitchFamily="34" charset="0"/>
            </a:endParaRPr>
          </a:p>
          <a:p>
            <a:pPr algn="just"/>
            <a:r>
              <a:rPr lang="fr-FR" sz="3600" dirty="0">
                <a:solidFill>
                  <a:srgbClr val="FF0000"/>
                </a:solidFill>
                <a:latin typeface="Arial Rounded MT Bold" panose="020F0704030504030204" pitchFamily="34" charset="0"/>
              </a:rPr>
              <a:t>18 Ni leur argent ni leur or ne pourront les délivrer, Au jour de la fureur de l'Éternel; Par le feu de sa jalousie tout le pays sera consumé; Car il détruira soudain tous les habitants du pays.</a:t>
            </a:r>
            <a:endParaRPr lang="en-US" sz="3600" dirty="0">
              <a:solidFill>
                <a:srgbClr val="FF0000"/>
              </a:solidFill>
              <a:latin typeface="Arial Rounded MT Bold" panose="020F0704030504030204" pitchFamily="34" charset="0"/>
            </a:endParaRPr>
          </a:p>
          <a:p>
            <a:pPr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3811355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B6AA5-0424-9725-050B-CA2D2D5204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A5669A-6A96-B116-A601-6730CD63F2B8}"/>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Autofit/>
          </a:bodyPr>
          <a:lstStyle/>
          <a:p>
            <a:pPr algn="just"/>
            <a:r>
              <a:rPr lang="fr-FR" sz="3600" b="1" dirty="0">
                <a:solidFill>
                  <a:srgbClr val="FF0000"/>
                </a:solidFill>
                <a:latin typeface="Arial Rounded MT Bold" panose="020F0704030504030204" pitchFamily="34" charset="0"/>
              </a:rPr>
              <a:t>Matthieu 25:41</a:t>
            </a:r>
            <a:r>
              <a:rPr lang="fr-FR" sz="3600" dirty="0">
                <a:solidFill>
                  <a:srgbClr val="FF0000"/>
                </a:solidFill>
                <a:latin typeface="Arial Rounded MT Bold" panose="020F0704030504030204" pitchFamily="34" charset="0"/>
              </a:rPr>
              <a:t> </a:t>
            </a:r>
            <a:r>
              <a:rPr lang="fr-FR" sz="3600" dirty="0">
                <a:latin typeface="Arial Rounded MT Bold" panose="020F0704030504030204" pitchFamily="34" charset="0"/>
              </a:rPr>
              <a:t>Ensuite il dira à ceux qui seront à sa gauche: Retirez-vous de moi, maudits; allez dans le feu éternel qui a été préparé pour le diable et pour ses anges.</a:t>
            </a:r>
            <a:endParaRPr lang="en-US" sz="3600" dirty="0">
              <a:latin typeface="Arial Rounded MT Bold" panose="020F0704030504030204" pitchFamily="34" charset="0"/>
            </a:endParaRPr>
          </a:p>
          <a:p>
            <a:pPr algn="just"/>
            <a:r>
              <a:rPr lang="fr-FR" sz="3600" b="1" dirty="0">
                <a:solidFill>
                  <a:srgbClr val="FF0000"/>
                </a:solidFill>
                <a:latin typeface="Arial Rounded MT Bold" panose="020F0704030504030204" pitchFamily="34" charset="0"/>
              </a:rPr>
              <a:t>Romains 2:5-9</a:t>
            </a:r>
            <a:r>
              <a:rPr lang="fr-FR" sz="3600" dirty="0">
                <a:solidFill>
                  <a:srgbClr val="FF0000"/>
                </a:solidFill>
                <a:latin typeface="Arial Rounded MT Bold" panose="020F0704030504030204" pitchFamily="34" charset="0"/>
              </a:rPr>
              <a:t> </a:t>
            </a:r>
            <a:endParaRPr lang="en-US" sz="3600" dirty="0">
              <a:solidFill>
                <a:srgbClr val="FF0000"/>
              </a:solidFill>
              <a:latin typeface="Arial Rounded MT Bold" panose="020F0704030504030204" pitchFamily="34" charset="0"/>
            </a:endParaRPr>
          </a:p>
          <a:p>
            <a:pPr algn="just"/>
            <a:r>
              <a:rPr lang="fr-FR" sz="3600" dirty="0">
                <a:latin typeface="Arial Rounded MT Bold" panose="020F0704030504030204" pitchFamily="34" charset="0"/>
              </a:rPr>
              <a:t>5 Mais, par ton endurcissement et par ton cœur impénitent, tu t'amasses un trésor de colère pour le jour de la colère et de la manifestation du juste jugement de Dieu,</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1637081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5CA22-63D4-92C8-139C-BEE6DDECBE0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5DAF8A-348B-EB1E-D5F6-73CEAEBCF281}"/>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Autofit/>
          </a:bodyPr>
          <a:lstStyle/>
          <a:p>
            <a:pPr algn="just"/>
            <a:r>
              <a:rPr lang="fr-FR" sz="3400" dirty="0">
                <a:latin typeface="Arial Rounded MT Bold" panose="020F0704030504030204" pitchFamily="34" charset="0"/>
              </a:rPr>
              <a:t>6 qui rendra à chacun selon ses œuvres;</a:t>
            </a:r>
            <a:endParaRPr lang="en-US" sz="3400" dirty="0">
              <a:latin typeface="Arial Rounded MT Bold" panose="020F0704030504030204" pitchFamily="34" charset="0"/>
            </a:endParaRPr>
          </a:p>
          <a:p>
            <a:pPr algn="just"/>
            <a:r>
              <a:rPr lang="fr-FR" sz="3400" dirty="0">
                <a:solidFill>
                  <a:srgbClr val="FF0000"/>
                </a:solidFill>
                <a:latin typeface="Arial Rounded MT Bold" panose="020F0704030504030204" pitchFamily="34" charset="0"/>
              </a:rPr>
              <a:t>7 réservant la vie éternelle à ceux qui, par la persévérance à bien faire, cherchent l'honneur, la gloire et l'immortalité;</a:t>
            </a:r>
          </a:p>
          <a:p>
            <a:pPr algn="just"/>
            <a:r>
              <a:rPr lang="fr-FR" sz="3400" dirty="0">
                <a:latin typeface="Arial Rounded MT Bold" panose="020F0704030504030204" pitchFamily="34" charset="0"/>
              </a:rPr>
              <a:t>8 mais l'irritation et la colère à ceux qui, par esprit de dispute, sont rebelles à la vérité et obéissent à l'injustice.</a:t>
            </a:r>
            <a:endParaRPr lang="en-US" sz="3400" dirty="0">
              <a:latin typeface="Arial Rounded MT Bold" panose="020F0704030504030204" pitchFamily="34" charset="0"/>
            </a:endParaRPr>
          </a:p>
          <a:p>
            <a:pPr algn="just"/>
            <a:r>
              <a:rPr lang="fr-FR" sz="3400" dirty="0">
                <a:solidFill>
                  <a:srgbClr val="FF0000"/>
                </a:solidFill>
                <a:latin typeface="Arial Rounded MT Bold" panose="020F0704030504030204" pitchFamily="34" charset="0"/>
              </a:rPr>
              <a:t>9 Tribulation et angoisse sur toute âme d'homme qui fait le mal, sur le Juif premièrement, puis sur le Grec!</a:t>
            </a:r>
            <a:endParaRPr lang="en-US" sz="34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507778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A954-BA67-324E-6055-97452DB6252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01DE23-3210-408C-B249-A1A84AD22E58}"/>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rgbClr val="FF0000"/>
                </a:solidFill>
                <a:latin typeface="Arial Rounded MT Bold" panose="020F0704030504030204" pitchFamily="34" charset="0"/>
              </a:rPr>
              <a:t>2 Thessaloniciens 1 : 6-9 </a:t>
            </a:r>
            <a:endParaRPr lang="en-US" sz="4000" dirty="0">
              <a:solidFill>
                <a:srgbClr val="FF0000"/>
              </a:solidFill>
              <a:latin typeface="Arial Rounded MT Bold" panose="020F0704030504030204" pitchFamily="34" charset="0"/>
            </a:endParaRPr>
          </a:p>
          <a:p>
            <a:pPr algn="just"/>
            <a:r>
              <a:rPr lang="fr-FR" sz="4000" dirty="0">
                <a:latin typeface="Arial Rounded MT Bold" panose="020F0704030504030204" pitchFamily="34" charset="0"/>
              </a:rPr>
              <a:t>6 Car il est de la justice de Dieu de rendre l'affliction à ceux qui vous affligent,</a:t>
            </a:r>
            <a:endParaRPr lang="en-US" sz="4000" dirty="0">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7 et de vous donner, à vous qui êtes affligés, du repos avec nous, lorsque le Seigneur Jésus apparaîtra du ciel avec les anges de sa puissance,</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615255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06C63-1F85-FD96-9773-10629B3D4A2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F56461-FF20-C56F-1971-88050BF8A40A}"/>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b="1" dirty="0">
                <a:solidFill>
                  <a:srgbClr val="FF0000"/>
                </a:solidFill>
                <a:latin typeface="Arial Rounded MT Bold" panose="020F0704030504030204" pitchFamily="34" charset="0"/>
              </a:rPr>
              <a:t>2 Thessaloniciens 1 : 6-9 </a:t>
            </a:r>
            <a:endParaRPr lang="en-US" dirty="0">
              <a:solidFill>
                <a:srgbClr val="FF0000"/>
              </a:solidFill>
              <a:latin typeface="Arial Rounded MT Bold" panose="020F0704030504030204" pitchFamily="34" charset="0"/>
            </a:endParaRPr>
          </a:p>
          <a:p>
            <a:pPr algn="just"/>
            <a:r>
              <a:rPr lang="fr-FR" sz="4000" dirty="0">
                <a:latin typeface="Arial Rounded MT Bold" panose="020F0704030504030204" pitchFamily="34" charset="0"/>
              </a:rPr>
              <a:t>8 au milieu d'une flamme de feu, pour punir ceux qui ne connaissent pas Dieu et ceux qui n'obéissent pas à l'Évangile de notre Seigneur Jésus.</a:t>
            </a:r>
            <a:endParaRPr lang="en-US" sz="4000" dirty="0">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9 Ils auront pour châtiment une ruine éternelle, loin de la face du Seigneur et de la gloire de sa force,</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783396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F478D-AC7C-02B2-521A-8A65CE7B1FE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28C191-4A88-B436-958F-8441F5AE5B1A}"/>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b="1" dirty="0">
                <a:solidFill>
                  <a:srgbClr val="FF0000"/>
                </a:solidFill>
                <a:latin typeface="Arial Rounded MT Bold" panose="020F0704030504030204" pitchFamily="34" charset="0"/>
              </a:rPr>
              <a:t>Apocalypse 11:18-19</a:t>
            </a:r>
            <a:r>
              <a:rPr lang="fr-FR" dirty="0">
                <a:solidFill>
                  <a:srgbClr val="FF0000"/>
                </a:solidFill>
                <a:latin typeface="Arial Rounded MT Bold" panose="020F0704030504030204" pitchFamily="34" charset="0"/>
              </a:rPr>
              <a:t> </a:t>
            </a:r>
            <a:endParaRPr lang="en-US" dirty="0">
              <a:solidFill>
                <a:srgbClr val="FF0000"/>
              </a:solidFill>
              <a:latin typeface="Arial Rounded MT Bold" panose="020F0704030504030204" pitchFamily="34" charset="0"/>
            </a:endParaRPr>
          </a:p>
          <a:p>
            <a:pPr algn="just"/>
            <a:r>
              <a:rPr lang="fr-FR" dirty="0">
                <a:latin typeface="Arial Rounded MT Bold" panose="020F0704030504030204" pitchFamily="34" charset="0"/>
              </a:rPr>
              <a:t>18 Les nations se sont irritées; et ta colère est venue, et le temps est venu de juger les morts, de récompenser tes serviteurs les prophètes, les saints et ceux qui craignent ton nom, les petits et les grands, et de détruire ceux qui détruisent la terre.</a:t>
            </a:r>
            <a:endParaRPr lang="en-US" dirty="0">
              <a:latin typeface="Arial Rounded MT Bold" panose="020F0704030504030204" pitchFamily="34" charset="0"/>
            </a:endParaRPr>
          </a:p>
          <a:p>
            <a:pPr algn="just"/>
            <a:r>
              <a:rPr lang="fr-FR" dirty="0">
                <a:solidFill>
                  <a:srgbClr val="FF0000"/>
                </a:solidFill>
                <a:latin typeface="Arial Rounded MT Bold" panose="020F0704030504030204" pitchFamily="34" charset="0"/>
              </a:rPr>
              <a:t>19 Et le temple de Dieu dans le ciel fut ouvert, et l'arche de son alliance apparut dans son temple. Et il y eut des éclairs, des voix, des tonnerres, un tremblement de terre, et une forte grêle.</a:t>
            </a:r>
            <a:endParaRPr lang="en-US"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147685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90A04-7375-83BE-2CA2-5B94574413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87E720-B442-9827-CDC4-6F216E6216D9}"/>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Autofit/>
          </a:bodyPr>
          <a:lstStyle/>
          <a:p>
            <a:pPr algn="just"/>
            <a:r>
              <a:rPr lang="fr-FR" sz="4000" b="1" dirty="0">
                <a:solidFill>
                  <a:srgbClr val="FF0000"/>
                </a:solidFill>
                <a:latin typeface="Arial Rounded MT Bold" panose="020F0704030504030204" pitchFamily="34" charset="0"/>
              </a:rPr>
              <a:t>Apocalypse 19 :14-15</a:t>
            </a:r>
            <a:r>
              <a:rPr lang="fr-FR" sz="4000" dirty="0">
                <a:solidFill>
                  <a:srgbClr val="FF0000"/>
                </a:solidFill>
                <a:latin typeface="Arial Rounded MT Bold" panose="020F0704030504030204" pitchFamily="34" charset="0"/>
              </a:rPr>
              <a:t> </a:t>
            </a:r>
            <a:endParaRPr lang="en-US" sz="4000" dirty="0">
              <a:solidFill>
                <a:srgbClr val="FF0000"/>
              </a:solidFill>
              <a:latin typeface="Arial Rounded MT Bold" panose="020F0704030504030204" pitchFamily="34" charset="0"/>
            </a:endParaRPr>
          </a:p>
          <a:p>
            <a:pPr algn="just"/>
            <a:r>
              <a:rPr lang="fr-FR" sz="3800" dirty="0">
                <a:latin typeface="Arial Rounded MT Bold" panose="020F0704030504030204" pitchFamily="34" charset="0"/>
              </a:rPr>
              <a:t>14 Les armées qui sont dans le ciel le suivaient sur des chevaux blancs, revêtues d'un fin lin, blanc, pur.</a:t>
            </a:r>
            <a:endParaRPr lang="en-US" sz="3800" dirty="0">
              <a:latin typeface="Arial Rounded MT Bold" panose="020F0704030504030204" pitchFamily="34" charset="0"/>
            </a:endParaRPr>
          </a:p>
          <a:p>
            <a:pPr algn="just"/>
            <a:r>
              <a:rPr lang="fr-FR" sz="3800" dirty="0">
                <a:solidFill>
                  <a:srgbClr val="FF0000"/>
                </a:solidFill>
                <a:latin typeface="Arial Rounded MT Bold" panose="020F0704030504030204" pitchFamily="34" charset="0"/>
              </a:rPr>
              <a:t>15 De sa bouche sortait une épée aiguë, pour frapper les nations; il les paîtra avec une verge de fer; et il foulera la cuve du vin de l'ardente colère du Dieu tout-puissant.</a:t>
            </a:r>
            <a:endParaRPr lang="en-US" sz="38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2478181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EBE2F-D552-06BE-2A52-F15CB12222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E0C9B0-A94B-AC2A-896B-EA007172C740}"/>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lnSpcReduction="10000"/>
          </a:bodyPr>
          <a:lstStyle/>
          <a:p>
            <a:pPr algn="just"/>
            <a:r>
              <a:rPr lang="fr-FR" dirty="0">
                <a:solidFill>
                  <a:srgbClr val="FC0AFC"/>
                </a:solidFill>
                <a:latin typeface="Copperplate Gothic Bold" panose="020E0705020206020404" pitchFamily="34" charset="0"/>
              </a:rPr>
              <a:t>#10 La colère de Dieu  CONTRE</a:t>
            </a:r>
            <a:r>
              <a:rPr lang="en-US" dirty="0">
                <a:solidFill>
                  <a:srgbClr val="FC0AFC"/>
                </a:solidFill>
                <a:latin typeface="Copperplate Gothic Bold" panose="020E0705020206020404" pitchFamily="34" charset="0"/>
              </a:rPr>
              <a:t> </a:t>
            </a:r>
            <a:r>
              <a:rPr lang="fr-FR" b="1" dirty="0">
                <a:solidFill>
                  <a:srgbClr val="FC0AFC"/>
                </a:solidFill>
                <a:latin typeface="Copperplate Gothic Bold" panose="020E0705020206020404" pitchFamily="34" charset="0"/>
              </a:rPr>
              <a:t>Les méchants. </a:t>
            </a:r>
            <a:endParaRPr lang="en-US" dirty="0">
              <a:solidFill>
                <a:srgbClr val="FC0AFC"/>
              </a:solidFill>
              <a:latin typeface="Copperplate Gothic Bold" panose="020E0705020206020404" pitchFamily="34" charset="0"/>
            </a:endParaRPr>
          </a:p>
          <a:p>
            <a:pPr algn="just"/>
            <a:r>
              <a:rPr lang="fr-FR" sz="3600" b="1" dirty="0">
                <a:solidFill>
                  <a:srgbClr val="FFFF00"/>
                </a:solidFill>
                <a:latin typeface="Arial Rounded MT Bold" panose="020F0704030504030204" pitchFamily="34" charset="0"/>
              </a:rPr>
              <a:t>Psaumes 7:11</a:t>
            </a:r>
            <a:r>
              <a:rPr lang="fr-FR" sz="3600" dirty="0">
                <a:solidFill>
                  <a:srgbClr val="FFFF00"/>
                </a:solidFill>
                <a:latin typeface="Arial Rounded MT Bold" panose="020F0704030504030204" pitchFamily="34" charset="0"/>
              </a:rPr>
              <a:t> </a:t>
            </a:r>
            <a:r>
              <a:rPr lang="fr-FR" sz="3600" dirty="0">
                <a:latin typeface="Arial Rounded MT Bold" panose="020F0704030504030204" pitchFamily="34" charset="0"/>
              </a:rPr>
              <a:t>Dieu juge les justes, et Dieu est en  colère </a:t>
            </a:r>
            <a:r>
              <a:rPr lang="fr-FR" sz="3600" i="1" dirty="0">
                <a:latin typeface="Arial Rounded MT Bold" panose="020F0704030504030204" pitchFamily="34" charset="0"/>
              </a:rPr>
              <a:t>contre les</a:t>
            </a:r>
            <a:r>
              <a:rPr lang="fr-FR" sz="3600" dirty="0">
                <a:latin typeface="Arial Rounded MT Bold" panose="020F0704030504030204" pitchFamily="34" charset="0"/>
              </a:rPr>
              <a:t> méchants chaque jour. </a:t>
            </a:r>
            <a:endParaRPr lang="en-US" sz="3600" dirty="0">
              <a:latin typeface="Arial Rounded MT Bold" panose="020F0704030504030204" pitchFamily="34" charset="0"/>
            </a:endParaRPr>
          </a:p>
          <a:p>
            <a:pPr algn="l"/>
            <a:r>
              <a:rPr lang="fr-FR" sz="3600" b="1" dirty="0">
                <a:solidFill>
                  <a:srgbClr val="FFFF00"/>
                </a:solidFill>
                <a:latin typeface="Arial Rounded MT Bold" panose="020F0704030504030204" pitchFamily="34" charset="0"/>
              </a:rPr>
              <a:t>Psaumes 21:8-9</a:t>
            </a:r>
            <a:r>
              <a:rPr lang="fr-FR" sz="3600" dirty="0">
                <a:solidFill>
                  <a:srgbClr val="FFFF00"/>
                </a:solidFill>
                <a:latin typeface="Arial Rounded MT Bold" panose="020F0704030504030204" pitchFamily="34" charset="0"/>
              </a:rPr>
              <a:t> </a:t>
            </a:r>
            <a:r>
              <a:rPr lang="en-US" sz="2000" b="1" i="0" baseline="30000" dirty="0">
                <a:solidFill>
                  <a:srgbClr val="000000"/>
                </a:solidFill>
                <a:effectLst/>
                <a:latin typeface="system-ui"/>
              </a:rPr>
              <a:t>8 </a:t>
            </a:r>
            <a:r>
              <a:rPr lang="en-US" sz="2000" b="0" i="0" dirty="0">
                <a:solidFill>
                  <a:srgbClr val="000000"/>
                </a:solidFill>
                <a:effectLst/>
                <a:latin typeface="system-ui"/>
              </a:rPr>
              <a:t>(</a:t>
            </a:r>
          </a:p>
          <a:p>
            <a:pPr algn="just"/>
            <a:r>
              <a:rPr lang="en-US" sz="3600" b="0" i="0" dirty="0">
                <a:solidFill>
                  <a:srgbClr val="FFFF00"/>
                </a:solidFill>
                <a:effectLst/>
                <a:latin typeface="Arial Rounded MT Bold" panose="020F0704030504030204" pitchFamily="34" charset="77"/>
              </a:rPr>
              <a:t>8 Ta main </a:t>
            </a:r>
            <a:r>
              <a:rPr lang="en-US" sz="3600" b="0" i="0" dirty="0" err="1">
                <a:solidFill>
                  <a:srgbClr val="FFFF00"/>
                </a:solidFill>
                <a:effectLst/>
                <a:latin typeface="Arial Rounded MT Bold" panose="020F0704030504030204" pitchFamily="34" charset="77"/>
              </a:rPr>
              <a:t>trouvera</a:t>
            </a:r>
            <a:r>
              <a:rPr lang="en-US" sz="3600" b="0" i="0" dirty="0">
                <a:solidFill>
                  <a:srgbClr val="FFFF00"/>
                </a:solidFill>
                <a:effectLst/>
                <a:latin typeface="Arial Rounded MT Bold" panose="020F0704030504030204" pitchFamily="34" charset="77"/>
              </a:rPr>
              <a:t> </a:t>
            </a:r>
            <a:r>
              <a:rPr lang="en-US" sz="3600" b="0" i="0" dirty="0" err="1">
                <a:solidFill>
                  <a:srgbClr val="FFFF00"/>
                </a:solidFill>
                <a:effectLst/>
                <a:latin typeface="Arial Rounded MT Bold" panose="020F0704030504030204" pitchFamily="34" charset="77"/>
              </a:rPr>
              <a:t>tous</a:t>
            </a:r>
            <a:r>
              <a:rPr lang="en-US" sz="3600" b="0" i="0" dirty="0">
                <a:solidFill>
                  <a:srgbClr val="FFFF00"/>
                </a:solidFill>
                <a:effectLst/>
                <a:latin typeface="Arial Rounded MT Bold" panose="020F0704030504030204" pitchFamily="34" charset="77"/>
              </a:rPr>
              <a:t> </a:t>
            </a:r>
            <a:r>
              <a:rPr lang="en-US" sz="3600" b="0" i="0" dirty="0" err="1">
                <a:solidFill>
                  <a:srgbClr val="FFFF00"/>
                </a:solidFill>
                <a:effectLst/>
                <a:latin typeface="Arial Rounded MT Bold" panose="020F0704030504030204" pitchFamily="34" charset="77"/>
              </a:rPr>
              <a:t>tes</a:t>
            </a:r>
            <a:r>
              <a:rPr lang="en-US" sz="3600" b="0" i="0" dirty="0">
                <a:solidFill>
                  <a:srgbClr val="FFFF00"/>
                </a:solidFill>
                <a:effectLst/>
                <a:latin typeface="Arial Rounded MT Bold" panose="020F0704030504030204" pitchFamily="34" charset="77"/>
              </a:rPr>
              <a:t> </a:t>
            </a:r>
            <a:r>
              <a:rPr lang="en-US" sz="3600" b="0" i="0" dirty="0" err="1">
                <a:solidFill>
                  <a:srgbClr val="FFFF00"/>
                </a:solidFill>
                <a:effectLst/>
                <a:latin typeface="Arial Rounded MT Bold" panose="020F0704030504030204" pitchFamily="34" charset="77"/>
              </a:rPr>
              <a:t>ennemis</a:t>
            </a:r>
            <a:r>
              <a:rPr lang="en-US" sz="3600" b="0" i="0" dirty="0">
                <a:solidFill>
                  <a:srgbClr val="FFFF00"/>
                </a:solidFill>
                <a:effectLst/>
                <a:latin typeface="Arial Rounded MT Bold" panose="020F0704030504030204" pitchFamily="34" charset="77"/>
              </a:rPr>
              <a:t>, Ta droite </a:t>
            </a:r>
            <a:r>
              <a:rPr lang="en-US" sz="3600" b="0" i="0" dirty="0" err="1">
                <a:solidFill>
                  <a:srgbClr val="FFFF00"/>
                </a:solidFill>
                <a:effectLst/>
                <a:latin typeface="Arial Rounded MT Bold" panose="020F0704030504030204" pitchFamily="34" charset="77"/>
              </a:rPr>
              <a:t>trouvera</a:t>
            </a:r>
            <a:r>
              <a:rPr lang="en-US" sz="3600" b="0" i="0" dirty="0">
                <a:solidFill>
                  <a:srgbClr val="FFFF00"/>
                </a:solidFill>
                <a:effectLst/>
                <a:latin typeface="Arial Rounded MT Bold" panose="020F0704030504030204" pitchFamily="34" charset="77"/>
              </a:rPr>
              <a:t> </a:t>
            </a:r>
            <a:r>
              <a:rPr lang="en-US" sz="3600" b="0" i="0" dirty="0" err="1">
                <a:solidFill>
                  <a:srgbClr val="FFFF00"/>
                </a:solidFill>
                <a:effectLst/>
                <a:latin typeface="Arial Rounded MT Bold" panose="020F0704030504030204" pitchFamily="34" charset="77"/>
              </a:rPr>
              <a:t>ceux</a:t>
            </a:r>
            <a:r>
              <a:rPr lang="en-US" sz="3600" b="0" i="0" dirty="0">
                <a:solidFill>
                  <a:srgbClr val="FFFF00"/>
                </a:solidFill>
                <a:effectLst/>
                <a:latin typeface="Arial Rounded MT Bold" panose="020F0704030504030204" pitchFamily="34" charset="77"/>
              </a:rPr>
              <a:t> qui </a:t>
            </a:r>
            <a:r>
              <a:rPr lang="en-US" sz="3600" b="0" i="0" dirty="0" err="1">
                <a:solidFill>
                  <a:srgbClr val="FFFF00"/>
                </a:solidFill>
                <a:effectLst/>
                <a:latin typeface="Arial Rounded MT Bold" panose="020F0704030504030204" pitchFamily="34" charset="77"/>
              </a:rPr>
              <a:t>te</a:t>
            </a:r>
            <a:r>
              <a:rPr lang="en-US" sz="3600" b="0" i="0" dirty="0">
                <a:solidFill>
                  <a:srgbClr val="FFFF00"/>
                </a:solidFill>
                <a:effectLst/>
                <a:latin typeface="Arial Rounded MT Bold" panose="020F0704030504030204" pitchFamily="34" charset="77"/>
              </a:rPr>
              <a:t> </a:t>
            </a:r>
            <a:r>
              <a:rPr lang="en-US" sz="3600" b="0" i="0" dirty="0" err="1">
                <a:solidFill>
                  <a:srgbClr val="FFFF00"/>
                </a:solidFill>
                <a:effectLst/>
                <a:latin typeface="Arial Rounded MT Bold" panose="020F0704030504030204" pitchFamily="34" charset="77"/>
              </a:rPr>
              <a:t>haïssent</a:t>
            </a:r>
            <a:r>
              <a:rPr lang="en-US" sz="3600" b="0" i="0" dirty="0">
                <a:solidFill>
                  <a:srgbClr val="FFFF00"/>
                </a:solidFill>
                <a:effectLst/>
                <a:latin typeface="Arial Rounded MT Bold" panose="020F0704030504030204" pitchFamily="34" charset="77"/>
              </a:rPr>
              <a:t>.</a:t>
            </a:r>
          </a:p>
          <a:p>
            <a:pPr algn="just"/>
            <a:r>
              <a:rPr lang="en-US" sz="3600" b="1" i="0" baseline="30000" dirty="0">
                <a:solidFill>
                  <a:schemeClr val="bg1"/>
                </a:solidFill>
                <a:effectLst/>
                <a:latin typeface="Arial Rounded MT Bold" panose="020F0704030504030204" pitchFamily="34" charset="77"/>
              </a:rPr>
              <a:t>9 </a:t>
            </a:r>
            <a:r>
              <a:rPr lang="en-US" sz="3600" b="0" i="0" dirty="0">
                <a:solidFill>
                  <a:schemeClr val="bg1"/>
                </a:solidFill>
                <a:effectLst/>
                <a:latin typeface="Arial Rounded MT Bold" panose="020F0704030504030204" pitchFamily="34" charset="77"/>
              </a:rPr>
              <a:t>Tu les </a:t>
            </a:r>
            <a:r>
              <a:rPr lang="en-US" sz="3600" b="0" i="0" dirty="0" err="1">
                <a:solidFill>
                  <a:schemeClr val="bg1"/>
                </a:solidFill>
                <a:effectLst/>
                <a:latin typeface="Arial Rounded MT Bold" panose="020F0704030504030204" pitchFamily="34" charset="77"/>
              </a:rPr>
              <a:t>rendras</a:t>
            </a:r>
            <a:r>
              <a:rPr lang="en-US" sz="3600" b="0" i="0" dirty="0">
                <a:solidFill>
                  <a:schemeClr val="bg1"/>
                </a:solidFill>
                <a:effectLst/>
                <a:latin typeface="Arial Rounded MT Bold" panose="020F0704030504030204" pitchFamily="34" charset="77"/>
              </a:rPr>
              <a:t> </a:t>
            </a:r>
            <a:r>
              <a:rPr lang="en-US" sz="3600" b="0" i="0" dirty="0" err="1">
                <a:solidFill>
                  <a:schemeClr val="bg1"/>
                </a:solidFill>
                <a:effectLst/>
                <a:latin typeface="Arial Rounded MT Bold" panose="020F0704030504030204" pitchFamily="34" charset="77"/>
              </a:rPr>
              <a:t>tels</a:t>
            </a:r>
            <a:r>
              <a:rPr lang="en-US" sz="3600" b="0" i="0" dirty="0">
                <a:solidFill>
                  <a:schemeClr val="bg1"/>
                </a:solidFill>
                <a:effectLst/>
                <a:latin typeface="Arial Rounded MT Bold" panose="020F0704030504030204" pitchFamily="34" charset="77"/>
              </a:rPr>
              <a:t> </a:t>
            </a:r>
            <a:r>
              <a:rPr lang="en-US" sz="3600" b="0" i="0" dirty="0" err="1">
                <a:solidFill>
                  <a:schemeClr val="bg1"/>
                </a:solidFill>
                <a:effectLst/>
                <a:latin typeface="Arial Rounded MT Bold" panose="020F0704030504030204" pitchFamily="34" charset="77"/>
              </a:rPr>
              <a:t>qu'une</a:t>
            </a:r>
            <a:r>
              <a:rPr lang="en-US" sz="3600" b="0" i="0" dirty="0">
                <a:solidFill>
                  <a:schemeClr val="bg1"/>
                </a:solidFill>
                <a:effectLst/>
                <a:latin typeface="Arial Rounded MT Bold" panose="020F0704030504030204" pitchFamily="34" charset="77"/>
              </a:rPr>
              <a:t> </a:t>
            </a:r>
            <a:r>
              <a:rPr lang="en-US" sz="3600" b="0" i="0" dirty="0" err="1">
                <a:solidFill>
                  <a:schemeClr val="bg1"/>
                </a:solidFill>
                <a:effectLst/>
                <a:latin typeface="Arial Rounded MT Bold" panose="020F0704030504030204" pitchFamily="34" charset="77"/>
              </a:rPr>
              <a:t>fournaise</a:t>
            </a:r>
            <a:r>
              <a:rPr lang="en-US" sz="3600" b="0" i="0" dirty="0">
                <a:solidFill>
                  <a:schemeClr val="bg1"/>
                </a:solidFill>
                <a:effectLst/>
                <a:latin typeface="Arial Rounded MT Bold" panose="020F0704030504030204" pitchFamily="34" charset="77"/>
              </a:rPr>
              <a:t> ardente, Le jour </a:t>
            </a:r>
            <a:r>
              <a:rPr lang="en-US" sz="3600" b="0" i="0" dirty="0" err="1">
                <a:solidFill>
                  <a:schemeClr val="bg1"/>
                </a:solidFill>
                <a:effectLst/>
                <a:latin typeface="Arial Rounded MT Bold" panose="020F0704030504030204" pitchFamily="34" charset="77"/>
              </a:rPr>
              <a:t>où</a:t>
            </a:r>
            <a:r>
              <a:rPr lang="en-US" sz="3600" b="0" i="0" dirty="0">
                <a:solidFill>
                  <a:schemeClr val="bg1"/>
                </a:solidFill>
                <a:effectLst/>
                <a:latin typeface="Arial Rounded MT Bold" panose="020F0704030504030204" pitchFamily="34" charset="77"/>
              </a:rPr>
              <a:t> </a:t>
            </a:r>
            <a:r>
              <a:rPr lang="en-US" sz="3600" b="0" i="0" dirty="0" err="1">
                <a:solidFill>
                  <a:schemeClr val="bg1"/>
                </a:solidFill>
                <a:effectLst/>
                <a:latin typeface="Arial Rounded MT Bold" panose="020F0704030504030204" pitchFamily="34" charset="77"/>
              </a:rPr>
              <a:t>tu</a:t>
            </a:r>
            <a:r>
              <a:rPr lang="en-US" sz="3600" b="0" i="0" dirty="0">
                <a:solidFill>
                  <a:schemeClr val="bg1"/>
                </a:solidFill>
                <a:effectLst/>
                <a:latin typeface="Arial Rounded MT Bold" panose="020F0704030504030204" pitchFamily="34" charset="77"/>
              </a:rPr>
              <a:t> </a:t>
            </a:r>
            <a:r>
              <a:rPr lang="en-US" sz="3600" b="0" i="0" dirty="0" err="1">
                <a:solidFill>
                  <a:schemeClr val="bg1"/>
                </a:solidFill>
                <a:effectLst/>
                <a:latin typeface="Arial Rounded MT Bold" panose="020F0704030504030204" pitchFamily="34" charset="77"/>
              </a:rPr>
              <a:t>te</a:t>
            </a:r>
            <a:r>
              <a:rPr lang="en-US" sz="3600" b="0" i="0" dirty="0">
                <a:solidFill>
                  <a:schemeClr val="bg1"/>
                </a:solidFill>
                <a:effectLst/>
                <a:latin typeface="Arial Rounded MT Bold" panose="020F0704030504030204" pitchFamily="34" charset="77"/>
              </a:rPr>
              <a:t> </a:t>
            </a:r>
            <a:r>
              <a:rPr lang="en-US" sz="3600" b="0" i="0" dirty="0" err="1">
                <a:solidFill>
                  <a:schemeClr val="bg1"/>
                </a:solidFill>
                <a:effectLst/>
                <a:latin typeface="Arial Rounded MT Bold" panose="020F0704030504030204" pitchFamily="34" charset="77"/>
              </a:rPr>
              <a:t>montreras</a:t>
            </a:r>
            <a:r>
              <a:rPr lang="en-US" sz="3600" b="0" i="0" dirty="0">
                <a:solidFill>
                  <a:schemeClr val="bg1"/>
                </a:solidFill>
                <a:effectLst/>
                <a:latin typeface="Arial Rounded MT Bold" panose="020F0704030504030204" pitchFamily="34" charset="77"/>
              </a:rPr>
              <a:t>; </a:t>
            </a:r>
            <a:r>
              <a:rPr lang="en-US" sz="3600" b="0" i="0" dirty="0" err="1">
                <a:solidFill>
                  <a:schemeClr val="bg1"/>
                </a:solidFill>
                <a:effectLst/>
                <a:latin typeface="Arial Rounded MT Bold" panose="020F0704030504030204" pitchFamily="34" charset="77"/>
              </a:rPr>
              <a:t>L'Éternel</a:t>
            </a:r>
            <a:r>
              <a:rPr lang="en-US" sz="3600" b="0" i="0" dirty="0">
                <a:solidFill>
                  <a:schemeClr val="bg1"/>
                </a:solidFill>
                <a:effectLst/>
                <a:latin typeface="Arial Rounded MT Bold" panose="020F0704030504030204" pitchFamily="34" charset="77"/>
              </a:rPr>
              <a:t> les </a:t>
            </a:r>
            <a:r>
              <a:rPr lang="en-US" sz="3600" b="0" i="0" dirty="0" err="1">
                <a:solidFill>
                  <a:schemeClr val="bg1"/>
                </a:solidFill>
                <a:effectLst/>
                <a:latin typeface="Arial Rounded MT Bold" panose="020F0704030504030204" pitchFamily="34" charset="77"/>
              </a:rPr>
              <a:t>anéantira</a:t>
            </a:r>
            <a:r>
              <a:rPr lang="en-US" sz="3600" b="0" i="0" dirty="0">
                <a:solidFill>
                  <a:schemeClr val="bg1"/>
                </a:solidFill>
                <a:effectLst/>
                <a:latin typeface="Arial Rounded MT Bold" panose="020F0704030504030204" pitchFamily="34" charset="77"/>
              </a:rPr>
              <a:t> dans </a:t>
            </a:r>
            <a:r>
              <a:rPr lang="en-US" sz="3600" b="0" i="0" dirty="0" err="1">
                <a:solidFill>
                  <a:schemeClr val="bg1"/>
                </a:solidFill>
                <a:effectLst/>
                <a:latin typeface="Arial Rounded MT Bold" panose="020F0704030504030204" pitchFamily="34" charset="77"/>
              </a:rPr>
              <a:t>sa</a:t>
            </a:r>
            <a:r>
              <a:rPr lang="en-US" sz="3600" b="0" i="0" dirty="0">
                <a:solidFill>
                  <a:schemeClr val="bg1"/>
                </a:solidFill>
                <a:effectLst/>
                <a:latin typeface="Arial Rounded MT Bold" panose="020F0704030504030204" pitchFamily="34" charset="77"/>
              </a:rPr>
              <a:t> </a:t>
            </a:r>
            <a:r>
              <a:rPr lang="en-US" sz="3600" b="0" i="0" dirty="0" err="1">
                <a:solidFill>
                  <a:schemeClr val="bg1"/>
                </a:solidFill>
                <a:effectLst/>
                <a:latin typeface="Arial Rounded MT Bold" panose="020F0704030504030204" pitchFamily="34" charset="77"/>
              </a:rPr>
              <a:t>colère</a:t>
            </a:r>
            <a:r>
              <a:rPr lang="en-US" sz="3600" b="0" i="0" dirty="0">
                <a:solidFill>
                  <a:schemeClr val="bg1"/>
                </a:solidFill>
                <a:effectLst/>
                <a:latin typeface="Arial Rounded MT Bold" panose="020F0704030504030204" pitchFamily="34" charset="77"/>
              </a:rPr>
              <a:t>, Et le feu les </a:t>
            </a:r>
            <a:r>
              <a:rPr lang="en-US" sz="3600" b="0" i="0" dirty="0" err="1">
                <a:solidFill>
                  <a:schemeClr val="bg1"/>
                </a:solidFill>
                <a:effectLst/>
                <a:latin typeface="Arial Rounded MT Bold" panose="020F0704030504030204" pitchFamily="34" charset="77"/>
              </a:rPr>
              <a:t>dévorera</a:t>
            </a:r>
            <a:r>
              <a:rPr lang="en-US" sz="3600" b="0" i="0" dirty="0">
                <a:solidFill>
                  <a:schemeClr val="bg1"/>
                </a:solidFill>
                <a:effectLst/>
                <a:latin typeface="Arial Rounded MT Bold" panose="020F0704030504030204" pitchFamily="34" charset="77"/>
              </a:rPr>
              <a:t>.</a:t>
            </a:r>
            <a:br>
              <a:rPr lang="en-US" sz="2000" dirty="0">
                <a:solidFill>
                  <a:srgbClr val="FFFF00"/>
                </a:solidFill>
              </a:rPr>
            </a:br>
            <a:endParaRPr lang="en-US" dirty="0">
              <a:solidFill>
                <a:srgbClr val="FFFF00"/>
              </a:solidFill>
            </a:endParaRPr>
          </a:p>
        </p:txBody>
      </p:sp>
    </p:spTree>
    <p:extLst>
      <p:ext uri="{BB962C8B-B14F-4D97-AF65-F5344CB8AC3E}">
        <p14:creationId xmlns:p14="http://schemas.microsoft.com/office/powerpoint/2010/main" val="3762254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E50FA-5E24-281B-76AF-0E2A37E585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C81AC4-9108-A85E-E8E5-94DB8C151EF7}"/>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3600" b="1" dirty="0">
                <a:solidFill>
                  <a:srgbClr val="FFFF00"/>
                </a:solidFill>
                <a:latin typeface="Arial Rounded MT Bold" panose="020F0704030504030204" pitchFamily="34" charset="0"/>
              </a:rPr>
              <a:t>Nahum 1:2-3</a:t>
            </a:r>
            <a:r>
              <a:rPr lang="fr-FR" sz="3600" dirty="0">
                <a:solidFill>
                  <a:srgbClr val="FFFF00"/>
                </a:solidFill>
                <a:latin typeface="Arial Rounded MT Bold" panose="020F0704030504030204" pitchFamily="34" charset="0"/>
              </a:rPr>
              <a:t> </a:t>
            </a:r>
            <a:r>
              <a:rPr lang="fr-FR" sz="3600" dirty="0">
                <a:latin typeface="Arial Rounded MT Bold" panose="020F0704030504030204" pitchFamily="34" charset="0"/>
              </a:rPr>
              <a:t>Dieu </a:t>
            </a:r>
            <a:r>
              <a:rPr lang="fr-FR" sz="3600" i="1" dirty="0">
                <a:latin typeface="Arial Rounded MT Bold" panose="020F0704030504030204" pitchFamily="34" charset="0"/>
              </a:rPr>
              <a:t>est</a:t>
            </a:r>
            <a:r>
              <a:rPr lang="fr-FR" sz="3600" dirty="0">
                <a:latin typeface="Arial Rounded MT Bold" panose="020F0704030504030204" pitchFamily="34" charset="0"/>
              </a:rPr>
              <a:t> jaloux, et le SEIGNEUR se venge ; le SEIGNEUR se venge, et </a:t>
            </a:r>
            <a:r>
              <a:rPr lang="fr-FR" sz="3600" i="1" dirty="0">
                <a:latin typeface="Arial Rounded MT Bold" panose="020F0704030504030204" pitchFamily="34" charset="0"/>
              </a:rPr>
              <a:t>il est</a:t>
            </a:r>
            <a:r>
              <a:rPr lang="fr-FR" sz="3600" dirty="0">
                <a:latin typeface="Arial Rounded MT Bold" panose="020F0704030504030204" pitchFamily="34" charset="0"/>
              </a:rPr>
              <a:t> furieux ; le SEIGNEUR se vengera de ses adversaires, et il réserve </a:t>
            </a:r>
            <a:r>
              <a:rPr lang="fr-FR" sz="3600" i="1" dirty="0">
                <a:latin typeface="Arial Rounded MT Bold" panose="020F0704030504030204" pitchFamily="34" charset="0"/>
              </a:rPr>
              <a:t>la colère</a:t>
            </a:r>
            <a:r>
              <a:rPr lang="fr-FR" sz="3600" dirty="0">
                <a:latin typeface="Arial Rounded MT Bold" panose="020F0704030504030204" pitchFamily="34" charset="0"/>
              </a:rPr>
              <a:t> à ses ennemis. Le SEIGNEUR </a:t>
            </a:r>
            <a:r>
              <a:rPr lang="fr-FR" sz="3600" i="1" dirty="0">
                <a:latin typeface="Arial Rounded MT Bold" panose="020F0704030504030204" pitchFamily="34" charset="0"/>
              </a:rPr>
              <a:t>est</a:t>
            </a:r>
            <a:r>
              <a:rPr lang="fr-FR" sz="3600" dirty="0">
                <a:latin typeface="Arial Rounded MT Bold" panose="020F0704030504030204" pitchFamily="34" charset="0"/>
              </a:rPr>
              <a:t> lent à se couler, grand en puissance, et n'acquittera pas </a:t>
            </a:r>
            <a:r>
              <a:rPr lang="fr-FR" sz="3600" i="1" dirty="0">
                <a:latin typeface="Arial Rounded MT Bold" panose="020F0704030504030204" pitchFamily="34" charset="0"/>
              </a:rPr>
              <a:t>du tout les méchants</a:t>
            </a:r>
            <a:r>
              <a:rPr lang="fr-FR" sz="3600" dirty="0">
                <a:latin typeface="Arial Rounded MT Bold" panose="020F0704030504030204" pitchFamily="34" charset="0"/>
              </a:rPr>
              <a:t> : </a:t>
            </a:r>
            <a:r>
              <a:rPr lang="fr-FR" sz="3600" dirty="0">
                <a:solidFill>
                  <a:srgbClr val="FFFF00"/>
                </a:solidFill>
                <a:latin typeface="Arial Rounded MT Bold" panose="020F0704030504030204" pitchFamily="34" charset="0"/>
              </a:rPr>
              <a:t>le SEIGNEUR a sa voie dans le tourbillon et dans la tempête, et les nuages </a:t>
            </a:r>
            <a:r>
              <a:rPr lang="fr-FR" sz="3600" i="1" dirty="0">
                <a:solidFill>
                  <a:srgbClr val="FFFF00"/>
                </a:solidFill>
                <a:latin typeface="Arial Rounded MT Bold" panose="020F0704030504030204" pitchFamily="34" charset="0"/>
              </a:rPr>
              <a:t>sont</a:t>
            </a:r>
            <a:r>
              <a:rPr lang="fr-FR" sz="3600" dirty="0">
                <a:solidFill>
                  <a:srgbClr val="FFFF00"/>
                </a:solidFill>
                <a:latin typeface="Arial Rounded MT Bold" panose="020F0704030504030204" pitchFamily="34" charset="0"/>
              </a:rPr>
              <a:t> la poussière de ses pieds.</a:t>
            </a:r>
            <a:endParaRPr lang="en-US" sz="36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2460778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bg1"/>
          </a:solidFill>
        </p:spPr>
        <p:txBody>
          <a:bodyPr>
            <a:normAutofit/>
          </a:bodyPr>
          <a:lstStyle/>
          <a:p>
            <a:pPr algn="just"/>
            <a:r>
              <a:rPr lang="fr-FR" sz="4000" dirty="0" err="1">
                <a:latin typeface="Arial Rounded MT Bold" panose="020F0704030504030204" pitchFamily="34" charset="0"/>
              </a:rPr>
              <a:t>Heb</a:t>
            </a:r>
            <a:r>
              <a:rPr lang="fr-FR" sz="4000" dirty="0">
                <a:latin typeface="Arial Rounded MT Bold" panose="020F0704030504030204" pitchFamily="34" charset="0"/>
              </a:rPr>
              <a:t> 12:28 C'est pourquoi, recevant un royaume inébranlable, montrons notre reconnaissance en rendant à Dieu un culte qui lui soit agréable, avec piété et avec crainte, 29 car notre Dieu est aussi un feu dévorant.</a:t>
            </a:r>
            <a:endParaRPr lang="en-US" sz="4000" dirty="0">
              <a:latin typeface="Arial Rounded MT Bold" panose="020F0704030504030204" pitchFamily="34" charset="0"/>
            </a:endParaRPr>
          </a:p>
          <a:p>
            <a:pPr algn="just"/>
            <a:r>
              <a:rPr lang="fr-FR" sz="4000" dirty="0" err="1">
                <a:solidFill>
                  <a:srgbClr val="FF0000"/>
                </a:solidFill>
                <a:latin typeface="Arial Rounded MT Bold" panose="020F0704030504030204" pitchFamily="34" charset="0"/>
              </a:rPr>
              <a:t>Heb</a:t>
            </a:r>
            <a:r>
              <a:rPr lang="fr-FR" sz="4000" dirty="0">
                <a:solidFill>
                  <a:srgbClr val="FF0000"/>
                </a:solidFill>
                <a:latin typeface="Arial Rounded MT Bold" panose="020F0704030504030204" pitchFamily="34" charset="0"/>
              </a:rPr>
              <a:t> 10:31 C'est une chose terrible que de tomber entre les mains du Dieu vivant.</a:t>
            </a:r>
            <a:endParaRPr lang="en-US" sz="4000" dirty="0">
              <a:solidFill>
                <a:srgbClr val="FF0000"/>
              </a:solidFill>
              <a:latin typeface="Arial Rounded MT Bold" panose="020F07040305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7147D-5004-7F7B-E753-2953362DCC5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94E989-75D8-7E52-FABB-841657DBEBA1}"/>
              </a:ext>
            </a:extLst>
          </p:cNvPr>
          <p:cNvSpPr>
            <a:spLocks noGrp="1"/>
          </p:cNvSpPr>
          <p:nvPr>
            <p:ph idx="1"/>
          </p:nvPr>
        </p:nvSpPr>
        <p:spPr>
          <a:xfrm>
            <a:off x="0" y="0"/>
            <a:ext cx="9144000" cy="6858000"/>
          </a:xfrm>
          <a:solidFill>
            <a:srgbClr val="C00000"/>
          </a:solidFill>
        </p:spPr>
        <p:style>
          <a:lnRef idx="2">
            <a:schemeClr val="dk1">
              <a:shade val="15000"/>
            </a:schemeClr>
          </a:lnRef>
          <a:fillRef idx="1">
            <a:schemeClr val="dk1"/>
          </a:fillRef>
          <a:effectRef idx="0">
            <a:schemeClr val="dk1"/>
          </a:effectRef>
          <a:fontRef idx="minor">
            <a:schemeClr val="lt1"/>
          </a:fontRef>
        </p:style>
        <p:txBody>
          <a:bodyPr>
            <a:normAutofit/>
          </a:bodyPr>
          <a:lstStyle/>
          <a:p>
            <a:pPr lvl="0" algn="just"/>
            <a:r>
              <a:rPr lang="fr-FR" sz="3600" b="1" dirty="0">
                <a:solidFill>
                  <a:srgbClr val="FFFF00"/>
                </a:solidFill>
                <a:latin typeface="Copperplate Gothic Bold" panose="020E0705020206020404" pitchFamily="34" charset="0"/>
              </a:rPr>
              <a:t>#11 La colère de Dieu contre Ceux qui l'abandonnent. </a:t>
            </a:r>
            <a:endParaRPr lang="en-US" sz="3600" dirty="0">
              <a:solidFill>
                <a:srgbClr val="FFFF00"/>
              </a:solidFill>
              <a:latin typeface="Copperplate Gothic Bold" panose="020E0705020206020404" pitchFamily="34" charset="0"/>
            </a:endParaRPr>
          </a:p>
          <a:p>
            <a:pPr algn="just"/>
            <a:r>
              <a:rPr lang="fr-FR" sz="3600" b="1" dirty="0">
                <a:solidFill>
                  <a:srgbClr val="66FFFF"/>
                </a:solidFill>
                <a:latin typeface="Arial Rounded MT Bold" panose="020F0704030504030204" pitchFamily="34" charset="0"/>
              </a:rPr>
              <a:t>Esdras 8:22</a:t>
            </a:r>
            <a:r>
              <a:rPr lang="fr-FR" sz="3600" dirty="0">
                <a:solidFill>
                  <a:srgbClr val="66FFFF"/>
                </a:solidFill>
                <a:latin typeface="Arial Rounded MT Bold" panose="020F0704030504030204" pitchFamily="34" charset="0"/>
              </a:rPr>
              <a:t> </a:t>
            </a:r>
            <a:r>
              <a:rPr lang="fr-FR" sz="3600" dirty="0">
                <a:latin typeface="Arial Rounded MT Bold" panose="020F0704030504030204" pitchFamily="34" charset="0"/>
              </a:rPr>
              <a:t>J'aurais eu honte de demander au roi une escorte et des cavaliers pour nous protéger contre l'ennemi pendant la route, car nous avions dit au roi: La main de notre Dieu est pour leur bien sur tous ceux qui le cherchent, mais sa force et sa colère sont sur tous ceux qui l'abandonnent.</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2512712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3853A-2496-9B3F-05F4-D7B7EEA9526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6AA472-E115-30F7-FB80-0233FE586B79}"/>
              </a:ext>
            </a:extLst>
          </p:cNvPr>
          <p:cNvSpPr>
            <a:spLocks noGrp="1"/>
          </p:cNvSpPr>
          <p:nvPr>
            <p:ph idx="1"/>
          </p:nvPr>
        </p:nvSpPr>
        <p:spPr>
          <a:xfrm>
            <a:off x="0" y="0"/>
            <a:ext cx="9144000" cy="6858000"/>
          </a:xfrm>
          <a:solidFill>
            <a:srgbClr val="C00000"/>
          </a:solidFill>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3600" b="1" dirty="0">
                <a:solidFill>
                  <a:srgbClr val="66FFFF"/>
                </a:solidFill>
                <a:latin typeface="Arial Rounded MT Bold" panose="020F0704030504030204" pitchFamily="34" charset="0"/>
              </a:rPr>
              <a:t>Ésaïe 1:4-7</a:t>
            </a:r>
            <a:r>
              <a:rPr lang="fr-FR" sz="3600" dirty="0">
                <a:solidFill>
                  <a:srgbClr val="66FFFF"/>
                </a:solidFill>
                <a:latin typeface="Arial Rounded MT Bold" panose="020F0704030504030204" pitchFamily="34" charset="0"/>
              </a:rPr>
              <a:t> </a:t>
            </a:r>
            <a:endParaRPr lang="en-US" sz="3600" dirty="0">
              <a:solidFill>
                <a:srgbClr val="66FFFF"/>
              </a:solidFill>
              <a:latin typeface="Arial Rounded MT Bold" panose="020F0704030504030204" pitchFamily="34" charset="0"/>
            </a:endParaRPr>
          </a:p>
          <a:p>
            <a:pPr algn="just"/>
            <a:r>
              <a:rPr lang="fr-FR" sz="3600" dirty="0">
                <a:latin typeface="Arial Rounded MT Bold" panose="020F0704030504030204" pitchFamily="34" charset="0"/>
              </a:rPr>
              <a:t>4 Malheur à la nation pécheresse, au peuple chargé d'iniquités, A la race des méchants, aux enfants corrompus! Ils ont abandonné l'Éternel, ils ont méprisé le Saint d'Israël. Ils se sont retirés en arrière...</a:t>
            </a:r>
            <a:endParaRPr lang="en-US" sz="3600" dirty="0">
              <a:latin typeface="Arial Rounded MT Bold" panose="020F0704030504030204" pitchFamily="34" charset="0"/>
            </a:endParaRPr>
          </a:p>
          <a:p>
            <a:pPr algn="just"/>
            <a:r>
              <a:rPr lang="fr-FR" sz="3600" dirty="0">
                <a:solidFill>
                  <a:srgbClr val="66FFFF"/>
                </a:solidFill>
                <a:latin typeface="Arial Rounded MT Bold" panose="020F0704030504030204" pitchFamily="34" charset="0"/>
              </a:rPr>
              <a:t>5 Quels châtiments nouveaux vous infliger, Quand vous multipliez vos révoltes? La tête entière est malade, Et tout le cœur est souffrant.</a:t>
            </a:r>
            <a:endParaRPr lang="en-US" sz="3600"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1245429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5E9AC-B0ED-E33B-3D60-BB574B95B1A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FF68B6-59F4-2CA8-BE13-2F34429EFE93}"/>
              </a:ext>
            </a:extLst>
          </p:cNvPr>
          <p:cNvSpPr>
            <a:spLocks noGrp="1"/>
          </p:cNvSpPr>
          <p:nvPr>
            <p:ph idx="1"/>
          </p:nvPr>
        </p:nvSpPr>
        <p:spPr>
          <a:xfrm>
            <a:off x="0" y="0"/>
            <a:ext cx="9144000" cy="6858000"/>
          </a:xfrm>
          <a:solidFill>
            <a:srgbClr val="C00000"/>
          </a:solidFill>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b="1" dirty="0">
                <a:solidFill>
                  <a:srgbClr val="FFFF00"/>
                </a:solidFill>
                <a:latin typeface="Arial Rounded MT Bold" panose="020F0704030504030204" pitchFamily="34" charset="0"/>
              </a:rPr>
              <a:t>Ésaïe 1:4-7</a:t>
            </a:r>
            <a:r>
              <a:rPr lang="fr-FR" dirty="0">
                <a:solidFill>
                  <a:srgbClr val="FFFF00"/>
                </a:solidFill>
                <a:latin typeface="Arial Rounded MT Bold" panose="020F0704030504030204" pitchFamily="34" charset="0"/>
              </a:rPr>
              <a:t> </a:t>
            </a:r>
            <a:r>
              <a:rPr lang="en-US" dirty="0">
                <a:solidFill>
                  <a:srgbClr val="FFFF00"/>
                </a:solidFill>
                <a:latin typeface="Arial Rounded MT Bold" panose="020F0704030504030204" pitchFamily="34" charset="0"/>
              </a:rPr>
              <a:t> </a:t>
            </a:r>
            <a:r>
              <a:rPr lang="fr-FR" sz="3600" dirty="0">
                <a:latin typeface="Arial Rounded MT Bold" panose="020F0704030504030204" pitchFamily="34" charset="0"/>
              </a:rPr>
              <a:t>6 De la plante du pied jusqu'à la tête, rien n'est en bon état: Ce ne sont que blessures, contusions et plaies vives, Qui n'ont été ni pansées, ni bandées, Ni adoucies par l'huile.</a:t>
            </a:r>
            <a:endParaRPr lang="en-US" sz="3600" dirty="0">
              <a:latin typeface="Arial Rounded MT Bold" panose="020F0704030504030204" pitchFamily="34" charset="0"/>
            </a:endParaRPr>
          </a:p>
          <a:p>
            <a:pPr algn="just"/>
            <a:r>
              <a:rPr lang="fr-FR" sz="3600" dirty="0">
                <a:solidFill>
                  <a:srgbClr val="66FFFF"/>
                </a:solidFill>
                <a:latin typeface="Arial Rounded MT Bold" panose="020F0704030504030204" pitchFamily="34" charset="0"/>
              </a:rPr>
              <a:t>7 Votre pays est dévasté, Vos villes sont consumées par le feu, Des étrangers dévorent vos campagnes sous vos yeux, Ils ravagent et détruisent, comme des barbares.</a:t>
            </a:r>
            <a:endParaRPr lang="en-US" sz="3600"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3997320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16E17-A0EA-B4AA-78C4-1C39DC477B7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4005F5-F98F-8EBB-C65E-092AC87AF5E2}"/>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lvl="0" algn="just"/>
            <a:r>
              <a:rPr lang="fr-FR" sz="4000" b="1" dirty="0">
                <a:solidFill>
                  <a:srgbClr val="FC0AFC"/>
                </a:solidFill>
                <a:latin typeface="Copperplate Gothic Bold" panose="020E0705020206020404" pitchFamily="34" charset="0"/>
              </a:rPr>
              <a:t>#12 La colère de Dieu contre L'incrédulité. </a:t>
            </a:r>
            <a:endParaRPr lang="en-US" sz="4000" dirty="0">
              <a:solidFill>
                <a:srgbClr val="FC0AFC"/>
              </a:solidFill>
              <a:latin typeface="Copperplate Gothic Bold" panose="020E0705020206020404" pitchFamily="34" charset="0"/>
            </a:endParaRPr>
          </a:p>
          <a:p>
            <a:pPr algn="just"/>
            <a:r>
              <a:rPr lang="fr-FR" sz="4000" b="1" dirty="0">
                <a:solidFill>
                  <a:srgbClr val="FF9300"/>
                </a:solidFill>
                <a:latin typeface="Arial Rounded MT Bold" panose="020F0704030504030204" pitchFamily="34" charset="0"/>
              </a:rPr>
              <a:t>Psaumes 78:21-22</a:t>
            </a:r>
            <a:r>
              <a:rPr lang="fr-FR" sz="4000" dirty="0">
                <a:solidFill>
                  <a:srgbClr val="FF9300"/>
                </a:solidFill>
                <a:latin typeface="Arial Rounded MT Bold" panose="020F0704030504030204" pitchFamily="34" charset="0"/>
              </a:rPr>
              <a:t> </a:t>
            </a:r>
          </a:p>
          <a:p>
            <a:pPr algn="just"/>
            <a:r>
              <a:rPr lang="fr-FR" sz="4000" dirty="0">
                <a:solidFill>
                  <a:srgbClr val="FF9300"/>
                </a:solidFill>
                <a:latin typeface="Arial Rounded MT Bold" panose="020F0704030504030204" pitchFamily="34" charset="0"/>
              </a:rPr>
              <a:t>21 </a:t>
            </a:r>
            <a:r>
              <a:rPr lang="fr-FR" sz="4000" dirty="0">
                <a:latin typeface="Arial Rounded MT Bold" panose="020F0704030504030204" pitchFamily="34" charset="0"/>
              </a:rPr>
              <a:t>L'Éternel entendit, et il fut irrité; Un feu s'alluma contre Jacob, Et la colère s'éleva contre Israël,</a:t>
            </a:r>
          </a:p>
          <a:p>
            <a:pPr algn="just"/>
            <a:r>
              <a:rPr lang="fr-FR" sz="4000" dirty="0">
                <a:latin typeface="Arial Rounded MT Bold" panose="020F0704030504030204" pitchFamily="34" charset="0"/>
              </a:rPr>
              <a:t> 22 Parce qu'ils ne crurent pas en Dieu, Parce qu'ils n'eurent pas confiance dans son secours.</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799124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C5712-0F3F-A57D-9B2C-FBD00E94E74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DA10CA-F9DC-B98F-EB90-BE321C9DA13F}"/>
              </a:ext>
            </a:extLst>
          </p:cNvPr>
          <p:cNvSpPr>
            <a:spLocks noGrp="1"/>
          </p:cNvSpPr>
          <p:nvPr>
            <p:ph idx="1"/>
          </p:nvPr>
        </p:nvSpPr>
        <p:spPr>
          <a:xfrm>
            <a:off x="0" y="0"/>
            <a:ext cx="9144000" cy="6858000"/>
          </a:xfrm>
          <a:solidFill>
            <a:schemeClr val="bg1"/>
          </a:solidFill>
        </p:spPr>
        <p:txBody>
          <a:bodyPr>
            <a:normAutofit fontScale="92500" lnSpcReduction="10000"/>
          </a:bodyPr>
          <a:lstStyle/>
          <a:p>
            <a:pPr algn="just"/>
            <a:r>
              <a:rPr lang="fr-FR" sz="3600" b="1" dirty="0">
                <a:solidFill>
                  <a:srgbClr val="FC0AFC"/>
                </a:solidFill>
                <a:latin typeface="Copperplate Gothic Bold" panose="020E0705020206020404" pitchFamily="34" charset="0"/>
              </a:rPr>
              <a:t>#13 La colère de Dieu  L'impénitence. </a:t>
            </a:r>
            <a:endParaRPr lang="en-US" sz="3600" dirty="0">
              <a:solidFill>
                <a:srgbClr val="FC0AFC"/>
              </a:solidFill>
              <a:latin typeface="Copperplate Gothic Bold" panose="020E0705020206020404" pitchFamily="34" charset="0"/>
            </a:endParaRPr>
          </a:p>
          <a:p>
            <a:pPr algn="just"/>
            <a:r>
              <a:rPr lang="fr-FR" sz="3600" b="1" dirty="0">
                <a:solidFill>
                  <a:srgbClr val="0033CC"/>
                </a:solidFill>
                <a:latin typeface="Arial Rounded MT Bold" panose="020F0704030504030204" pitchFamily="34" charset="0"/>
              </a:rPr>
              <a:t>Psaumes 7:11-12</a:t>
            </a:r>
            <a:r>
              <a:rPr lang="fr-FR" sz="3600" dirty="0">
                <a:solidFill>
                  <a:srgbClr val="0033CC"/>
                </a:solidFill>
                <a:latin typeface="Arial Rounded MT Bold" panose="020F0704030504030204" pitchFamily="34" charset="0"/>
              </a:rPr>
              <a:t> </a:t>
            </a:r>
            <a:r>
              <a:rPr lang="fr-FR" sz="3600" dirty="0">
                <a:latin typeface="Arial Rounded MT Bold" panose="020F0704030504030204" pitchFamily="34" charset="0"/>
              </a:rPr>
              <a:t>11 Dieu est un juste juge, Dieu s'irrite en tout temps. 12 Si le méchant ne se convertit pas, il aiguise son glaive, Il bande son arc, et il vise;</a:t>
            </a:r>
          </a:p>
          <a:p>
            <a:pPr algn="just"/>
            <a:r>
              <a:rPr lang="fr-FR" sz="3600" b="1" dirty="0">
                <a:solidFill>
                  <a:srgbClr val="0033CC"/>
                </a:solidFill>
                <a:latin typeface="Arial Rounded MT Bold" panose="020F0704030504030204" pitchFamily="34" charset="0"/>
              </a:rPr>
              <a:t>Proverbes 1:30-31</a:t>
            </a:r>
            <a:r>
              <a:rPr lang="fr-FR" sz="3600" dirty="0">
                <a:solidFill>
                  <a:srgbClr val="0033CC"/>
                </a:solidFill>
                <a:latin typeface="Arial Rounded MT Bold" panose="020F0704030504030204" pitchFamily="34" charset="0"/>
              </a:rPr>
              <a:t> </a:t>
            </a:r>
          </a:p>
          <a:p>
            <a:pPr algn="just"/>
            <a:r>
              <a:rPr lang="fr-FR" sz="3600" dirty="0">
                <a:latin typeface="Arial Rounded MT Bold" panose="020F0704030504030204" pitchFamily="34" charset="0"/>
              </a:rPr>
              <a:t>30 Parce qu'ils n'ont point aimé mes conseils, Et qu'ils ont dédaigné toutes mes réprimandes,</a:t>
            </a:r>
          </a:p>
          <a:p>
            <a:pPr algn="just"/>
            <a:r>
              <a:rPr lang="fr-FR" sz="3600" dirty="0">
                <a:latin typeface="Arial Rounded MT Bold" panose="020F0704030504030204" pitchFamily="34" charset="0"/>
              </a:rPr>
              <a:t> 31 Ils se nourriront du fruit de leur voie, Et ils se rassasieront de leurs propres conseils,</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2032487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D7D36-110C-62B9-7FB9-67D3BC46A4A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FAA743-EB4A-4387-ABA3-25CC38B75632}"/>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400" dirty="0">
                <a:solidFill>
                  <a:srgbClr val="FC0AFC"/>
                </a:solidFill>
                <a:latin typeface="Arial Rounded MT Bold" panose="020F0704030504030204" pitchFamily="34" charset="0"/>
              </a:rPr>
              <a:t>#14 La colère de Dieu contre l’Apostasie. </a:t>
            </a:r>
            <a:endParaRPr lang="en-US" sz="4400" dirty="0">
              <a:solidFill>
                <a:srgbClr val="FC0AFC"/>
              </a:solidFill>
              <a:latin typeface="Arial Rounded MT Bold" panose="020F0704030504030204" pitchFamily="34" charset="0"/>
            </a:endParaRPr>
          </a:p>
          <a:p>
            <a:pPr lvl="0" algn="just"/>
            <a:r>
              <a:rPr lang="fr-FR" sz="4400" dirty="0">
                <a:solidFill>
                  <a:srgbClr val="FFC000"/>
                </a:solidFill>
                <a:latin typeface="Arial Rounded MT Bold" panose="020F0704030504030204" pitchFamily="34" charset="0"/>
              </a:rPr>
              <a:t>#15 La colère de Dieu contre L'idolâtrie. </a:t>
            </a:r>
            <a:endParaRPr lang="en-US" sz="4400" dirty="0">
              <a:solidFill>
                <a:srgbClr val="FFC000"/>
              </a:solidFill>
              <a:latin typeface="Arial Rounded MT Bold" panose="020F0704030504030204" pitchFamily="34" charset="0"/>
            </a:endParaRPr>
          </a:p>
          <a:p>
            <a:pPr lvl="0" algn="just"/>
            <a:r>
              <a:rPr lang="fr-FR" sz="4400" dirty="0">
                <a:solidFill>
                  <a:schemeClr val="bg1"/>
                </a:solidFill>
                <a:latin typeface="Arial Rounded MT Bold" panose="020F0704030504030204" pitchFamily="34" charset="0"/>
              </a:rPr>
              <a:t>#16 La colère de Dieu contre les péchés des saints </a:t>
            </a:r>
            <a:endParaRPr lang="en-US" sz="4400" dirty="0">
              <a:solidFill>
                <a:schemeClr val="bg1"/>
              </a:solidFill>
              <a:latin typeface="Arial Rounded MT Bold" panose="020F0704030504030204" pitchFamily="34" charset="0"/>
            </a:endParaRPr>
          </a:p>
          <a:p>
            <a:pPr lvl="0" algn="just"/>
            <a:r>
              <a:rPr lang="fr-FR" sz="4400" dirty="0">
                <a:solidFill>
                  <a:srgbClr val="FFC000"/>
                </a:solidFill>
                <a:latin typeface="Arial Rounded MT Bold" panose="020F0704030504030204" pitchFamily="34" charset="0"/>
              </a:rPr>
              <a:t># 17 La colère de Dieu contre ceux qui s'opposent à l'Évangile. </a:t>
            </a:r>
            <a:endParaRPr lang="en-US" sz="4400" dirty="0">
              <a:solidFill>
                <a:srgbClr val="FFC000"/>
              </a:solidFill>
              <a:latin typeface="Arial Rounded MT Bold" panose="020F0704030504030204" pitchFamily="34" charset="0"/>
            </a:endParaRPr>
          </a:p>
        </p:txBody>
      </p:sp>
    </p:spTree>
    <p:extLst>
      <p:ext uri="{BB962C8B-B14F-4D97-AF65-F5344CB8AC3E}">
        <p14:creationId xmlns:p14="http://schemas.microsoft.com/office/powerpoint/2010/main" val="1150958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8B5BD-A32D-24CE-A488-7FC9374841E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04FAD3-3494-5916-7B21-BFF521C55D3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just"/>
            <a:r>
              <a:rPr lang="fr-FR" sz="4000" b="1" dirty="0">
                <a:latin typeface="Arial Rounded MT Bold" panose="020F0704030504030204" pitchFamily="34" charset="0"/>
              </a:rPr>
              <a:t>Hébreux 10:26-27</a:t>
            </a:r>
            <a:r>
              <a:rPr lang="fr-FR" sz="4000" dirty="0">
                <a:latin typeface="Arial Rounded MT Bold" panose="020F0704030504030204" pitchFamily="34" charset="0"/>
              </a:rPr>
              <a:t> </a:t>
            </a:r>
            <a:endParaRPr lang="en-US" sz="4000" dirty="0">
              <a:latin typeface="Arial Rounded MT Bold" panose="020F0704030504030204" pitchFamily="34" charset="0"/>
            </a:endParaRPr>
          </a:p>
          <a:p>
            <a:pPr algn="just"/>
            <a:r>
              <a:rPr lang="fr-FR" sz="4000" dirty="0" err="1">
                <a:solidFill>
                  <a:srgbClr val="FFC000"/>
                </a:solidFill>
                <a:latin typeface="Arial Rounded MT Bold" panose="020F0704030504030204" pitchFamily="34" charset="0"/>
              </a:rPr>
              <a:t>Heb</a:t>
            </a:r>
            <a:r>
              <a:rPr lang="fr-FR" sz="4000" dirty="0">
                <a:solidFill>
                  <a:srgbClr val="FFC000"/>
                </a:solidFill>
                <a:latin typeface="Arial Rounded MT Bold" panose="020F0704030504030204" pitchFamily="34" charset="0"/>
              </a:rPr>
              <a:t> 10:26 Car, si nous péchons volontairement après avoir reçu la connaissance de la vérité, il ne reste plus de sacrifice pour les péchés,</a:t>
            </a:r>
          </a:p>
          <a:p>
            <a:pPr algn="just"/>
            <a:r>
              <a:rPr lang="fr-FR" sz="4000" dirty="0">
                <a:latin typeface="Arial Rounded MT Bold" panose="020F0704030504030204" pitchFamily="34" charset="0"/>
              </a:rPr>
              <a:t> 27 mais une attente terrible du jugement et l'ardeur d'un feu qui dévorera les rebelles.</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74270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6E0BD-F946-08EC-998B-DA0944FFC59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53C34E-F205-69A2-5A9B-05D1462D66B6}"/>
              </a:ext>
            </a:extLst>
          </p:cNvPr>
          <p:cNvSpPr>
            <a:spLocks noGrp="1"/>
          </p:cNvSpPr>
          <p:nvPr>
            <p:ph idx="1"/>
          </p:nvPr>
        </p:nvSpPr>
        <p:spPr>
          <a:xfrm>
            <a:off x="0" y="0"/>
            <a:ext cx="9144000" cy="6858000"/>
          </a:xfrm>
          <a:solidFill>
            <a:srgbClr val="FFFF00"/>
          </a:solidFill>
        </p:spPr>
        <p:style>
          <a:lnRef idx="3">
            <a:schemeClr val="lt1"/>
          </a:lnRef>
          <a:fillRef idx="1">
            <a:schemeClr val="dk1"/>
          </a:fillRef>
          <a:effectRef idx="1">
            <a:schemeClr val="dk1"/>
          </a:effectRef>
          <a:fontRef idx="minor">
            <a:schemeClr val="lt1"/>
          </a:fontRef>
        </p:style>
        <p:txBody>
          <a:bodyPr>
            <a:normAutofit/>
          </a:bodyPr>
          <a:lstStyle/>
          <a:p>
            <a:pPr marL="0" indent="0" algn="just">
              <a:buNone/>
            </a:pPr>
            <a:r>
              <a:rPr lang="fr-FR" dirty="0">
                <a:solidFill>
                  <a:srgbClr val="CC00FF"/>
                </a:solidFill>
                <a:latin typeface="Copperplate Gothic Bold" panose="020E0705020206020404" pitchFamily="34" charset="0"/>
              </a:rPr>
              <a:t> # 15 La colère de Dieu contre L'idolâtrie. </a:t>
            </a:r>
            <a:endParaRPr lang="en-US" dirty="0">
              <a:solidFill>
                <a:srgbClr val="CC00FF"/>
              </a:solidFill>
              <a:latin typeface="Copperplate Gothic Bold" panose="020E0705020206020404" pitchFamily="34" charset="0"/>
            </a:endParaRPr>
          </a:p>
          <a:p>
            <a:pPr algn="just"/>
            <a:r>
              <a:rPr lang="fr-FR" sz="3800" b="1" dirty="0">
                <a:solidFill>
                  <a:srgbClr val="0033CC"/>
                </a:solidFill>
                <a:latin typeface="Arial Rounded MT Bold" panose="020F0704030504030204" pitchFamily="34" charset="0"/>
              </a:rPr>
              <a:t>Deutéronome 29:20</a:t>
            </a:r>
            <a:r>
              <a:rPr lang="fr-FR" sz="3800" dirty="0">
                <a:solidFill>
                  <a:srgbClr val="0033CC"/>
                </a:solidFill>
                <a:latin typeface="Arial Rounded MT Bold" panose="020F0704030504030204" pitchFamily="34" charset="0"/>
              </a:rPr>
              <a:t> L'Éternel ne voudra point lui pardonner. Mais alors la colère et la jalousie de l'Éternel s'enflammeront contre cet homme, toutes les malédictions écrites dans ce livre reposeront sur lui, et l'Éternel effacera son nom de dessous les cieux.</a:t>
            </a:r>
          </a:p>
        </p:txBody>
      </p:sp>
    </p:spTree>
    <p:extLst>
      <p:ext uri="{BB962C8B-B14F-4D97-AF65-F5344CB8AC3E}">
        <p14:creationId xmlns:p14="http://schemas.microsoft.com/office/powerpoint/2010/main" val="2945086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546C7-E5A1-8234-7A61-5230F2926AE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025236-B75E-DD49-8D6F-56CC3DADB7A9}"/>
              </a:ext>
            </a:extLst>
          </p:cNvPr>
          <p:cNvSpPr>
            <a:spLocks noGrp="1"/>
          </p:cNvSpPr>
          <p:nvPr>
            <p:ph idx="1"/>
          </p:nvPr>
        </p:nvSpPr>
        <p:spPr>
          <a:xfrm>
            <a:off x="0" y="0"/>
            <a:ext cx="9144000" cy="6858000"/>
          </a:xfrm>
          <a:solidFill>
            <a:srgbClr val="FFFF00"/>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3600" b="1" dirty="0">
                <a:solidFill>
                  <a:srgbClr val="CC00FF"/>
                </a:solidFill>
                <a:latin typeface="Arial Rounded MT Bold" panose="020F0704030504030204" pitchFamily="34" charset="0"/>
              </a:rPr>
              <a:t>Deutéronome 32:21-22</a:t>
            </a:r>
            <a:r>
              <a:rPr lang="fr-FR" sz="3600" dirty="0">
                <a:solidFill>
                  <a:srgbClr val="CC00FF"/>
                </a:solidFill>
                <a:latin typeface="Arial Rounded MT Bold" panose="020F0704030504030204" pitchFamily="34" charset="0"/>
              </a:rPr>
              <a:t> </a:t>
            </a:r>
            <a:r>
              <a:rPr lang="fr-FR" sz="3600" dirty="0">
                <a:solidFill>
                  <a:srgbClr val="0033CC"/>
                </a:solidFill>
                <a:latin typeface="Arial Rounded MT Bold" panose="020F0704030504030204" pitchFamily="34" charset="0"/>
              </a:rPr>
              <a:t>Ils ont excité ma jalousie par ce qui n'est point Dieu, Ils m'ont irrité par leurs vaines idoles; Et moi, j'exciterai leur jalousie par ce qui n'est point un peuple, Je les irriterai par une nation insensée.</a:t>
            </a:r>
          </a:p>
          <a:p>
            <a:pPr algn="just"/>
            <a:r>
              <a:rPr lang="fr-FR" sz="3600" dirty="0">
                <a:solidFill>
                  <a:srgbClr val="0033CC"/>
                </a:solidFill>
                <a:latin typeface="Arial Rounded MT Bold" panose="020F0704030504030204" pitchFamily="34" charset="0"/>
              </a:rPr>
              <a:t> </a:t>
            </a:r>
            <a:r>
              <a:rPr lang="fr-FR" sz="3600" dirty="0">
                <a:solidFill>
                  <a:srgbClr val="CC00FF"/>
                </a:solidFill>
                <a:latin typeface="Arial Rounded MT Bold" panose="020F0704030504030204" pitchFamily="34" charset="0"/>
              </a:rPr>
              <a:t>22 Car le feu de ma colère s'est allumé, Et il brûlera jusqu'au fond du séjour des morts; Il dévorera la terre et ses produits, Il embrasera les fondements des montagnes.</a:t>
            </a:r>
          </a:p>
        </p:txBody>
      </p:sp>
    </p:spTree>
    <p:extLst>
      <p:ext uri="{BB962C8B-B14F-4D97-AF65-F5344CB8AC3E}">
        <p14:creationId xmlns:p14="http://schemas.microsoft.com/office/powerpoint/2010/main" val="2773229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D1FB1-3AD1-5DD6-244F-5A6B77F30A5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609CBB-CDD4-CFA2-4583-177CB1CF3C45}"/>
              </a:ext>
            </a:extLst>
          </p:cNvPr>
          <p:cNvSpPr>
            <a:spLocks noGrp="1"/>
          </p:cNvSpPr>
          <p:nvPr>
            <p:ph idx="1"/>
          </p:nvPr>
        </p:nvSpPr>
        <p:spPr>
          <a:xfrm>
            <a:off x="0" y="0"/>
            <a:ext cx="9144000" cy="6858000"/>
          </a:xfrm>
          <a:solidFill>
            <a:srgbClr val="FFFF00"/>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4400" b="1" dirty="0">
                <a:solidFill>
                  <a:srgbClr val="CC00FF"/>
                </a:solidFill>
                <a:latin typeface="Arial Rounded MT Bold" panose="020F0704030504030204" pitchFamily="34" charset="0"/>
              </a:rPr>
              <a:t>2 Rois 22:17</a:t>
            </a:r>
            <a:r>
              <a:rPr lang="fr-FR" sz="4400" dirty="0">
                <a:solidFill>
                  <a:srgbClr val="CC00FF"/>
                </a:solidFill>
                <a:latin typeface="Arial Rounded MT Bold" panose="020F0704030504030204" pitchFamily="34" charset="0"/>
              </a:rPr>
              <a:t> </a:t>
            </a:r>
          </a:p>
          <a:p>
            <a:pPr algn="just"/>
            <a:r>
              <a:rPr lang="fr-FR" sz="4400" dirty="0">
                <a:solidFill>
                  <a:srgbClr val="0033CC"/>
                </a:solidFill>
                <a:latin typeface="Arial Rounded MT Bold" panose="020F0704030504030204" pitchFamily="34" charset="0"/>
              </a:rPr>
              <a:t>Parce qu'ils m'ont abandonné et qu'ils ont offert des parfums à d'autres dieux, afin de m'irriter par tous les ouvrages de leurs mains, ma colère s'est enflammée contre ce lieu, et elle ne s'éteindra point.</a:t>
            </a:r>
          </a:p>
        </p:txBody>
      </p:sp>
    </p:spTree>
    <p:extLst>
      <p:ext uri="{BB962C8B-B14F-4D97-AF65-F5344CB8AC3E}">
        <p14:creationId xmlns:p14="http://schemas.microsoft.com/office/powerpoint/2010/main" val="493951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20294-9874-1410-8BF2-9C070F0A76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E6AF9-F65B-1E06-3438-0210A9BEE4F6}"/>
              </a:ext>
            </a:extLst>
          </p:cNvPr>
          <p:cNvSpPr>
            <a:spLocks noGrp="1"/>
          </p:cNvSpPr>
          <p:nvPr>
            <p:ph idx="1"/>
          </p:nvPr>
        </p:nvSpPr>
        <p:spPr>
          <a:xfrm>
            <a:off x="0" y="0"/>
            <a:ext cx="9144000" cy="6858000"/>
          </a:xfrm>
          <a:solidFill>
            <a:srgbClr val="460000"/>
          </a:solidFill>
        </p:spPr>
        <p:txBody>
          <a:bodyPr>
            <a:normAutofit lnSpcReduction="10000"/>
          </a:bodyPr>
          <a:lstStyle/>
          <a:p>
            <a:pPr algn="just"/>
            <a:r>
              <a:rPr lang="fr-FR" sz="4000" dirty="0">
                <a:solidFill>
                  <a:schemeClr val="bg1"/>
                </a:solidFill>
                <a:latin typeface="Arial Rounded MT Bold" panose="020F0704030504030204" pitchFamily="34" charset="0"/>
              </a:rPr>
              <a:t>#1 </a:t>
            </a:r>
            <a:r>
              <a:rPr lang="fr-FR" sz="4000" b="1" dirty="0">
                <a:solidFill>
                  <a:srgbClr val="FFFF00"/>
                </a:solidFill>
                <a:latin typeface="Arial Rounded MT Bold" panose="020F0704030504030204" pitchFamily="34" charset="0"/>
              </a:rPr>
              <a:t>DIEU VEUT  ÉPARGNER SES ENFANTS DE SA COLÈRE</a:t>
            </a:r>
          </a:p>
          <a:p>
            <a:pPr algn="just"/>
            <a:r>
              <a:rPr lang="fr-FR" sz="4000" b="1" dirty="0">
                <a:solidFill>
                  <a:srgbClr val="66FFFF"/>
                </a:solidFill>
                <a:latin typeface="Copperplate Gothic Bold" panose="020E0705020206020404" pitchFamily="34" charset="0"/>
              </a:rPr>
              <a:t>#2 La colère de Dieu est évitée pour ceux qui croient.</a:t>
            </a:r>
          </a:p>
          <a:p>
            <a:pPr algn="just"/>
            <a:r>
              <a:rPr lang="fr-FR" sz="4000" dirty="0">
                <a:solidFill>
                  <a:srgbClr val="FFFF00"/>
                </a:solidFill>
                <a:latin typeface="Copperplate Gothic Bold" panose="020E0705020206020404" pitchFamily="34" charset="0"/>
              </a:rPr>
              <a:t>#3 La colère de Dieu est évitée lors de la confession du péché et du repentir.</a:t>
            </a:r>
          </a:p>
          <a:p>
            <a:pPr algn="just"/>
            <a:r>
              <a:rPr lang="fr-FR" sz="4000" b="1" dirty="0">
                <a:solidFill>
                  <a:srgbClr val="66FFFF"/>
                </a:solidFill>
                <a:latin typeface="Copperplate Gothic Bold" panose="020E0705020206020404" pitchFamily="34" charset="0"/>
              </a:rPr>
              <a:t> #4 Dieu ne prend aucun plaisir en faisant pleuvoir sa colère sur les fils de l’homme.  </a:t>
            </a:r>
            <a:endParaRPr lang="en-US" sz="4000" dirty="0">
              <a:solidFill>
                <a:srgbClr val="66FFFF"/>
              </a:solidFill>
              <a:latin typeface="Copperplate Gothic Bold" panose="020E0705020206020404" pitchFamily="34" charset="0"/>
            </a:endParaRPr>
          </a:p>
          <a:p>
            <a:pPr algn="just"/>
            <a:endParaRPr lang="en-US" sz="4000" dirty="0">
              <a:solidFill>
                <a:srgbClr val="CC00FF"/>
              </a:solidFill>
              <a:latin typeface="Copperplate Gothic Bold" panose="020E0705020206020404" pitchFamily="34" charset="0"/>
            </a:endParaRPr>
          </a:p>
          <a:p>
            <a:pPr algn="just"/>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972547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49FBE-5F6B-8B19-FF32-519203F6E1B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D6BD57-2627-7ED4-C35C-69F6C038BDC5}"/>
              </a:ext>
            </a:extLst>
          </p:cNvPr>
          <p:cNvSpPr>
            <a:spLocks noGrp="1"/>
          </p:cNvSpPr>
          <p:nvPr>
            <p:ph idx="1"/>
          </p:nvPr>
        </p:nvSpPr>
        <p:spPr>
          <a:xfrm>
            <a:off x="0" y="0"/>
            <a:ext cx="9144000" cy="6858000"/>
          </a:xfrm>
          <a:solidFill>
            <a:srgbClr val="FFFF00"/>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4400" b="1" dirty="0">
                <a:solidFill>
                  <a:srgbClr val="CC00FF"/>
                </a:solidFill>
                <a:latin typeface="Arial Rounded MT Bold" panose="020F0704030504030204" pitchFamily="34" charset="0"/>
              </a:rPr>
              <a:t>Psaumes 78:58-59</a:t>
            </a:r>
            <a:r>
              <a:rPr lang="fr-FR" sz="4400" dirty="0">
                <a:solidFill>
                  <a:srgbClr val="CC00FF"/>
                </a:solidFill>
                <a:latin typeface="Arial Rounded MT Bold" panose="020F0704030504030204" pitchFamily="34" charset="0"/>
              </a:rPr>
              <a:t> </a:t>
            </a:r>
          </a:p>
          <a:p>
            <a:pPr algn="just"/>
            <a:r>
              <a:rPr lang="fr-FR" sz="4400" dirty="0">
                <a:solidFill>
                  <a:srgbClr val="0033CC"/>
                </a:solidFill>
                <a:latin typeface="Arial Rounded MT Bold" panose="020F0704030504030204" pitchFamily="34" charset="0"/>
              </a:rPr>
              <a:t>58 Ils l'irritèrent par leurs hauts lieux, Et ils excitèrent sa jalousie par leurs idoles. </a:t>
            </a:r>
          </a:p>
          <a:p>
            <a:pPr algn="just"/>
            <a:r>
              <a:rPr lang="fr-FR" sz="4400" dirty="0">
                <a:solidFill>
                  <a:srgbClr val="CC00FF"/>
                </a:solidFill>
                <a:latin typeface="Arial Rounded MT Bold" panose="020F0704030504030204" pitchFamily="34" charset="0"/>
              </a:rPr>
              <a:t>59 Dieu entendit, et il fut irrité; Il repoussa fortement Israël.</a:t>
            </a:r>
            <a:endParaRPr lang="en-US" sz="4400" dirty="0">
              <a:solidFill>
                <a:srgbClr val="CC00FF"/>
              </a:solidFill>
              <a:latin typeface="Arial Rounded MT Bold" panose="020F0704030504030204" pitchFamily="34" charset="0"/>
            </a:endParaRPr>
          </a:p>
        </p:txBody>
      </p:sp>
    </p:spTree>
    <p:extLst>
      <p:ext uri="{BB962C8B-B14F-4D97-AF65-F5344CB8AC3E}">
        <p14:creationId xmlns:p14="http://schemas.microsoft.com/office/powerpoint/2010/main" val="4254203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EF7ED-D85F-81A4-01B2-A1EB4F393EA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525339-AFD1-1513-B250-6664624F78AB}"/>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a:bodyPr>
          <a:lstStyle/>
          <a:p>
            <a:pPr lvl="0" algn="just"/>
            <a:r>
              <a:rPr lang="fr-FR" dirty="0">
                <a:solidFill>
                  <a:srgbClr val="FFFF00"/>
                </a:solidFill>
                <a:latin typeface="Copperplate Gothic Bold" panose="020E0705020206020404" pitchFamily="34" charset="0"/>
              </a:rPr>
              <a:t>#16 La colère de Dieu contre le péché des saints </a:t>
            </a:r>
            <a:endParaRPr lang="en-US" dirty="0">
              <a:solidFill>
                <a:srgbClr val="FFFF00"/>
              </a:solidFill>
              <a:latin typeface="Copperplate Gothic Bold" panose="020E0705020206020404" pitchFamily="34" charset="0"/>
            </a:endParaRPr>
          </a:p>
          <a:p>
            <a:pPr algn="just"/>
            <a:r>
              <a:rPr lang="fr-FR" sz="3600" b="1" dirty="0">
                <a:latin typeface="Arial Rounded MT Bold" panose="020F0704030504030204" pitchFamily="34" charset="0"/>
              </a:rPr>
              <a:t>Psaumes 89:31-33</a:t>
            </a:r>
            <a:r>
              <a:rPr lang="fr-FR" sz="3600" dirty="0">
                <a:latin typeface="Arial Rounded MT Bold" panose="020F0704030504030204" pitchFamily="34" charset="0"/>
              </a:rPr>
              <a:t> Ps </a:t>
            </a:r>
            <a:r>
              <a:rPr lang="fr-FR" sz="3600" dirty="0">
                <a:solidFill>
                  <a:srgbClr val="66FFFF"/>
                </a:solidFill>
                <a:latin typeface="Arial Rounded MT Bold" panose="020F0704030504030204" pitchFamily="34" charset="0"/>
              </a:rPr>
              <a:t>31) Si ses fils abandonnent ma loi Et ne marchent pas selon ses ordonnances,</a:t>
            </a:r>
          </a:p>
          <a:p>
            <a:pPr algn="just"/>
            <a:r>
              <a:rPr lang="fr-FR" sz="3600" dirty="0">
                <a:latin typeface="Arial Rounded MT Bold" panose="020F0704030504030204" pitchFamily="34" charset="0"/>
              </a:rPr>
              <a:t> 32) S'ils violent mes préceptes Et n'observent pas mes commandements,</a:t>
            </a:r>
          </a:p>
          <a:p>
            <a:pPr algn="just"/>
            <a:r>
              <a:rPr lang="fr-FR" sz="3600" dirty="0">
                <a:solidFill>
                  <a:srgbClr val="66FFFF"/>
                </a:solidFill>
                <a:latin typeface="Arial Rounded MT Bold" panose="020F0704030504030204" pitchFamily="34" charset="0"/>
              </a:rPr>
              <a:t> 33) Je punirai de la verge leurs transgressions, Et par des coups leurs iniquités;</a:t>
            </a:r>
          </a:p>
        </p:txBody>
      </p:sp>
    </p:spTree>
    <p:extLst>
      <p:ext uri="{BB962C8B-B14F-4D97-AF65-F5344CB8AC3E}">
        <p14:creationId xmlns:p14="http://schemas.microsoft.com/office/powerpoint/2010/main" val="23300244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5E9B8-2FDB-0026-3C80-B2B37F50FBB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39B599-9627-888E-4E3A-274D54E16002}"/>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3800" b="1" dirty="0">
                <a:solidFill>
                  <a:srgbClr val="66FFFF"/>
                </a:solidFill>
                <a:latin typeface="Arial Rounded MT Bold" panose="020F0704030504030204" pitchFamily="34" charset="0"/>
              </a:rPr>
              <a:t>Psaumes 90:7-9</a:t>
            </a:r>
            <a:r>
              <a:rPr lang="fr-FR" sz="3800" dirty="0">
                <a:solidFill>
                  <a:srgbClr val="66FFFF"/>
                </a:solidFill>
                <a:latin typeface="Arial Rounded MT Bold" panose="020F0704030504030204" pitchFamily="34" charset="0"/>
              </a:rPr>
              <a:t>  </a:t>
            </a:r>
          </a:p>
          <a:p>
            <a:pPr algn="just"/>
            <a:r>
              <a:rPr lang="fr-FR" sz="3800" dirty="0">
                <a:latin typeface="Arial Rounded MT Bold" panose="020F0704030504030204" pitchFamily="34" charset="0"/>
              </a:rPr>
              <a:t>7 ¶ Nous sommes consumés par ta colère, Et ta fureur nous épouvante.</a:t>
            </a:r>
          </a:p>
          <a:p>
            <a:pPr algn="just"/>
            <a:r>
              <a:rPr lang="fr-FR" sz="3800" dirty="0">
                <a:solidFill>
                  <a:srgbClr val="66FFFF"/>
                </a:solidFill>
                <a:latin typeface="Arial Rounded MT Bold" panose="020F0704030504030204" pitchFamily="34" charset="0"/>
              </a:rPr>
              <a:t> 8 Tu mets devant toi nos iniquités, Et à la lumière de ta face nos fautes cachées.</a:t>
            </a:r>
          </a:p>
          <a:p>
            <a:pPr algn="just"/>
            <a:r>
              <a:rPr lang="fr-FR" sz="3800" dirty="0">
                <a:latin typeface="Arial Rounded MT Bold" panose="020F0704030504030204" pitchFamily="34" charset="0"/>
              </a:rPr>
              <a:t> 9 Tous nos jours disparaissent par ton courroux; Nous voyons nos années s'évanouir comme un son.</a:t>
            </a:r>
          </a:p>
        </p:txBody>
      </p:sp>
    </p:spTree>
    <p:extLst>
      <p:ext uri="{BB962C8B-B14F-4D97-AF65-F5344CB8AC3E}">
        <p14:creationId xmlns:p14="http://schemas.microsoft.com/office/powerpoint/2010/main" val="12946983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FEBD4-0D85-9316-A08D-47C75D3C316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CEC00D-3A12-1B7C-A621-03D85B363D79}"/>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3600" b="1" dirty="0">
                <a:solidFill>
                  <a:srgbClr val="66FFFF"/>
                </a:solidFill>
                <a:latin typeface="Arial Rounded MT Bold" panose="020F0704030504030204" pitchFamily="34" charset="0"/>
              </a:rPr>
              <a:t>Psaumes 99:8</a:t>
            </a:r>
            <a:r>
              <a:rPr lang="fr-FR" sz="3600" dirty="0">
                <a:solidFill>
                  <a:srgbClr val="66FFFF"/>
                </a:solidFill>
                <a:latin typeface="Arial Rounded MT Bold" panose="020F0704030504030204" pitchFamily="34" charset="0"/>
              </a:rPr>
              <a:t>  </a:t>
            </a:r>
            <a:r>
              <a:rPr lang="fr-FR" sz="3600" dirty="0">
                <a:latin typeface="Arial Rounded MT Bold" panose="020F0704030504030204" pitchFamily="34" charset="0"/>
              </a:rPr>
              <a:t>Éternel, notre Dieu, tu les exauças, Tu fus pour eux un Dieu qui pardonne, Mais tu les as punis de leurs fautes.</a:t>
            </a:r>
          </a:p>
          <a:p>
            <a:pPr algn="just"/>
            <a:r>
              <a:rPr lang="fr-FR" sz="3600" b="1" dirty="0">
                <a:solidFill>
                  <a:srgbClr val="66FFFF"/>
                </a:solidFill>
                <a:latin typeface="Arial Rounded MT Bold" panose="020F0704030504030204" pitchFamily="34" charset="0"/>
              </a:rPr>
              <a:t>Psaumes 102:10-11</a:t>
            </a:r>
            <a:r>
              <a:rPr lang="fr-FR" sz="3600" dirty="0">
                <a:solidFill>
                  <a:srgbClr val="66FFFF"/>
                </a:solidFill>
                <a:latin typeface="Arial Rounded MT Bold" panose="020F0704030504030204" pitchFamily="34" charset="0"/>
              </a:rPr>
              <a:t> </a:t>
            </a:r>
            <a:r>
              <a:rPr lang="fr-FR" sz="3600" dirty="0">
                <a:latin typeface="Arial Rounded MT Bold" panose="020F0704030504030204" pitchFamily="34" charset="0"/>
              </a:rPr>
              <a:t>Je mange la poussière au lieu de pain, Et je mêle des larmes à ma boisson,</a:t>
            </a:r>
          </a:p>
          <a:p>
            <a:pPr algn="just"/>
            <a:r>
              <a:rPr lang="fr-FR" sz="3600" dirty="0">
                <a:solidFill>
                  <a:srgbClr val="66FFFF"/>
                </a:solidFill>
                <a:latin typeface="Arial Rounded MT Bold" panose="020F0704030504030204" pitchFamily="34" charset="0"/>
              </a:rPr>
              <a:t> 11) A cause de ta colère et de ta fureur; Car tu m'as soulevé et jeté au loin.</a:t>
            </a:r>
            <a:endParaRPr lang="en-US" sz="3600"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1824007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DEED0-C600-7D15-39A6-20301DEF46A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794267-B947-426F-D97D-4D4F08D74A29}"/>
              </a:ext>
            </a:extLst>
          </p:cNvPr>
          <p:cNvSpPr>
            <a:spLocks noGrp="1"/>
          </p:cNvSpPr>
          <p:nvPr>
            <p:ph idx="1"/>
          </p:nvPr>
        </p:nvSpPr>
        <p:spPr>
          <a:xfrm>
            <a:off x="0" y="0"/>
            <a:ext cx="9144000" cy="6858000"/>
          </a:xfrm>
          <a:solidFill>
            <a:srgbClr val="FF0000"/>
          </a:solidFill>
        </p:spPr>
        <p:style>
          <a:lnRef idx="3">
            <a:schemeClr val="lt1"/>
          </a:lnRef>
          <a:fillRef idx="1">
            <a:schemeClr val="dk1"/>
          </a:fillRef>
          <a:effectRef idx="1">
            <a:schemeClr val="dk1"/>
          </a:effectRef>
          <a:fontRef idx="minor">
            <a:schemeClr val="lt1"/>
          </a:fontRef>
        </p:style>
        <p:txBody>
          <a:bodyPr>
            <a:normAutofit lnSpcReduction="10000"/>
          </a:bodyPr>
          <a:lstStyle/>
          <a:p>
            <a:pPr marL="0" lvl="0" indent="0" algn="just">
              <a:buNone/>
            </a:pPr>
            <a:r>
              <a:rPr lang="fr-FR" sz="2800" b="1" dirty="0">
                <a:solidFill>
                  <a:schemeClr val="tx1"/>
                </a:solidFill>
                <a:latin typeface="Copperplate Gothic Bold" panose="020E0705020206020404" pitchFamily="34" charset="0"/>
              </a:rPr>
              <a:t>#17 La colère de Dieu est Extrême, contre ceux qui s'opposent à l'Évangile. </a:t>
            </a:r>
            <a:endParaRPr lang="en-US" sz="2800" b="1" dirty="0">
              <a:solidFill>
                <a:schemeClr val="tx1"/>
              </a:solidFill>
              <a:latin typeface="Copperplate Gothic Bold" panose="020E0705020206020404" pitchFamily="34" charset="0"/>
            </a:endParaRPr>
          </a:p>
          <a:p>
            <a:pPr algn="just"/>
            <a:r>
              <a:rPr lang="fr-FR" sz="3600" dirty="0">
                <a:solidFill>
                  <a:srgbClr val="0033CC"/>
                </a:solidFill>
                <a:latin typeface="Arial Rounded MT Bold" panose="020F0704030504030204" pitchFamily="34" charset="0"/>
              </a:rPr>
              <a:t>1 Thessaloniciens 2:15-16 </a:t>
            </a:r>
            <a:r>
              <a:rPr lang="fr-FR" sz="3600" dirty="0">
                <a:latin typeface="Arial Rounded MT Bold" panose="020F0704030504030204" pitchFamily="34" charset="0"/>
              </a:rPr>
              <a:t>Ce sont ces Juifs qui ont fait mourir le Seigneur Jésus et les prophètes, qui nous ont persécutés, qui ne plaisent point à Dieu, et qui sont ennemis de tous les hommes,</a:t>
            </a:r>
          </a:p>
          <a:p>
            <a:pPr algn="just"/>
            <a:r>
              <a:rPr lang="fr-FR" sz="3600" dirty="0">
                <a:solidFill>
                  <a:schemeClr val="tx1"/>
                </a:solidFill>
                <a:latin typeface="Arial Rounded MT Bold" panose="020F0704030504030204" pitchFamily="34" charset="0"/>
              </a:rPr>
              <a:t> 16 nous empêchant de parler aux païens pour qu'ils soient sauvés, en sorte qu'ils ne cessent de mettre le comble à leurs péchés. Mais la colère a fini par les atteindre.</a:t>
            </a:r>
            <a:endParaRPr lang="en-US" sz="36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403838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3A98B-638D-851E-11EF-EBC212987B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3AB693-57AA-E34E-F39D-8FAA8F2C7C76}"/>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lvl="0" indent="0" algn="just">
              <a:buNone/>
            </a:pPr>
            <a:r>
              <a:rPr lang="fr-FR" dirty="0">
                <a:solidFill>
                  <a:srgbClr val="FC0AFC"/>
                </a:solidFill>
                <a:latin typeface="Copperplate Gothic Bold" panose="020E0705020206020404" pitchFamily="34" charset="0"/>
              </a:rPr>
              <a:t>#18 C’est une folie de provoquer la colère de Dieu</a:t>
            </a:r>
            <a:endParaRPr lang="en-US" dirty="0">
              <a:solidFill>
                <a:srgbClr val="FC0AFC"/>
              </a:solidFill>
              <a:latin typeface="Copperplate Gothic Bold" panose="020E0705020206020404" pitchFamily="34" charset="0"/>
            </a:endParaRPr>
          </a:p>
          <a:p>
            <a:pPr algn="just"/>
            <a:r>
              <a:rPr lang="fr-FR" sz="3600" b="1" dirty="0">
                <a:solidFill>
                  <a:srgbClr val="FFFF00"/>
                </a:solidFill>
                <a:latin typeface="Arial Rounded MT Bold" panose="020F0704030504030204" pitchFamily="34" charset="0"/>
              </a:rPr>
              <a:t>Jérémie 7:19-20</a:t>
            </a:r>
            <a:r>
              <a:rPr lang="fr-FR" sz="3600" dirty="0">
                <a:solidFill>
                  <a:srgbClr val="FFFF00"/>
                </a:solidFill>
                <a:latin typeface="Arial Rounded MT Bold" panose="020F0704030504030204" pitchFamily="34" charset="0"/>
              </a:rPr>
              <a:t> </a:t>
            </a:r>
            <a:r>
              <a:rPr lang="fr-FR" sz="3600" dirty="0">
                <a:latin typeface="Arial Rounded MT Bold" panose="020F0704030504030204" pitchFamily="34" charset="0"/>
              </a:rPr>
              <a:t>Est-ce moi qu'ils irritent? dit l'Éternel; N'est-ce pas eux-mêmes, A leur propre confusion?</a:t>
            </a:r>
          </a:p>
          <a:p>
            <a:pPr algn="just"/>
            <a:r>
              <a:rPr lang="fr-FR" sz="3600" dirty="0">
                <a:latin typeface="Arial Rounded MT Bold" panose="020F0704030504030204" pitchFamily="34" charset="0"/>
              </a:rPr>
              <a:t> </a:t>
            </a:r>
            <a:r>
              <a:rPr lang="fr-FR" sz="3600" dirty="0">
                <a:solidFill>
                  <a:srgbClr val="FFFF00"/>
                </a:solidFill>
                <a:latin typeface="Arial Rounded MT Bold" panose="020F0704030504030204" pitchFamily="34" charset="0"/>
              </a:rPr>
              <a:t>20 C'est pourquoi ainsi parle le Seigneur, l'Éternel: Voici, ma colère et ma fureur se répandent sur ce lieu, Sur les hommes et sur les bêtes, Sur les arbres des champs et sur les fruits de la terre; Elle brûlera, et ne s'éteindra point.</a:t>
            </a:r>
          </a:p>
        </p:txBody>
      </p:sp>
    </p:spTree>
    <p:extLst>
      <p:ext uri="{BB962C8B-B14F-4D97-AF65-F5344CB8AC3E}">
        <p14:creationId xmlns:p14="http://schemas.microsoft.com/office/powerpoint/2010/main" val="79698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70A29-0E72-F058-A783-3A69ACD0E9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EC97DF-9A18-CAB8-3920-A7E9D4525BA2}"/>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4000" b="1" dirty="0">
                <a:solidFill>
                  <a:srgbClr val="FFFF00"/>
                </a:solidFill>
                <a:latin typeface="Arial Rounded MT Bold" panose="020F0704030504030204" pitchFamily="34" charset="0"/>
              </a:rPr>
              <a:t>1 Corinthiens 10:21-22</a:t>
            </a:r>
            <a:r>
              <a:rPr lang="fr-FR" sz="4000" dirty="0">
                <a:solidFill>
                  <a:srgbClr val="FFFF00"/>
                </a:solidFill>
                <a:latin typeface="Arial Rounded MT Bold" panose="020F0704030504030204" pitchFamily="34" charset="0"/>
              </a:rPr>
              <a:t> </a:t>
            </a:r>
          </a:p>
          <a:p>
            <a:pPr algn="just"/>
            <a:r>
              <a:rPr lang="fr-FR" sz="4000" dirty="0">
                <a:latin typeface="Arial Rounded MT Bold" panose="020F0704030504030204" pitchFamily="34" charset="0"/>
              </a:rPr>
              <a:t>21 Vous ne pouvez boire la coupe du Seigneur, et la coupe des démons; vous ne pouvez participer à la table du Seigneur, et à la table des démons.</a:t>
            </a:r>
          </a:p>
          <a:p>
            <a:pPr algn="just"/>
            <a:r>
              <a:rPr lang="fr-FR" sz="4000" dirty="0">
                <a:solidFill>
                  <a:srgbClr val="FFFF00"/>
                </a:solidFill>
                <a:latin typeface="Arial Rounded MT Bold" panose="020F0704030504030204" pitchFamily="34" charset="0"/>
              </a:rPr>
              <a:t> 22 Voulons-nous provoquer la jalousie du Seigneur? Sommes-nous plus forts que lui?</a:t>
            </a:r>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534866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EC94E-9219-2A8B-F1BC-AB553F5898A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80AF11-ED37-2FE4-861A-DC96C6307189}"/>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dirty="0">
                <a:solidFill>
                  <a:srgbClr val="C00000"/>
                </a:solidFill>
                <a:latin typeface="Copperplate Gothic Bold" panose="020E0705020206020404" pitchFamily="34" charset="0"/>
              </a:rPr>
              <a:t>#19 La colère de Dieu est redoutable</a:t>
            </a:r>
            <a:endParaRPr lang="en-US" sz="4000" dirty="0">
              <a:solidFill>
                <a:srgbClr val="C00000"/>
              </a:solidFill>
              <a:latin typeface="Copperplate Gothic Bold" panose="020E0705020206020404" pitchFamily="34" charset="0"/>
            </a:endParaRPr>
          </a:p>
          <a:p>
            <a:pPr algn="just"/>
            <a:r>
              <a:rPr lang="fr-FR" sz="4000" b="1" dirty="0">
                <a:latin typeface="Arial Rounded MT Bold" panose="020F0704030504030204" pitchFamily="34" charset="0"/>
              </a:rPr>
              <a:t>Psaumes 76:7-8</a:t>
            </a:r>
          </a:p>
          <a:p>
            <a:pPr algn="just"/>
            <a:r>
              <a:rPr lang="fr-FR" sz="4000" dirty="0">
                <a:solidFill>
                  <a:srgbClr val="C00000"/>
                </a:solidFill>
                <a:latin typeface="Arial Rounded MT Bold" panose="020F0704030504030204" pitchFamily="34" charset="0"/>
              </a:rPr>
              <a:t>7 A ta menace, Dieu de Jacob! Ils se sont endormis, cavaliers et chevaux.</a:t>
            </a:r>
          </a:p>
          <a:p>
            <a:pPr algn="just"/>
            <a:r>
              <a:rPr lang="fr-FR" sz="4000" dirty="0">
                <a:latin typeface="Arial Rounded MT Bold" panose="020F0704030504030204" pitchFamily="34" charset="0"/>
              </a:rPr>
              <a:t> 8) Tu es redoutable, ô toi! Qui peut te résister, quand ta colère éclate?</a:t>
            </a:r>
          </a:p>
        </p:txBody>
      </p:sp>
    </p:spTree>
    <p:extLst>
      <p:ext uri="{BB962C8B-B14F-4D97-AF65-F5344CB8AC3E}">
        <p14:creationId xmlns:p14="http://schemas.microsoft.com/office/powerpoint/2010/main" val="39855196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AD5E6-1BB7-0BEB-47DA-3AB365A2A8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6E4115-A942-93F0-3465-EC3350C67191}"/>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rgbClr val="C00000"/>
                </a:solidFill>
                <a:latin typeface="Arial Rounded MT Bold" panose="020F0704030504030204" pitchFamily="34" charset="0"/>
              </a:rPr>
              <a:t>Psaumes 90:11</a:t>
            </a:r>
            <a:r>
              <a:rPr lang="fr-FR" sz="4000" dirty="0">
                <a:solidFill>
                  <a:srgbClr val="C00000"/>
                </a:solidFill>
                <a:latin typeface="Arial Rounded MT Bold" panose="020F0704030504030204" pitchFamily="34" charset="0"/>
              </a:rPr>
              <a:t> </a:t>
            </a:r>
            <a:r>
              <a:rPr lang="fr-FR" sz="4000" dirty="0">
                <a:latin typeface="Arial Rounded MT Bold" panose="020F0704030504030204" pitchFamily="34" charset="0"/>
              </a:rPr>
              <a:t> Qui prend garde à la force de ta colère, Et à ton courroux, selon la crainte qui t'est due?</a:t>
            </a:r>
          </a:p>
          <a:p>
            <a:pPr algn="just"/>
            <a:r>
              <a:rPr lang="fr-FR" sz="4000" b="1" dirty="0">
                <a:solidFill>
                  <a:srgbClr val="C00000"/>
                </a:solidFill>
                <a:latin typeface="Arial Rounded MT Bold" panose="020F0704030504030204" pitchFamily="34" charset="0"/>
              </a:rPr>
              <a:t>Matthieu 10:28</a:t>
            </a:r>
            <a:r>
              <a:rPr lang="fr-FR" sz="4000" dirty="0">
                <a:solidFill>
                  <a:srgbClr val="C00000"/>
                </a:solidFill>
                <a:latin typeface="Arial Rounded MT Bold" panose="020F0704030504030204" pitchFamily="34" charset="0"/>
              </a:rPr>
              <a:t> </a:t>
            </a:r>
            <a:r>
              <a:rPr lang="fr-FR" sz="4000" dirty="0">
                <a:latin typeface="Arial Rounded MT Bold" panose="020F0704030504030204" pitchFamily="34" charset="0"/>
              </a:rPr>
              <a:t>Ne craignez pas ceux qui tuent le corps et qui ne peuvent tuer l'âme; craignez plutôt celui qui peut faire périr l'âme et le corps dans la géhenne.</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8491097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a:bodyPr>
          <a:lstStyle/>
          <a:p>
            <a:pPr algn="ctr">
              <a:buNone/>
            </a:pPr>
            <a:r>
              <a:rPr lang="fr-FR" sz="4800" b="1" dirty="0">
                <a:solidFill>
                  <a:srgbClr val="C00000"/>
                </a:solidFill>
                <a:latin typeface="Copperplate Gothic Bold" pitchFamily="34" charset="0"/>
              </a:rPr>
              <a:t>Format des rencontres :</a:t>
            </a:r>
            <a:endParaRPr lang="en-US" sz="4800" dirty="0">
              <a:solidFill>
                <a:srgbClr val="C00000"/>
              </a:solidFill>
              <a:latin typeface="Copperplate Gothic Bold" pitchFamily="34" charset="0"/>
            </a:endParaRPr>
          </a:p>
          <a:p>
            <a:pPr algn="just"/>
            <a:r>
              <a:rPr lang="fr-FR" sz="4800" dirty="0"/>
              <a:t>Chaque vendredi de </a:t>
            </a:r>
            <a:r>
              <a:rPr lang="fr-FR" sz="4800" dirty="0">
                <a:solidFill>
                  <a:srgbClr val="C00000"/>
                </a:solidFill>
              </a:rPr>
              <a:t>7 :30 a 9 :00 PM </a:t>
            </a:r>
          </a:p>
          <a:p>
            <a:pPr algn="just"/>
            <a:r>
              <a:rPr lang="en-US" sz="3600" b="1" dirty="0">
                <a:solidFill>
                  <a:srgbClr val="002060"/>
                </a:solidFill>
              </a:rPr>
              <a:t>YouTube Presentation 7:30-8:30pm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B2A88-B38D-432E-D541-331FBFAB95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3388C0-F46E-5AA6-622E-5F315AB25189}"/>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000" b="1" dirty="0">
                <a:solidFill>
                  <a:schemeClr val="tx1"/>
                </a:solidFill>
                <a:latin typeface="Copperplate Gothic Bold" panose="020E0705020206020404" pitchFamily="34" charset="0"/>
              </a:rPr>
              <a:t>#5 La colère de Dieu est juste. </a:t>
            </a:r>
          </a:p>
          <a:p>
            <a:pPr algn="just"/>
            <a:r>
              <a:rPr lang="fr-FR" sz="4000" b="1" dirty="0">
                <a:solidFill>
                  <a:srgbClr val="FF0000"/>
                </a:solidFill>
                <a:latin typeface="Copperplate Gothic Bold" panose="020E0705020206020404" pitchFamily="34" charset="0"/>
              </a:rPr>
              <a:t>#6 La justice de la colère de Dieu, à ne pas remettre en question. </a:t>
            </a:r>
          </a:p>
          <a:p>
            <a:pPr algn="just"/>
            <a:r>
              <a:rPr lang="fr-FR" sz="4000" b="1" dirty="0">
                <a:solidFill>
                  <a:schemeClr val="tx1"/>
                </a:solidFill>
                <a:latin typeface="Copperplate Gothic Bold" panose="020E0705020206020404" pitchFamily="34" charset="0"/>
              </a:rPr>
              <a:t>#7 La colère de Dieu se manifeste dans des jugements et des afflictions.</a:t>
            </a:r>
            <a:endParaRPr lang="en-US" sz="4000" dirty="0">
              <a:solidFill>
                <a:schemeClr val="tx1"/>
              </a:solidFill>
              <a:latin typeface="Copperplate Gothic Bold" panose="020E0705020206020404" pitchFamily="34" charset="0"/>
            </a:endParaRPr>
          </a:p>
          <a:p>
            <a:pPr algn="just"/>
            <a:endParaRPr lang="en-US" sz="4000" dirty="0">
              <a:solidFill>
                <a:srgbClr val="CC00FF"/>
              </a:solidFill>
              <a:latin typeface="Copperplate Gothic Bold" panose="020E0705020206020404" pitchFamily="34" charset="0"/>
            </a:endParaRPr>
          </a:p>
          <a:p>
            <a:pPr lvl="0" algn="just"/>
            <a:endParaRPr lang="en-US" sz="4000" dirty="0">
              <a:solidFill>
                <a:srgbClr val="CC00FF"/>
              </a:solidFill>
              <a:latin typeface="Copperplate Gothic Bold" panose="020E0705020206020404" pitchFamily="34" charset="0"/>
            </a:endParaRPr>
          </a:p>
        </p:txBody>
      </p:sp>
    </p:spTree>
    <p:extLst>
      <p:ext uri="{BB962C8B-B14F-4D97-AF65-F5344CB8AC3E}">
        <p14:creationId xmlns:p14="http://schemas.microsoft.com/office/powerpoint/2010/main" val="15896416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pPr marL="346075" lvl="1" indent="-290513"/>
            <a:r>
              <a:rPr lang="en-US" b="1" dirty="0"/>
              <a:t>(Mon, Wed) 7:30-9:30PM     PRAYER MEETING LINE # </a:t>
            </a:r>
            <a:r>
              <a:rPr lang="en-US" b="1" u="sng" dirty="0">
                <a:solidFill>
                  <a:srgbClr val="0000CC"/>
                </a:solidFill>
              </a:rPr>
              <a:t>(774) 217 6502</a:t>
            </a:r>
          </a:p>
          <a:p>
            <a:pPr marL="290513" lvl="1" indent="-290513"/>
            <a:r>
              <a:rPr lang="en-US" b="1" dirty="0">
                <a:solidFill>
                  <a:srgbClr val="003300"/>
                </a:solidFill>
              </a:rPr>
              <a:t>FRIDAY</a:t>
            </a:r>
            <a:r>
              <a:rPr lang="en-US" b="1" dirty="0"/>
              <a:t>: 7:30-9:00pm-----Bible Study (</a:t>
            </a:r>
            <a:r>
              <a:rPr lang="en-US" b="1" dirty="0">
                <a:solidFill>
                  <a:srgbClr val="002060"/>
                </a:solidFill>
              </a:rPr>
              <a:t>YOU TUBE</a:t>
            </a:r>
            <a:r>
              <a:rPr lang="en-US" b="1" dirty="0"/>
              <a:t>)</a:t>
            </a:r>
            <a:endParaRPr lang="en-US" b="1" dirty="0">
              <a:solidFill>
                <a:srgbClr val="003300"/>
              </a:solidFill>
            </a:endParaRPr>
          </a:p>
          <a:p>
            <a:pPr lvl="1" algn="ctr">
              <a:buNone/>
            </a:pPr>
            <a:r>
              <a:rPr lang="en-US" b="1" dirty="0">
                <a:solidFill>
                  <a:srgbClr val="0033CC"/>
                </a:solidFill>
              </a:rPr>
              <a:t>WEDNESDAY</a:t>
            </a:r>
          </a:p>
          <a:p>
            <a:pPr lvl="1" algn="ctr">
              <a:buNone/>
            </a:pPr>
            <a:r>
              <a:rPr lang="en-US" b="1" dirty="0">
                <a:solidFill>
                  <a:srgbClr val="C00000"/>
                </a:solidFill>
              </a:rPr>
              <a:t>CTRC  YOUTH MINISTRY</a:t>
            </a:r>
          </a:p>
          <a:p>
            <a:pPr lvl="1" algn="ctr">
              <a:buNone/>
            </a:pPr>
            <a:r>
              <a:rPr lang="en-US" b="1" dirty="0">
                <a:solidFill>
                  <a:srgbClr val="0000CC"/>
                </a:solidFill>
              </a:rPr>
              <a:t>SATURDAY</a:t>
            </a:r>
          </a:p>
          <a:p>
            <a:pPr lvl="1">
              <a:buNone/>
            </a:pPr>
            <a:r>
              <a:rPr lang="en-US" b="1" dirty="0">
                <a:solidFill>
                  <a:srgbClr val="0000CC"/>
                </a:solidFill>
              </a:rPr>
              <a:t>3:00—4:30PM </a:t>
            </a:r>
            <a:r>
              <a:rPr lang="en-US" b="1" dirty="0">
                <a:solidFill>
                  <a:srgbClr val="C00000"/>
                </a:solidFill>
              </a:rPr>
              <a:t>CTRC  CHILDREN MINISTRY</a:t>
            </a:r>
          </a:p>
          <a:p>
            <a:pPr lvl="1">
              <a:buNone/>
            </a:pPr>
            <a:r>
              <a:rPr lang="en-US" b="1" dirty="0">
                <a:solidFill>
                  <a:srgbClr val="0000CC"/>
                </a:solidFill>
              </a:rPr>
              <a:t>7:00—9:PM </a:t>
            </a:r>
            <a:r>
              <a:rPr lang="en-US" b="1" dirty="0">
                <a:solidFill>
                  <a:srgbClr val="C00000"/>
                </a:solidFill>
              </a:rPr>
              <a:t>CTRC  WOMEN MINISTRY</a:t>
            </a:r>
            <a:r>
              <a:rPr lang="en-US" b="1" dirty="0"/>
              <a:t> LINE # </a:t>
            </a:r>
            <a:r>
              <a:rPr lang="en-US" b="1" u="sng" dirty="0">
                <a:solidFill>
                  <a:srgbClr val="0000CC"/>
                </a:solidFill>
              </a:rPr>
              <a:t>(774) 217 6502</a:t>
            </a:r>
          </a:p>
          <a:p>
            <a:pPr lvl="1" algn="ctr">
              <a:buNone/>
            </a:pPr>
            <a:r>
              <a:rPr lang="en-US" b="1" dirty="0">
                <a:solidFill>
                  <a:srgbClr val="0000CC"/>
                </a:solidFill>
              </a:rPr>
              <a:t>SUNDAY</a:t>
            </a:r>
          </a:p>
          <a:p>
            <a:pPr lvl="1">
              <a:buNone/>
            </a:pPr>
            <a:r>
              <a:rPr lang="en-US" b="1" dirty="0">
                <a:solidFill>
                  <a:srgbClr val="0000CC"/>
                </a:solidFill>
              </a:rPr>
              <a:t>9:00—11:00AM </a:t>
            </a:r>
            <a:r>
              <a:rPr lang="en-US" b="1" dirty="0">
                <a:solidFill>
                  <a:srgbClr val="C00000"/>
                </a:solidFill>
              </a:rPr>
              <a:t> (MORNING WORSHIP)</a:t>
            </a:r>
          </a:p>
          <a:p>
            <a:pPr lvl="1">
              <a:buNone/>
            </a:pPr>
            <a:r>
              <a:rPr lang="en-US" b="1" dirty="0">
                <a:solidFill>
                  <a:srgbClr val="0000CC"/>
                </a:solidFill>
              </a:rPr>
              <a:t>9:00---11:00AM  </a:t>
            </a:r>
            <a:r>
              <a:rPr lang="en-US" b="1" dirty="0">
                <a:solidFill>
                  <a:srgbClr val="C00000"/>
                </a:solidFill>
              </a:rPr>
              <a:t> (CTRC ENGLISH WORSHIP)</a:t>
            </a:r>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buNone/>
            </a:pPr>
            <a:r>
              <a:rPr lang="fr-FR" sz="4800" b="1" u="sng" dirty="0">
                <a:solidFill>
                  <a:srgbClr val="0033CC"/>
                </a:solidFill>
              </a:rPr>
              <a:t>FLASH! </a:t>
            </a:r>
            <a:r>
              <a:rPr lang="fr-FR" sz="4800" b="1" u="sng" dirty="0">
                <a:solidFill>
                  <a:srgbClr val="FF3300"/>
                </a:solidFill>
              </a:rPr>
              <a:t>FLASH! </a:t>
            </a:r>
            <a:r>
              <a:rPr lang="fr-FR" sz="4800" b="1" u="sng" dirty="0">
                <a:solidFill>
                  <a:srgbClr val="0033CC"/>
                </a:solidFill>
              </a:rPr>
              <a:t>FLASH!</a:t>
            </a:r>
          </a:p>
          <a:p>
            <a:pPr algn="ctr">
              <a:buNone/>
            </a:pPr>
            <a:r>
              <a:rPr lang="fr-FR" sz="4000" b="1" dirty="0">
                <a:solidFill>
                  <a:srgbClr val="0033CC"/>
                </a:solidFill>
              </a:rPr>
              <a:t>SUNDAY SERVICES</a:t>
            </a:r>
          </a:p>
          <a:p>
            <a:pPr algn="ctr">
              <a:buNone/>
            </a:pPr>
            <a:r>
              <a:rPr lang="fr-FR" sz="4000" b="1" dirty="0">
                <a:solidFill>
                  <a:srgbClr val="460000"/>
                </a:solidFill>
              </a:rPr>
              <a:t>AM CREOLE FRENCH SERVICE 9-11 AM</a:t>
            </a:r>
          </a:p>
          <a:p>
            <a:pPr algn="ctr">
              <a:buNone/>
            </a:pPr>
            <a:r>
              <a:rPr lang="fr-FR" sz="4000" b="1" dirty="0">
                <a:solidFill>
                  <a:srgbClr val="FF0000"/>
                </a:solidFill>
              </a:rPr>
              <a:t>SECOND ENGLISH WORSHIP SERVICE </a:t>
            </a:r>
          </a:p>
          <a:p>
            <a:pPr algn="ctr">
              <a:buNone/>
            </a:pPr>
            <a:r>
              <a:rPr lang="fr-FR" sz="4000" b="1" dirty="0">
                <a:solidFill>
                  <a:srgbClr val="FF0000"/>
                </a:solidFill>
              </a:rPr>
              <a:t>12:00PM TO 2:00PM</a:t>
            </a:r>
          </a:p>
          <a:p>
            <a:pPr algn="ctr">
              <a:buNone/>
            </a:pPr>
            <a:r>
              <a:rPr lang="fr-FR" sz="4000" b="1" dirty="0">
                <a:solidFill>
                  <a:srgbClr val="460000"/>
                </a:solidFill>
              </a:rPr>
              <a:t>15 CARY ST, BROCKTON MASS 02302</a:t>
            </a:r>
          </a:p>
          <a:p>
            <a:pPr algn="ctr">
              <a:buNone/>
            </a:pPr>
            <a:r>
              <a:rPr lang="fr-FR" sz="4000" b="1" dirty="0">
                <a:solidFill>
                  <a:srgbClr val="460000"/>
                </a:solidFill>
              </a:rPr>
              <a:t>TEL: 857-318-3307</a:t>
            </a:r>
          </a:p>
          <a:p>
            <a:r>
              <a:rPr lang="fr-FR" sz="5400" dirty="0"/>
              <a:t>PRIÈRE FINALE</a:t>
            </a:r>
          </a:p>
          <a:p>
            <a:r>
              <a:rPr lang="fr-FR" sz="5400" dirty="0"/>
              <a:t>BENEDICTION</a:t>
            </a:r>
            <a:endParaRPr lang="en-US" sz="5400"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C4281-91E8-2E3C-37FD-320DE0E35A9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44C3A9-D4F9-039B-2076-8C1FEC994ECD}"/>
              </a:ext>
            </a:extLst>
          </p:cNvPr>
          <p:cNvSpPr>
            <a:spLocks noGrp="1"/>
          </p:cNvSpPr>
          <p:nvPr>
            <p:ph idx="1"/>
          </p:nvPr>
        </p:nvSpPr>
        <p:spPr>
          <a:xfrm>
            <a:off x="0" y="0"/>
            <a:ext cx="9144000" cy="6858000"/>
          </a:xfrm>
          <a:solidFill>
            <a:schemeClr val="bg1"/>
          </a:solidFill>
        </p:spPr>
        <p:txBody>
          <a:bodyPr>
            <a:normAutofit/>
          </a:bodyPr>
          <a:lstStyle/>
          <a:p>
            <a:pPr lvl="0" algn="just"/>
            <a:r>
              <a:rPr lang="fr-FR" b="1" dirty="0">
                <a:solidFill>
                  <a:srgbClr val="CC00FF"/>
                </a:solidFill>
                <a:latin typeface="Copperplate Gothic Bold" panose="020E0705020206020404" pitchFamily="34" charset="0"/>
              </a:rPr>
              <a:t>#8 La colère de Dieu est impossible à résister.  </a:t>
            </a:r>
            <a:endParaRPr lang="en-US" dirty="0">
              <a:solidFill>
                <a:srgbClr val="CC00FF"/>
              </a:solidFill>
              <a:latin typeface="Copperplate Gothic Bold" panose="020E0705020206020404" pitchFamily="34" charset="0"/>
            </a:endParaRPr>
          </a:p>
          <a:p>
            <a:pPr algn="just"/>
            <a:r>
              <a:rPr lang="fr-FR" sz="4000" b="1" dirty="0">
                <a:solidFill>
                  <a:srgbClr val="FF0000"/>
                </a:solidFill>
                <a:latin typeface="Arial Rounded MT Bold" panose="020F0704030504030204" pitchFamily="34" charset="0"/>
              </a:rPr>
              <a:t>Psaumes 76:7-9</a:t>
            </a:r>
            <a:r>
              <a:rPr lang="fr-FR" sz="4000" dirty="0">
                <a:solidFill>
                  <a:srgbClr val="FF0000"/>
                </a:solidFill>
                <a:latin typeface="Arial Rounded MT Bold" panose="020F0704030504030204" pitchFamily="34" charset="0"/>
              </a:rPr>
              <a:t>  A ta menace, Dieu de Jacob! Ils se sont endormis, cavaliers et chevaux. </a:t>
            </a:r>
          </a:p>
          <a:p>
            <a:pPr algn="just"/>
            <a:r>
              <a:rPr lang="fr-FR" sz="4000" dirty="0">
                <a:solidFill>
                  <a:srgbClr val="0033CC"/>
                </a:solidFill>
                <a:latin typeface="Arial Rounded MT Bold" panose="020F0704030504030204" pitchFamily="34" charset="0"/>
              </a:rPr>
              <a:t>8 Tu es redoutable, ô toi! Qui peut te résister, quand ta colère éclate? </a:t>
            </a:r>
          </a:p>
          <a:p>
            <a:pPr algn="just"/>
            <a:r>
              <a:rPr lang="fr-FR" sz="4000" dirty="0">
                <a:solidFill>
                  <a:srgbClr val="FF0000"/>
                </a:solidFill>
                <a:latin typeface="Arial Rounded MT Bold" panose="020F0704030504030204" pitchFamily="34" charset="0"/>
              </a:rPr>
              <a:t>9 Du haut des cieux tu as proclamé la sentence; La terre effrayée s'est tenue tranquille,</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4209436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36B50-A165-F73D-F835-BF35D06AB10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DC05AC-DFE1-57A2-D3D9-0897D761848F}"/>
              </a:ext>
            </a:extLst>
          </p:cNvPr>
          <p:cNvSpPr>
            <a:spLocks noGrp="1"/>
          </p:cNvSpPr>
          <p:nvPr>
            <p:ph idx="1"/>
          </p:nvPr>
        </p:nvSpPr>
        <p:spPr>
          <a:xfrm>
            <a:off x="0" y="0"/>
            <a:ext cx="9144000" cy="6858000"/>
          </a:xfrm>
          <a:solidFill>
            <a:schemeClr val="bg1"/>
          </a:solidFill>
        </p:spPr>
        <p:txBody>
          <a:bodyPr>
            <a:normAutofit/>
          </a:bodyPr>
          <a:lstStyle/>
          <a:p>
            <a:pPr algn="just"/>
            <a:r>
              <a:rPr lang="fr-FR" sz="4400" b="1" dirty="0">
                <a:solidFill>
                  <a:srgbClr val="0033CC"/>
                </a:solidFill>
                <a:latin typeface="Arial Rounded MT Bold" panose="020F0704030504030204" pitchFamily="34" charset="0"/>
              </a:rPr>
              <a:t>Nahum 1:6</a:t>
            </a:r>
            <a:r>
              <a:rPr lang="fr-FR" sz="4400" dirty="0">
                <a:solidFill>
                  <a:srgbClr val="0033CC"/>
                </a:solidFill>
                <a:latin typeface="Arial Rounded MT Bold" panose="020F0704030504030204" pitchFamily="34" charset="0"/>
              </a:rPr>
              <a:t> </a:t>
            </a:r>
          </a:p>
          <a:p>
            <a:pPr algn="just"/>
            <a:r>
              <a:rPr lang="fr-FR" sz="4400" dirty="0">
                <a:solidFill>
                  <a:srgbClr val="FF0000"/>
                </a:solidFill>
                <a:latin typeface="Arial Rounded MT Bold" panose="020F0704030504030204" pitchFamily="34" charset="0"/>
              </a:rPr>
              <a:t>Qui résistera devant sa fureur? Qui tiendra contre son ardente colère? Sa fureur se répand comme le feu, Et les rochers se brisent devant lui.</a:t>
            </a:r>
            <a:endParaRPr lang="en-US" sz="44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31629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BAFC5-32EA-191A-5F47-6F7BA3085A8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541693-83A2-BD7F-104C-68E4A8F3BE47}"/>
              </a:ext>
            </a:extLst>
          </p:cNvPr>
          <p:cNvSpPr>
            <a:spLocks noGrp="1"/>
          </p:cNvSpPr>
          <p:nvPr>
            <p:ph idx="1"/>
          </p:nvPr>
        </p:nvSpPr>
        <p:spPr>
          <a:xfrm>
            <a:off x="0" y="0"/>
            <a:ext cx="9144000" cy="6858000"/>
          </a:xfrm>
          <a:solidFill>
            <a:schemeClr val="bg1"/>
          </a:solidFill>
        </p:spPr>
        <p:txBody>
          <a:bodyPr>
            <a:normAutofit/>
          </a:bodyPr>
          <a:lstStyle/>
          <a:p>
            <a:pPr algn="just"/>
            <a:r>
              <a:rPr lang="fr-FR" sz="4400" b="1" dirty="0">
                <a:solidFill>
                  <a:srgbClr val="0033CC"/>
                </a:solidFill>
                <a:latin typeface="Arial Rounded MT Bold" panose="020F0704030504030204" pitchFamily="34" charset="0"/>
              </a:rPr>
              <a:t>Apocalypse 6:15-17</a:t>
            </a:r>
            <a:endParaRPr lang="en-US" sz="4400" dirty="0">
              <a:solidFill>
                <a:srgbClr val="0033CC"/>
              </a:solidFill>
              <a:latin typeface="Arial Rounded MT Bold" panose="020F0704030504030204" pitchFamily="34" charset="0"/>
            </a:endParaRPr>
          </a:p>
          <a:p>
            <a:pPr algn="just"/>
            <a:r>
              <a:rPr lang="fr-FR" sz="4400" dirty="0">
                <a:solidFill>
                  <a:srgbClr val="FF0000"/>
                </a:solidFill>
                <a:latin typeface="Arial Rounded MT Bold" panose="020F0704030504030204" pitchFamily="34" charset="0"/>
              </a:rPr>
              <a:t>15 Les rois de la terre, les grands, les chefs militaires, les riches, les puissants, tous les esclaves et les hommes libres, se cachèrent dans les cavernes et dans les rochers des montagnes.</a:t>
            </a:r>
            <a:endParaRPr lang="en-US" sz="44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214281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22D10-B657-3EEE-C821-32C172103FD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1A91A3-92CD-52DA-73F1-F569D5A00FFD}"/>
              </a:ext>
            </a:extLst>
          </p:cNvPr>
          <p:cNvSpPr>
            <a:spLocks noGrp="1"/>
          </p:cNvSpPr>
          <p:nvPr>
            <p:ph idx="1"/>
          </p:nvPr>
        </p:nvSpPr>
        <p:spPr>
          <a:xfrm>
            <a:off x="0" y="0"/>
            <a:ext cx="9144000" cy="6858000"/>
          </a:xfrm>
          <a:solidFill>
            <a:schemeClr val="bg1"/>
          </a:solidFill>
        </p:spPr>
        <p:txBody>
          <a:bodyPr>
            <a:normAutofit/>
          </a:bodyPr>
          <a:lstStyle/>
          <a:p>
            <a:pPr lvl="0" algn="just"/>
            <a:r>
              <a:rPr lang="fr-FR" sz="4400" dirty="0">
                <a:solidFill>
                  <a:srgbClr val="FF0000"/>
                </a:solidFill>
                <a:latin typeface="Arial Rounded MT Bold" panose="020F0704030504030204" pitchFamily="34" charset="0"/>
              </a:rPr>
              <a:t>16 Et ils disaient aux montagnes et aux rochers: Tombez sur nous, et cachez-nous devant la face de celui qui est assis sur le trône, et devant la colère de l'agneau;</a:t>
            </a:r>
            <a:endParaRPr lang="en-US" sz="4400" dirty="0">
              <a:solidFill>
                <a:srgbClr val="FF0000"/>
              </a:solidFill>
              <a:latin typeface="Arial Rounded MT Bold" panose="020F0704030504030204" pitchFamily="34" charset="0"/>
            </a:endParaRPr>
          </a:p>
          <a:p>
            <a:pPr algn="just"/>
            <a:r>
              <a:rPr lang="fr-FR" sz="4400" dirty="0">
                <a:solidFill>
                  <a:srgbClr val="0033CC"/>
                </a:solidFill>
                <a:latin typeface="Arial Rounded MT Bold" panose="020F0704030504030204" pitchFamily="34" charset="0"/>
              </a:rPr>
              <a:t> 17 car le grand jour de sa colère est venu, et qui peut subsister?</a:t>
            </a:r>
            <a:endParaRPr lang="en-US" sz="44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893138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CE554-A57D-FF53-883F-FF03D6D06B5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D8B145-C6FD-2E55-0CC5-1736DDE917C5}"/>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b="1" dirty="0">
                <a:solidFill>
                  <a:srgbClr val="CC00FF"/>
                </a:solidFill>
                <a:latin typeface="Copperplate Gothic Bold" panose="020E0705020206020404" pitchFamily="34" charset="0"/>
              </a:rPr>
              <a:t>#9 La grande colère de Dieu réservée pour le jour du jugement</a:t>
            </a:r>
            <a:endParaRPr lang="en-US" sz="4000" dirty="0">
              <a:solidFill>
                <a:srgbClr val="CC00FF"/>
              </a:solidFill>
              <a:latin typeface="Copperplate Gothic Bold" panose="020E0705020206020404" pitchFamily="34" charset="0"/>
            </a:endParaRPr>
          </a:p>
          <a:p>
            <a:pPr algn="just"/>
            <a:r>
              <a:rPr lang="fr-FR" sz="4000" b="1" dirty="0">
                <a:solidFill>
                  <a:srgbClr val="FF0000"/>
                </a:solidFill>
                <a:latin typeface="Arial Rounded MT Bold" panose="020F0704030504030204" pitchFamily="34" charset="0"/>
              </a:rPr>
              <a:t>Sophonie 1:14-18</a:t>
            </a:r>
            <a:r>
              <a:rPr lang="fr-FR" sz="4000" dirty="0">
                <a:solidFill>
                  <a:srgbClr val="FF0000"/>
                </a:solidFill>
                <a:latin typeface="Arial Rounded MT Bold" panose="020F0704030504030204" pitchFamily="34" charset="0"/>
              </a:rPr>
              <a:t> </a:t>
            </a:r>
            <a:endParaRPr lang="en-US" sz="4000" dirty="0">
              <a:solidFill>
                <a:srgbClr val="FF0000"/>
              </a:solidFill>
              <a:latin typeface="Arial Rounded MT Bold" panose="020F0704030504030204" pitchFamily="34" charset="0"/>
            </a:endParaRPr>
          </a:p>
          <a:p>
            <a:pPr algn="just"/>
            <a:r>
              <a:rPr lang="fr-FR" sz="4000" dirty="0">
                <a:latin typeface="Arial Rounded MT Bold" panose="020F0704030504030204" pitchFamily="34" charset="0"/>
              </a:rPr>
              <a:t>14 ¶ Le grand jour de l'Éternel est proche, Il est proche, il arrive en toute hâte; Le jour de l'Éternel fait entendre sa voix, Et le héros pousse des cris amers.</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0818388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61812</TotalTime>
  <Words>2437</Words>
  <Application>Microsoft Office PowerPoint</Application>
  <PresentationFormat>On-screen Show (4:3)</PresentationFormat>
  <Paragraphs>138</Paragraphs>
  <Slides>41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Arial Rounded MT Bold</vt:lpstr>
      <vt:lpstr>Calibri</vt:lpstr>
      <vt:lpstr>Copperplate Gothic Bold</vt:lpstr>
      <vt:lpstr>system-ui</vt:lpstr>
      <vt:lpstr>Office Theme</vt:lpstr>
      <vt:lpstr>CHRIST THE ROCK CONGREGATION PRÉSENTE ÉTUDIONS LA BIBLE 138ÈME SESSION  ORATEUR: PASTEUR MARC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c:title>
  <dc:creator>MARC EDOUARD SIMEON</dc:creator>
  <cp:lastModifiedBy>Marc Simeon</cp:lastModifiedBy>
  <cp:revision>613</cp:revision>
  <dcterms:created xsi:type="dcterms:W3CDTF">2022-04-13T13:36:19Z</dcterms:created>
  <dcterms:modified xsi:type="dcterms:W3CDTF">2026-08-06T11:07:21Z</dcterms:modified>
</cp:coreProperties>
</file>