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304" r:id="rId2"/>
    <p:sldId id="1786" r:id="rId3"/>
    <p:sldId id="1787" r:id="rId4"/>
    <p:sldId id="1788" r:id="rId5"/>
    <p:sldId id="1789" r:id="rId6"/>
    <p:sldId id="1790" r:id="rId7"/>
    <p:sldId id="1791" r:id="rId8"/>
    <p:sldId id="1792" r:id="rId9"/>
    <p:sldId id="1793" r:id="rId10"/>
    <p:sldId id="1794" r:id="rId11"/>
    <p:sldId id="1795" r:id="rId12"/>
    <p:sldId id="1796" r:id="rId13"/>
    <p:sldId id="1797" r:id="rId14"/>
    <p:sldId id="1798" r:id="rId15"/>
    <p:sldId id="1799" r:id="rId16"/>
    <p:sldId id="1800" r:id="rId17"/>
    <p:sldId id="1801" r:id="rId18"/>
    <p:sldId id="1802" r:id="rId19"/>
    <p:sldId id="1803" r:id="rId20"/>
    <p:sldId id="1804" r:id="rId21"/>
    <p:sldId id="1805" r:id="rId22"/>
    <p:sldId id="1806" r:id="rId23"/>
    <p:sldId id="1807" r:id="rId24"/>
    <p:sldId id="1808" r:id="rId25"/>
    <p:sldId id="1809" r:id="rId26"/>
    <p:sldId id="1810" r:id="rId27"/>
    <p:sldId id="1811" r:id="rId28"/>
    <p:sldId id="1812" r:id="rId29"/>
    <p:sldId id="1813" r:id="rId30"/>
    <p:sldId id="1814" r:id="rId31"/>
    <p:sldId id="1815" r:id="rId32"/>
    <p:sldId id="1816" r:id="rId33"/>
    <p:sldId id="1817" r:id="rId34"/>
    <p:sldId id="1818"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0AFC"/>
    <a:srgbClr val="0033CC"/>
    <a:srgbClr val="460000"/>
    <a:srgbClr val="99FF33"/>
    <a:srgbClr val="00FF00"/>
    <a:srgbClr val="0DE522"/>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603" autoAdjust="0"/>
    <p:restoredTop sz="86469" autoAdjust="0"/>
  </p:normalViewPr>
  <p:slideViewPr>
    <p:cSldViewPr>
      <p:cViewPr varScale="1">
        <p:scale>
          <a:sx n="69" d="100"/>
          <a:sy n="69" d="100"/>
        </p:scale>
        <p:origin x="912" y="62"/>
      </p:cViewPr>
      <p:guideLst>
        <p:guide orient="horz" pos="2160"/>
        <p:guide pos="2880"/>
      </p:guideLst>
    </p:cSldViewPr>
  </p:slideViewPr>
  <p:outlineViewPr>
    <p:cViewPr>
      <p:scale>
        <a:sx n="33" d="100"/>
        <a:sy n="33" d="100"/>
      </p:scale>
      <p:origin x="0" y="-2195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FAF5C8-1D43-4806-8BD8-4B4CD8D04E99}" type="datetimeFigureOut">
              <a:rPr lang="en-US" smtClean="0"/>
              <a:pPr/>
              <a:t>8/20/2026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18EF3A9-6767-417A-90ED-648F6232AE4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18EF3A9-6767-417A-90ED-648F6232AE49}"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18EF3A9-6767-417A-90ED-648F6232AE49}" type="slidenum">
              <a:rPr lang="en-US" smtClean="0"/>
              <a:pPr/>
              <a:t>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0581207-D212-45AE-B60F-0C7B3FAE7BD5}" type="datetimeFigureOut">
              <a:rPr lang="en-US" smtClean="0"/>
              <a:pPr/>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0581207-D212-45AE-B60F-0C7B3FAE7BD5}" type="datetimeFigureOut">
              <a:rPr lang="en-US" smtClean="0"/>
              <a:pPr/>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0581207-D212-45AE-B60F-0C7B3FAE7BD5}" type="datetimeFigureOut">
              <a:rPr lang="en-US" smtClean="0"/>
              <a:pPr/>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0581207-D212-45AE-B60F-0C7B3FAE7BD5}" type="datetimeFigureOut">
              <a:rPr lang="en-US" smtClean="0"/>
              <a:pPr/>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0581207-D212-45AE-B60F-0C7B3FAE7BD5}" type="datetimeFigureOut">
              <a:rPr lang="en-US" smtClean="0"/>
              <a:pPr/>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0581207-D212-45AE-B60F-0C7B3FAE7BD5}" type="datetimeFigureOut">
              <a:rPr lang="en-US" smtClean="0"/>
              <a:pPr/>
              <a:t>8/20/2026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0581207-D212-45AE-B60F-0C7B3FAE7BD5}" type="datetimeFigureOut">
              <a:rPr lang="en-US" smtClean="0"/>
              <a:pPr/>
              <a:t>8/20/2026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0581207-D212-45AE-B60F-0C7B3FAE7BD5}" type="datetimeFigureOut">
              <a:rPr lang="en-US" smtClean="0"/>
              <a:pPr/>
              <a:t>8/20/2026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581207-D212-45AE-B60F-0C7B3FAE7BD5}" type="datetimeFigureOut">
              <a:rPr lang="en-US" smtClean="0"/>
              <a:pPr/>
              <a:t>8/20/2026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0581207-D212-45AE-B60F-0C7B3FAE7BD5}" type="datetimeFigureOut">
              <a:rPr lang="en-US" smtClean="0"/>
              <a:pPr/>
              <a:t>8/20/2026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0581207-D212-45AE-B60F-0C7B3FAE7BD5}" type="datetimeFigureOut">
              <a:rPr lang="en-US" smtClean="0"/>
              <a:pPr/>
              <a:t>8/20/2026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581207-D212-45AE-B60F-0C7B3FAE7BD5}" type="datetimeFigureOut">
              <a:rPr lang="en-US" smtClean="0"/>
              <a:pPr/>
              <a:t>8/20/2026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B25EBE-FFCC-48F0-8F30-8BDEC759F74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IBLE 2 IMAGE.jpg"/>
          <p:cNvPicPr>
            <a:picLocks noChangeAspect="1"/>
          </p:cNvPicPr>
          <p:nvPr/>
        </p:nvPicPr>
        <p:blipFill>
          <a:blip r:embed="rId3"/>
          <a:stretch>
            <a:fillRect/>
          </a:stretch>
        </p:blipFill>
        <p:spPr>
          <a:xfrm>
            <a:off x="0" y="0"/>
            <a:ext cx="8991600" cy="6858000"/>
          </a:xfrm>
          <a:prstGeom prst="rect">
            <a:avLst/>
          </a:prstGeom>
          <a:solidFill>
            <a:srgbClr val="00FF00"/>
          </a:solidFill>
        </p:spPr>
      </p:pic>
      <p:sp>
        <p:nvSpPr>
          <p:cNvPr id="2" name="Title 1"/>
          <p:cNvSpPr>
            <a:spLocks noGrp="1"/>
          </p:cNvSpPr>
          <p:nvPr>
            <p:ph type="ctrTitle"/>
          </p:nvPr>
        </p:nvSpPr>
        <p:spPr>
          <a:xfrm>
            <a:off x="0" y="0"/>
            <a:ext cx="9144000" cy="1981200"/>
          </a:xfrm>
          <a:solidFill>
            <a:srgbClr val="0DE522"/>
          </a:solidFill>
        </p:spPr>
        <p:txBody>
          <a:bodyPr>
            <a:normAutofit/>
          </a:bodyPr>
          <a:lstStyle/>
          <a:p>
            <a:r>
              <a:rPr lang="en-US" sz="3600" b="1" dirty="0"/>
              <a:t>CHRIST THE ROCK CONGREGATION</a:t>
            </a:r>
            <a:br>
              <a:rPr lang="en-US" sz="3600" b="1" dirty="0"/>
            </a:br>
            <a:r>
              <a:rPr lang="en-US" sz="3600" b="1" dirty="0"/>
              <a:t>DIMANCHE 23 AOUT 2026</a:t>
            </a:r>
            <a:br>
              <a:rPr lang="en-US" sz="3600" b="1" dirty="0"/>
            </a:br>
            <a:r>
              <a:rPr lang="en-US" sz="3600" b="1" dirty="0"/>
              <a:t>ORATEUR: PASTEUR MARC E SIMEON</a:t>
            </a:r>
          </a:p>
        </p:txBody>
      </p:sp>
      <p:sp>
        <p:nvSpPr>
          <p:cNvPr id="3" name="Subtitle 2"/>
          <p:cNvSpPr>
            <a:spLocks noGrp="1"/>
          </p:cNvSpPr>
          <p:nvPr>
            <p:ph type="subTitle" idx="1"/>
          </p:nvPr>
        </p:nvSpPr>
        <p:spPr>
          <a:xfrm>
            <a:off x="0" y="2971800"/>
            <a:ext cx="9144000" cy="3429000"/>
          </a:xfrm>
          <a:solidFill>
            <a:schemeClr val="accent6">
              <a:lumMod val="40000"/>
              <a:lumOff val="60000"/>
            </a:schemeClr>
          </a:solidFill>
        </p:spPr>
        <p:style>
          <a:lnRef idx="2">
            <a:schemeClr val="dk1">
              <a:shade val="50000"/>
            </a:schemeClr>
          </a:lnRef>
          <a:fillRef idx="1">
            <a:schemeClr val="dk1"/>
          </a:fillRef>
          <a:effectRef idx="0">
            <a:schemeClr val="dk1"/>
          </a:effectRef>
          <a:fontRef idx="minor">
            <a:schemeClr val="lt1"/>
          </a:fontRef>
        </p:style>
        <p:txBody>
          <a:bodyPr>
            <a:normAutofit/>
          </a:bodyPr>
          <a:lstStyle/>
          <a:p>
            <a:endParaRPr lang="en-US" sz="4000" b="1" dirty="0">
              <a:solidFill>
                <a:schemeClr val="tx1"/>
              </a:solidFill>
            </a:endParaRPr>
          </a:p>
          <a:p>
            <a:r>
              <a:rPr lang="fr-FR" sz="4000" b="1" dirty="0">
                <a:solidFill>
                  <a:srgbClr val="0033CC"/>
                </a:solidFill>
              </a:rPr>
              <a:t>Conduisez-Vous Avec Sagesse Envers Ceux Du Dehors Et Rachetez Le Temps. </a:t>
            </a:r>
            <a:r>
              <a:rPr lang="fr-FR" sz="4000" b="1" dirty="0">
                <a:solidFill>
                  <a:srgbClr val="C00000"/>
                </a:solidFill>
              </a:rPr>
              <a:t>Colossiens 4:5</a:t>
            </a:r>
            <a:endParaRPr lang="en-US" sz="4000" dirty="0">
              <a:solidFill>
                <a:srgbClr val="C00000"/>
              </a:solidFill>
            </a:endParaRPr>
          </a:p>
          <a:p>
            <a:endParaRPr lang="en-US" sz="4000" dirty="0">
              <a:solidFill>
                <a:srgbClr val="C0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5C29ED-C2A9-1825-C43F-09ECB2F60DB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B53AED4-1B3A-6F67-8623-620B9026753F}"/>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algn="just"/>
            <a:r>
              <a:rPr lang="fr-FR" sz="3600" dirty="0">
                <a:latin typeface="Arial Rounded MT Bold" panose="020F0704030504030204" pitchFamily="34" charset="0"/>
              </a:rPr>
              <a:t>Les non-chrétiens observent beaucoup ceux qui professent leur foi en Christ. Nous les décevons beaucoup lorsque nos comportements contredisent la foi que nous professons.</a:t>
            </a:r>
            <a:endParaRPr lang="en-US" sz="3600" dirty="0">
              <a:latin typeface="Arial Rounded MT Bold" panose="020F0704030504030204" pitchFamily="34" charset="0"/>
            </a:endParaRPr>
          </a:p>
          <a:p>
            <a:pPr algn="just"/>
            <a:r>
              <a:rPr lang="fr-FR" sz="3600" dirty="0">
                <a:solidFill>
                  <a:srgbClr val="0033CC"/>
                </a:solidFill>
                <a:latin typeface="Arial Rounded MT Bold" panose="020F0704030504030204" pitchFamily="34" charset="0"/>
              </a:rPr>
              <a:t>A cause des candidats au salut, nous autres chrétiens sommes avisés à être restrictifs dans l'usage de notre liberté chrétienne, de peur de leur éloigner encore plus de la foi en Dieu.</a:t>
            </a:r>
            <a:endParaRPr lang="en-US" sz="3600"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1563621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0B5C18-E79B-BF7B-B639-611884C7D8F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770D5F4-774F-DD77-A021-A588F4CB25A5}"/>
              </a:ext>
            </a:extLst>
          </p:cNvPr>
          <p:cNvSpPr>
            <a:spLocks noGrp="1"/>
          </p:cNvSpPr>
          <p:nvPr>
            <p:ph idx="1"/>
          </p:nvPr>
        </p:nvSpPr>
        <p:spPr>
          <a:xfrm>
            <a:off x="0" y="0"/>
            <a:ext cx="9144000" cy="6858000"/>
          </a:xfrm>
          <a:solidFill>
            <a:srgbClr val="99FF33"/>
          </a:solidFill>
        </p:spPr>
        <p:style>
          <a:lnRef idx="1">
            <a:schemeClr val="accent5"/>
          </a:lnRef>
          <a:fillRef idx="2">
            <a:schemeClr val="accent5"/>
          </a:fillRef>
          <a:effectRef idx="1">
            <a:schemeClr val="accent5"/>
          </a:effectRef>
          <a:fontRef idx="minor">
            <a:schemeClr val="dk1"/>
          </a:fontRef>
        </p:style>
        <p:txBody>
          <a:bodyPr>
            <a:normAutofit/>
          </a:bodyPr>
          <a:lstStyle/>
          <a:p>
            <a:pPr algn="just"/>
            <a:r>
              <a:rPr lang="en-US" sz="4000" dirty="0">
                <a:solidFill>
                  <a:srgbClr val="0033CC"/>
                </a:solidFill>
                <a:latin typeface="Arial Rounded MT Bold" panose="020F0704030504030204" pitchFamily="34" charset="0"/>
              </a:rPr>
              <a:t>À cause des incroyants :</a:t>
            </a:r>
          </a:p>
          <a:p>
            <a:pPr lvl="1" algn="just"/>
            <a:r>
              <a:rPr lang="fr-FR" sz="4000" dirty="0">
                <a:latin typeface="Arial Rounded MT Bold" panose="020F0704030504030204" pitchFamily="34" charset="0"/>
              </a:rPr>
              <a:t>Il y a certains vêtements que le chrétien ne peut pas porter,</a:t>
            </a:r>
            <a:endParaRPr lang="en-US" sz="4000" dirty="0">
              <a:latin typeface="Arial Rounded MT Bold" panose="020F0704030504030204" pitchFamily="34" charset="0"/>
            </a:endParaRPr>
          </a:p>
          <a:p>
            <a:pPr lvl="1" algn="just"/>
            <a:r>
              <a:rPr lang="fr-FR" sz="4000" dirty="0">
                <a:solidFill>
                  <a:srgbClr val="0033CC"/>
                </a:solidFill>
                <a:latin typeface="Arial Rounded MT Bold" panose="020F0704030504030204" pitchFamily="34" charset="0"/>
              </a:rPr>
              <a:t>Certains postes sont impossibles à occuper dans votre travail à cause des compromis associés.</a:t>
            </a:r>
            <a:endParaRPr lang="en-US" sz="4000" dirty="0">
              <a:solidFill>
                <a:srgbClr val="0033CC"/>
              </a:solidFill>
              <a:latin typeface="Arial Rounded MT Bold" panose="020F0704030504030204" pitchFamily="34" charset="0"/>
            </a:endParaRPr>
          </a:p>
          <a:p>
            <a:pPr lvl="1" algn="just"/>
            <a:r>
              <a:rPr lang="fr-FR" sz="4000" dirty="0">
                <a:latin typeface="Arial Rounded MT Bold" panose="020F0704030504030204" pitchFamily="34" charset="0"/>
              </a:rPr>
              <a:t>Certaines réactions que vous ne pouvez pas faire.</a:t>
            </a:r>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13245298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D86BB9-07DF-A81A-7CAC-15167002457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FDCDFC-1695-1758-102D-7D5DD3CF17E3}"/>
              </a:ext>
            </a:extLst>
          </p:cNvPr>
          <p:cNvSpPr>
            <a:spLocks noGrp="1"/>
          </p:cNvSpPr>
          <p:nvPr>
            <p:ph idx="1"/>
          </p:nvPr>
        </p:nvSpPr>
        <p:spPr>
          <a:xfrm>
            <a:off x="0" y="0"/>
            <a:ext cx="9144000" cy="6858000"/>
          </a:xfrm>
          <a:solidFill>
            <a:srgbClr val="99FF33"/>
          </a:solidFill>
        </p:spPr>
        <p:style>
          <a:lnRef idx="1">
            <a:schemeClr val="accent5"/>
          </a:lnRef>
          <a:fillRef idx="2">
            <a:schemeClr val="accent5"/>
          </a:fillRef>
          <a:effectRef idx="1">
            <a:schemeClr val="accent5"/>
          </a:effectRef>
          <a:fontRef idx="minor">
            <a:schemeClr val="dk1"/>
          </a:fontRef>
        </p:style>
        <p:txBody>
          <a:bodyPr>
            <a:normAutofit/>
          </a:bodyPr>
          <a:lstStyle/>
          <a:p>
            <a:pPr lvl="1" algn="just"/>
            <a:r>
              <a:rPr lang="fr-FR" sz="4000" dirty="0">
                <a:latin typeface="Arial Rounded MT Bold" panose="020F0704030504030204" pitchFamily="34" charset="0"/>
              </a:rPr>
              <a:t>Certains mots que vous ne pouvez pas utiliser</a:t>
            </a:r>
            <a:endParaRPr lang="en-US" sz="4000" dirty="0">
              <a:latin typeface="Arial Rounded MT Bold" panose="020F0704030504030204" pitchFamily="34" charset="0"/>
            </a:endParaRPr>
          </a:p>
          <a:p>
            <a:pPr lvl="1" algn="just"/>
            <a:r>
              <a:rPr lang="fr-FR" sz="4000" dirty="0">
                <a:solidFill>
                  <a:srgbClr val="0033CC"/>
                </a:solidFill>
                <a:latin typeface="Arial Rounded MT Bold" panose="020F0704030504030204" pitchFamily="34" charset="0"/>
              </a:rPr>
              <a:t>Certains films, on ne peut pas les regarder avec eux</a:t>
            </a:r>
            <a:endParaRPr lang="en-US" sz="4000" dirty="0">
              <a:solidFill>
                <a:srgbClr val="0033CC"/>
              </a:solidFill>
              <a:latin typeface="Arial Rounded MT Bold" panose="020F0704030504030204" pitchFamily="34" charset="0"/>
            </a:endParaRPr>
          </a:p>
          <a:p>
            <a:pPr lvl="1" algn="just"/>
            <a:r>
              <a:rPr lang="fr-FR" sz="4000" dirty="0">
                <a:latin typeface="Arial Rounded MT Bold" panose="020F0704030504030204" pitchFamily="34" charset="0"/>
              </a:rPr>
              <a:t>Certaines activités auxquelles vous ne pouvez pas participer</a:t>
            </a:r>
            <a:endParaRPr lang="en-US" sz="4000" dirty="0">
              <a:latin typeface="Arial Rounded MT Bold" panose="020F0704030504030204" pitchFamily="34" charset="0"/>
            </a:endParaRPr>
          </a:p>
          <a:p>
            <a:pPr lvl="1" algn="just"/>
            <a:r>
              <a:rPr lang="fr-FR" sz="4000" dirty="0">
                <a:solidFill>
                  <a:srgbClr val="0033CC"/>
                </a:solidFill>
                <a:latin typeface="Arial Rounded MT Bold" panose="020F0704030504030204" pitchFamily="34" charset="0"/>
              </a:rPr>
              <a:t>Certaines blagues que tu ne peux pas faire</a:t>
            </a:r>
            <a:endParaRPr lang="en-US" sz="4000" dirty="0">
              <a:solidFill>
                <a:srgbClr val="0033CC"/>
              </a:solidFill>
              <a:latin typeface="Arial Rounded MT Bold" panose="020F0704030504030204" pitchFamily="34" charset="0"/>
            </a:endParaRPr>
          </a:p>
          <a:p>
            <a:pPr lvl="1" algn="just"/>
            <a:endParaRPr lang="en-US" sz="2000" dirty="0">
              <a:latin typeface="Arial Rounded MT Bold" panose="020F0704030504030204" pitchFamily="34" charset="0"/>
            </a:endParaRPr>
          </a:p>
        </p:txBody>
      </p:sp>
    </p:spTree>
    <p:extLst>
      <p:ext uri="{BB962C8B-B14F-4D97-AF65-F5344CB8AC3E}">
        <p14:creationId xmlns:p14="http://schemas.microsoft.com/office/powerpoint/2010/main" val="36067793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0B122-B3B1-DB91-ECA6-CDADC644F1C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6C7CFB1-8AB0-E6A1-60A3-55DAF8CA8FBF}"/>
              </a:ext>
            </a:extLst>
          </p:cNvPr>
          <p:cNvSpPr>
            <a:spLocks noGrp="1"/>
          </p:cNvSpPr>
          <p:nvPr>
            <p:ph idx="1"/>
          </p:nvPr>
        </p:nvSpPr>
        <p:spPr>
          <a:xfrm>
            <a:off x="0" y="0"/>
            <a:ext cx="9144000" cy="6858000"/>
          </a:xfrm>
          <a:solidFill>
            <a:srgbClr val="99FF33"/>
          </a:solidFill>
        </p:spPr>
        <p:style>
          <a:lnRef idx="1">
            <a:schemeClr val="accent5"/>
          </a:lnRef>
          <a:fillRef idx="2">
            <a:schemeClr val="accent5"/>
          </a:fillRef>
          <a:effectRef idx="1">
            <a:schemeClr val="accent5"/>
          </a:effectRef>
          <a:fontRef idx="minor">
            <a:schemeClr val="dk1"/>
          </a:fontRef>
        </p:style>
        <p:txBody>
          <a:bodyPr>
            <a:normAutofit fontScale="92500"/>
          </a:bodyPr>
          <a:lstStyle/>
          <a:p>
            <a:pPr lvl="1" algn="just"/>
            <a:r>
              <a:rPr lang="fr-FR" sz="4800" dirty="0">
                <a:latin typeface="Arial Rounded MT Bold" panose="020F0704030504030204" pitchFamily="34" charset="0"/>
              </a:rPr>
              <a:t>Certaines informations des affaires de l’église qu’on ne doit pas partager avec eux</a:t>
            </a:r>
            <a:endParaRPr lang="en-US" sz="4800" dirty="0">
              <a:latin typeface="Arial Rounded MT Bold" panose="020F0704030504030204" pitchFamily="34" charset="0"/>
            </a:endParaRPr>
          </a:p>
          <a:p>
            <a:pPr lvl="1" algn="just"/>
            <a:r>
              <a:rPr lang="fr-FR" sz="4800" dirty="0">
                <a:solidFill>
                  <a:srgbClr val="0033CC"/>
                </a:solidFill>
                <a:latin typeface="Arial Rounded MT Bold" panose="020F0704030504030204" pitchFamily="34" charset="0"/>
              </a:rPr>
              <a:t>Certaines insécurités dans votre foi que vous ne pouvez pas exprimer au devant d’eux.</a:t>
            </a:r>
            <a:endParaRPr lang="en-US" sz="4800" dirty="0">
              <a:solidFill>
                <a:srgbClr val="0033CC"/>
              </a:solidFill>
              <a:latin typeface="Arial Rounded MT Bold" panose="020F0704030504030204" pitchFamily="34" charset="0"/>
            </a:endParaRPr>
          </a:p>
          <a:p>
            <a:pPr lvl="1" algn="just"/>
            <a:r>
              <a:rPr lang="fr-FR" sz="4800" dirty="0">
                <a:latin typeface="Arial Rounded MT Bold" panose="020F0704030504030204" pitchFamily="34" charset="0"/>
              </a:rPr>
              <a:t>Certaines zones grises dans sa liberté chrétienne à éviter.</a:t>
            </a:r>
            <a:endParaRPr lang="en-US" sz="4800" dirty="0">
              <a:latin typeface="Arial Rounded MT Bold" panose="020F0704030504030204" pitchFamily="34" charset="0"/>
            </a:endParaRPr>
          </a:p>
        </p:txBody>
      </p:sp>
    </p:spTree>
    <p:extLst>
      <p:ext uri="{BB962C8B-B14F-4D97-AF65-F5344CB8AC3E}">
        <p14:creationId xmlns:p14="http://schemas.microsoft.com/office/powerpoint/2010/main" val="9547771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2CCABF-3C15-490F-641B-60B78952319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442BA1-F8FE-C5EA-CFC9-084D67FD9723}"/>
              </a:ext>
            </a:extLst>
          </p:cNvPr>
          <p:cNvSpPr>
            <a:spLocks noGrp="1"/>
          </p:cNvSpPr>
          <p:nvPr>
            <p:ph idx="1"/>
          </p:nvPr>
        </p:nvSpPr>
        <p:spPr>
          <a:xfrm>
            <a:off x="0" y="0"/>
            <a:ext cx="9144000" cy="6858000"/>
          </a:xfrm>
          <a:solidFill>
            <a:srgbClr val="99FF33"/>
          </a:solidFill>
        </p:spPr>
        <p:style>
          <a:lnRef idx="1">
            <a:schemeClr val="accent5"/>
          </a:lnRef>
          <a:fillRef idx="2">
            <a:schemeClr val="accent5"/>
          </a:fillRef>
          <a:effectRef idx="1">
            <a:schemeClr val="accent5"/>
          </a:effectRef>
          <a:fontRef idx="minor">
            <a:schemeClr val="dk1"/>
          </a:fontRef>
        </p:style>
        <p:txBody>
          <a:bodyPr>
            <a:normAutofit/>
          </a:bodyPr>
          <a:lstStyle/>
          <a:p>
            <a:pPr lvl="1" algn="just"/>
            <a:r>
              <a:rPr lang="fr-FR" sz="4400" dirty="0">
                <a:latin typeface="Arial Rounded MT Bold" panose="020F0704030504030204" pitchFamily="34" charset="0"/>
              </a:rPr>
              <a:t>Des précautions supplémentaires que vous devez prendre dans toutes vos entreprises afin de gagner leur confiance.</a:t>
            </a:r>
            <a:endParaRPr lang="en-US" sz="4400" dirty="0">
              <a:latin typeface="Arial Rounded MT Bold" panose="020F0704030504030204" pitchFamily="34" charset="0"/>
            </a:endParaRPr>
          </a:p>
          <a:p>
            <a:pPr lvl="1" algn="just"/>
            <a:r>
              <a:rPr lang="fr-FR" sz="4400" dirty="0">
                <a:solidFill>
                  <a:srgbClr val="0033CC"/>
                </a:solidFill>
                <a:latin typeface="Arial Rounded MT Bold" panose="020F0704030504030204" pitchFamily="34" charset="0"/>
              </a:rPr>
              <a:t>Les incroyants et les jeunes chrétiens ont besoin de ces mêmes soins.</a:t>
            </a:r>
            <a:endParaRPr lang="en-US" sz="4400"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6890814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894B97-4BCC-9CB8-0007-8A704D589D4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BC9BD32-C61B-B736-1439-691918962917}"/>
              </a:ext>
            </a:extLst>
          </p:cNvPr>
          <p:cNvSpPr>
            <a:spLocks noGrp="1"/>
          </p:cNvSpPr>
          <p:nvPr>
            <p:ph idx="1"/>
          </p:nvPr>
        </p:nvSpPr>
        <p:spPr>
          <a:xfrm>
            <a:off x="0" y="0"/>
            <a:ext cx="9144000" cy="6858000"/>
          </a:xfrm>
          <a:solidFill>
            <a:srgbClr val="FFFF00"/>
          </a:solidFill>
        </p:spPr>
        <p:style>
          <a:lnRef idx="1">
            <a:schemeClr val="dk1"/>
          </a:lnRef>
          <a:fillRef idx="2">
            <a:schemeClr val="dk1"/>
          </a:fillRef>
          <a:effectRef idx="1">
            <a:schemeClr val="dk1"/>
          </a:effectRef>
          <a:fontRef idx="minor">
            <a:schemeClr val="dk1"/>
          </a:fontRef>
        </p:style>
        <p:txBody>
          <a:bodyPr>
            <a:normAutofit/>
          </a:bodyPr>
          <a:lstStyle/>
          <a:p>
            <a:pPr algn="just"/>
            <a:r>
              <a:rPr lang="fr-FR" sz="3200" b="1" dirty="0">
                <a:solidFill>
                  <a:srgbClr val="460000"/>
                </a:solidFill>
                <a:latin typeface="Arial Rounded MT Bold" panose="020F0704030504030204" pitchFamily="34" charset="0"/>
              </a:rPr>
              <a:t>II. LES CHRÉTIENS DOIVENT FAIRE ATTENTION À LA FAÇON DONT ILS SE RAPPORTENT AUX NON-CROYANTS</a:t>
            </a:r>
            <a:endParaRPr lang="en-US" sz="3200" b="1" dirty="0">
              <a:solidFill>
                <a:srgbClr val="460000"/>
              </a:solidFill>
              <a:latin typeface="Arial Rounded MT Bold" panose="020F0704030504030204" pitchFamily="34" charset="0"/>
            </a:endParaRPr>
          </a:p>
          <a:p>
            <a:pPr lvl="0" algn="just"/>
            <a:r>
              <a:rPr lang="fr-FR" sz="3600" dirty="0">
                <a:solidFill>
                  <a:srgbClr val="7030A0"/>
                </a:solidFill>
                <a:latin typeface="Arial Rounded MT Bold" panose="020F0704030504030204" pitchFamily="34" charset="0"/>
              </a:rPr>
              <a:t>Le pire qu'un chrétien puisse faire, c'est d'afficher une attitude de condescendante envers ceux qui vivent dans le monde.</a:t>
            </a:r>
            <a:endParaRPr lang="en-US" sz="3600" dirty="0">
              <a:solidFill>
                <a:srgbClr val="7030A0"/>
              </a:solidFill>
              <a:latin typeface="Arial Rounded MT Bold" panose="020F0704030504030204" pitchFamily="34" charset="0"/>
            </a:endParaRPr>
          </a:p>
          <a:p>
            <a:pPr lvl="0" algn="just"/>
            <a:r>
              <a:rPr lang="fr-FR" sz="3600" dirty="0">
                <a:solidFill>
                  <a:srgbClr val="460000"/>
                </a:solidFill>
                <a:latin typeface="Arial Rounded MT Bold" panose="020F0704030504030204" pitchFamily="34" charset="0"/>
              </a:rPr>
              <a:t>Les personnes non-converties ne sont pas inferieures aux chrétiens en essence ; ils sont tous des candidats au salut, tout comme tous les chrétiens l'étaient autrefois.</a:t>
            </a:r>
            <a:endParaRPr lang="en-US" sz="3600" dirty="0">
              <a:solidFill>
                <a:srgbClr val="460000"/>
              </a:solidFill>
              <a:latin typeface="Arial Rounded MT Bold" panose="020F0704030504030204" pitchFamily="34" charset="0"/>
            </a:endParaRPr>
          </a:p>
        </p:txBody>
      </p:sp>
    </p:spTree>
    <p:extLst>
      <p:ext uri="{BB962C8B-B14F-4D97-AF65-F5344CB8AC3E}">
        <p14:creationId xmlns:p14="http://schemas.microsoft.com/office/powerpoint/2010/main" val="42158031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B0E1BD-161E-0456-28ED-B284CC61191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6B2FFE-E2E3-723F-C21F-85728705D332}"/>
              </a:ext>
            </a:extLst>
          </p:cNvPr>
          <p:cNvSpPr>
            <a:spLocks noGrp="1"/>
          </p:cNvSpPr>
          <p:nvPr>
            <p:ph idx="1"/>
          </p:nvPr>
        </p:nvSpPr>
        <p:spPr>
          <a:xfrm>
            <a:off x="0" y="0"/>
            <a:ext cx="9144000" cy="6858000"/>
          </a:xfrm>
          <a:solidFill>
            <a:srgbClr val="FFFF00"/>
          </a:solidFill>
        </p:spPr>
        <p:style>
          <a:lnRef idx="1">
            <a:schemeClr val="dk1"/>
          </a:lnRef>
          <a:fillRef idx="2">
            <a:schemeClr val="dk1"/>
          </a:fillRef>
          <a:effectRef idx="1">
            <a:schemeClr val="dk1"/>
          </a:effectRef>
          <a:fontRef idx="minor">
            <a:schemeClr val="dk1"/>
          </a:fontRef>
        </p:style>
        <p:txBody>
          <a:bodyPr>
            <a:normAutofit/>
          </a:bodyPr>
          <a:lstStyle/>
          <a:p>
            <a:pPr lvl="0" algn="just"/>
            <a:r>
              <a:rPr lang="fr-FR" sz="4000" dirty="0">
                <a:solidFill>
                  <a:srgbClr val="460000"/>
                </a:solidFill>
                <a:latin typeface="Arial Rounded MT Bold" panose="020F0704030504030204" pitchFamily="34" charset="0"/>
              </a:rPr>
              <a:t>Ils n'agissent pas en chrétien, parce qu’ils ne sont pas encore en Christ.</a:t>
            </a:r>
            <a:endParaRPr lang="en-US" sz="4000" dirty="0">
              <a:solidFill>
                <a:srgbClr val="460000"/>
              </a:solidFill>
              <a:latin typeface="Arial Rounded MT Bold" panose="020F0704030504030204" pitchFamily="34" charset="0"/>
            </a:endParaRPr>
          </a:p>
          <a:p>
            <a:pPr lvl="0" algn="just"/>
            <a:r>
              <a:rPr lang="fr-FR" sz="4000" dirty="0">
                <a:solidFill>
                  <a:srgbClr val="7030A0"/>
                </a:solidFill>
                <a:latin typeface="Arial Rounded MT Bold" panose="020F0704030504030204" pitchFamily="34" charset="0"/>
              </a:rPr>
              <a:t>Ils ne peuvent pas égaler un chrétien en piété, car ils n'ont pas encore la grâce de le faire.</a:t>
            </a:r>
            <a:endParaRPr lang="en-US" sz="4000" dirty="0">
              <a:solidFill>
                <a:srgbClr val="7030A0"/>
              </a:solidFill>
              <a:latin typeface="Arial Rounded MT Bold" panose="020F0704030504030204" pitchFamily="34" charset="0"/>
            </a:endParaRPr>
          </a:p>
          <a:p>
            <a:pPr lvl="0" algn="just"/>
            <a:r>
              <a:rPr lang="fr-FR" sz="4000" dirty="0">
                <a:solidFill>
                  <a:srgbClr val="460000"/>
                </a:solidFill>
                <a:latin typeface="Arial Rounded MT Bold" panose="020F0704030504030204" pitchFamily="34" charset="0"/>
              </a:rPr>
              <a:t>Ils sont asservis au péché, parce qu'ils n'ont pas encore le Saint-Esprit qui règne sur leur vie.</a:t>
            </a:r>
            <a:endParaRPr lang="en-US" sz="4000" dirty="0">
              <a:solidFill>
                <a:srgbClr val="460000"/>
              </a:solidFill>
              <a:latin typeface="Arial Rounded MT Bold" panose="020F0704030504030204" pitchFamily="34" charset="0"/>
            </a:endParaRPr>
          </a:p>
        </p:txBody>
      </p:sp>
    </p:spTree>
    <p:extLst>
      <p:ext uri="{BB962C8B-B14F-4D97-AF65-F5344CB8AC3E}">
        <p14:creationId xmlns:p14="http://schemas.microsoft.com/office/powerpoint/2010/main" val="36361313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84D6A8-753F-A603-AF4A-A75512208C2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6DD1916-14A3-93B8-D58E-60FE3F6D983C}"/>
              </a:ext>
            </a:extLst>
          </p:cNvPr>
          <p:cNvSpPr>
            <a:spLocks noGrp="1"/>
          </p:cNvSpPr>
          <p:nvPr>
            <p:ph idx="1"/>
          </p:nvPr>
        </p:nvSpPr>
        <p:spPr>
          <a:xfrm>
            <a:off x="0" y="0"/>
            <a:ext cx="9144000" cy="6858000"/>
          </a:xfrm>
          <a:solidFill>
            <a:srgbClr val="FFFF00"/>
          </a:solidFill>
        </p:spPr>
        <p:style>
          <a:lnRef idx="1">
            <a:schemeClr val="dk1"/>
          </a:lnRef>
          <a:fillRef idx="2">
            <a:schemeClr val="dk1"/>
          </a:fillRef>
          <a:effectRef idx="1">
            <a:schemeClr val="dk1"/>
          </a:effectRef>
          <a:fontRef idx="minor">
            <a:schemeClr val="dk1"/>
          </a:fontRef>
        </p:style>
        <p:txBody>
          <a:bodyPr>
            <a:normAutofit fontScale="92500" lnSpcReduction="10000"/>
          </a:bodyPr>
          <a:lstStyle/>
          <a:p>
            <a:pPr lvl="0" algn="just"/>
            <a:r>
              <a:rPr lang="fr-FR" sz="4000" dirty="0">
                <a:solidFill>
                  <a:srgbClr val="460000"/>
                </a:solidFill>
                <a:latin typeface="Arial Rounded MT Bold" panose="020F0704030504030204" pitchFamily="34" charset="0"/>
              </a:rPr>
              <a:t>Ils ne discernent pas les choses de Dieu, parce que la Bible nous dit que l'homme naturel ne peut discerner les choses de Dieu même s’il voulait le faire.</a:t>
            </a:r>
            <a:endParaRPr lang="en-US" sz="4000" dirty="0">
              <a:solidFill>
                <a:srgbClr val="460000"/>
              </a:solidFill>
              <a:latin typeface="Arial Rounded MT Bold" panose="020F0704030504030204" pitchFamily="34" charset="0"/>
            </a:endParaRPr>
          </a:p>
          <a:p>
            <a:pPr lvl="0" algn="just"/>
            <a:r>
              <a:rPr lang="fr-FR" sz="4000" dirty="0">
                <a:solidFill>
                  <a:srgbClr val="7030A0"/>
                </a:solidFill>
                <a:latin typeface="Arial Rounded MT Bold" panose="020F0704030504030204" pitchFamily="34" charset="0"/>
              </a:rPr>
              <a:t>Rappelez-vous que ¶ Vous étiez morts par vos offenses et par vos péchés, 2 dans lesquels vous marchiez autrefois, selon le train de ce monde, selon le prince de la puissance de l'air, de l'esprit qui agit maintenant dans les fils de la rébellion. </a:t>
            </a:r>
            <a:r>
              <a:rPr lang="fr-FR" sz="4000" dirty="0" err="1">
                <a:solidFill>
                  <a:srgbClr val="7030A0"/>
                </a:solidFill>
                <a:latin typeface="Arial Rounded MT Bold" panose="020F0704030504030204" pitchFamily="34" charset="0"/>
              </a:rPr>
              <a:t>Eph</a:t>
            </a:r>
            <a:r>
              <a:rPr lang="fr-FR" sz="4000" dirty="0">
                <a:solidFill>
                  <a:srgbClr val="7030A0"/>
                </a:solidFill>
                <a:latin typeface="Arial Rounded MT Bold" panose="020F0704030504030204" pitchFamily="34" charset="0"/>
              </a:rPr>
              <a:t> 2:1-2 </a:t>
            </a:r>
            <a:endParaRPr lang="en-US" sz="4000" dirty="0">
              <a:solidFill>
                <a:srgbClr val="7030A0"/>
              </a:solidFill>
              <a:latin typeface="Arial Rounded MT Bold" panose="020F0704030504030204" pitchFamily="34" charset="0"/>
            </a:endParaRPr>
          </a:p>
        </p:txBody>
      </p:sp>
    </p:spTree>
    <p:extLst>
      <p:ext uri="{BB962C8B-B14F-4D97-AF65-F5344CB8AC3E}">
        <p14:creationId xmlns:p14="http://schemas.microsoft.com/office/powerpoint/2010/main" val="937303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18123-0D1E-FBB0-120B-11BB635B326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ED697C-C1C9-F878-DCA5-5541BB0436C3}"/>
              </a:ext>
            </a:extLst>
          </p:cNvPr>
          <p:cNvSpPr>
            <a:spLocks noGrp="1"/>
          </p:cNvSpPr>
          <p:nvPr>
            <p:ph idx="1"/>
          </p:nvPr>
        </p:nvSpPr>
        <p:spPr>
          <a:xfrm>
            <a:off x="0" y="0"/>
            <a:ext cx="9144000" cy="6858000"/>
          </a:xfrm>
          <a:gradFill flip="none" rotWithShape="1">
            <a:gsLst>
              <a:gs pos="0">
                <a:srgbClr val="FC0AFC">
                  <a:tint val="66000"/>
                  <a:satMod val="160000"/>
                </a:srgbClr>
              </a:gs>
              <a:gs pos="50000">
                <a:srgbClr val="FC0AFC">
                  <a:tint val="44500"/>
                  <a:satMod val="160000"/>
                </a:srgbClr>
              </a:gs>
              <a:gs pos="100000">
                <a:srgbClr val="FC0AFC">
                  <a:tint val="23500"/>
                  <a:satMod val="160000"/>
                </a:srgbClr>
              </a:gs>
            </a:gsLst>
            <a:lin ang="18900000" scaled="1"/>
            <a:tileRect/>
          </a:gradFill>
        </p:spPr>
        <p:style>
          <a:lnRef idx="1">
            <a:schemeClr val="dk1"/>
          </a:lnRef>
          <a:fillRef idx="2">
            <a:schemeClr val="dk1"/>
          </a:fillRef>
          <a:effectRef idx="1">
            <a:schemeClr val="dk1"/>
          </a:effectRef>
          <a:fontRef idx="minor">
            <a:schemeClr val="dk1"/>
          </a:fontRef>
        </p:style>
        <p:txBody>
          <a:bodyPr>
            <a:normAutofit/>
          </a:bodyPr>
          <a:lstStyle/>
          <a:p>
            <a:pPr algn="just"/>
            <a:r>
              <a:rPr lang="fr-FR" dirty="0">
                <a:latin typeface="Arial Rounded MT Bold" panose="020F0704030504030204" pitchFamily="34" charset="0"/>
              </a:rPr>
              <a:t>LES CHRÉTIENS ONT BESOIN DE  L’EMPATHIE ET DE LA SYMPATHIE DANS SES RAPPORTS AVEC NON-CROYANTS</a:t>
            </a:r>
            <a:endParaRPr lang="en-US" dirty="0">
              <a:latin typeface="Arial Rounded MT Bold" panose="020F0704030504030204" pitchFamily="34" charset="0"/>
            </a:endParaRPr>
          </a:p>
          <a:p>
            <a:pPr lvl="0" algn="just"/>
            <a:r>
              <a:rPr lang="fr-FR" sz="3600" dirty="0">
                <a:solidFill>
                  <a:srgbClr val="C00000"/>
                </a:solidFill>
                <a:latin typeface="Arial Rounded MT Bold" panose="020F0704030504030204" pitchFamily="34" charset="0"/>
              </a:rPr>
              <a:t>Nous devons avoir de la sympathie pour les incroyants, car s’ils meurent avant de faire la paix avec Dieu, leurs âmes iront sûrement en enfer.</a:t>
            </a:r>
            <a:endParaRPr lang="en-US" sz="3600" dirty="0">
              <a:solidFill>
                <a:srgbClr val="C00000"/>
              </a:solidFill>
              <a:latin typeface="Arial Rounded MT Bold" panose="020F0704030504030204" pitchFamily="34" charset="0"/>
            </a:endParaRPr>
          </a:p>
          <a:p>
            <a:pPr lvl="0" algn="just"/>
            <a:r>
              <a:rPr lang="fr-FR" sz="3600" dirty="0">
                <a:latin typeface="Arial Rounded MT Bold" panose="020F0704030504030204" pitchFamily="34" charset="0"/>
              </a:rPr>
              <a:t>Les chrétiens devraient avoir des préoccupations sincères pour toute âme qui chemine vers l'enfer.</a:t>
            </a:r>
            <a:endParaRPr lang="en-US" sz="3600" dirty="0">
              <a:latin typeface="Arial Rounded MT Bold" panose="020F0704030504030204" pitchFamily="34" charset="0"/>
            </a:endParaRPr>
          </a:p>
          <a:p>
            <a:pPr marL="0" indent="0" algn="just">
              <a:buNone/>
            </a:pPr>
            <a:endParaRPr lang="en-US" dirty="0">
              <a:latin typeface="Arial Rounded MT Bold" panose="020F0704030504030204" pitchFamily="34" charset="0"/>
            </a:endParaRPr>
          </a:p>
        </p:txBody>
      </p:sp>
    </p:spTree>
    <p:extLst>
      <p:ext uri="{BB962C8B-B14F-4D97-AF65-F5344CB8AC3E}">
        <p14:creationId xmlns:p14="http://schemas.microsoft.com/office/powerpoint/2010/main" val="5377919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2EB8A-614F-0FBF-1977-8C47E1CADCA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BF077E-CDAA-02CD-F89E-99996CF2F3E5}"/>
              </a:ext>
            </a:extLst>
          </p:cNvPr>
          <p:cNvSpPr>
            <a:spLocks noGrp="1"/>
          </p:cNvSpPr>
          <p:nvPr>
            <p:ph idx="1"/>
          </p:nvPr>
        </p:nvSpPr>
        <p:spPr>
          <a:xfrm>
            <a:off x="0" y="0"/>
            <a:ext cx="9144000" cy="6858000"/>
          </a:xfrm>
          <a:gradFill flip="none" rotWithShape="1">
            <a:gsLst>
              <a:gs pos="0">
                <a:srgbClr val="FC0AFC">
                  <a:tint val="66000"/>
                  <a:satMod val="160000"/>
                </a:srgbClr>
              </a:gs>
              <a:gs pos="50000">
                <a:srgbClr val="FC0AFC">
                  <a:tint val="44500"/>
                  <a:satMod val="160000"/>
                </a:srgbClr>
              </a:gs>
              <a:gs pos="100000">
                <a:srgbClr val="FC0AFC">
                  <a:tint val="23500"/>
                  <a:satMod val="160000"/>
                </a:srgbClr>
              </a:gs>
            </a:gsLst>
            <a:lin ang="18900000" scaled="1"/>
            <a:tileRect/>
          </a:gradFill>
        </p:spPr>
        <p:style>
          <a:lnRef idx="1">
            <a:schemeClr val="dk1"/>
          </a:lnRef>
          <a:fillRef idx="2">
            <a:schemeClr val="dk1"/>
          </a:fillRef>
          <a:effectRef idx="1">
            <a:schemeClr val="dk1"/>
          </a:effectRef>
          <a:fontRef idx="minor">
            <a:schemeClr val="dk1"/>
          </a:fontRef>
        </p:style>
        <p:txBody>
          <a:bodyPr>
            <a:normAutofit/>
          </a:bodyPr>
          <a:lstStyle/>
          <a:p>
            <a:pPr lvl="0" algn="just"/>
            <a:r>
              <a:rPr lang="fr-FR" sz="4000" dirty="0">
                <a:latin typeface="Arial Rounded MT Bold" panose="020F0704030504030204" pitchFamily="34" charset="0"/>
              </a:rPr>
              <a:t>Comme  une sentinelle, chaque chrétien devrait tout faire pour alarmer et détourner le non-croyant de l’enfer.</a:t>
            </a:r>
            <a:endParaRPr lang="en-US" sz="4000" dirty="0">
              <a:latin typeface="Arial Rounded MT Bold" panose="020F0704030504030204" pitchFamily="34" charset="0"/>
            </a:endParaRPr>
          </a:p>
          <a:p>
            <a:pPr lvl="0" algn="just"/>
            <a:r>
              <a:rPr lang="fr-FR" sz="4000" dirty="0">
                <a:solidFill>
                  <a:srgbClr val="C00000"/>
                </a:solidFill>
                <a:latin typeface="Arial Rounded MT Bold" panose="020F0704030504030204" pitchFamily="34" charset="0"/>
              </a:rPr>
              <a:t>Les chrétiens doivent garder la ligne de communication ouverte aux pécheurs et saisir toutes  occasions favorables ou non, </a:t>
            </a:r>
            <a:r>
              <a:rPr lang="en-US" sz="4000" dirty="0">
                <a:solidFill>
                  <a:srgbClr val="C00000"/>
                </a:solidFill>
                <a:latin typeface="Arial Rounded MT Bold" panose="020F0704030504030204" pitchFamily="34" charset="0"/>
              </a:rPr>
              <a:t>à </a:t>
            </a:r>
            <a:r>
              <a:rPr lang="fr-FR" sz="4000" noProof="0" dirty="0">
                <a:solidFill>
                  <a:srgbClr val="C00000"/>
                </a:solidFill>
                <a:latin typeface="Arial Rounded MT Bold" panose="020F0704030504030204" pitchFamily="34" charset="0"/>
              </a:rPr>
              <a:t>propager la bonne nouvelle du salut.</a:t>
            </a:r>
          </a:p>
          <a:p>
            <a:pPr algn="just"/>
            <a:endParaRPr lang="en-US" dirty="0">
              <a:latin typeface="Arial Rounded MT Bold" panose="020F0704030504030204" pitchFamily="34" charset="0"/>
            </a:endParaRPr>
          </a:p>
        </p:txBody>
      </p:sp>
    </p:spTree>
    <p:extLst>
      <p:ext uri="{BB962C8B-B14F-4D97-AF65-F5344CB8AC3E}">
        <p14:creationId xmlns:p14="http://schemas.microsoft.com/office/powerpoint/2010/main" val="3228614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IBLE 2 IMAGE.jpg"/>
          <p:cNvPicPr>
            <a:picLocks noChangeAspect="1"/>
          </p:cNvPicPr>
          <p:nvPr/>
        </p:nvPicPr>
        <p:blipFill>
          <a:blip r:embed="rId3"/>
          <a:stretch>
            <a:fillRect/>
          </a:stretch>
        </p:blipFill>
        <p:spPr>
          <a:xfrm>
            <a:off x="0" y="0"/>
            <a:ext cx="8991600" cy="6858000"/>
          </a:xfrm>
          <a:prstGeom prst="rect">
            <a:avLst/>
          </a:prstGeom>
          <a:solidFill>
            <a:srgbClr val="00FF00"/>
          </a:solidFill>
        </p:spPr>
      </p:pic>
      <p:sp>
        <p:nvSpPr>
          <p:cNvPr id="2" name="Title 1"/>
          <p:cNvSpPr>
            <a:spLocks noGrp="1"/>
          </p:cNvSpPr>
          <p:nvPr>
            <p:ph type="ctrTitle"/>
          </p:nvPr>
        </p:nvSpPr>
        <p:spPr>
          <a:xfrm>
            <a:off x="0" y="0"/>
            <a:ext cx="9144000" cy="1981200"/>
          </a:xfrm>
          <a:solidFill>
            <a:srgbClr val="0DE522"/>
          </a:solidFill>
        </p:spPr>
        <p:txBody>
          <a:bodyPr>
            <a:normAutofit/>
          </a:bodyPr>
          <a:lstStyle/>
          <a:p>
            <a:r>
              <a:rPr lang="en-US" sz="3600" b="1" dirty="0"/>
              <a:t>CHRIST THE ROCK CONGREGATION</a:t>
            </a:r>
            <a:br>
              <a:rPr lang="en-US" sz="3600" b="1" dirty="0"/>
            </a:br>
            <a:r>
              <a:rPr lang="en-US" sz="3600" b="1" dirty="0"/>
              <a:t>DIMANCHE 23 AOUT 2026</a:t>
            </a:r>
            <a:br>
              <a:rPr lang="en-US" sz="3600" b="1" dirty="0"/>
            </a:br>
            <a:r>
              <a:rPr lang="en-US" sz="3600" b="1" dirty="0"/>
              <a:t>ORATEUR: PASTEUR MARC E SIMEON</a:t>
            </a:r>
          </a:p>
        </p:txBody>
      </p:sp>
      <p:sp>
        <p:nvSpPr>
          <p:cNvPr id="3" name="Subtitle 2"/>
          <p:cNvSpPr>
            <a:spLocks noGrp="1"/>
          </p:cNvSpPr>
          <p:nvPr>
            <p:ph type="subTitle" idx="1"/>
          </p:nvPr>
        </p:nvSpPr>
        <p:spPr>
          <a:xfrm>
            <a:off x="0" y="2971800"/>
            <a:ext cx="9144000" cy="3429000"/>
          </a:xfrm>
          <a:solidFill>
            <a:schemeClr val="accent6">
              <a:lumMod val="40000"/>
              <a:lumOff val="60000"/>
            </a:schemeClr>
          </a:solidFill>
        </p:spPr>
        <p:style>
          <a:lnRef idx="2">
            <a:schemeClr val="dk1">
              <a:shade val="50000"/>
            </a:schemeClr>
          </a:lnRef>
          <a:fillRef idx="1">
            <a:schemeClr val="dk1"/>
          </a:fillRef>
          <a:effectRef idx="0">
            <a:schemeClr val="dk1"/>
          </a:effectRef>
          <a:fontRef idx="minor">
            <a:schemeClr val="lt1"/>
          </a:fontRef>
        </p:style>
        <p:txBody>
          <a:bodyPr>
            <a:normAutofit/>
          </a:bodyPr>
          <a:lstStyle/>
          <a:p>
            <a:endParaRPr lang="en-US" sz="4000" b="1" dirty="0">
              <a:solidFill>
                <a:schemeClr val="tx1"/>
              </a:solidFill>
            </a:endParaRPr>
          </a:p>
          <a:p>
            <a:r>
              <a:rPr lang="fr-FR" sz="4000" b="1" dirty="0">
                <a:solidFill>
                  <a:srgbClr val="0033CC"/>
                </a:solidFill>
              </a:rPr>
              <a:t>Conduisez-Vous Avec Sagesse Envers Ceux Du Dehors Et Rachetez Le Temps. </a:t>
            </a:r>
            <a:r>
              <a:rPr lang="fr-FR" sz="4000" b="1" dirty="0">
                <a:solidFill>
                  <a:srgbClr val="C00000"/>
                </a:solidFill>
              </a:rPr>
              <a:t>Colossiens 4:5</a:t>
            </a:r>
            <a:endParaRPr lang="en-US" sz="4000" dirty="0">
              <a:solidFill>
                <a:srgbClr val="C00000"/>
              </a:solidFill>
            </a:endParaRPr>
          </a:p>
          <a:p>
            <a:endParaRPr lang="en-US" sz="4000" dirty="0">
              <a:solidFill>
                <a:srgbClr val="C000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55E73-CEB7-DAAB-699E-CCDDA88BAE4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9F704D-9783-5255-45A9-A78BB12144DA}"/>
              </a:ext>
            </a:extLst>
          </p:cNvPr>
          <p:cNvSpPr>
            <a:spLocks noGrp="1"/>
          </p:cNvSpPr>
          <p:nvPr>
            <p:ph idx="1"/>
          </p:nvPr>
        </p:nvSpPr>
        <p:spPr>
          <a:xfrm>
            <a:off x="0" y="0"/>
            <a:ext cx="9144000" cy="6858000"/>
          </a:xfrm>
          <a:gradFill flip="none" rotWithShape="1">
            <a:gsLst>
              <a:gs pos="0">
                <a:srgbClr val="FC0AFC">
                  <a:tint val="66000"/>
                  <a:satMod val="160000"/>
                </a:srgbClr>
              </a:gs>
              <a:gs pos="50000">
                <a:srgbClr val="FC0AFC">
                  <a:tint val="44500"/>
                  <a:satMod val="160000"/>
                </a:srgbClr>
              </a:gs>
              <a:gs pos="100000">
                <a:srgbClr val="FC0AFC">
                  <a:tint val="23500"/>
                  <a:satMod val="160000"/>
                </a:srgbClr>
              </a:gs>
            </a:gsLst>
            <a:lin ang="18900000" scaled="1"/>
            <a:tileRect/>
          </a:gradFill>
        </p:spPr>
        <p:style>
          <a:lnRef idx="1">
            <a:schemeClr val="dk1"/>
          </a:lnRef>
          <a:fillRef idx="2">
            <a:schemeClr val="dk1"/>
          </a:fillRef>
          <a:effectRef idx="1">
            <a:schemeClr val="dk1"/>
          </a:effectRef>
          <a:fontRef idx="minor">
            <a:schemeClr val="dk1"/>
          </a:fontRef>
        </p:style>
        <p:txBody>
          <a:bodyPr>
            <a:normAutofit/>
          </a:bodyPr>
          <a:lstStyle/>
          <a:p>
            <a:pPr algn="just"/>
            <a:r>
              <a:rPr lang="fr-FR" sz="4000" dirty="0">
                <a:latin typeface="Arial Rounded MT Bold" panose="020F0704030504030204" pitchFamily="34" charset="0"/>
              </a:rPr>
              <a:t>Col 4:5 ¶ Conduisez-vous avec sagesse envers ceux du dehors, et </a:t>
            </a:r>
            <a:r>
              <a:rPr lang="fr-FR" sz="4000" b="1" u="sng" dirty="0">
                <a:latin typeface="Arial Rounded MT Bold" panose="020F0704030504030204" pitchFamily="34" charset="0"/>
              </a:rPr>
              <a:t>rachetez le temps</a:t>
            </a:r>
            <a:r>
              <a:rPr lang="fr-FR" sz="4000" dirty="0">
                <a:latin typeface="Arial Rounded MT Bold" panose="020F0704030504030204" pitchFamily="34" charset="0"/>
              </a:rPr>
              <a:t>.</a:t>
            </a:r>
            <a:endParaRPr lang="en-US" sz="4000" dirty="0">
              <a:latin typeface="Arial Rounded MT Bold" panose="020F0704030504030204" pitchFamily="34" charset="0"/>
            </a:endParaRPr>
          </a:p>
          <a:p>
            <a:pPr algn="just"/>
            <a:r>
              <a:rPr lang="fr-FR" sz="4000" dirty="0">
                <a:solidFill>
                  <a:srgbClr val="C00000"/>
                </a:solidFill>
                <a:latin typeface="Arial Rounded MT Bold" panose="020F0704030504030204" pitchFamily="34" charset="0"/>
              </a:rPr>
              <a:t>Colossiens </a:t>
            </a:r>
            <a:r>
              <a:rPr lang="fr-FR" sz="4000" b="1" u="sng" dirty="0">
                <a:solidFill>
                  <a:srgbClr val="C00000"/>
                </a:solidFill>
                <a:latin typeface="Arial Rounded MT Bold" panose="020F0704030504030204" pitchFamily="34" charset="0"/>
              </a:rPr>
              <a:t>4 :6 Que votre parole soit toujours accompagnée de grâce</a:t>
            </a:r>
            <a:r>
              <a:rPr lang="fr-FR" sz="4000" dirty="0">
                <a:solidFill>
                  <a:srgbClr val="C00000"/>
                </a:solidFill>
                <a:latin typeface="Arial Rounded MT Bold" panose="020F0704030504030204" pitchFamily="34" charset="0"/>
              </a:rPr>
              <a:t>, </a:t>
            </a:r>
            <a:r>
              <a:rPr lang="fr-FR" sz="4000" b="1" u="sng" dirty="0">
                <a:solidFill>
                  <a:srgbClr val="C00000"/>
                </a:solidFill>
                <a:latin typeface="Arial Rounded MT Bold" panose="020F0704030504030204" pitchFamily="34" charset="0"/>
              </a:rPr>
              <a:t>assaisonnée de sel</a:t>
            </a:r>
            <a:r>
              <a:rPr lang="fr-FR" sz="4000" dirty="0">
                <a:solidFill>
                  <a:srgbClr val="C00000"/>
                </a:solidFill>
                <a:latin typeface="Arial Rounded MT Bold" panose="020F0704030504030204" pitchFamily="34" charset="0"/>
              </a:rPr>
              <a:t>, afin que vous sachiez comment il faut répondre à chacun.</a:t>
            </a:r>
            <a:endParaRPr lang="en-US" sz="4000" dirty="0">
              <a:solidFill>
                <a:srgbClr val="C00000"/>
              </a:solidFill>
              <a:latin typeface="Arial Rounded MT Bold" panose="020F0704030504030204" pitchFamily="34" charset="0"/>
            </a:endParaRPr>
          </a:p>
          <a:p>
            <a:pPr algn="just"/>
            <a:endParaRPr lang="en-US" dirty="0">
              <a:latin typeface="Arial Rounded MT Bold" panose="020F0704030504030204" pitchFamily="34" charset="0"/>
            </a:endParaRPr>
          </a:p>
        </p:txBody>
      </p:sp>
    </p:spTree>
    <p:extLst>
      <p:ext uri="{BB962C8B-B14F-4D97-AF65-F5344CB8AC3E}">
        <p14:creationId xmlns:p14="http://schemas.microsoft.com/office/powerpoint/2010/main" val="28295524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4F19E-6EA7-07E5-6401-705D7039AF1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6BD850-5033-12A4-08B2-06A7D5E6C6CC}"/>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lnSpcReduction="10000"/>
          </a:bodyPr>
          <a:lstStyle/>
          <a:p>
            <a:pPr algn="just"/>
            <a:r>
              <a:rPr lang="fr-FR" dirty="0">
                <a:latin typeface="Arial Rounded MT Bold" panose="020F0704030504030204" pitchFamily="34" charset="0"/>
              </a:rPr>
              <a:t>LA GRÂCE EST REQUISE DANS LES DISCOURS DU CROYANT ENVERS UN NON-CROYANT</a:t>
            </a:r>
            <a:endParaRPr lang="en-US" dirty="0">
              <a:latin typeface="Arial Rounded MT Bold" panose="020F0704030504030204" pitchFamily="34" charset="0"/>
            </a:endParaRPr>
          </a:p>
          <a:p>
            <a:pPr lvl="0" algn="just"/>
            <a:r>
              <a:rPr lang="fr-FR" sz="4000" dirty="0">
                <a:solidFill>
                  <a:srgbClr val="0033CC"/>
                </a:solidFill>
                <a:latin typeface="Arial Rounded MT Bold" panose="020F0704030504030204" pitchFamily="34" charset="0"/>
              </a:rPr>
              <a:t>Les discours sont les échos du cœur.</a:t>
            </a:r>
            <a:endParaRPr lang="en-US" sz="4000" dirty="0">
              <a:solidFill>
                <a:srgbClr val="0033CC"/>
              </a:solidFill>
              <a:latin typeface="Arial Rounded MT Bold" panose="020F0704030504030204" pitchFamily="34" charset="0"/>
            </a:endParaRPr>
          </a:p>
          <a:p>
            <a:pPr lvl="0" algn="just"/>
            <a:r>
              <a:rPr lang="fr-FR" sz="4000" dirty="0">
                <a:latin typeface="Arial Rounded MT Bold" panose="020F0704030504030204" pitchFamily="34" charset="0"/>
              </a:rPr>
              <a:t>Les discours du croyant doivent être assaisonnés de grâce.</a:t>
            </a:r>
            <a:endParaRPr lang="en-US" sz="4000" dirty="0">
              <a:latin typeface="Arial Rounded MT Bold" panose="020F0704030504030204" pitchFamily="34" charset="0"/>
            </a:endParaRPr>
          </a:p>
          <a:p>
            <a:pPr lvl="0" algn="just"/>
            <a:r>
              <a:rPr lang="fr-FR" sz="4000" dirty="0">
                <a:solidFill>
                  <a:srgbClr val="0033CC"/>
                </a:solidFill>
                <a:latin typeface="Arial Rounded MT Bold" panose="020F0704030504030204" pitchFamily="34" charset="0"/>
              </a:rPr>
              <a:t>Les croyants devraient surveiller sur le ton de leur langage en s’adressant aux inconvertis.</a:t>
            </a:r>
            <a:endParaRPr lang="en-US" sz="4000" dirty="0">
              <a:solidFill>
                <a:srgbClr val="0033CC"/>
              </a:solidFill>
              <a:latin typeface="Arial Rounded MT Bold" panose="020F0704030504030204" pitchFamily="34" charset="0"/>
            </a:endParaRPr>
          </a:p>
          <a:p>
            <a:pPr lvl="0" algn="just"/>
            <a:r>
              <a:rPr lang="fr-FR" sz="4000" dirty="0">
                <a:latin typeface="Arial Rounded MT Bold" panose="020F0704030504030204" pitchFamily="34" charset="0"/>
              </a:rPr>
              <a:t>Fais attention à ce que tu dis et comment tu dis ce que tu dis.</a:t>
            </a:r>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17589651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6974D0-2D7C-274B-45D3-1AC66278BE9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3FBF57-3029-7D21-AA53-C133BD51C333}"/>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fontScale="92500" lnSpcReduction="10000"/>
          </a:bodyPr>
          <a:lstStyle/>
          <a:p>
            <a:pPr lvl="0" algn="just"/>
            <a:r>
              <a:rPr lang="fr-FR" sz="4000" dirty="0">
                <a:latin typeface="Arial Rounded MT Bold" panose="020F0704030504030204" pitchFamily="34" charset="0"/>
              </a:rPr>
              <a:t>Prenez garde dans quelle tonalité vous parlez aux gens</a:t>
            </a:r>
            <a:endParaRPr lang="en-US" sz="4000" dirty="0">
              <a:latin typeface="Arial Rounded MT Bold" panose="020F0704030504030204" pitchFamily="34" charset="0"/>
            </a:endParaRPr>
          </a:p>
          <a:p>
            <a:pPr lvl="0" algn="just"/>
            <a:r>
              <a:rPr lang="fr-FR" sz="4000" dirty="0">
                <a:solidFill>
                  <a:srgbClr val="0033CC"/>
                </a:solidFill>
                <a:latin typeface="Arial Rounded MT Bold" panose="020F0704030504030204" pitchFamily="34" charset="0"/>
              </a:rPr>
              <a:t>Surveillez sur la qualité de votre discours, le choix des mots que vous utilisez.</a:t>
            </a:r>
            <a:endParaRPr lang="en-US" sz="4000" dirty="0">
              <a:solidFill>
                <a:srgbClr val="0033CC"/>
              </a:solidFill>
              <a:latin typeface="Arial Rounded MT Bold" panose="020F0704030504030204" pitchFamily="34" charset="0"/>
            </a:endParaRPr>
          </a:p>
          <a:p>
            <a:pPr lvl="0" algn="just"/>
            <a:r>
              <a:rPr lang="fr-FR" sz="4000" dirty="0">
                <a:latin typeface="Arial Rounded MT Bold" panose="020F0704030504030204" pitchFamily="34" charset="0"/>
              </a:rPr>
              <a:t>Surveillez le contenu de votre discours.</a:t>
            </a:r>
            <a:endParaRPr lang="en-US" sz="4000" dirty="0">
              <a:latin typeface="Arial Rounded MT Bold" panose="020F0704030504030204" pitchFamily="34" charset="0"/>
            </a:endParaRPr>
          </a:p>
          <a:p>
            <a:pPr lvl="0" algn="just"/>
            <a:r>
              <a:rPr lang="fr-FR" sz="4000" dirty="0">
                <a:solidFill>
                  <a:srgbClr val="0033CC"/>
                </a:solidFill>
                <a:latin typeface="Arial Rounded MT Bold" panose="020F0704030504030204" pitchFamily="34" charset="0"/>
              </a:rPr>
              <a:t>Surveillez sur le motif de votre discours.</a:t>
            </a:r>
            <a:endParaRPr lang="en-US" sz="4000" dirty="0">
              <a:solidFill>
                <a:srgbClr val="0033CC"/>
              </a:solidFill>
              <a:latin typeface="Arial Rounded MT Bold" panose="020F0704030504030204" pitchFamily="34" charset="0"/>
            </a:endParaRPr>
          </a:p>
          <a:p>
            <a:pPr lvl="0" algn="just"/>
            <a:r>
              <a:rPr lang="fr-FR" sz="4000" dirty="0">
                <a:latin typeface="Arial Rounded MT Bold" panose="020F0704030504030204" pitchFamily="34" charset="0"/>
              </a:rPr>
              <a:t>Observez l'impact de votre discours pour rapprocher ou repulser une </a:t>
            </a:r>
            <a:r>
              <a:rPr lang="fr-FR" sz="4000" dirty="0" err="1">
                <a:latin typeface="Arial Rounded MT Bold" panose="020F0704030504030204" pitchFamily="34" charset="0"/>
              </a:rPr>
              <a:t>ame</a:t>
            </a:r>
            <a:r>
              <a:rPr lang="fr-FR" sz="4000" dirty="0">
                <a:latin typeface="Arial Rounded MT Bold" panose="020F0704030504030204" pitchFamily="34" charset="0"/>
              </a:rPr>
              <a:t> vers Christ.</a:t>
            </a:r>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40089608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705F7-3E32-538E-0F4F-D7EA4340784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587E6E-868C-722F-B84D-2246498D2870}"/>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lvl="0" algn="just"/>
            <a:r>
              <a:rPr lang="fr-FR" sz="4000" dirty="0">
                <a:solidFill>
                  <a:srgbClr val="0033CC"/>
                </a:solidFill>
                <a:latin typeface="Arial Rounded MT Bold" panose="020F0704030504030204" pitchFamily="34" charset="0"/>
              </a:rPr>
              <a:t>Fais attention à la façon dont tu communiques la vérité de l’évangile.</a:t>
            </a:r>
            <a:endParaRPr lang="en-US" sz="4000" dirty="0">
              <a:solidFill>
                <a:srgbClr val="0033CC"/>
              </a:solidFill>
              <a:latin typeface="Arial Rounded MT Bold" panose="020F0704030504030204" pitchFamily="34" charset="0"/>
            </a:endParaRPr>
          </a:p>
          <a:p>
            <a:pPr lvl="0" algn="just"/>
            <a:r>
              <a:rPr lang="fr-FR" sz="4000" dirty="0">
                <a:latin typeface="Arial Rounded MT Bold" panose="020F0704030504030204" pitchFamily="34" charset="0"/>
              </a:rPr>
              <a:t>Regardez si votre discours est édifiant, déroutant ou condamnant aux destinataires.</a:t>
            </a:r>
            <a:endParaRPr lang="en-US" sz="4000" dirty="0">
              <a:latin typeface="Arial Rounded MT Bold" panose="020F0704030504030204" pitchFamily="34" charset="0"/>
            </a:endParaRPr>
          </a:p>
          <a:p>
            <a:pPr lvl="0" algn="just"/>
            <a:r>
              <a:rPr lang="fr-FR" sz="4000" dirty="0">
                <a:solidFill>
                  <a:srgbClr val="0033CC"/>
                </a:solidFill>
                <a:latin typeface="Arial Rounded MT Bold" panose="020F0704030504030204" pitchFamily="34" charset="0"/>
              </a:rPr>
              <a:t>Regardez si assez d'amour est transmis dans vos discours.</a:t>
            </a:r>
            <a:endParaRPr lang="en-US" sz="4000"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4937047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1C217D-0974-4FBB-E882-3A0DF0F7165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49E721-E8BA-F4B1-55E2-06459DCEAC6C}"/>
              </a:ext>
            </a:extLst>
          </p:cNvPr>
          <p:cNvSpPr>
            <a:spLocks noGrp="1"/>
          </p:cNvSpPr>
          <p:nvPr>
            <p:ph idx="1"/>
          </p:nvPr>
        </p:nvSpPr>
        <p:spPr>
          <a:xfrm>
            <a:off x="0" y="0"/>
            <a:ext cx="9144000" cy="6858000"/>
          </a:xfrm>
          <a:solidFill>
            <a:schemeClr val="bg1"/>
          </a:solidFill>
        </p:spPr>
        <p:style>
          <a:lnRef idx="1">
            <a:schemeClr val="dk1"/>
          </a:lnRef>
          <a:fillRef idx="2">
            <a:schemeClr val="dk1"/>
          </a:fillRef>
          <a:effectRef idx="1">
            <a:schemeClr val="dk1"/>
          </a:effectRef>
          <a:fontRef idx="minor">
            <a:schemeClr val="dk1"/>
          </a:fontRef>
        </p:style>
        <p:txBody>
          <a:bodyPr>
            <a:normAutofit/>
          </a:bodyPr>
          <a:lstStyle/>
          <a:p>
            <a:pPr algn="just"/>
            <a:r>
              <a:rPr lang="fr-FR" dirty="0">
                <a:solidFill>
                  <a:srgbClr val="FF0000"/>
                </a:solidFill>
                <a:latin typeface="Arial Rounded MT Bold" panose="020F0704030504030204" pitchFamily="34" charset="0"/>
              </a:rPr>
              <a:t>LES DISCOURS DU CROYANT DOIVENT ÊTRE ASSAISONNÉS DE SEL</a:t>
            </a:r>
            <a:endParaRPr lang="en-US" sz="2400" dirty="0">
              <a:solidFill>
                <a:srgbClr val="FF0000"/>
              </a:solidFill>
              <a:latin typeface="Arial Rounded MT Bold" panose="020F0704030504030204" pitchFamily="34" charset="0"/>
            </a:endParaRPr>
          </a:p>
          <a:p>
            <a:pPr lvl="0" algn="just"/>
            <a:r>
              <a:rPr lang="fr-FR" sz="4000" dirty="0">
                <a:solidFill>
                  <a:srgbClr val="0033CC"/>
                </a:solidFill>
                <a:latin typeface="Arial Rounded MT Bold" panose="020F0704030504030204" pitchFamily="34" charset="0"/>
              </a:rPr>
              <a:t>Jusqu'à ce que le sel soit ajouté, certaines nourritures paraissent être sans gout et répulsives;</a:t>
            </a:r>
            <a:endParaRPr lang="en-US" sz="4000" dirty="0">
              <a:solidFill>
                <a:srgbClr val="0033CC"/>
              </a:solidFill>
              <a:latin typeface="Arial Rounded MT Bold" panose="020F0704030504030204" pitchFamily="34" charset="0"/>
            </a:endParaRPr>
          </a:p>
          <a:p>
            <a:pPr lvl="0" algn="just"/>
            <a:r>
              <a:rPr lang="fr-FR" sz="4000" dirty="0">
                <a:solidFill>
                  <a:srgbClr val="FF0000"/>
                </a:solidFill>
                <a:latin typeface="Arial Rounded MT Bold" panose="020F0704030504030204" pitchFamily="34" charset="0"/>
              </a:rPr>
              <a:t>Il en va de même pour la conversation humaine : lorsqu'elle manque d'une dignité appropriée, les mots utilisés peuvent émettre un mauvais goût a l’ écouteur.</a:t>
            </a:r>
            <a:endParaRPr lang="en-US" sz="4000" dirty="0">
              <a:solidFill>
                <a:srgbClr val="FF0000"/>
              </a:solidFill>
              <a:latin typeface="Arial Rounded MT Bold" panose="020F0704030504030204" pitchFamily="34" charset="0"/>
            </a:endParaRPr>
          </a:p>
        </p:txBody>
      </p:sp>
    </p:spTree>
    <p:extLst>
      <p:ext uri="{BB962C8B-B14F-4D97-AF65-F5344CB8AC3E}">
        <p14:creationId xmlns:p14="http://schemas.microsoft.com/office/powerpoint/2010/main" val="16255133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2C4FA-ABD5-8A88-E51D-D5B6DC58E95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3A08457-72CD-DDA6-9BDB-E97E4A55CE1A}"/>
              </a:ext>
            </a:extLst>
          </p:cNvPr>
          <p:cNvSpPr>
            <a:spLocks noGrp="1"/>
          </p:cNvSpPr>
          <p:nvPr>
            <p:ph idx="1"/>
          </p:nvPr>
        </p:nvSpPr>
        <p:spPr>
          <a:xfrm>
            <a:off x="0" y="0"/>
            <a:ext cx="9144000" cy="6858000"/>
          </a:xfrm>
          <a:solidFill>
            <a:schemeClr val="bg1"/>
          </a:solidFill>
        </p:spPr>
        <p:style>
          <a:lnRef idx="1">
            <a:schemeClr val="dk1"/>
          </a:lnRef>
          <a:fillRef idx="2">
            <a:schemeClr val="dk1"/>
          </a:fillRef>
          <a:effectRef idx="1">
            <a:schemeClr val="dk1"/>
          </a:effectRef>
          <a:fontRef idx="minor">
            <a:schemeClr val="dk1"/>
          </a:fontRef>
        </p:style>
        <p:txBody>
          <a:bodyPr>
            <a:normAutofit/>
          </a:bodyPr>
          <a:lstStyle/>
          <a:p>
            <a:pPr lvl="0" algn="just"/>
            <a:r>
              <a:rPr lang="fr-FR" sz="4000" dirty="0">
                <a:solidFill>
                  <a:srgbClr val="0033CC"/>
                </a:solidFill>
                <a:latin typeface="Arial Rounded MT Bold" panose="020F0704030504030204" pitchFamily="34" charset="0"/>
              </a:rPr>
              <a:t>Le sel est utilisé pour améliorer le goût des aliments</a:t>
            </a:r>
            <a:endParaRPr lang="en-US" sz="4000" dirty="0">
              <a:solidFill>
                <a:srgbClr val="0033CC"/>
              </a:solidFill>
              <a:latin typeface="Arial Rounded MT Bold" panose="020F0704030504030204" pitchFamily="34" charset="0"/>
            </a:endParaRPr>
          </a:p>
          <a:p>
            <a:pPr lvl="0" algn="just"/>
            <a:r>
              <a:rPr lang="fr-FR" sz="4000" dirty="0">
                <a:solidFill>
                  <a:srgbClr val="FF0000"/>
                </a:solidFill>
                <a:latin typeface="Arial Rounded MT Bold" panose="020F0704030504030204" pitchFamily="34" charset="0"/>
              </a:rPr>
              <a:t>Le sel est utilisé à des fins de conservation</a:t>
            </a:r>
            <a:endParaRPr lang="en-US" sz="4000" dirty="0">
              <a:solidFill>
                <a:srgbClr val="FF0000"/>
              </a:solidFill>
              <a:latin typeface="Arial Rounded MT Bold" panose="020F0704030504030204" pitchFamily="34" charset="0"/>
            </a:endParaRPr>
          </a:p>
          <a:p>
            <a:pPr lvl="0" algn="just"/>
            <a:r>
              <a:rPr lang="fr-FR" sz="4000" dirty="0">
                <a:solidFill>
                  <a:srgbClr val="0033CC"/>
                </a:solidFill>
                <a:latin typeface="Arial Rounded MT Bold" panose="020F0704030504030204" pitchFamily="34" charset="0"/>
              </a:rPr>
              <a:t>Ajoutez du sel dans vos discours pour inspirer la grandeur.</a:t>
            </a:r>
            <a:endParaRPr lang="en-US" sz="4000" dirty="0">
              <a:solidFill>
                <a:srgbClr val="0033CC"/>
              </a:solidFill>
              <a:latin typeface="Arial Rounded MT Bold" panose="020F0704030504030204" pitchFamily="34" charset="0"/>
            </a:endParaRPr>
          </a:p>
          <a:p>
            <a:pPr lvl="0" algn="just"/>
            <a:r>
              <a:rPr lang="fr-FR" sz="4000" dirty="0">
                <a:solidFill>
                  <a:srgbClr val="FF0000"/>
                </a:solidFill>
                <a:latin typeface="Arial Rounded MT Bold" panose="020F0704030504030204" pitchFamily="34" charset="0"/>
              </a:rPr>
              <a:t>Ajoutez du sel dans vos discours pour inspirer l’espoir et le courage.</a:t>
            </a:r>
            <a:endParaRPr lang="en-US" sz="4000" dirty="0">
              <a:solidFill>
                <a:srgbClr val="FF0000"/>
              </a:solidFill>
              <a:latin typeface="Arial Rounded MT Bold" panose="020F0704030504030204" pitchFamily="34" charset="0"/>
            </a:endParaRPr>
          </a:p>
        </p:txBody>
      </p:sp>
    </p:spTree>
    <p:extLst>
      <p:ext uri="{BB962C8B-B14F-4D97-AF65-F5344CB8AC3E}">
        <p14:creationId xmlns:p14="http://schemas.microsoft.com/office/powerpoint/2010/main" val="5455992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0579C-2FBC-1819-9095-0C59E056F06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85FDBA7-1FCF-C93C-D5F2-93D4110BD9FD}"/>
              </a:ext>
            </a:extLst>
          </p:cNvPr>
          <p:cNvSpPr>
            <a:spLocks noGrp="1"/>
          </p:cNvSpPr>
          <p:nvPr>
            <p:ph idx="1"/>
          </p:nvPr>
        </p:nvSpPr>
        <p:spPr>
          <a:xfrm>
            <a:off x="0" y="0"/>
            <a:ext cx="9144000" cy="6858000"/>
          </a:xfrm>
          <a:solidFill>
            <a:schemeClr val="bg1"/>
          </a:solidFill>
        </p:spPr>
        <p:style>
          <a:lnRef idx="1">
            <a:schemeClr val="dk1"/>
          </a:lnRef>
          <a:fillRef idx="2">
            <a:schemeClr val="dk1"/>
          </a:fillRef>
          <a:effectRef idx="1">
            <a:schemeClr val="dk1"/>
          </a:effectRef>
          <a:fontRef idx="minor">
            <a:schemeClr val="dk1"/>
          </a:fontRef>
        </p:style>
        <p:txBody>
          <a:bodyPr>
            <a:normAutofit/>
          </a:bodyPr>
          <a:lstStyle/>
          <a:p>
            <a:pPr lvl="0" algn="just"/>
            <a:r>
              <a:rPr lang="fr-FR" sz="4400" dirty="0">
                <a:solidFill>
                  <a:srgbClr val="0033CC"/>
                </a:solidFill>
                <a:latin typeface="Arial Rounded MT Bold" panose="020F0704030504030204" pitchFamily="34" charset="0"/>
              </a:rPr>
              <a:t>Ajoutez du sel à vos discours pour inspirer la foi.</a:t>
            </a:r>
            <a:endParaRPr lang="en-US" sz="4400" dirty="0">
              <a:solidFill>
                <a:srgbClr val="0033CC"/>
              </a:solidFill>
              <a:latin typeface="Arial Rounded MT Bold" panose="020F0704030504030204" pitchFamily="34" charset="0"/>
            </a:endParaRPr>
          </a:p>
          <a:p>
            <a:pPr lvl="0" algn="just"/>
            <a:r>
              <a:rPr lang="fr-FR" sz="4400" dirty="0">
                <a:solidFill>
                  <a:srgbClr val="FF0000"/>
                </a:solidFill>
                <a:latin typeface="Arial Rounded MT Bold" panose="020F0704030504030204" pitchFamily="34" charset="0"/>
              </a:rPr>
              <a:t>Ajoutez du sel à vos discours pour inspirer la liberté face à la domination du péché.</a:t>
            </a:r>
            <a:endParaRPr lang="en-US" sz="4400" dirty="0">
              <a:solidFill>
                <a:srgbClr val="FF0000"/>
              </a:solidFill>
              <a:latin typeface="Arial Rounded MT Bold" panose="020F0704030504030204" pitchFamily="34" charset="0"/>
            </a:endParaRPr>
          </a:p>
          <a:p>
            <a:pPr lvl="0" algn="just"/>
            <a:r>
              <a:rPr lang="fr-FR" sz="4400" dirty="0">
                <a:solidFill>
                  <a:srgbClr val="0033CC"/>
                </a:solidFill>
                <a:latin typeface="Arial Rounded MT Bold" panose="020F0704030504030204" pitchFamily="34" charset="0"/>
              </a:rPr>
              <a:t>Ajoutez du sel à vos discours pour attirer les gens vers Christ.</a:t>
            </a:r>
            <a:endParaRPr lang="en-US" sz="4400"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2729225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95943-E3CC-DDF3-523C-EB441620FFE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C1AB8F-B919-9BC9-2EA9-C1D4F4236787}"/>
              </a:ext>
            </a:extLst>
          </p:cNvPr>
          <p:cNvSpPr>
            <a:spLocks noGrp="1"/>
          </p:cNvSpPr>
          <p:nvPr>
            <p:ph idx="1"/>
          </p:nvPr>
        </p:nvSpPr>
        <p:spPr>
          <a:xfrm>
            <a:off x="0" y="0"/>
            <a:ext cx="9144000" cy="6858000"/>
          </a:xfrm>
          <a:solidFill>
            <a:schemeClr val="bg1"/>
          </a:solidFill>
        </p:spPr>
        <p:style>
          <a:lnRef idx="1">
            <a:schemeClr val="dk1"/>
          </a:lnRef>
          <a:fillRef idx="2">
            <a:schemeClr val="dk1"/>
          </a:fillRef>
          <a:effectRef idx="1">
            <a:schemeClr val="dk1"/>
          </a:effectRef>
          <a:fontRef idx="minor">
            <a:schemeClr val="dk1"/>
          </a:fontRef>
        </p:style>
        <p:txBody>
          <a:bodyPr>
            <a:normAutofit/>
          </a:bodyPr>
          <a:lstStyle/>
          <a:p>
            <a:pPr algn="just"/>
            <a:r>
              <a:rPr lang="fr-FR" sz="4800" dirty="0">
                <a:solidFill>
                  <a:srgbClr val="FF0000"/>
                </a:solidFill>
                <a:latin typeface="Arial Rounded MT Bold" panose="020F0704030504030204" pitchFamily="34" charset="0"/>
              </a:rPr>
              <a:t>Colossiens 4 :6 </a:t>
            </a:r>
            <a:r>
              <a:rPr lang="fr-FR" sz="4800" dirty="0">
                <a:solidFill>
                  <a:srgbClr val="0033CC"/>
                </a:solidFill>
                <a:latin typeface="Arial Rounded MT Bold" panose="020F0704030504030204" pitchFamily="34" charset="0"/>
              </a:rPr>
              <a:t>Que votre parole soit toujours accompagnée de grâce, assaisonnée de sel, </a:t>
            </a:r>
            <a:r>
              <a:rPr lang="fr-FR" sz="4800" b="1" u="sng" dirty="0">
                <a:solidFill>
                  <a:srgbClr val="0033CC"/>
                </a:solidFill>
                <a:latin typeface="Arial Rounded MT Bold" panose="020F0704030504030204" pitchFamily="34" charset="0"/>
              </a:rPr>
              <a:t>afin que vous sachiez comment il faut répondre à chacun.</a:t>
            </a:r>
            <a:endParaRPr lang="en-US" sz="4800"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7265103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3B138B-D5D4-402F-AFA9-488E50C60C9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06E4B4-6DD1-B5E6-D44F-780666596D01}"/>
              </a:ext>
            </a:extLst>
          </p:cNvPr>
          <p:cNvSpPr>
            <a:spLocks noGrp="1"/>
          </p:cNvSpPr>
          <p:nvPr>
            <p:ph idx="1"/>
          </p:nvPr>
        </p:nvSpPr>
        <p:spPr>
          <a:xfrm>
            <a:off x="0" y="0"/>
            <a:ext cx="9144000" cy="6858000"/>
          </a:xfrm>
          <a:solidFill>
            <a:schemeClr val="bg1"/>
          </a:solidFill>
        </p:spPr>
        <p:style>
          <a:lnRef idx="1">
            <a:schemeClr val="dk1"/>
          </a:lnRef>
          <a:fillRef idx="2">
            <a:schemeClr val="dk1"/>
          </a:fillRef>
          <a:effectRef idx="1">
            <a:schemeClr val="dk1"/>
          </a:effectRef>
          <a:fontRef idx="minor">
            <a:schemeClr val="dk1"/>
          </a:fontRef>
        </p:style>
        <p:txBody>
          <a:bodyPr>
            <a:normAutofit/>
          </a:bodyPr>
          <a:lstStyle/>
          <a:p>
            <a:pPr algn="just"/>
            <a:r>
              <a:rPr lang="fr-FR" dirty="0">
                <a:solidFill>
                  <a:schemeClr val="accent3">
                    <a:lumMod val="50000"/>
                  </a:schemeClr>
                </a:solidFill>
                <a:latin typeface="Arial Rounded MT Bold" panose="020F0704030504030204" pitchFamily="34" charset="0"/>
              </a:rPr>
              <a:t>COMMENTE RÉPONDRE À CHACUN / COMMENT APPOPRIER TA RÉPONSE À CHAQUE INDIVIDU.</a:t>
            </a:r>
            <a:endParaRPr lang="en-US" sz="2400" dirty="0">
              <a:solidFill>
                <a:schemeClr val="accent3">
                  <a:lumMod val="50000"/>
                </a:schemeClr>
              </a:solidFill>
              <a:latin typeface="Arial Rounded MT Bold" panose="020F0704030504030204" pitchFamily="34" charset="0"/>
            </a:endParaRPr>
          </a:p>
          <a:p>
            <a:pPr lvl="0" algn="just"/>
            <a:r>
              <a:rPr lang="fr-FR" sz="4000" dirty="0">
                <a:solidFill>
                  <a:srgbClr val="FC0AFC"/>
                </a:solidFill>
                <a:latin typeface="Arial Rounded MT Bold" panose="020F0704030504030204" pitchFamily="34" charset="0"/>
              </a:rPr>
              <a:t>Il n'y a pas de « one size </a:t>
            </a:r>
            <a:r>
              <a:rPr lang="fr-FR" sz="4000" dirty="0" err="1">
                <a:solidFill>
                  <a:srgbClr val="FC0AFC"/>
                </a:solidFill>
                <a:latin typeface="Arial Rounded MT Bold" panose="020F0704030504030204" pitchFamily="34" charset="0"/>
              </a:rPr>
              <a:t>fits</a:t>
            </a:r>
            <a:r>
              <a:rPr lang="fr-FR" sz="4000" dirty="0">
                <a:solidFill>
                  <a:srgbClr val="FC0AFC"/>
                </a:solidFill>
                <a:latin typeface="Arial Rounded MT Bold" panose="020F0704030504030204" pitchFamily="34" charset="0"/>
              </a:rPr>
              <a:t> all» dans la conversation.</a:t>
            </a:r>
            <a:endParaRPr lang="en-US" sz="4000" dirty="0">
              <a:solidFill>
                <a:srgbClr val="FC0AFC"/>
              </a:solidFill>
              <a:latin typeface="Arial Rounded MT Bold" panose="020F0704030504030204" pitchFamily="34" charset="0"/>
            </a:endParaRPr>
          </a:p>
          <a:p>
            <a:pPr lvl="0" algn="just"/>
            <a:r>
              <a:rPr lang="fr-FR" sz="4000" dirty="0">
                <a:solidFill>
                  <a:schemeClr val="accent3">
                    <a:lumMod val="50000"/>
                  </a:schemeClr>
                </a:solidFill>
                <a:latin typeface="Arial Rounded MT Bold" panose="020F0704030504030204" pitchFamily="34" charset="0"/>
              </a:rPr>
              <a:t>Les façons de s’adresser à un enfant, un adulte, un supérieur, un frère, un ami, un partenaire d'affaires, ou  un collègue diffèrent.</a:t>
            </a:r>
            <a:endParaRPr lang="en-US" sz="4000" dirty="0">
              <a:solidFill>
                <a:schemeClr val="accent3">
                  <a:lumMod val="50000"/>
                </a:schemeClr>
              </a:solidFill>
              <a:latin typeface="Arial Rounded MT Bold" panose="020F0704030504030204" pitchFamily="34" charset="0"/>
            </a:endParaRPr>
          </a:p>
        </p:txBody>
      </p:sp>
    </p:spTree>
    <p:extLst>
      <p:ext uri="{BB962C8B-B14F-4D97-AF65-F5344CB8AC3E}">
        <p14:creationId xmlns:p14="http://schemas.microsoft.com/office/powerpoint/2010/main" val="600689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6AB8B8-0C97-31B4-F7E3-B4CB57522E5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615A3E-807A-B65D-82A9-1E059CCB6387}"/>
              </a:ext>
            </a:extLst>
          </p:cNvPr>
          <p:cNvSpPr>
            <a:spLocks noGrp="1"/>
          </p:cNvSpPr>
          <p:nvPr>
            <p:ph idx="1"/>
          </p:nvPr>
        </p:nvSpPr>
        <p:spPr>
          <a:xfrm>
            <a:off x="0" y="0"/>
            <a:ext cx="9144000" cy="6858000"/>
          </a:xfrm>
          <a:solidFill>
            <a:schemeClr val="bg1"/>
          </a:solidFill>
        </p:spPr>
        <p:style>
          <a:lnRef idx="1">
            <a:schemeClr val="dk1"/>
          </a:lnRef>
          <a:fillRef idx="2">
            <a:schemeClr val="dk1"/>
          </a:fillRef>
          <a:effectRef idx="1">
            <a:schemeClr val="dk1"/>
          </a:effectRef>
          <a:fontRef idx="minor">
            <a:schemeClr val="dk1"/>
          </a:fontRef>
        </p:style>
        <p:txBody>
          <a:bodyPr>
            <a:normAutofit/>
          </a:bodyPr>
          <a:lstStyle/>
          <a:p>
            <a:pPr lvl="0" algn="just"/>
            <a:r>
              <a:rPr lang="fr-FR" sz="4000" dirty="0">
                <a:solidFill>
                  <a:schemeClr val="accent3">
                    <a:lumMod val="50000"/>
                  </a:schemeClr>
                </a:solidFill>
                <a:latin typeface="Arial Rounded MT Bold" panose="020F0704030504030204" pitchFamily="34" charset="0"/>
              </a:rPr>
              <a:t>Le chrétien a pour devoir d'huiler toutes ses conversations de grâce et de les assaisonner de sel.</a:t>
            </a:r>
            <a:endParaRPr lang="en-US" sz="4000" dirty="0">
              <a:solidFill>
                <a:schemeClr val="accent3">
                  <a:lumMod val="50000"/>
                </a:schemeClr>
              </a:solidFill>
              <a:latin typeface="Arial Rounded MT Bold" panose="020F0704030504030204" pitchFamily="34" charset="0"/>
            </a:endParaRPr>
          </a:p>
          <a:p>
            <a:pPr lvl="1" algn="just"/>
            <a:r>
              <a:rPr lang="fr-FR" sz="3800" b="1" dirty="0">
                <a:solidFill>
                  <a:srgbClr val="FC0AFC"/>
                </a:solidFill>
                <a:latin typeface="Arial Rounded MT Bold" panose="020F0704030504030204" pitchFamily="34" charset="0"/>
              </a:rPr>
              <a:t>La grâce</a:t>
            </a:r>
            <a:r>
              <a:rPr lang="fr-FR" sz="3800" dirty="0">
                <a:solidFill>
                  <a:srgbClr val="FC0AFC"/>
                </a:solidFill>
                <a:latin typeface="Arial Rounded MT Bold" panose="020F0704030504030204" pitchFamily="34" charset="0"/>
              </a:rPr>
              <a:t> représente la gentillesse, la tendresse, le bienveillance, l'amour, la miséricorde, etc.</a:t>
            </a:r>
            <a:endParaRPr lang="en-US" sz="3800" dirty="0">
              <a:solidFill>
                <a:srgbClr val="FC0AFC"/>
              </a:solidFill>
              <a:latin typeface="Arial Rounded MT Bold" panose="020F0704030504030204" pitchFamily="34" charset="0"/>
            </a:endParaRPr>
          </a:p>
          <a:p>
            <a:pPr lvl="1" algn="just"/>
            <a:r>
              <a:rPr lang="fr-FR" sz="3800" b="1" dirty="0">
                <a:solidFill>
                  <a:schemeClr val="accent3">
                    <a:lumMod val="50000"/>
                  </a:schemeClr>
                </a:solidFill>
                <a:latin typeface="Arial Rounded MT Bold" panose="020F0704030504030204" pitchFamily="34" charset="0"/>
              </a:rPr>
              <a:t>Le sel</a:t>
            </a:r>
            <a:r>
              <a:rPr lang="fr-FR" sz="3800" dirty="0">
                <a:solidFill>
                  <a:schemeClr val="accent3">
                    <a:lumMod val="50000"/>
                  </a:schemeClr>
                </a:solidFill>
                <a:latin typeface="Arial Rounded MT Bold" panose="020F0704030504030204" pitchFamily="34" charset="0"/>
              </a:rPr>
              <a:t> représente la vérité, le principe, la droiture, la justice, la piété, le bon sens, etc.</a:t>
            </a:r>
            <a:endParaRPr lang="en-US" sz="3800" dirty="0">
              <a:solidFill>
                <a:schemeClr val="accent3">
                  <a:lumMod val="50000"/>
                </a:schemeClr>
              </a:solidFill>
              <a:latin typeface="Arial Rounded MT Bold" panose="020F0704030504030204" pitchFamily="34" charset="0"/>
            </a:endParaRPr>
          </a:p>
          <a:p>
            <a:pPr lvl="0" algn="just"/>
            <a:endParaRPr lang="en-US" sz="2400" dirty="0">
              <a:solidFill>
                <a:schemeClr val="accent3">
                  <a:lumMod val="50000"/>
                </a:schemeClr>
              </a:solidFill>
              <a:latin typeface="Arial Rounded MT Bold" panose="020F0704030504030204" pitchFamily="34" charset="0"/>
            </a:endParaRPr>
          </a:p>
        </p:txBody>
      </p:sp>
    </p:spTree>
    <p:extLst>
      <p:ext uri="{BB962C8B-B14F-4D97-AF65-F5344CB8AC3E}">
        <p14:creationId xmlns:p14="http://schemas.microsoft.com/office/powerpoint/2010/main" val="33943995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a:solidFill>
            <a:schemeClr val="bg1"/>
          </a:solidFill>
        </p:spPr>
        <p:style>
          <a:lnRef idx="1">
            <a:schemeClr val="dk1"/>
          </a:lnRef>
          <a:fillRef idx="2">
            <a:schemeClr val="dk1"/>
          </a:fillRef>
          <a:effectRef idx="1">
            <a:schemeClr val="dk1"/>
          </a:effectRef>
          <a:fontRef idx="minor">
            <a:schemeClr val="dk1"/>
          </a:fontRef>
        </p:style>
        <p:txBody>
          <a:bodyPr>
            <a:normAutofit/>
          </a:bodyPr>
          <a:lstStyle/>
          <a:p>
            <a:pPr algn="just"/>
            <a:r>
              <a:rPr lang="fr-FR" sz="4000" dirty="0">
                <a:solidFill>
                  <a:srgbClr val="FF0000"/>
                </a:solidFill>
                <a:latin typeface="Arial Rounded MT Bold" panose="020F0704030504030204" pitchFamily="34" charset="0"/>
              </a:rPr>
              <a:t>Colossiens 4 : 5-6</a:t>
            </a:r>
            <a:endParaRPr lang="en-US" sz="4000" dirty="0">
              <a:solidFill>
                <a:srgbClr val="FF0000"/>
              </a:solidFill>
              <a:latin typeface="Arial Rounded MT Bold" panose="020F0704030504030204" pitchFamily="34" charset="0"/>
            </a:endParaRPr>
          </a:p>
          <a:p>
            <a:pPr algn="just"/>
            <a:r>
              <a:rPr lang="fr-FR" sz="4000" dirty="0">
                <a:solidFill>
                  <a:srgbClr val="0033CC"/>
                </a:solidFill>
                <a:latin typeface="Arial Rounded MT Bold" panose="020F0704030504030204" pitchFamily="34" charset="0"/>
              </a:rPr>
              <a:t>5 ¶ Conduisez-vous avec sagesse envers ceux du dehors, et rachetez le temps.</a:t>
            </a:r>
            <a:endParaRPr lang="en-US" sz="4000" dirty="0">
              <a:solidFill>
                <a:srgbClr val="0033CC"/>
              </a:solidFill>
              <a:latin typeface="Arial Rounded MT Bold" panose="020F0704030504030204" pitchFamily="34" charset="0"/>
            </a:endParaRPr>
          </a:p>
          <a:p>
            <a:pPr algn="just"/>
            <a:r>
              <a:rPr lang="fr-FR" sz="4000" dirty="0">
                <a:solidFill>
                  <a:srgbClr val="FF0000"/>
                </a:solidFill>
                <a:latin typeface="Arial Rounded MT Bold" panose="020F0704030504030204" pitchFamily="34" charset="0"/>
              </a:rPr>
              <a:t>6 Que votre parole soit toujours accompagnée de grâce, assaisonnée de sel, afin que vous sachiez comment il faut répondre à chacun.</a:t>
            </a:r>
            <a:endParaRPr lang="en-US" sz="4000" dirty="0">
              <a:solidFill>
                <a:srgbClr val="FF0000"/>
              </a:solidFill>
              <a:latin typeface="Arial Rounded MT Bold" panose="020F0704030504030204" pitchFamily="34" charset="0"/>
            </a:endParaRPr>
          </a:p>
          <a:p>
            <a:pPr marL="0" indent="0" algn="just">
              <a:buNone/>
            </a:pPr>
            <a:endParaRPr lang="en-US" dirty="0">
              <a:solidFill>
                <a:srgbClr val="0033CC"/>
              </a:solidFill>
              <a:latin typeface="Arial Rounded MT Bold" panose="020F070403050403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797EB-4705-E881-662D-0F498DE57E7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3DC927-AA0B-4E44-04B0-1B5F686BBBD1}"/>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algn="just"/>
            <a:r>
              <a:rPr lang="en-US" sz="4000" dirty="0">
                <a:solidFill>
                  <a:srgbClr val="C00000"/>
                </a:solidFill>
                <a:latin typeface="Arial Rounded MT Bold" panose="020F0704030504030204" pitchFamily="34" charset="0"/>
              </a:rPr>
              <a:t>CONCLUSION</a:t>
            </a:r>
          </a:p>
          <a:p>
            <a:pPr algn="just"/>
            <a:r>
              <a:rPr lang="fr-FR" sz="4000" dirty="0">
                <a:latin typeface="Arial Rounded MT Bold" panose="020F0704030504030204" pitchFamily="34" charset="0"/>
              </a:rPr>
              <a:t>Col 4:5 ¶ Conduisez-vous avec sagesse envers ceux du dehors, et rachetez le temps. </a:t>
            </a:r>
          </a:p>
          <a:p>
            <a:pPr algn="just"/>
            <a:r>
              <a:rPr lang="fr-FR" sz="4000" dirty="0">
                <a:solidFill>
                  <a:srgbClr val="C00000"/>
                </a:solidFill>
                <a:latin typeface="Arial Rounded MT Bold" panose="020F0704030504030204" pitchFamily="34" charset="0"/>
              </a:rPr>
              <a:t>6 Que votre parole soit toujours accompagnée de grâce, assaisonnée de sel, afin que vous sachiez comment il faut répondre à chacun.</a:t>
            </a:r>
            <a:endParaRPr lang="en-US" sz="4000" dirty="0">
              <a:solidFill>
                <a:srgbClr val="C00000"/>
              </a:solidFill>
              <a:latin typeface="Arial Rounded MT Bold" panose="020F0704030504030204" pitchFamily="34" charset="0"/>
            </a:endParaRPr>
          </a:p>
          <a:p>
            <a:pPr algn="just"/>
            <a:endParaRPr lang="en-US" sz="4000" dirty="0"/>
          </a:p>
        </p:txBody>
      </p:sp>
    </p:spTree>
    <p:extLst>
      <p:ext uri="{BB962C8B-B14F-4D97-AF65-F5344CB8AC3E}">
        <p14:creationId xmlns:p14="http://schemas.microsoft.com/office/powerpoint/2010/main" val="3835342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B8BE9E-8110-340A-C385-32D96593067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1649BA-8C7C-56C8-E539-4B1A023F948B}"/>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fr-FR" sz="4000" dirty="0">
                <a:latin typeface="Arial Rounded MT Bold" panose="020F0704030504030204" pitchFamily="34" charset="0"/>
              </a:rPr>
              <a:t>En récapitulation, souvenons-nous de la multitude de bénédictions qui contiennent ces deux versets dans Colossiens 4, versets 5 et 6.</a:t>
            </a:r>
            <a:endParaRPr lang="en-US" sz="4000" dirty="0">
              <a:latin typeface="Arial Rounded MT Bold" panose="020F0704030504030204" pitchFamily="34" charset="0"/>
            </a:endParaRPr>
          </a:p>
          <a:p>
            <a:pPr lvl="0" algn="just"/>
            <a:r>
              <a:rPr lang="fr-FR" sz="4000" dirty="0">
                <a:solidFill>
                  <a:srgbClr val="C00000"/>
                </a:solidFill>
                <a:latin typeface="Arial Rounded MT Bold" panose="020F0704030504030204" pitchFamily="34" charset="0"/>
              </a:rPr>
              <a:t>Les chrétiens doivent être vigilants et attentifs envers les non-chrétiens, car nous sommes leur première impression de Dieu.</a:t>
            </a:r>
            <a:endParaRPr lang="en-US" sz="4000" dirty="0">
              <a:solidFill>
                <a:srgbClr val="C00000"/>
              </a:solidFill>
              <a:latin typeface="Arial Rounded MT Bold" panose="020F0704030504030204" pitchFamily="34" charset="0"/>
            </a:endParaRPr>
          </a:p>
          <a:p>
            <a:pPr algn="just"/>
            <a:endParaRPr lang="en-US" sz="4000" dirty="0"/>
          </a:p>
        </p:txBody>
      </p:sp>
    </p:spTree>
    <p:extLst>
      <p:ext uri="{BB962C8B-B14F-4D97-AF65-F5344CB8AC3E}">
        <p14:creationId xmlns:p14="http://schemas.microsoft.com/office/powerpoint/2010/main" val="36925925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846339-9913-768D-DF95-FFE5BC55335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361BB1F-7F92-41CF-7B93-0F5C76F557CD}"/>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fr-FR" sz="4400" dirty="0">
                <a:latin typeface="Arial Rounded MT Bold" panose="020F0704030504030204" pitchFamily="34" charset="0"/>
              </a:rPr>
              <a:t>Le temps est une ressource précieuse qui doit être utilisé avec sagesse.</a:t>
            </a:r>
            <a:endParaRPr lang="en-US" sz="4400" dirty="0">
              <a:latin typeface="Arial Rounded MT Bold" panose="020F0704030504030204" pitchFamily="34" charset="0"/>
            </a:endParaRPr>
          </a:p>
          <a:p>
            <a:pPr lvl="0" algn="just"/>
            <a:r>
              <a:rPr lang="fr-FR" sz="4400" dirty="0">
                <a:solidFill>
                  <a:srgbClr val="C00000"/>
                </a:solidFill>
                <a:latin typeface="Arial Rounded MT Bold" panose="020F0704030504030204" pitchFamily="34" charset="0"/>
              </a:rPr>
              <a:t>Notre conversation doit être lubrifiée de grâce et assaisonner avec du sel afin d'améliorer notre communication de l'Évangile.</a:t>
            </a:r>
            <a:endParaRPr lang="en-US" sz="4400" dirty="0">
              <a:solidFill>
                <a:srgbClr val="C00000"/>
              </a:solidFill>
              <a:latin typeface="Arial Rounded MT Bold" panose="020F0704030504030204" pitchFamily="34" charset="0"/>
            </a:endParaRPr>
          </a:p>
          <a:p>
            <a:pPr marL="0" indent="0" algn="just">
              <a:buNone/>
            </a:pPr>
            <a:endParaRPr lang="en-US" sz="4000" dirty="0"/>
          </a:p>
        </p:txBody>
      </p:sp>
    </p:spTree>
    <p:extLst>
      <p:ext uri="{BB962C8B-B14F-4D97-AF65-F5344CB8AC3E}">
        <p14:creationId xmlns:p14="http://schemas.microsoft.com/office/powerpoint/2010/main" val="17910688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5A3D5-E6A5-3E1F-1E5D-6DEAE9077DC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151B281-1901-581E-5226-CE4117B4152E}"/>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fr-FR" sz="4000" dirty="0">
                <a:latin typeface="Arial Rounded MT Bold" panose="020F0704030504030204" pitchFamily="34" charset="0"/>
              </a:rPr>
              <a:t>Que Dieu nous aide à découvrir l’efficacité par laquelle nous avons influencée les incroyants dans nos discours.</a:t>
            </a:r>
            <a:endParaRPr lang="en-US" sz="4000" dirty="0">
              <a:latin typeface="Arial Rounded MT Bold" panose="020F0704030504030204" pitchFamily="34" charset="0"/>
            </a:endParaRPr>
          </a:p>
          <a:p>
            <a:pPr lvl="0" algn="just"/>
            <a:r>
              <a:rPr lang="fr-FR" sz="4000" dirty="0">
                <a:solidFill>
                  <a:srgbClr val="C00000"/>
                </a:solidFill>
                <a:latin typeface="Arial Rounded MT Bold" panose="020F0704030504030204" pitchFamily="34" charset="0"/>
              </a:rPr>
              <a:t>Demandons à Dieu de nous accorder plus de grâce dans nos interactions avec ceux du dehors.</a:t>
            </a:r>
            <a:endParaRPr lang="en-US" sz="4000" dirty="0">
              <a:solidFill>
                <a:srgbClr val="C00000"/>
              </a:solidFill>
              <a:latin typeface="Arial Rounded MT Bold" panose="020F0704030504030204" pitchFamily="34" charset="0"/>
            </a:endParaRPr>
          </a:p>
          <a:p>
            <a:pPr lvl="0" algn="just"/>
            <a:r>
              <a:rPr lang="fr-FR" sz="4000" dirty="0">
                <a:latin typeface="Arial Rounded MT Bold" panose="020F0704030504030204" pitchFamily="34" charset="0"/>
              </a:rPr>
              <a:t>Et plus d'audace pour défendre la droiture et la vertu dans toutes nos conversations.</a:t>
            </a:r>
            <a:endParaRPr lang="en-US" sz="4000" dirty="0">
              <a:latin typeface="Arial Rounded MT Bold" panose="020F0704030504030204" pitchFamily="34" charset="0"/>
            </a:endParaRPr>
          </a:p>
          <a:p>
            <a:pPr algn="just"/>
            <a:endParaRPr lang="en-US" sz="4000" dirty="0"/>
          </a:p>
        </p:txBody>
      </p:sp>
    </p:spTree>
    <p:extLst>
      <p:ext uri="{BB962C8B-B14F-4D97-AF65-F5344CB8AC3E}">
        <p14:creationId xmlns:p14="http://schemas.microsoft.com/office/powerpoint/2010/main" val="6641619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BFDD6-C910-DEA9-B734-CED36CA23D5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53C681-0F82-2BD5-17E9-1B0A2273B7E1}"/>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fr-FR" sz="4400" dirty="0">
                <a:latin typeface="Arial Rounded MT Bold" panose="020F0704030504030204" pitchFamily="34" charset="0"/>
              </a:rPr>
              <a:t>Et enfin, demandons a Dieu de la sagesse sur la manière de nous approprier à </a:t>
            </a:r>
            <a:r>
              <a:rPr lang="fr-FR" sz="4400" dirty="0">
                <a:solidFill>
                  <a:srgbClr val="C00000"/>
                </a:solidFill>
                <a:latin typeface="Arial Rounded MT Bold" panose="020F0704030504030204" pitchFamily="34" charset="0"/>
              </a:rPr>
              <a:t>chaque individu dans notre poursuite de les introduire a Christ.</a:t>
            </a:r>
            <a:endParaRPr lang="en-US" sz="4400" dirty="0">
              <a:solidFill>
                <a:srgbClr val="C00000"/>
              </a:solidFill>
              <a:latin typeface="Arial Rounded MT Bold" panose="020F0704030504030204" pitchFamily="34" charset="0"/>
            </a:endParaRPr>
          </a:p>
          <a:p>
            <a:pPr lvl="0" algn="just"/>
            <a:r>
              <a:rPr lang="fr-FR" sz="4400" dirty="0">
                <a:latin typeface="Arial Rounded MT Bold" panose="020F0704030504030204" pitchFamily="34" charset="0"/>
              </a:rPr>
              <a:t>Que Dieu ajoute Sa Grâce à Sa Parole.</a:t>
            </a:r>
            <a:endParaRPr lang="en-US" sz="4400" dirty="0">
              <a:latin typeface="Arial Rounded MT Bold" panose="020F0704030504030204" pitchFamily="34" charset="0"/>
            </a:endParaRPr>
          </a:p>
          <a:p>
            <a:pPr algn="r"/>
            <a:r>
              <a:rPr lang="en-US" sz="4400" dirty="0">
                <a:solidFill>
                  <a:srgbClr val="C00000"/>
                </a:solidFill>
                <a:latin typeface="Arial Rounded MT Bold" panose="020F0704030504030204" pitchFamily="34" charset="0"/>
              </a:rPr>
              <a:t>Amen !</a:t>
            </a:r>
          </a:p>
          <a:p>
            <a:pPr algn="just"/>
            <a:endParaRPr lang="en-US" sz="4000" dirty="0"/>
          </a:p>
        </p:txBody>
      </p:sp>
    </p:spTree>
    <p:extLst>
      <p:ext uri="{BB962C8B-B14F-4D97-AF65-F5344CB8AC3E}">
        <p14:creationId xmlns:p14="http://schemas.microsoft.com/office/powerpoint/2010/main" val="25467644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8B7BEC-6323-38DA-3DF1-D696F0D6ACF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59F2B1-58D3-9492-3EF3-52A46798B905}"/>
              </a:ext>
            </a:extLst>
          </p:cNvPr>
          <p:cNvSpPr>
            <a:spLocks noGrp="1"/>
          </p:cNvSpPr>
          <p:nvPr>
            <p:ph idx="1"/>
          </p:nvPr>
        </p:nvSpPr>
        <p:spPr>
          <a:xfrm>
            <a:off x="0" y="0"/>
            <a:ext cx="9144000" cy="6858000"/>
          </a:xfrm>
          <a:solidFill>
            <a:schemeClr val="bg1"/>
          </a:solidFill>
        </p:spPr>
        <p:style>
          <a:lnRef idx="1">
            <a:schemeClr val="dk1"/>
          </a:lnRef>
          <a:fillRef idx="2">
            <a:schemeClr val="dk1"/>
          </a:fillRef>
          <a:effectRef idx="1">
            <a:schemeClr val="dk1"/>
          </a:effectRef>
          <a:fontRef idx="minor">
            <a:schemeClr val="dk1"/>
          </a:fontRef>
        </p:style>
        <p:txBody>
          <a:bodyPr>
            <a:normAutofit/>
          </a:bodyPr>
          <a:lstStyle/>
          <a:p>
            <a:pPr algn="just"/>
            <a:r>
              <a:rPr lang="fr-FR" sz="4000" dirty="0" err="1">
                <a:solidFill>
                  <a:srgbClr val="0033CC"/>
                </a:solidFill>
                <a:latin typeface="Arial Rounded MT Bold" panose="020F0704030504030204" pitchFamily="34" charset="0"/>
              </a:rPr>
              <a:t>Colossians</a:t>
            </a:r>
            <a:r>
              <a:rPr lang="fr-FR" sz="4000" dirty="0">
                <a:solidFill>
                  <a:srgbClr val="0033CC"/>
                </a:solidFill>
                <a:latin typeface="Arial Rounded MT Bold" panose="020F0704030504030204" pitchFamily="34" charset="0"/>
              </a:rPr>
              <a:t> 4 : 5-6</a:t>
            </a:r>
            <a:endParaRPr lang="en-US" sz="4000" dirty="0">
              <a:solidFill>
                <a:srgbClr val="0033CC"/>
              </a:solidFill>
              <a:latin typeface="Arial Rounded MT Bold" panose="020F0704030504030204" pitchFamily="34" charset="0"/>
            </a:endParaRPr>
          </a:p>
          <a:p>
            <a:pPr algn="just"/>
            <a:r>
              <a:rPr lang="en-US" sz="4000" dirty="0">
                <a:solidFill>
                  <a:srgbClr val="FF0000"/>
                </a:solidFill>
                <a:latin typeface="Arial Rounded MT Bold" panose="020F0704030504030204" pitchFamily="34" charset="0"/>
              </a:rPr>
              <a:t>5 ¶ Walk in wisdom toward those who are outside, redeeming the time.</a:t>
            </a:r>
          </a:p>
          <a:p>
            <a:pPr algn="just"/>
            <a:r>
              <a:rPr lang="en-US" sz="4000" dirty="0">
                <a:solidFill>
                  <a:srgbClr val="0033CC"/>
                </a:solidFill>
                <a:latin typeface="Arial Rounded MT Bold" panose="020F0704030504030204" pitchFamily="34" charset="0"/>
              </a:rPr>
              <a:t>6 Let your speech always be with grace, seasoned with salt, that you may know how you ought to answer each one.</a:t>
            </a:r>
          </a:p>
          <a:p>
            <a:pPr marL="0" indent="0" algn="just">
              <a:buNone/>
            </a:pP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017771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CE9786-88EB-E931-60A5-76768CDC017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68045F-7F6A-6CE3-F450-38132886C571}"/>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algn="just"/>
            <a:r>
              <a:rPr lang="fr-FR" b="1" dirty="0">
                <a:latin typeface="Arial Rounded MT Bold" panose="020F0704030504030204" pitchFamily="34" charset="0"/>
              </a:rPr>
              <a:t>SOYEZ PRUDENT DANS VOTRE COMPORTEMENT FACE AUX INCONVERTIS</a:t>
            </a:r>
            <a:endParaRPr lang="en-US" sz="2400" dirty="0">
              <a:latin typeface="Arial Rounded MT Bold" panose="020F0704030504030204" pitchFamily="34" charset="0"/>
            </a:endParaRPr>
          </a:p>
          <a:p>
            <a:pPr algn="just"/>
            <a:r>
              <a:rPr lang="fr-FR" sz="4000" dirty="0">
                <a:solidFill>
                  <a:srgbClr val="0033CC"/>
                </a:solidFill>
                <a:latin typeface="Arial Rounded MT Bold" panose="020F0704030504030204" pitchFamily="34" charset="0"/>
              </a:rPr>
              <a:t>Dans Colossiens 4:5, Paul conseillait aux chrétiens d'insinuer la sagesse dans la façon dont ils vivaient leur vie au-devant des non-chrétiens.</a:t>
            </a:r>
            <a:endParaRPr lang="en-US" sz="4000" dirty="0">
              <a:solidFill>
                <a:srgbClr val="0033CC"/>
              </a:solidFill>
              <a:latin typeface="Arial Rounded MT Bold" panose="020F0704030504030204" pitchFamily="34" charset="0"/>
            </a:endParaRPr>
          </a:p>
          <a:p>
            <a:pPr algn="just"/>
            <a:r>
              <a:rPr lang="fr-FR" sz="4000" dirty="0">
                <a:latin typeface="Arial Rounded MT Bold" panose="020F0704030504030204" pitchFamily="34" charset="0"/>
              </a:rPr>
              <a:t>Les non-chrétiens veulent que les chrétiens agissent en véritables chrétiens.</a:t>
            </a:r>
            <a:endParaRPr lang="en-US" sz="4000" dirty="0">
              <a:latin typeface="Arial Rounded MT Bold" panose="020F0704030504030204" pitchFamily="34" charset="0"/>
            </a:endParaRPr>
          </a:p>
          <a:p>
            <a:pPr algn="just"/>
            <a:endParaRPr lang="en-US" sz="2000" dirty="0">
              <a:latin typeface="Arial Rounded MT Bold" panose="020F0704030504030204" pitchFamily="34" charset="0"/>
            </a:endParaRPr>
          </a:p>
        </p:txBody>
      </p:sp>
    </p:spTree>
    <p:extLst>
      <p:ext uri="{BB962C8B-B14F-4D97-AF65-F5344CB8AC3E}">
        <p14:creationId xmlns:p14="http://schemas.microsoft.com/office/powerpoint/2010/main" val="4160775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81414-992D-F6BF-3B03-C6407B0B7DB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6B9E170-D274-3293-7E48-7703DA35CFAF}"/>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algn="just"/>
            <a:r>
              <a:rPr lang="fr-FR" sz="4000" dirty="0">
                <a:latin typeface="Arial Rounded MT Bold" panose="020F0704030504030204" pitchFamily="34" charset="0"/>
              </a:rPr>
              <a:t>Les gens qui ne sont pas en Christ n’aiment pas lorsque les chrétiens les imitent dans leurs styles de vie.</a:t>
            </a:r>
            <a:endParaRPr lang="en-US" sz="4000" dirty="0">
              <a:latin typeface="Arial Rounded MT Bold" panose="020F0704030504030204" pitchFamily="34" charset="0"/>
            </a:endParaRPr>
          </a:p>
          <a:p>
            <a:pPr algn="just"/>
            <a:r>
              <a:rPr lang="fr-FR" sz="4000" dirty="0">
                <a:solidFill>
                  <a:srgbClr val="0033CC"/>
                </a:solidFill>
                <a:latin typeface="Arial Rounded MT Bold" panose="020F0704030504030204" pitchFamily="34" charset="0"/>
              </a:rPr>
              <a:t>Le christianisme reste un plan de sortir pour plusieurs lorsqu'ils pensent à réparer leur vie.</a:t>
            </a:r>
            <a:endParaRPr lang="en-US" sz="4000" dirty="0">
              <a:solidFill>
                <a:srgbClr val="0033CC"/>
              </a:solidFill>
              <a:latin typeface="Arial Rounded MT Bold" panose="020F0704030504030204" pitchFamily="34" charset="0"/>
            </a:endParaRPr>
          </a:p>
          <a:p>
            <a:pPr algn="just"/>
            <a:r>
              <a:rPr lang="fr-FR" sz="4000" dirty="0">
                <a:latin typeface="Arial Rounded MT Bold" panose="020F0704030504030204" pitchFamily="34" charset="0"/>
              </a:rPr>
              <a:t>La majorité des personnes qui ne sont pas encore en Christ pensent au salut plus souvent qu'on ne l'imagine.</a:t>
            </a:r>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2017899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062F1-4FDD-00BA-77D6-D404A3D456D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2882AED-2B2E-1564-7337-6C522CE2C3DE}"/>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algn="just"/>
            <a:r>
              <a:rPr lang="fr-FR" sz="4000" dirty="0">
                <a:latin typeface="Arial Rounded MT Bold" panose="020F0704030504030204" pitchFamily="34" charset="0"/>
              </a:rPr>
              <a:t>Ils sont timides à l'idée de faire des pas vers Jésus pour de nombreuses raisons.</a:t>
            </a:r>
            <a:endParaRPr lang="en-US" sz="4000" dirty="0">
              <a:latin typeface="Arial Rounded MT Bold" panose="020F0704030504030204" pitchFamily="34" charset="0"/>
            </a:endParaRPr>
          </a:p>
          <a:p>
            <a:pPr lvl="1" algn="just"/>
            <a:r>
              <a:rPr lang="fr-FR" sz="4000" dirty="0">
                <a:solidFill>
                  <a:srgbClr val="0033CC"/>
                </a:solidFill>
                <a:latin typeface="Arial Rounded MT Bold" panose="020F0704030504030204" pitchFamily="34" charset="0"/>
              </a:rPr>
              <a:t>Certains craignent l'échec. Ils craignent de ne pas pouvoir garder la foi.</a:t>
            </a:r>
            <a:endParaRPr lang="en-US" sz="4000" dirty="0">
              <a:solidFill>
                <a:srgbClr val="0033CC"/>
              </a:solidFill>
              <a:latin typeface="Arial Rounded MT Bold" panose="020F0704030504030204" pitchFamily="34" charset="0"/>
            </a:endParaRPr>
          </a:p>
          <a:p>
            <a:pPr lvl="1" algn="just"/>
            <a:r>
              <a:rPr lang="fr-FR" sz="4000" dirty="0">
                <a:latin typeface="Arial Rounded MT Bold" panose="020F0704030504030204" pitchFamily="34" charset="0"/>
              </a:rPr>
              <a:t>Certains craignent la perte de leur liberté.</a:t>
            </a:r>
            <a:endParaRPr lang="en-US" sz="4000" dirty="0">
              <a:latin typeface="Arial Rounded MT Bold" panose="020F0704030504030204" pitchFamily="34" charset="0"/>
            </a:endParaRPr>
          </a:p>
          <a:p>
            <a:pPr lvl="1" algn="just"/>
            <a:r>
              <a:rPr lang="fr-FR" sz="4000" dirty="0">
                <a:solidFill>
                  <a:srgbClr val="0033CC"/>
                </a:solidFill>
                <a:latin typeface="Arial Rounded MT Bold" panose="020F0704030504030204" pitchFamily="34" charset="0"/>
              </a:rPr>
              <a:t>Certains craignent les sacrifices impliqués</a:t>
            </a:r>
            <a:endParaRPr lang="en-US" sz="4000"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5034377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C1AA9-2EA4-DF51-0AFE-CEBD389CD3A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E6DE2A6-C1B9-4B30-7702-5B9011B35EF1}"/>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lvl="1" algn="just"/>
            <a:r>
              <a:rPr lang="fr-FR" sz="3600" dirty="0">
                <a:latin typeface="Arial Rounded MT Bold" panose="020F0704030504030204" pitchFamily="34" charset="0"/>
              </a:rPr>
              <a:t>Certains craignent la croix qui est associée au disciple de Jésus.</a:t>
            </a:r>
            <a:endParaRPr lang="en-US" sz="3600" dirty="0">
              <a:latin typeface="Arial Rounded MT Bold" panose="020F0704030504030204" pitchFamily="34" charset="0"/>
            </a:endParaRPr>
          </a:p>
          <a:p>
            <a:pPr lvl="1" algn="just"/>
            <a:r>
              <a:rPr lang="fr-FR" sz="3600" dirty="0">
                <a:solidFill>
                  <a:srgbClr val="0033CC"/>
                </a:solidFill>
                <a:latin typeface="Arial Rounded MT Bold" panose="020F0704030504030204" pitchFamily="34" charset="0"/>
              </a:rPr>
              <a:t>Certains essaient d'abord de purifier leur vie avant de venir à Christ.</a:t>
            </a:r>
            <a:endParaRPr lang="en-US" sz="3600" dirty="0">
              <a:solidFill>
                <a:srgbClr val="0033CC"/>
              </a:solidFill>
              <a:latin typeface="Arial Rounded MT Bold" panose="020F0704030504030204" pitchFamily="34" charset="0"/>
            </a:endParaRPr>
          </a:p>
          <a:p>
            <a:pPr algn="just"/>
            <a:r>
              <a:rPr lang="fr-FR" sz="3600" dirty="0">
                <a:latin typeface="Arial Rounded MT Bold" panose="020F0704030504030204" pitchFamily="34" charset="0"/>
              </a:rPr>
              <a:t>Pour la plupart des inconvertis, la foi chrétienne est comme une injection qu’on doit prendre pour améliorer sa santé, mais elles craignent l’effet  l'aiguille transperçant leur corps.</a:t>
            </a:r>
            <a:endParaRPr lang="en-US" sz="3600" dirty="0">
              <a:latin typeface="Arial Rounded MT Bold" panose="020F0704030504030204" pitchFamily="34" charset="0"/>
            </a:endParaRPr>
          </a:p>
        </p:txBody>
      </p:sp>
    </p:spTree>
    <p:extLst>
      <p:ext uri="{BB962C8B-B14F-4D97-AF65-F5344CB8AC3E}">
        <p14:creationId xmlns:p14="http://schemas.microsoft.com/office/powerpoint/2010/main" val="22382045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A144A9-F83F-78A8-7FF9-D143F7F0E3C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FB64CC-164F-E71B-FA9F-106EBB04B3AB}"/>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Autofit/>
          </a:bodyPr>
          <a:lstStyle/>
          <a:p>
            <a:pPr algn="just"/>
            <a:r>
              <a:rPr lang="fr-FR" sz="3600" dirty="0">
                <a:latin typeface="Arial Rounded MT Bold" panose="020F0704030504030204" pitchFamily="34" charset="0"/>
              </a:rPr>
              <a:t>Les chrétiens doivent être vigilants dans leur conduite au devant des inconvertis, car nous sommes les seules Bibles ouvertes que certains auront la chance de lire pour les amener vers Christ.</a:t>
            </a:r>
            <a:endParaRPr lang="en-US" sz="3600" dirty="0">
              <a:latin typeface="Arial Rounded MT Bold" panose="020F0704030504030204" pitchFamily="34" charset="0"/>
            </a:endParaRPr>
          </a:p>
          <a:p>
            <a:pPr algn="just"/>
            <a:r>
              <a:rPr lang="fr-FR" sz="3600" dirty="0">
                <a:solidFill>
                  <a:srgbClr val="0033CC"/>
                </a:solidFill>
                <a:latin typeface="Arial Rounded MT Bold" panose="020F0704030504030204" pitchFamily="34" charset="0"/>
              </a:rPr>
              <a:t>Un non-chrétien formule de nombreuses fausses compréhensions du christianisme qui ne peuvent être contrecarrées que par une démonstration d'une vie chrétienne authentique.</a:t>
            </a:r>
            <a:endParaRPr lang="en-US" sz="3600"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42535530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41688</TotalTime>
  <Words>1599</Words>
  <Application>Microsoft Office PowerPoint</Application>
  <PresentationFormat>On-screen Show (4:3)</PresentationFormat>
  <Paragraphs>102</Paragraphs>
  <Slides>34</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34</vt:i4>
      </vt:variant>
    </vt:vector>
  </HeadingPairs>
  <TitlesOfParts>
    <vt:vector size="38" baseType="lpstr">
      <vt:lpstr>Arial</vt:lpstr>
      <vt:lpstr>Arial Rounded MT Bold</vt:lpstr>
      <vt:lpstr>Calibri</vt:lpstr>
      <vt:lpstr>Office Theme</vt:lpstr>
      <vt:lpstr>CHRIST THE ROCK CONGREGATION DIMANCHE 23 AOUT 2026 ORATEUR: PASTEUR MARC E SIMEON</vt:lpstr>
      <vt:lpstr>CHRIST THE ROCK CONGREGATION DIMANCHE 23 AOUT 2026 ORATEUR: PASTEUR MARC E SIMEON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dc:title>
  <dc:creator>MARC EDOUARD SIMEON</dc:creator>
  <cp:lastModifiedBy>Marc Simeon</cp:lastModifiedBy>
  <cp:revision>302</cp:revision>
  <dcterms:created xsi:type="dcterms:W3CDTF">2022-04-13T13:36:19Z</dcterms:created>
  <dcterms:modified xsi:type="dcterms:W3CDTF">2026-08-29T00:01:27Z</dcterms:modified>
</cp:coreProperties>
</file>