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sldIdLst>
    <p:sldId id="304" r:id="rId2"/>
    <p:sldId id="1622" r:id="rId3"/>
    <p:sldId id="1819" r:id="rId4"/>
    <p:sldId id="1820" r:id="rId5"/>
    <p:sldId id="1821" r:id="rId6"/>
    <p:sldId id="1823" r:id="rId7"/>
    <p:sldId id="1824" r:id="rId8"/>
    <p:sldId id="1813" r:id="rId9"/>
    <p:sldId id="1825" r:id="rId10"/>
    <p:sldId id="1826" r:id="rId11"/>
    <p:sldId id="1827" r:id="rId12"/>
    <p:sldId id="1828" r:id="rId13"/>
    <p:sldId id="1829" r:id="rId14"/>
    <p:sldId id="1830" r:id="rId15"/>
    <p:sldId id="1814" r:id="rId16"/>
    <p:sldId id="1834" r:id="rId17"/>
    <p:sldId id="1835" r:id="rId18"/>
    <p:sldId id="1836" r:id="rId19"/>
    <p:sldId id="1837" r:id="rId20"/>
    <p:sldId id="1838" r:id="rId21"/>
    <p:sldId id="1831" r:id="rId22"/>
    <p:sldId id="1839" r:id="rId23"/>
    <p:sldId id="1840" r:id="rId24"/>
    <p:sldId id="1841" r:id="rId25"/>
    <p:sldId id="1844" r:id="rId26"/>
    <p:sldId id="1845" r:id="rId27"/>
    <p:sldId id="1846" r:id="rId28"/>
    <p:sldId id="1847" r:id="rId29"/>
    <p:sldId id="1815" r:id="rId30"/>
    <p:sldId id="1848" r:id="rId31"/>
    <p:sldId id="1849" r:id="rId32"/>
    <p:sldId id="1850" r:id="rId33"/>
    <p:sldId id="1851" r:id="rId34"/>
    <p:sldId id="1852" r:id="rId35"/>
    <p:sldId id="1853" r:id="rId36"/>
    <p:sldId id="1816" r:id="rId37"/>
    <p:sldId id="1854" r:id="rId38"/>
    <p:sldId id="1855" r:id="rId39"/>
    <p:sldId id="1860" r:id="rId40"/>
    <p:sldId id="1856" r:id="rId41"/>
    <p:sldId id="1857" r:id="rId42"/>
    <p:sldId id="1858" r:id="rId43"/>
    <p:sldId id="1859" r:id="rId44"/>
    <p:sldId id="1861" r:id="rId45"/>
    <p:sldId id="1817" r:id="rId46"/>
    <p:sldId id="1862" r:id="rId47"/>
    <p:sldId id="1863" r:id="rId48"/>
    <p:sldId id="1864" r:id="rId49"/>
    <p:sldId id="1865" r:id="rId50"/>
    <p:sldId id="1811" r:id="rId51"/>
    <p:sldId id="1866" r:id="rId52"/>
    <p:sldId id="1818" r:id="rId53"/>
    <p:sldId id="1867" r:id="rId54"/>
    <p:sldId id="1868" r:id="rId55"/>
    <p:sldId id="1869" r:id="rId56"/>
    <p:sldId id="1870" r:id="rId5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66FFFF"/>
    <a:srgbClr val="460000"/>
    <a:srgbClr val="FC0AFC"/>
    <a:srgbClr val="99FF33"/>
    <a:srgbClr val="00FF00"/>
    <a:srgbClr val="0DE522"/>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69" autoAdjust="0"/>
    <p:restoredTop sz="94452" autoAdjust="0"/>
  </p:normalViewPr>
  <p:slideViewPr>
    <p:cSldViewPr>
      <p:cViewPr varScale="1">
        <p:scale>
          <a:sx n="75" d="100"/>
          <a:sy n="75" d="100"/>
        </p:scale>
        <p:origin x="1594" y="312"/>
      </p:cViewPr>
      <p:guideLst>
        <p:guide orient="horz" pos="2160"/>
        <p:guide pos="2880"/>
      </p:guideLst>
    </p:cSldViewPr>
  </p:slideViewPr>
  <p:outlineViewPr>
    <p:cViewPr>
      <p:scale>
        <a:sx n="33" d="100"/>
        <a:sy n="33" d="100"/>
      </p:scale>
      <p:origin x="0" y="-1351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FAF5C8-1D43-4806-8BD8-4B4CD8D04E99}" type="datetimeFigureOut">
              <a:rPr lang="en-US" smtClean="0"/>
              <a:pPr/>
              <a:t>7/1/2026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18EF3A9-6767-417A-90ED-648F6232AE4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18EF3A9-6767-417A-90ED-648F6232AE49}"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0581207-D212-45AE-B60F-0C7B3FAE7BD5}" type="datetimeFigureOut">
              <a:rPr lang="en-US" smtClean="0"/>
              <a:pPr/>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0581207-D212-45AE-B60F-0C7B3FAE7BD5}" type="datetimeFigureOut">
              <a:rPr lang="en-US" smtClean="0"/>
              <a:pPr/>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0581207-D212-45AE-B60F-0C7B3FAE7BD5}" type="datetimeFigureOut">
              <a:rPr lang="en-US" smtClean="0"/>
              <a:pPr/>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0581207-D212-45AE-B60F-0C7B3FAE7BD5}" type="datetimeFigureOut">
              <a:rPr lang="en-US" smtClean="0"/>
              <a:pPr/>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0581207-D212-45AE-B60F-0C7B3FAE7BD5}" type="datetimeFigureOut">
              <a:rPr lang="en-US" smtClean="0"/>
              <a:pPr/>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0581207-D212-45AE-B60F-0C7B3FAE7BD5}" type="datetimeFigureOut">
              <a:rPr lang="en-US" smtClean="0"/>
              <a:pPr/>
              <a:t>7/1/2026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0581207-D212-45AE-B60F-0C7B3FAE7BD5}" type="datetimeFigureOut">
              <a:rPr lang="en-US" smtClean="0"/>
              <a:pPr/>
              <a:t>7/1/2026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0581207-D212-45AE-B60F-0C7B3FAE7BD5}" type="datetimeFigureOut">
              <a:rPr lang="en-US" smtClean="0"/>
              <a:pPr/>
              <a:t>7/1/2026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581207-D212-45AE-B60F-0C7B3FAE7BD5}" type="datetimeFigureOut">
              <a:rPr lang="en-US" smtClean="0"/>
              <a:pPr/>
              <a:t>7/1/2026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0581207-D212-45AE-B60F-0C7B3FAE7BD5}" type="datetimeFigureOut">
              <a:rPr lang="en-US" smtClean="0"/>
              <a:pPr/>
              <a:t>7/1/2026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0581207-D212-45AE-B60F-0C7B3FAE7BD5}" type="datetimeFigureOut">
              <a:rPr lang="en-US" smtClean="0"/>
              <a:pPr/>
              <a:t>7/1/2026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581207-D212-45AE-B60F-0C7B3FAE7BD5}" type="datetimeFigureOut">
              <a:rPr lang="en-US" smtClean="0"/>
              <a:pPr/>
              <a:t>7/1/2026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B25EBE-FFCC-48F0-8F30-8BDEC759F74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IBLE 2 IMAGE.jpg"/>
          <p:cNvPicPr>
            <a:picLocks noChangeAspect="1"/>
          </p:cNvPicPr>
          <p:nvPr/>
        </p:nvPicPr>
        <p:blipFill>
          <a:blip r:embed="rId3"/>
          <a:stretch>
            <a:fillRect/>
          </a:stretch>
        </p:blipFill>
        <p:spPr>
          <a:xfrm>
            <a:off x="0" y="0"/>
            <a:ext cx="8991600" cy="6858000"/>
          </a:xfrm>
          <a:prstGeom prst="rect">
            <a:avLst/>
          </a:prstGeom>
          <a:solidFill>
            <a:srgbClr val="00FF00"/>
          </a:solidFill>
        </p:spPr>
      </p:pic>
      <p:sp>
        <p:nvSpPr>
          <p:cNvPr id="2" name="Title 1"/>
          <p:cNvSpPr>
            <a:spLocks noGrp="1"/>
          </p:cNvSpPr>
          <p:nvPr>
            <p:ph type="ctrTitle"/>
          </p:nvPr>
        </p:nvSpPr>
        <p:spPr>
          <a:xfrm>
            <a:off x="0" y="0"/>
            <a:ext cx="9144000" cy="1981200"/>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p:spPr>
        <p:txBody>
          <a:bodyPr>
            <a:normAutofit/>
          </a:bodyPr>
          <a:lstStyle/>
          <a:p>
            <a:r>
              <a:rPr lang="en-US" sz="3600" b="1" dirty="0"/>
              <a:t>CHRIST THE ROCK CONGREGATION</a:t>
            </a:r>
            <a:br>
              <a:rPr lang="en-US" sz="3600" b="1" dirty="0"/>
            </a:br>
            <a:r>
              <a:rPr lang="en-US" sz="3600" b="1" dirty="0">
                <a:solidFill>
                  <a:srgbClr val="0033CC"/>
                </a:solidFill>
              </a:rPr>
              <a:t>DIMANCHE 5 JUILLET 2026</a:t>
            </a:r>
            <a:br>
              <a:rPr lang="en-US" sz="3600" b="1" dirty="0"/>
            </a:br>
            <a:r>
              <a:rPr lang="en-US" sz="3600" b="1" dirty="0"/>
              <a:t>PASTEUR MARC SIMEON</a:t>
            </a:r>
          </a:p>
        </p:txBody>
      </p:sp>
      <p:sp>
        <p:nvSpPr>
          <p:cNvPr id="3" name="Subtitle 2"/>
          <p:cNvSpPr>
            <a:spLocks noGrp="1"/>
          </p:cNvSpPr>
          <p:nvPr>
            <p:ph type="subTitle" idx="1"/>
          </p:nvPr>
        </p:nvSpPr>
        <p:spPr>
          <a:xfrm>
            <a:off x="0" y="4343400"/>
            <a:ext cx="9144000" cy="2514600"/>
          </a:xfrm>
          <a:solidFill>
            <a:srgbClr val="460000"/>
          </a:solidFill>
        </p:spPr>
        <p:style>
          <a:lnRef idx="2">
            <a:schemeClr val="dk1">
              <a:shade val="50000"/>
            </a:schemeClr>
          </a:lnRef>
          <a:fillRef idx="1">
            <a:schemeClr val="dk1"/>
          </a:fillRef>
          <a:effectRef idx="0">
            <a:schemeClr val="dk1"/>
          </a:effectRef>
          <a:fontRef idx="minor">
            <a:schemeClr val="lt1"/>
          </a:fontRef>
        </p:style>
        <p:txBody>
          <a:bodyPr>
            <a:normAutofit lnSpcReduction="10000"/>
          </a:bodyPr>
          <a:lstStyle/>
          <a:p>
            <a:r>
              <a:rPr lang="fr-FR" sz="4400" b="1" dirty="0">
                <a:solidFill>
                  <a:srgbClr val="FFFF00"/>
                </a:solidFill>
              </a:rPr>
              <a:t>QUE CELUI QUI CROIT ÊTRE DEBOUT PRENNE GARDE DE TOMBER</a:t>
            </a:r>
          </a:p>
          <a:p>
            <a:r>
              <a:rPr lang="en-US" sz="3600" b="1" dirty="0">
                <a:solidFill>
                  <a:schemeClr val="bg1"/>
                </a:solidFill>
              </a:rPr>
              <a:t>LE HIM WHO THINKS HE STANDS TAKE HEED LEST HE FALL</a:t>
            </a:r>
            <a:endParaRPr lang="en-US" sz="3600" dirty="0">
              <a:solidFill>
                <a:schemeClr val="bg1"/>
              </a:solidFill>
            </a:endParaRPr>
          </a:p>
          <a:p>
            <a:endParaRPr lang="en-US" sz="4400" dirty="0">
              <a:solidFill>
                <a:srgbClr val="FFFF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F3A60-0547-1EC7-7E01-4428E0B4698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A6A1A9-1F04-3866-6CE2-1378B78A01C5}"/>
              </a:ext>
            </a:extLst>
          </p:cNvPr>
          <p:cNvSpPr>
            <a:spLocks noGrp="1"/>
          </p:cNvSpPr>
          <p:nvPr>
            <p:ph idx="1"/>
          </p:nvPr>
        </p:nvSpPr>
        <p:spPr>
          <a:xfrm>
            <a:off x="0" y="0"/>
            <a:ext cx="9144000" cy="6858000"/>
          </a:xfrm>
          <a:solidFill>
            <a:srgbClr val="0033CC"/>
          </a:solidFill>
        </p:spPr>
        <p:style>
          <a:lnRef idx="1">
            <a:schemeClr val="dk1"/>
          </a:lnRef>
          <a:fillRef idx="2">
            <a:schemeClr val="dk1"/>
          </a:fillRef>
          <a:effectRef idx="1">
            <a:schemeClr val="dk1"/>
          </a:effectRef>
          <a:fontRef idx="minor">
            <a:schemeClr val="dk1"/>
          </a:fontRef>
        </p:style>
        <p:txBody>
          <a:bodyPr>
            <a:normAutofit/>
          </a:bodyPr>
          <a:lstStyle/>
          <a:p>
            <a:pPr lvl="0" algn="just"/>
            <a:r>
              <a:rPr lang="fr-FR" sz="3600" dirty="0">
                <a:solidFill>
                  <a:schemeClr val="bg1"/>
                </a:solidFill>
                <a:latin typeface="Arial Rounded MT Bold" panose="020F0704030504030204" pitchFamily="34" charset="0"/>
              </a:rPr>
              <a:t>Le Sermon sur la Montagne contient aussi des passages qui sont très difficiles à absorber.</a:t>
            </a:r>
            <a:endParaRPr lang="en-US" sz="3600" dirty="0">
              <a:solidFill>
                <a:schemeClr val="bg1"/>
              </a:solidFill>
              <a:latin typeface="Arial Rounded MT Bold" panose="020F0704030504030204" pitchFamily="34" charset="0"/>
            </a:endParaRPr>
          </a:p>
          <a:p>
            <a:pPr lvl="0" algn="just"/>
            <a:r>
              <a:rPr lang="en-US" sz="3600" dirty="0">
                <a:solidFill>
                  <a:srgbClr val="FFFF00"/>
                </a:solidFill>
                <a:latin typeface="Arial Rounded MT Bold" panose="020F0704030504030204" pitchFamily="34" charset="0"/>
              </a:rPr>
              <a:t>There are many passages of the Scriptures that are difficult to absorb, that you sort of wish did not exist.</a:t>
            </a:r>
          </a:p>
          <a:p>
            <a:pPr lvl="0" algn="just"/>
            <a:r>
              <a:rPr lang="en-US" sz="3600" dirty="0">
                <a:solidFill>
                  <a:schemeClr val="bg1"/>
                </a:solidFill>
                <a:latin typeface="Arial Rounded MT Bold" panose="020F0704030504030204" pitchFamily="34" charset="0"/>
              </a:rPr>
              <a:t>As a preacher, it would be easier to sell the message of the Gospel in the absence of passages like we just read from 1 Corinthians 10: 1-13.</a:t>
            </a:r>
          </a:p>
        </p:txBody>
      </p:sp>
    </p:spTree>
    <p:extLst>
      <p:ext uri="{BB962C8B-B14F-4D97-AF65-F5344CB8AC3E}">
        <p14:creationId xmlns:p14="http://schemas.microsoft.com/office/powerpoint/2010/main" val="30826019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8867C-5033-828E-F885-F99100A191B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CB240A-41DB-0C0B-8A6D-5D39F394E40B}"/>
              </a:ext>
            </a:extLst>
          </p:cNvPr>
          <p:cNvSpPr>
            <a:spLocks noGrp="1"/>
          </p:cNvSpPr>
          <p:nvPr>
            <p:ph idx="1"/>
          </p:nvPr>
        </p:nvSpPr>
        <p:spPr>
          <a:xfrm>
            <a:off x="0" y="0"/>
            <a:ext cx="9144000" cy="6858000"/>
          </a:xfrm>
          <a:solidFill>
            <a:srgbClr val="0033CC"/>
          </a:solidFill>
        </p:spPr>
        <p:style>
          <a:lnRef idx="1">
            <a:schemeClr val="dk1"/>
          </a:lnRef>
          <a:fillRef idx="2">
            <a:schemeClr val="dk1"/>
          </a:fillRef>
          <a:effectRef idx="1">
            <a:schemeClr val="dk1"/>
          </a:effectRef>
          <a:fontRef idx="minor">
            <a:schemeClr val="dk1"/>
          </a:fontRef>
        </p:style>
        <p:txBody>
          <a:bodyPr>
            <a:normAutofit/>
          </a:bodyPr>
          <a:lstStyle/>
          <a:p>
            <a:pPr lvl="0" algn="just"/>
            <a:r>
              <a:rPr lang="en-US" sz="4400" dirty="0">
                <a:solidFill>
                  <a:schemeClr val="bg1"/>
                </a:solidFill>
                <a:latin typeface="Arial Rounded MT Bold" panose="020F0704030504030204" pitchFamily="34" charset="0"/>
              </a:rPr>
              <a:t>The parable of the 10 virgins is another one of them.</a:t>
            </a:r>
          </a:p>
          <a:p>
            <a:pPr lvl="0" algn="just"/>
            <a:r>
              <a:rPr lang="en-US" sz="4400" dirty="0">
                <a:solidFill>
                  <a:srgbClr val="FFFF00"/>
                </a:solidFill>
                <a:latin typeface="Arial Rounded MT Bold" panose="020F0704030504030204" pitchFamily="34" charset="0"/>
              </a:rPr>
              <a:t>Same with the parable of the Sower and the four fields.</a:t>
            </a:r>
          </a:p>
          <a:p>
            <a:pPr lvl="0" algn="just"/>
            <a:r>
              <a:rPr lang="en-US" sz="4400" dirty="0">
                <a:solidFill>
                  <a:schemeClr val="bg1"/>
                </a:solidFill>
                <a:latin typeface="Arial Rounded MT Bold" panose="020F0704030504030204" pitchFamily="34" charset="0"/>
              </a:rPr>
              <a:t>The sermon on the Mount contains some very difficult passages to digest.</a:t>
            </a:r>
          </a:p>
        </p:txBody>
      </p:sp>
    </p:spTree>
    <p:extLst>
      <p:ext uri="{BB962C8B-B14F-4D97-AF65-F5344CB8AC3E}">
        <p14:creationId xmlns:p14="http://schemas.microsoft.com/office/powerpoint/2010/main" val="12988409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D4858-1EFA-D2B2-0F8C-ED569946D20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510989D-1F49-8DF9-B71B-171183487513}"/>
              </a:ext>
            </a:extLst>
          </p:cNvPr>
          <p:cNvSpPr>
            <a:spLocks noGrp="1"/>
          </p:cNvSpPr>
          <p:nvPr>
            <p:ph idx="1"/>
          </p:nvPr>
        </p:nvSpPr>
        <p:spPr>
          <a:xfrm>
            <a:off x="0" y="0"/>
            <a:ext cx="9144000" cy="6858000"/>
          </a:xfrm>
          <a:solidFill>
            <a:srgbClr val="0033CC"/>
          </a:solidFill>
        </p:spPr>
        <p:style>
          <a:lnRef idx="1">
            <a:schemeClr val="dk1"/>
          </a:lnRef>
          <a:fillRef idx="2">
            <a:schemeClr val="dk1"/>
          </a:fillRef>
          <a:effectRef idx="1">
            <a:schemeClr val="dk1"/>
          </a:effectRef>
          <a:fontRef idx="minor">
            <a:schemeClr val="dk1"/>
          </a:fontRef>
        </p:style>
        <p:txBody>
          <a:bodyPr>
            <a:normAutofit/>
          </a:bodyPr>
          <a:lstStyle/>
          <a:p>
            <a:pPr lvl="0" algn="just"/>
            <a:r>
              <a:rPr lang="fr-FR" sz="4000" dirty="0">
                <a:solidFill>
                  <a:schemeClr val="bg1"/>
                </a:solidFill>
                <a:latin typeface="Arial Rounded MT Bold" panose="020F0704030504030204" pitchFamily="34" charset="0"/>
              </a:rPr>
              <a:t>Mt 22:14 Car il y a beaucoup d'appelés, mais peu d'élus. </a:t>
            </a:r>
            <a:endParaRPr lang="en-US" sz="4000" dirty="0">
              <a:solidFill>
                <a:schemeClr val="bg1"/>
              </a:solidFill>
              <a:latin typeface="Arial Rounded MT Bold" panose="020F0704030504030204" pitchFamily="34" charset="0"/>
            </a:endParaRPr>
          </a:p>
          <a:p>
            <a:pPr lvl="0" algn="just"/>
            <a:r>
              <a:rPr lang="en-US" sz="4000" dirty="0">
                <a:solidFill>
                  <a:srgbClr val="FFFF00"/>
                </a:solidFill>
                <a:latin typeface="Arial Rounded MT Bold" panose="020F0704030504030204" pitchFamily="34" charset="0"/>
              </a:rPr>
              <a:t>14 "For many are called, but few are chosen." </a:t>
            </a:r>
          </a:p>
          <a:p>
            <a:pPr lvl="0" algn="just"/>
            <a:r>
              <a:rPr lang="fr-FR" sz="4000" dirty="0">
                <a:solidFill>
                  <a:schemeClr val="bg1"/>
                </a:solidFill>
                <a:latin typeface="Arial Rounded MT Bold" panose="020F0704030504030204" pitchFamily="34" charset="0"/>
              </a:rPr>
              <a:t>L'inconfort vient du fait que ces passages semblent indiquer qu'il y aura une sélection parmi les sélectionnés.</a:t>
            </a:r>
            <a:endParaRPr lang="en-US" sz="40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18422202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17F7E-699A-9875-7A37-4CACBBAB7A1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C964807-5EFC-BEBE-518F-8548454C6EAD}"/>
              </a:ext>
            </a:extLst>
          </p:cNvPr>
          <p:cNvSpPr>
            <a:spLocks noGrp="1"/>
          </p:cNvSpPr>
          <p:nvPr>
            <p:ph idx="1"/>
          </p:nvPr>
        </p:nvSpPr>
        <p:spPr>
          <a:xfrm>
            <a:off x="0" y="0"/>
            <a:ext cx="9144000" cy="6858000"/>
          </a:xfrm>
          <a:solidFill>
            <a:srgbClr val="0033CC"/>
          </a:solidFill>
        </p:spPr>
        <p:style>
          <a:lnRef idx="1">
            <a:schemeClr val="dk1"/>
          </a:lnRef>
          <a:fillRef idx="2">
            <a:schemeClr val="dk1"/>
          </a:fillRef>
          <a:effectRef idx="1">
            <a:schemeClr val="dk1"/>
          </a:effectRef>
          <a:fontRef idx="minor">
            <a:schemeClr val="dk1"/>
          </a:fontRef>
        </p:style>
        <p:txBody>
          <a:bodyPr>
            <a:noAutofit/>
          </a:bodyPr>
          <a:lstStyle/>
          <a:p>
            <a:pPr lvl="0" algn="just"/>
            <a:r>
              <a:rPr lang="en-US" sz="3800" dirty="0">
                <a:solidFill>
                  <a:schemeClr val="bg1"/>
                </a:solidFill>
                <a:latin typeface="Arial Rounded MT Bold" panose="020F0704030504030204" pitchFamily="34" charset="0"/>
              </a:rPr>
              <a:t>The discomfort is because these passages seem to indicate that there will be a selection from the selected.</a:t>
            </a:r>
          </a:p>
          <a:p>
            <a:pPr lvl="0" algn="just"/>
            <a:r>
              <a:rPr lang="fr-FR" sz="3800" dirty="0">
                <a:solidFill>
                  <a:srgbClr val="FFFF00"/>
                </a:solidFill>
                <a:latin typeface="Arial Rounded MT Bold" panose="020F0704030504030204" pitchFamily="34" charset="0"/>
              </a:rPr>
              <a:t>Bien que je prêche que l'assurance de notre salut repose sur l'œuvre achevée de Jésus-Christ sur la Croix, je dois respecter la directive du Saint-Esprit pour éliminer les nuances quant à qui peut être assuré de son salut.</a:t>
            </a:r>
            <a:endParaRPr lang="en-US" sz="3800" dirty="0">
              <a:solidFill>
                <a:srgbClr val="FFFF00"/>
              </a:solidFill>
              <a:latin typeface="Arial Rounded MT Bold" panose="020F0704030504030204" pitchFamily="34" charset="0"/>
            </a:endParaRPr>
          </a:p>
        </p:txBody>
      </p:sp>
    </p:spTree>
    <p:extLst>
      <p:ext uri="{BB962C8B-B14F-4D97-AF65-F5344CB8AC3E}">
        <p14:creationId xmlns:p14="http://schemas.microsoft.com/office/powerpoint/2010/main" val="22731471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E42FD-C07C-246C-2849-A5A5AA09AA2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210D2A1-C649-A537-E6BC-076ACBD7746F}"/>
              </a:ext>
            </a:extLst>
          </p:cNvPr>
          <p:cNvSpPr>
            <a:spLocks noGrp="1"/>
          </p:cNvSpPr>
          <p:nvPr>
            <p:ph idx="1"/>
          </p:nvPr>
        </p:nvSpPr>
        <p:spPr>
          <a:xfrm>
            <a:off x="0" y="0"/>
            <a:ext cx="9144000" cy="6858000"/>
          </a:xfrm>
          <a:solidFill>
            <a:srgbClr val="0033CC"/>
          </a:solidFill>
        </p:spPr>
        <p:style>
          <a:lnRef idx="1">
            <a:schemeClr val="dk1"/>
          </a:lnRef>
          <a:fillRef idx="2">
            <a:schemeClr val="dk1"/>
          </a:fillRef>
          <a:effectRef idx="1">
            <a:schemeClr val="dk1"/>
          </a:effectRef>
          <a:fontRef idx="minor">
            <a:schemeClr val="dk1"/>
          </a:fontRef>
        </p:style>
        <p:txBody>
          <a:bodyPr>
            <a:normAutofit/>
          </a:bodyPr>
          <a:lstStyle/>
          <a:p>
            <a:pPr lvl="0" algn="just"/>
            <a:r>
              <a:rPr lang="en-US" sz="4000" dirty="0">
                <a:solidFill>
                  <a:schemeClr val="bg1"/>
                </a:solidFill>
                <a:latin typeface="Arial Rounded MT Bold" panose="020F0704030504030204" pitchFamily="34" charset="0"/>
              </a:rPr>
              <a:t>We used to repeat this cliché, “it’s not over until it’s over.”</a:t>
            </a:r>
          </a:p>
          <a:p>
            <a:pPr lvl="0" algn="just"/>
            <a:r>
              <a:rPr lang="en-US" sz="4000" dirty="0">
                <a:solidFill>
                  <a:srgbClr val="FFFF00"/>
                </a:solidFill>
                <a:latin typeface="Arial Rounded MT Bold" panose="020F0704030504030204" pitchFamily="34" charset="0"/>
              </a:rPr>
              <a:t>While I would prefer to preach about the assurance of our salvation rested on the finished work of Jesus Christ on the Cross, I must adhere to the dictate of Holy Spirit to remove all the nuances as to who can be assured of his / her salvation.</a:t>
            </a:r>
          </a:p>
        </p:txBody>
      </p:sp>
    </p:spTree>
    <p:extLst>
      <p:ext uri="{BB962C8B-B14F-4D97-AF65-F5344CB8AC3E}">
        <p14:creationId xmlns:p14="http://schemas.microsoft.com/office/powerpoint/2010/main" val="16158005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DFC95-DABB-A053-45FE-BAD6D8F354A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7492FE-A837-242A-CC9B-92D8DD5DE9FA}"/>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3600" b="1" dirty="0">
                <a:solidFill>
                  <a:srgbClr val="0033CC"/>
                </a:solidFill>
                <a:latin typeface="Arial Rounded MT Bold" panose="020F0704030504030204" pitchFamily="34" charset="0"/>
              </a:rPr>
              <a:t>QUE CELUI QUI CROIT ÊTRE DEBOUT PRENNE GARDE DE TOMBER</a:t>
            </a:r>
            <a:endParaRPr lang="en-US" sz="3600" dirty="0">
              <a:solidFill>
                <a:srgbClr val="0033CC"/>
              </a:solidFill>
              <a:latin typeface="Arial Rounded MT Bold" panose="020F0704030504030204" pitchFamily="34" charset="0"/>
            </a:endParaRPr>
          </a:p>
          <a:p>
            <a:pPr algn="just"/>
            <a:r>
              <a:rPr lang="en-US" sz="3600" b="1" dirty="0">
                <a:latin typeface="Arial Rounded MT Bold" panose="020F0704030504030204" pitchFamily="34" charset="0"/>
              </a:rPr>
              <a:t>LE HIM WHO THINKS HE STANDS TAKE HEED LEST HE FALL</a:t>
            </a:r>
            <a:endParaRPr lang="en-US" sz="3600" dirty="0">
              <a:latin typeface="Arial Rounded MT Bold" panose="020F0704030504030204" pitchFamily="34" charset="0"/>
            </a:endParaRPr>
          </a:p>
          <a:p>
            <a:pPr algn="just"/>
            <a:r>
              <a:rPr lang="en-US" sz="4400" b="1" dirty="0">
                <a:solidFill>
                  <a:srgbClr val="0033CC"/>
                </a:solidFill>
                <a:latin typeface="Arial Rounded MT Bold" panose="020F0704030504030204" pitchFamily="34" charset="0"/>
              </a:rPr>
              <a:t>Analyzing the first verses of 1 Corinthians 10</a:t>
            </a:r>
            <a:endParaRPr lang="en-US" sz="4400" dirty="0">
              <a:solidFill>
                <a:srgbClr val="0033CC"/>
              </a:solidFill>
              <a:latin typeface="Arial Rounded MT Bold" panose="020F0704030504030204" pitchFamily="34" charset="0"/>
            </a:endParaRPr>
          </a:p>
          <a:p>
            <a:pPr lvl="0" algn="just"/>
            <a:r>
              <a:rPr lang="en-US" sz="4400" dirty="0">
                <a:latin typeface="Arial Rounded MT Bold" panose="020F0704030504030204" pitchFamily="34" charset="0"/>
              </a:rPr>
              <a:t>We are looking for the word</a:t>
            </a:r>
            <a:r>
              <a:rPr lang="en-US" sz="4400" b="1" u="sng" dirty="0">
                <a:latin typeface="Arial Rounded MT Bold" panose="020F0704030504030204" pitchFamily="34" charset="0"/>
              </a:rPr>
              <a:t> </a:t>
            </a:r>
            <a:r>
              <a:rPr lang="en-US" sz="4400" b="1" u="sng" dirty="0">
                <a:solidFill>
                  <a:srgbClr val="0033CC"/>
                </a:solidFill>
                <a:latin typeface="Arial Rounded MT Bold" panose="020F0704030504030204" pitchFamily="34" charset="0"/>
              </a:rPr>
              <a:t>all</a:t>
            </a:r>
            <a:endParaRPr lang="en-US" sz="4400" dirty="0">
              <a:solidFill>
                <a:srgbClr val="0033CC"/>
              </a:solidFill>
              <a:latin typeface="Arial Rounded MT Bold" panose="020F0704030504030204" pitchFamily="34" charset="0"/>
            </a:endParaRPr>
          </a:p>
          <a:p>
            <a:pPr lvl="0" algn="just"/>
            <a:r>
              <a:rPr lang="fr-FR" sz="4400" dirty="0">
                <a:latin typeface="Arial Rounded MT Bold" panose="020F0704030504030204" pitchFamily="34" charset="0"/>
              </a:rPr>
              <a:t>Soulignons le mot </a:t>
            </a:r>
            <a:r>
              <a:rPr lang="fr-FR" sz="4400" b="1" u="sng" dirty="0">
                <a:solidFill>
                  <a:srgbClr val="0033CC"/>
                </a:solidFill>
                <a:latin typeface="Arial Rounded MT Bold" panose="020F0704030504030204" pitchFamily="34" charset="0"/>
              </a:rPr>
              <a:t>tous</a:t>
            </a:r>
            <a:endParaRPr lang="en-US" sz="4400" dirty="0">
              <a:solidFill>
                <a:srgbClr val="0033CC"/>
              </a:solidFill>
              <a:latin typeface="Arial Rounded MT Bold" panose="020F0704030504030204" pitchFamily="34" charset="0"/>
            </a:endParaRPr>
          </a:p>
          <a:p>
            <a:pPr marL="0" indent="0" algn="just">
              <a:buNone/>
            </a:pP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0691020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41611-5029-C8F6-3093-EBBE1C368CE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36424FC-0ACF-48B5-5004-3976E4299C1A}"/>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4400" dirty="0">
                <a:latin typeface="Arial Rounded MT Bold" panose="020F0704030504030204" pitchFamily="34" charset="0"/>
              </a:rPr>
              <a:t>1Co 10:1-4 ¶ Frères, je ne veux pas que vous ignoriez que nos pères ont </a:t>
            </a:r>
            <a:r>
              <a:rPr lang="fr-FR" sz="4400" b="1" u="sng" dirty="0">
                <a:solidFill>
                  <a:srgbClr val="0033CC"/>
                </a:solidFill>
                <a:latin typeface="Arial Rounded MT Bold" panose="020F0704030504030204" pitchFamily="34" charset="0"/>
              </a:rPr>
              <a:t>tous</a:t>
            </a:r>
            <a:r>
              <a:rPr lang="fr-FR" sz="4400" dirty="0">
                <a:latin typeface="Arial Rounded MT Bold" panose="020F0704030504030204" pitchFamily="34" charset="0"/>
              </a:rPr>
              <a:t> été sous la nuée, qu'ils ont </a:t>
            </a:r>
            <a:r>
              <a:rPr lang="fr-FR" sz="4400" b="1" u="sng" dirty="0">
                <a:solidFill>
                  <a:srgbClr val="0033CC"/>
                </a:solidFill>
                <a:latin typeface="Arial Rounded MT Bold" panose="020F0704030504030204" pitchFamily="34" charset="0"/>
              </a:rPr>
              <a:t>tous</a:t>
            </a:r>
            <a:r>
              <a:rPr lang="fr-FR" sz="4400" dirty="0">
                <a:latin typeface="Arial Rounded MT Bold" panose="020F0704030504030204" pitchFamily="34" charset="0"/>
              </a:rPr>
              <a:t> passé au travers de la mer,</a:t>
            </a:r>
            <a:endParaRPr lang="en-US" sz="4400" dirty="0">
              <a:latin typeface="Arial Rounded MT Bold" panose="020F0704030504030204" pitchFamily="34" charset="0"/>
            </a:endParaRPr>
          </a:p>
          <a:p>
            <a:pPr algn="just"/>
            <a:r>
              <a:rPr lang="fr-FR" sz="4400" dirty="0">
                <a:latin typeface="Arial Rounded MT Bold" panose="020F0704030504030204" pitchFamily="34" charset="0"/>
              </a:rPr>
              <a:t> 2 qu'ils ont </a:t>
            </a:r>
            <a:r>
              <a:rPr lang="fr-FR" sz="4400" b="1" u="sng" dirty="0">
                <a:solidFill>
                  <a:srgbClr val="0033CC"/>
                </a:solidFill>
                <a:latin typeface="Arial Rounded MT Bold" panose="020F0704030504030204" pitchFamily="34" charset="0"/>
              </a:rPr>
              <a:t>tous</a:t>
            </a:r>
            <a:r>
              <a:rPr lang="fr-FR" sz="4400" dirty="0">
                <a:latin typeface="Arial Rounded MT Bold" panose="020F0704030504030204" pitchFamily="34" charset="0"/>
              </a:rPr>
              <a:t> été baptisés en Moïse dans la nuée et dans la mer,</a:t>
            </a:r>
            <a:endParaRPr lang="en-US" sz="4400" dirty="0">
              <a:latin typeface="Arial Rounded MT Bold" panose="020F0704030504030204" pitchFamily="34" charset="0"/>
            </a:endParaRPr>
          </a:p>
          <a:p>
            <a:pPr marL="0" indent="0" algn="just">
              <a:buNone/>
            </a:pP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2192447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BC867-C30E-3567-DB69-2B6787BB3AB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1E31D3-02E5-780A-0F42-926D6C950334}"/>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4400" dirty="0">
                <a:latin typeface="Arial Rounded MT Bold" panose="020F0704030504030204" pitchFamily="34" charset="0"/>
              </a:rPr>
              <a:t>3 qu'ils ont </a:t>
            </a:r>
            <a:r>
              <a:rPr lang="fr-FR" sz="4400" b="1" u="sng" dirty="0">
                <a:solidFill>
                  <a:srgbClr val="0033CC"/>
                </a:solidFill>
                <a:latin typeface="Arial Rounded MT Bold" panose="020F0704030504030204" pitchFamily="34" charset="0"/>
              </a:rPr>
              <a:t>tous</a:t>
            </a:r>
            <a:r>
              <a:rPr lang="fr-FR" sz="4400" dirty="0">
                <a:latin typeface="Arial Rounded MT Bold" panose="020F0704030504030204" pitchFamily="34" charset="0"/>
              </a:rPr>
              <a:t> mangé le même aliment spirituel,</a:t>
            </a:r>
            <a:endParaRPr lang="en-US" sz="4400" dirty="0">
              <a:latin typeface="Arial Rounded MT Bold" panose="020F0704030504030204" pitchFamily="34" charset="0"/>
            </a:endParaRPr>
          </a:p>
          <a:p>
            <a:pPr algn="just"/>
            <a:r>
              <a:rPr lang="fr-FR" sz="4400" dirty="0">
                <a:latin typeface="Arial Rounded MT Bold" panose="020F0704030504030204" pitchFamily="34" charset="0"/>
              </a:rPr>
              <a:t> 4 et qu'ils ont </a:t>
            </a:r>
            <a:r>
              <a:rPr lang="fr-FR" sz="4400" b="1" u="sng" dirty="0">
                <a:solidFill>
                  <a:srgbClr val="0033CC"/>
                </a:solidFill>
                <a:latin typeface="Arial Rounded MT Bold" panose="020F0704030504030204" pitchFamily="34" charset="0"/>
              </a:rPr>
              <a:t>tous</a:t>
            </a:r>
            <a:r>
              <a:rPr lang="fr-FR" sz="4400" dirty="0">
                <a:latin typeface="Arial Rounded MT Bold" panose="020F0704030504030204" pitchFamily="34" charset="0"/>
              </a:rPr>
              <a:t> bu le même breuvage spirituel, car ils buvaient à un rocher spirituel qui les suivait, et ce rocher était Christ.</a:t>
            </a:r>
            <a:endParaRPr lang="en-US" sz="4400" dirty="0">
              <a:latin typeface="Arial Rounded MT Bold" panose="020F0704030504030204" pitchFamily="34" charset="0"/>
            </a:endParaRPr>
          </a:p>
          <a:p>
            <a:pPr marL="0" indent="0" algn="just">
              <a:buNone/>
            </a:pP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4063390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80E20-3085-C27B-C45A-854D740CD34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33DA58D-4112-72B5-6F55-D90EB36D5D95}"/>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algn="just"/>
            <a:r>
              <a:rPr lang="en-US" sz="3600" dirty="0">
                <a:latin typeface="Arial Rounded MT Bold" panose="020F0704030504030204" pitchFamily="34" charset="0"/>
              </a:rPr>
              <a:t>1Co 10:1 ¶ Moreover, brethren, I do not want you to be unaware that </a:t>
            </a:r>
            <a:r>
              <a:rPr lang="en-US" sz="3600" b="1" u="sng" dirty="0">
                <a:solidFill>
                  <a:srgbClr val="0033CC"/>
                </a:solidFill>
                <a:latin typeface="Arial Rounded MT Bold" panose="020F0704030504030204" pitchFamily="34" charset="0"/>
              </a:rPr>
              <a:t>all </a:t>
            </a:r>
            <a:r>
              <a:rPr lang="en-US" sz="3600" dirty="0">
                <a:latin typeface="Arial Rounded MT Bold" panose="020F0704030504030204" pitchFamily="34" charset="0"/>
              </a:rPr>
              <a:t>our fathers were under the cloud, </a:t>
            </a:r>
            <a:r>
              <a:rPr lang="en-US" sz="3600" b="1" u="sng" dirty="0">
                <a:solidFill>
                  <a:srgbClr val="0033CC"/>
                </a:solidFill>
                <a:latin typeface="Arial Rounded MT Bold" panose="020F0704030504030204" pitchFamily="34" charset="0"/>
              </a:rPr>
              <a:t>all </a:t>
            </a:r>
            <a:r>
              <a:rPr lang="en-US" sz="3600" dirty="0">
                <a:latin typeface="Arial Rounded MT Bold" panose="020F0704030504030204" pitchFamily="34" charset="0"/>
              </a:rPr>
              <a:t>passed through the sea,</a:t>
            </a:r>
          </a:p>
          <a:p>
            <a:pPr algn="just"/>
            <a:r>
              <a:rPr lang="en-US" sz="3600" dirty="0">
                <a:latin typeface="Arial Rounded MT Bold" panose="020F0704030504030204" pitchFamily="34" charset="0"/>
              </a:rPr>
              <a:t> 2 </a:t>
            </a:r>
            <a:r>
              <a:rPr lang="en-US" sz="3600" b="1" u="sng" dirty="0">
                <a:solidFill>
                  <a:srgbClr val="0033CC"/>
                </a:solidFill>
                <a:latin typeface="Arial Rounded MT Bold" panose="020F0704030504030204" pitchFamily="34" charset="0"/>
              </a:rPr>
              <a:t>all</a:t>
            </a:r>
            <a:r>
              <a:rPr lang="en-US" sz="3600" dirty="0">
                <a:latin typeface="Arial Rounded MT Bold" panose="020F0704030504030204" pitchFamily="34" charset="0"/>
              </a:rPr>
              <a:t> were baptized into Moses in the cloud and in the sea,</a:t>
            </a:r>
          </a:p>
          <a:p>
            <a:pPr algn="just"/>
            <a:r>
              <a:rPr lang="en-US" sz="3600" dirty="0">
                <a:latin typeface="Arial Rounded MT Bold" panose="020F0704030504030204" pitchFamily="34" charset="0"/>
              </a:rPr>
              <a:t> 3 </a:t>
            </a:r>
            <a:r>
              <a:rPr lang="en-US" sz="3600" b="1" u="sng" dirty="0">
                <a:solidFill>
                  <a:srgbClr val="0033CC"/>
                </a:solidFill>
                <a:latin typeface="Arial Rounded MT Bold" panose="020F0704030504030204" pitchFamily="34" charset="0"/>
              </a:rPr>
              <a:t>all</a:t>
            </a:r>
            <a:r>
              <a:rPr lang="en-US" sz="3600" dirty="0">
                <a:latin typeface="Arial Rounded MT Bold" panose="020F0704030504030204" pitchFamily="34" charset="0"/>
              </a:rPr>
              <a:t> ate the same spiritual food,</a:t>
            </a:r>
          </a:p>
          <a:p>
            <a:pPr algn="just"/>
            <a:r>
              <a:rPr lang="en-US" sz="3600" dirty="0">
                <a:latin typeface="Arial Rounded MT Bold" panose="020F0704030504030204" pitchFamily="34" charset="0"/>
              </a:rPr>
              <a:t> 4 and </a:t>
            </a:r>
            <a:r>
              <a:rPr lang="en-US" sz="3600" b="1" u="sng" dirty="0">
                <a:solidFill>
                  <a:srgbClr val="0033CC"/>
                </a:solidFill>
                <a:latin typeface="Arial Rounded MT Bold" panose="020F0704030504030204" pitchFamily="34" charset="0"/>
              </a:rPr>
              <a:t>all</a:t>
            </a:r>
            <a:r>
              <a:rPr lang="en-US" sz="3600" dirty="0">
                <a:latin typeface="Arial Rounded MT Bold" panose="020F0704030504030204" pitchFamily="34" charset="0"/>
              </a:rPr>
              <a:t> drank the same spiritual drink. For they drank of that spiritual Rock that followed them, and that Rock was Christ.</a:t>
            </a:r>
          </a:p>
        </p:txBody>
      </p:sp>
    </p:spTree>
    <p:extLst>
      <p:ext uri="{BB962C8B-B14F-4D97-AF65-F5344CB8AC3E}">
        <p14:creationId xmlns:p14="http://schemas.microsoft.com/office/powerpoint/2010/main" val="762901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E1227-C6BD-7B6D-EE81-6A389C0864F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D96BB3-F56A-15B9-EC42-730C0B9793CE}"/>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fontScale="92500"/>
          </a:bodyPr>
          <a:lstStyle/>
          <a:p>
            <a:pPr lvl="0" algn="just"/>
            <a:r>
              <a:rPr lang="fr-FR" sz="4000" dirty="0">
                <a:latin typeface="Arial Rounded MT Bold" panose="020F0704030504030204" pitchFamily="34" charset="0"/>
              </a:rPr>
              <a:t>On trouve le mot « tous » mentionné cinq fois dans les quatre premiers versets, signifiant sans exception, sans discrimination, ni préférence.</a:t>
            </a:r>
            <a:endParaRPr lang="en-US" sz="4000" dirty="0">
              <a:latin typeface="Arial Rounded MT Bold" panose="020F0704030504030204" pitchFamily="34" charset="0"/>
            </a:endParaRPr>
          </a:p>
          <a:p>
            <a:pPr lvl="0" algn="just"/>
            <a:r>
              <a:rPr lang="fr-FR" sz="4000" dirty="0">
                <a:solidFill>
                  <a:srgbClr val="0033CC"/>
                </a:solidFill>
                <a:latin typeface="Arial Rounded MT Bold" panose="020F0704030504030204" pitchFamily="34" charset="0"/>
              </a:rPr>
              <a:t>Tous participaient de manière inclusive à toutes les bénédictions de Dieu avant d'atteindre la Terre Promise.</a:t>
            </a:r>
            <a:endParaRPr lang="en-US" sz="4000" dirty="0">
              <a:solidFill>
                <a:srgbClr val="0033CC"/>
              </a:solidFill>
              <a:latin typeface="Arial Rounded MT Bold" panose="020F0704030504030204" pitchFamily="34" charset="0"/>
            </a:endParaRPr>
          </a:p>
          <a:p>
            <a:pPr lvl="0" algn="just"/>
            <a:r>
              <a:rPr lang="fr-FR" sz="4000" dirty="0">
                <a:latin typeface="Arial Rounded MT Bold" panose="020F0704030504030204" pitchFamily="34" charset="0"/>
              </a:rPr>
              <a:t>Nos pères, c'est-à-dire tous les Juifs qui fuyaient l'Égypte lors de l'exode.</a:t>
            </a:r>
            <a:endParaRPr lang="en-US" sz="4000" dirty="0">
              <a:latin typeface="Arial Rounded MT Bold" panose="020F0704030504030204" pitchFamily="34" charset="0"/>
            </a:endParaRPr>
          </a:p>
          <a:p>
            <a:pPr marL="0" indent="0" algn="just">
              <a:buNone/>
            </a:pP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8335005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a:solidFill>
            <a:schemeClr val="bg1"/>
          </a:solidFill>
        </p:spPr>
        <p:style>
          <a:lnRef idx="1">
            <a:schemeClr val="dk1"/>
          </a:lnRef>
          <a:fillRef idx="2">
            <a:schemeClr val="dk1"/>
          </a:fillRef>
          <a:effectRef idx="1">
            <a:schemeClr val="dk1"/>
          </a:effectRef>
          <a:fontRef idx="minor">
            <a:schemeClr val="dk1"/>
          </a:fontRef>
        </p:style>
        <p:txBody>
          <a:bodyPr>
            <a:normAutofit/>
          </a:bodyPr>
          <a:lstStyle/>
          <a:p>
            <a:pPr algn="just"/>
            <a:r>
              <a:rPr lang="fr-FR" sz="3600" b="1" dirty="0">
                <a:solidFill>
                  <a:srgbClr val="FF0000"/>
                </a:solidFill>
                <a:latin typeface="Arial Rounded MT Bold" panose="020F0704030504030204" pitchFamily="34" charset="0"/>
              </a:rPr>
              <a:t>LECTURE : 1 CORINTHIENS 10 : 1-13</a:t>
            </a:r>
            <a:endParaRPr lang="en-US" sz="3600" dirty="0">
              <a:solidFill>
                <a:srgbClr val="FF0000"/>
              </a:solidFill>
              <a:latin typeface="Arial Rounded MT Bold" panose="020F0704030504030204" pitchFamily="34" charset="0"/>
            </a:endParaRPr>
          </a:p>
          <a:p>
            <a:pPr algn="just"/>
            <a:r>
              <a:rPr lang="fr-FR" sz="4000" dirty="0">
                <a:solidFill>
                  <a:srgbClr val="0033CC"/>
                </a:solidFill>
                <a:latin typeface="Arial Rounded MT Bold" panose="020F0704030504030204" pitchFamily="34" charset="0"/>
              </a:rPr>
              <a:t>1 ¶ Frères, je ne veux pas que vous ignoriez que nos pères ont tous été sous la nuée, qu'ils ont tous passé au travers de la mer,</a:t>
            </a:r>
            <a:endParaRPr lang="en-US" sz="4000" dirty="0">
              <a:solidFill>
                <a:srgbClr val="0033CC"/>
              </a:solidFill>
              <a:latin typeface="Arial Rounded MT Bold" panose="020F0704030504030204" pitchFamily="34" charset="0"/>
            </a:endParaRPr>
          </a:p>
          <a:p>
            <a:pPr algn="just"/>
            <a:r>
              <a:rPr lang="fr-FR" sz="4000" dirty="0">
                <a:solidFill>
                  <a:srgbClr val="FF0000"/>
                </a:solidFill>
                <a:latin typeface="Arial Rounded MT Bold" panose="020F0704030504030204" pitchFamily="34" charset="0"/>
              </a:rPr>
              <a:t> 2 qu'ils ont tous été baptisés en Moïse dans la nuée et dans la mer,</a:t>
            </a:r>
            <a:endParaRPr lang="en-US" sz="4000" dirty="0">
              <a:solidFill>
                <a:srgbClr val="FF0000"/>
              </a:solidFill>
              <a:latin typeface="Arial Rounded MT Bold" panose="020F0704030504030204" pitchFamily="34" charset="0"/>
            </a:endParaRPr>
          </a:p>
          <a:p>
            <a:pPr algn="just"/>
            <a:r>
              <a:rPr lang="fr-FR" sz="4000" dirty="0">
                <a:solidFill>
                  <a:srgbClr val="0033CC"/>
                </a:solidFill>
                <a:latin typeface="Arial Rounded MT Bold" panose="020F0704030504030204" pitchFamily="34" charset="0"/>
              </a:rPr>
              <a:t> 3 qu'ils ont tous mangé le même aliment spirituel,</a:t>
            </a:r>
            <a:endParaRPr lang="en-US" sz="4000" dirty="0">
              <a:solidFill>
                <a:srgbClr val="0033CC"/>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0DEE8-BA9E-DE17-EC42-B896D3CD42F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7AFE729-0A64-AB76-A374-DE154EF3E98B}"/>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fr-FR" sz="4000" dirty="0">
                <a:latin typeface="Arial Rounded MT Bold" panose="020F0704030504030204" pitchFamily="34" charset="0"/>
              </a:rPr>
              <a:t>Par le droit du sang de Jacob qui coulait dans leurs veines, tous les Juifs pouvaient s’assembler autour de Moïse pour la grande sortie d’Egypte.</a:t>
            </a:r>
            <a:endParaRPr lang="en-US" sz="4000" dirty="0">
              <a:latin typeface="Arial Rounded MT Bold" panose="020F0704030504030204" pitchFamily="34" charset="0"/>
            </a:endParaRPr>
          </a:p>
          <a:p>
            <a:pPr lvl="0" algn="just"/>
            <a:r>
              <a:rPr lang="fr-FR" sz="4000" dirty="0">
                <a:solidFill>
                  <a:srgbClr val="0033CC"/>
                </a:solidFill>
                <a:latin typeface="Arial Rounded MT Bold" panose="020F0704030504030204" pitchFamily="34" charset="0"/>
              </a:rPr>
              <a:t>Par ce même droit et par défaut d'association, tous bénéficiaient de toutes les bénédictions et protections de Dieu jusqu'à la frontière de la Terre Promise.</a:t>
            </a:r>
            <a:endParaRPr lang="en-US" sz="4000" dirty="0">
              <a:solidFill>
                <a:srgbClr val="0033CC"/>
              </a:solidFill>
              <a:latin typeface="Arial Rounded MT Bold" panose="020F0704030504030204" pitchFamily="34" charset="0"/>
            </a:endParaRPr>
          </a:p>
          <a:p>
            <a:pPr marL="0" indent="0" algn="just">
              <a:buNone/>
            </a:pP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42766461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F26EF7-2E26-5528-07F1-AD5D5AB69F5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DFD8DE1-6C32-FAAC-DCDC-3FBCEF3116AE}"/>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fr-FR" sz="4000" dirty="0">
                <a:latin typeface="Arial Rounded MT Bold" panose="020F0704030504030204" pitchFamily="34" charset="0"/>
              </a:rPr>
              <a:t>La couronne de nuage pendant le jour et de feu pendant la nuit étaient universellement appréciées par tous ceux qui laissaient l'Égypte avec Moïse.</a:t>
            </a:r>
            <a:endParaRPr lang="en-US" sz="4000" dirty="0">
              <a:latin typeface="Arial Rounded MT Bold" panose="020F0704030504030204" pitchFamily="34" charset="0"/>
            </a:endParaRPr>
          </a:p>
          <a:p>
            <a:pPr lvl="0" algn="just"/>
            <a:r>
              <a:rPr lang="en-US" sz="4000" dirty="0">
                <a:solidFill>
                  <a:srgbClr val="C00000"/>
                </a:solidFill>
                <a:latin typeface="Arial Rounded MT Bold" panose="020F0704030504030204" pitchFamily="34" charset="0"/>
              </a:rPr>
              <a:t>We find the word “all” mentioned five times in the first four verses, meaning without exception, or discrimination, or preference.</a:t>
            </a:r>
          </a:p>
          <a:p>
            <a:pPr marL="0" indent="0" algn="just">
              <a:buNone/>
            </a:pP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4893944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CB23D-1573-6D54-F10A-785629981CE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EDC6DFD-21C5-1200-408A-8365CB771BB2}"/>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en-US" sz="4400" dirty="0">
                <a:latin typeface="Arial Rounded MT Bold" panose="020F0704030504030204" pitchFamily="34" charset="0"/>
              </a:rPr>
              <a:t>All inclusively participate in all the blessings before reaching the Promised Land.</a:t>
            </a:r>
          </a:p>
          <a:p>
            <a:pPr lvl="0" algn="just"/>
            <a:r>
              <a:rPr lang="en-US" sz="4400" dirty="0">
                <a:solidFill>
                  <a:srgbClr val="C00000"/>
                </a:solidFill>
                <a:latin typeface="Arial Rounded MT Bold" panose="020F0704030504030204" pitchFamily="34" charset="0"/>
              </a:rPr>
              <a:t>Our fathers, meaning all Jews who escape Egypt at the exodus.</a:t>
            </a:r>
          </a:p>
          <a:p>
            <a:pPr lvl="0" algn="just"/>
            <a:r>
              <a:rPr lang="en-US" sz="4400" dirty="0">
                <a:latin typeface="Arial Rounded MT Bold" panose="020F0704030504030204" pitchFamily="34" charset="0"/>
              </a:rPr>
              <a:t>By birthrights there were allowed to join Moses.</a:t>
            </a:r>
          </a:p>
          <a:p>
            <a:pPr marL="0" indent="0" algn="just">
              <a:buNone/>
            </a:pP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42139201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696E05-E41E-907B-52C7-CC8EB485EA7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372375-7FED-0F7F-1240-CB7374F3209E}"/>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en-US" sz="4000" dirty="0">
                <a:latin typeface="Arial Rounded MT Bold" panose="020F0704030504030204" pitchFamily="34" charset="0"/>
              </a:rPr>
              <a:t>By birthright and by default of association, they benefitted all the blessings and protections of God all the way to the frontier of the Promised Land.</a:t>
            </a:r>
          </a:p>
          <a:p>
            <a:pPr lvl="0" algn="just"/>
            <a:r>
              <a:rPr lang="en-US" sz="4000" dirty="0">
                <a:solidFill>
                  <a:srgbClr val="C00000"/>
                </a:solidFill>
                <a:latin typeface="Arial Rounded MT Bold" panose="020F0704030504030204" pitchFamily="34" charset="0"/>
              </a:rPr>
              <a:t>The cloud during the day and the pillar of light at night was commonly enjoyed by all who left Egypt with Moses.</a:t>
            </a:r>
          </a:p>
          <a:p>
            <a:pPr marL="0" indent="0" algn="just">
              <a:buNone/>
            </a:pP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4308952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4CE5C-E0D7-F898-6EC5-F89B5C6F920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B31381A-711B-0CE9-D2FE-BF8E73399E1D}"/>
              </a:ext>
            </a:extLst>
          </p:cNvPr>
          <p:cNvSpPr>
            <a:spLocks noGrp="1"/>
          </p:cNvSpPr>
          <p:nvPr>
            <p:ph idx="1"/>
          </p:nvPr>
        </p:nvSpPr>
        <p:spPr>
          <a:xfrm>
            <a:off x="0" y="0"/>
            <a:ext cx="9144000" cy="6858000"/>
          </a:xfr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l="50000" t="50000" r="50000" b="50000"/>
            </a:path>
            <a:tileRect/>
          </a:gradFill>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fr-FR" sz="4000" dirty="0">
                <a:latin typeface="Arial Rounded MT Bold" panose="020F0704030504030204" pitchFamily="34" charset="0"/>
              </a:rPr>
              <a:t>L'expérience de la traversée de la Mer Rouge était appréciée par tous les pèlerins.</a:t>
            </a:r>
            <a:endParaRPr lang="en-US" sz="4000" dirty="0">
              <a:latin typeface="Arial Rounded MT Bold" panose="020F0704030504030204" pitchFamily="34" charset="0"/>
            </a:endParaRPr>
          </a:p>
          <a:p>
            <a:pPr lvl="0" algn="just"/>
            <a:r>
              <a:rPr lang="fr-FR" sz="4000" dirty="0">
                <a:solidFill>
                  <a:srgbClr val="0033CC"/>
                </a:solidFill>
                <a:latin typeface="Arial Rounded MT Bold" panose="020F0704030504030204" pitchFamily="34" charset="0"/>
              </a:rPr>
              <a:t>La manne venue du ciel était généralement provisionnée à tous.</a:t>
            </a:r>
            <a:endParaRPr lang="en-US" sz="4000" dirty="0">
              <a:solidFill>
                <a:srgbClr val="0033CC"/>
              </a:solidFill>
              <a:latin typeface="Arial Rounded MT Bold" panose="020F0704030504030204" pitchFamily="34" charset="0"/>
            </a:endParaRPr>
          </a:p>
          <a:p>
            <a:pPr lvl="0" algn="just"/>
            <a:r>
              <a:rPr lang="fr-FR" sz="4000" dirty="0">
                <a:latin typeface="Arial Rounded MT Bold" panose="020F0704030504030204" pitchFamily="34" charset="0"/>
              </a:rPr>
              <a:t>Au point de vue spirituel, l'eau qu'ils buvaient et la manne qu'ils mangeaient représentaient le Christ même.</a:t>
            </a:r>
            <a:endParaRPr lang="en-US" sz="4000" dirty="0">
              <a:latin typeface="Arial Rounded MT Bold" panose="020F0704030504030204" pitchFamily="34" charset="0"/>
            </a:endParaRPr>
          </a:p>
          <a:p>
            <a:pPr marL="0" indent="0" algn="just">
              <a:buNone/>
            </a:pP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962389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54A70B-C59D-CDBA-5D2A-E3B7E5DCAD6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E22B23-2B1A-FBD6-D6E5-0793A66174B5}"/>
              </a:ext>
            </a:extLst>
          </p:cNvPr>
          <p:cNvSpPr>
            <a:spLocks noGrp="1"/>
          </p:cNvSpPr>
          <p:nvPr>
            <p:ph idx="1"/>
          </p:nvPr>
        </p:nvSpPr>
        <p:spPr>
          <a:xfrm>
            <a:off x="0" y="0"/>
            <a:ext cx="9144000" cy="6858000"/>
          </a:xfr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l="50000" t="50000" r="50000" b="50000"/>
            </a:path>
            <a:tileRect/>
          </a:gradFill>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fr-FR" sz="4000" dirty="0">
                <a:latin typeface="Arial Rounded MT Bold" panose="020F0704030504030204" pitchFamily="34" charset="0"/>
              </a:rPr>
              <a:t>Paul utilise le récit de l'exode pour parler aux personnes qui sont présentement sous le couvert de la dispensation de la grâce.</a:t>
            </a:r>
            <a:endParaRPr lang="en-US" sz="4000" dirty="0">
              <a:latin typeface="Arial Rounded MT Bold" panose="020F0704030504030204" pitchFamily="34" charset="0"/>
            </a:endParaRPr>
          </a:p>
          <a:p>
            <a:pPr lvl="0" algn="just"/>
            <a:r>
              <a:rPr lang="fr-FR" sz="4000" dirty="0">
                <a:solidFill>
                  <a:srgbClr val="0033CC"/>
                </a:solidFill>
                <a:latin typeface="Arial Rounded MT Bold" panose="020F0704030504030204" pitchFamily="34" charset="0"/>
              </a:rPr>
              <a:t>Certaines s’illusionnent des nombreuses bénédictions terrestres qu'elles ont reçues de Dieu comme signes indicateurs pour authentifier leur marche avec Dieu.</a:t>
            </a:r>
            <a:endParaRPr lang="en-US" sz="4000" dirty="0">
              <a:solidFill>
                <a:srgbClr val="0033CC"/>
              </a:solidFill>
              <a:latin typeface="Arial Rounded MT Bold" panose="020F0704030504030204" pitchFamily="34" charset="0"/>
            </a:endParaRPr>
          </a:p>
          <a:p>
            <a:pPr marL="0" indent="0" algn="just">
              <a:buNone/>
            </a:pP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8431353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28508E-9F99-5C4C-958C-CCFFA34AA66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734734-09BC-B960-9899-4FB77BA407B2}"/>
              </a:ext>
            </a:extLst>
          </p:cNvPr>
          <p:cNvSpPr>
            <a:spLocks noGrp="1"/>
          </p:cNvSpPr>
          <p:nvPr>
            <p:ph idx="1"/>
          </p:nvPr>
        </p:nvSpPr>
        <p:spPr>
          <a:xfrm>
            <a:off x="0" y="0"/>
            <a:ext cx="9144000" cy="6858000"/>
          </a:xfr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l="50000" t="50000" r="50000" b="50000"/>
            </a:path>
            <a:tileRect/>
          </a:gradFill>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fr-FR" sz="4400" dirty="0">
                <a:latin typeface="Arial Rounded MT Bold" panose="020F0704030504030204" pitchFamily="34" charset="0"/>
              </a:rPr>
              <a:t>Dans le verset suivant, Paul n'utilisera plus le mot « tous », mais « quelques-uns ».</a:t>
            </a:r>
            <a:endParaRPr lang="en-US" sz="4400" dirty="0">
              <a:latin typeface="Arial Rounded MT Bold" panose="020F0704030504030204" pitchFamily="34" charset="0"/>
            </a:endParaRPr>
          </a:p>
          <a:p>
            <a:pPr lvl="0" algn="just"/>
            <a:r>
              <a:rPr lang="en-US" sz="4400" dirty="0">
                <a:solidFill>
                  <a:srgbClr val="FF0000"/>
                </a:solidFill>
                <a:latin typeface="Arial Rounded MT Bold" panose="020F0704030504030204" pitchFamily="34" charset="0"/>
              </a:rPr>
              <a:t>The experience of the crossing of the Red Sea was enjoyed by all the pilgrims.</a:t>
            </a:r>
          </a:p>
          <a:p>
            <a:pPr lvl="0" algn="just"/>
            <a:r>
              <a:rPr lang="en-US" sz="4400" dirty="0">
                <a:latin typeface="Arial Rounded MT Bold" panose="020F0704030504030204" pitchFamily="34" charset="0"/>
              </a:rPr>
              <a:t>The Manna from heaven was commonly provided for all.</a:t>
            </a:r>
          </a:p>
          <a:p>
            <a:pPr marL="0" indent="0" algn="just">
              <a:buNone/>
            </a:pP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7627549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E7727-D837-9CE3-8099-1C24A23B46A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4A55CFB-9D43-9CBE-77F9-077C14FF4BA3}"/>
              </a:ext>
            </a:extLst>
          </p:cNvPr>
          <p:cNvSpPr>
            <a:spLocks noGrp="1"/>
          </p:cNvSpPr>
          <p:nvPr>
            <p:ph idx="1"/>
          </p:nvPr>
        </p:nvSpPr>
        <p:spPr>
          <a:xfrm>
            <a:off x="0" y="0"/>
            <a:ext cx="9144000" cy="6858000"/>
          </a:xfr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l="50000" t="50000" r="50000" b="50000"/>
            </a:path>
            <a:tileRect/>
          </a:gradFill>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en-US" sz="4800" dirty="0">
                <a:latin typeface="Arial Rounded MT Bold" panose="020F0704030504030204" pitchFamily="34" charset="0"/>
              </a:rPr>
              <a:t>In the spiritual sense, the water they drank and the manna they ate represented Christ.</a:t>
            </a:r>
          </a:p>
          <a:p>
            <a:pPr lvl="0" algn="just"/>
            <a:r>
              <a:rPr lang="en-US" sz="4800" dirty="0">
                <a:solidFill>
                  <a:srgbClr val="FF0000"/>
                </a:solidFill>
                <a:latin typeface="Arial Rounded MT Bold" panose="020F0704030504030204" pitchFamily="34" charset="0"/>
              </a:rPr>
              <a:t>Paul is using the narrative of the exodus to talk to people who are presently under the dispensation of grace.</a:t>
            </a:r>
          </a:p>
          <a:p>
            <a:pPr marL="0" indent="0" algn="just">
              <a:buNone/>
            </a:pP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9511484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1A71D-7F5F-4887-9249-8676850A543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952EDF-316D-FB2E-4DAE-CB521C3F350B}"/>
              </a:ext>
            </a:extLst>
          </p:cNvPr>
          <p:cNvSpPr>
            <a:spLocks noGrp="1"/>
          </p:cNvSpPr>
          <p:nvPr>
            <p:ph idx="1"/>
          </p:nvPr>
        </p:nvSpPr>
        <p:spPr>
          <a:xfrm>
            <a:off x="0" y="0"/>
            <a:ext cx="9144000" cy="6858000"/>
          </a:xfr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l="50000" t="50000" r="50000" b="50000"/>
            </a:path>
            <a:tileRect/>
          </a:gradFill>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en-US" sz="4400" dirty="0">
                <a:latin typeface="Arial Rounded MT Bold" panose="020F0704030504030204" pitchFamily="34" charset="0"/>
              </a:rPr>
              <a:t>Some people rely on the many earthly blessings that they have received from God to authenticate their stand with God with respect to salvation.</a:t>
            </a:r>
          </a:p>
          <a:p>
            <a:pPr lvl="0" algn="just"/>
            <a:r>
              <a:rPr lang="en-US" sz="4400" dirty="0">
                <a:solidFill>
                  <a:srgbClr val="FF0000"/>
                </a:solidFill>
                <a:latin typeface="Arial Rounded MT Bold" panose="020F0704030504030204" pitchFamily="34" charset="0"/>
              </a:rPr>
              <a:t>In the following verse Paul will no longer use the word “all” but “most”.</a:t>
            </a:r>
          </a:p>
          <a:p>
            <a:pPr marL="0" indent="0" algn="just">
              <a:buNone/>
            </a:pP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9733071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580368-97E7-4A09-FB7F-F42BA09C5CE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CD4281A-9151-81E7-B3BB-FBE1FE85A111}"/>
              </a:ext>
            </a:extLst>
          </p:cNvPr>
          <p:cNvSpPr>
            <a:spLocks noGrp="1"/>
          </p:cNvSpPr>
          <p:nvPr>
            <p:ph idx="1"/>
          </p:nvPr>
        </p:nvSpPr>
        <p:spPr>
          <a:xfrm>
            <a:off x="0" y="0"/>
            <a:ext cx="9144000" cy="6858000"/>
          </a:xfrm>
        </p:spPr>
        <p:style>
          <a:lnRef idx="1">
            <a:schemeClr val="accent2"/>
          </a:lnRef>
          <a:fillRef idx="2">
            <a:schemeClr val="accent2"/>
          </a:fillRef>
          <a:effectRef idx="1">
            <a:schemeClr val="accent2"/>
          </a:effectRef>
          <a:fontRef idx="minor">
            <a:schemeClr val="dk1"/>
          </a:fontRef>
        </p:style>
        <p:txBody>
          <a:bodyPr>
            <a:normAutofit/>
          </a:bodyPr>
          <a:lstStyle/>
          <a:p>
            <a:pPr algn="just"/>
            <a:r>
              <a:rPr lang="en-US" sz="4000" dirty="0">
                <a:solidFill>
                  <a:srgbClr val="C00000"/>
                </a:solidFill>
                <a:latin typeface="Arial Rounded MT Bold" panose="020F0704030504030204" pitchFamily="34" charset="0"/>
              </a:rPr>
              <a:t>THE EXEPTION</a:t>
            </a:r>
          </a:p>
          <a:p>
            <a:pPr algn="just"/>
            <a:r>
              <a:rPr lang="en-US" sz="4000" dirty="0">
                <a:latin typeface="Arial Rounded MT Bold" panose="020F0704030504030204" pitchFamily="34" charset="0"/>
              </a:rPr>
              <a:t> </a:t>
            </a:r>
            <a:r>
              <a:rPr lang="fr-FR" sz="4000" dirty="0">
                <a:latin typeface="Arial Rounded MT Bold" panose="020F0704030504030204" pitchFamily="34" charset="0"/>
              </a:rPr>
              <a:t>1 Cor 10 :5 Mais </a:t>
            </a:r>
            <a:r>
              <a:rPr lang="fr-FR" sz="4000" b="1" u="sng" dirty="0">
                <a:latin typeface="Arial Rounded MT Bold" panose="020F0704030504030204" pitchFamily="34" charset="0"/>
              </a:rPr>
              <a:t>la plupart</a:t>
            </a:r>
            <a:r>
              <a:rPr lang="fr-FR" sz="4000" dirty="0">
                <a:latin typeface="Arial Rounded MT Bold" panose="020F0704030504030204" pitchFamily="34" charset="0"/>
              </a:rPr>
              <a:t> d'entre eux ne furent point agréables à Dieu, puisqu'ils périrent dans le désert.</a:t>
            </a:r>
            <a:endParaRPr lang="en-US" sz="4000" dirty="0">
              <a:latin typeface="Arial Rounded MT Bold" panose="020F0704030504030204" pitchFamily="34" charset="0"/>
            </a:endParaRPr>
          </a:p>
          <a:p>
            <a:pPr algn="just"/>
            <a:r>
              <a:rPr lang="en-US" sz="4000" dirty="0">
                <a:solidFill>
                  <a:srgbClr val="7030A0"/>
                </a:solidFill>
                <a:latin typeface="Arial Rounded MT Bold" panose="020F0704030504030204" pitchFamily="34" charset="0"/>
              </a:rPr>
              <a:t>1Co 10:5 But with most of them God was not well pleased, for their bodies were scattered in the wilderness.</a:t>
            </a:r>
          </a:p>
        </p:txBody>
      </p:sp>
    </p:spTree>
    <p:extLst>
      <p:ext uri="{BB962C8B-B14F-4D97-AF65-F5344CB8AC3E}">
        <p14:creationId xmlns:p14="http://schemas.microsoft.com/office/powerpoint/2010/main" val="37000278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9EE3D-3793-5761-20D4-646CF15EF09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6D3645-BC56-78FE-D902-EE8A04A60B09}"/>
              </a:ext>
            </a:extLst>
          </p:cNvPr>
          <p:cNvSpPr>
            <a:spLocks noGrp="1"/>
          </p:cNvSpPr>
          <p:nvPr>
            <p:ph idx="1"/>
          </p:nvPr>
        </p:nvSpPr>
        <p:spPr>
          <a:xfrm>
            <a:off x="0" y="0"/>
            <a:ext cx="9144000" cy="6858000"/>
          </a:xfrm>
          <a:solidFill>
            <a:schemeClr val="bg1"/>
          </a:solidFill>
        </p:spPr>
        <p:style>
          <a:lnRef idx="1">
            <a:schemeClr val="dk1"/>
          </a:lnRef>
          <a:fillRef idx="2">
            <a:schemeClr val="dk1"/>
          </a:fillRef>
          <a:effectRef idx="1">
            <a:schemeClr val="dk1"/>
          </a:effectRef>
          <a:fontRef idx="minor">
            <a:schemeClr val="dk1"/>
          </a:fontRef>
        </p:style>
        <p:txBody>
          <a:bodyPr>
            <a:normAutofit/>
          </a:bodyPr>
          <a:lstStyle/>
          <a:p>
            <a:pPr algn="just"/>
            <a:r>
              <a:rPr lang="fr-FR" sz="3800" dirty="0">
                <a:solidFill>
                  <a:srgbClr val="0033CC"/>
                </a:solidFill>
                <a:latin typeface="Arial Rounded MT Bold" panose="020F0704030504030204" pitchFamily="34" charset="0"/>
              </a:rPr>
              <a:t>4 et qu'ils ont tous bu le même breuvage spirituel, car ils buvaient à un rocher spirituel qui les suivait, et ce rocher était Christ.</a:t>
            </a:r>
            <a:endParaRPr lang="en-US" sz="3800" dirty="0">
              <a:solidFill>
                <a:srgbClr val="0033CC"/>
              </a:solidFill>
              <a:latin typeface="Arial Rounded MT Bold" panose="020F0704030504030204" pitchFamily="34" charset="0"/>
            </a:endParaRPr>
          </a:p>
          <a:p>
            <a:pPr algn="just"/>
            <a:r>
              <a:rPr lang="fr-FR" sz="3800" dirty="0">
                <a:solidFill>
                  <a:srgbClr val="FF0000"/>
                </a:solidFill>
                <a:latin typeface="Arial Rounded MT Bold" panose="020F0704030504030204" pitchFamily="34" charset="0"/>
              </a:rPr>
              <a:t> 5 Mais la plupart d'entre eux ne furent point agréables à Dieu, puisqu'ils périrent dans le désert.</a:t>
            </a:r>
            <a:endParaRPr lang="en-US" sz="3800" dirty="0">
              <a:solidFill>
                <a:srgbClr val="FF0000"/>
              </a:solidFill>
              <a:latin typeface="Arial Rounded MT Bold" panose="020F0704030504030204" pitchFamily="34" charset="0"/>
            </a:endParaRPr>
          </a:p>
          <a:p>
            <a:pPr algn="just"/>
            <a:r>
              <a:rPr lang="fr-FR" sz="3800" dirty="0">
                <a:solidFill>
                  <a:srgbClr val="0033CC"/>
                </a:solidFill>
                <a:latin typeface="Arial Rounded MT Bold" panose="020F0704030504030204" pitchFamily="34" charset="0"/>
              </a:rPr>
              <a:t> 6 ¶ Or, ces choses sont arrivées pour nous servir d'exemples, afin que nous n'ayons pas de mauvais désirs, comme ils en ont eu.</a:t>
            </a:r>
            <a:endParaRPr lang="en-US" sz="3800" dirty="0">
              <a:solidFill>
                <a:srgbClr val="0033CC"/>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8289505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64DF0-F280-14CD-A051-5ACAA9995AA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0C6FD9-81FC-1541-6428-47F8EFB7A158}"/>
              </a:ext>
            </a:extLst>
          </p:cNvPr>
          <p:cNvSpPr>
            <a:spLocks noGrp="1"/>
          </p:cNvSpPr>
          <p:nvPr>
            <p:ph idx="1"/>
          </p:nvPr>
        </p:nvSpPr>
        <p:spPr>
          <a:xfrm>
            <a:off x="0" y="0"/>
            <a:ext cx="9144000" cy="6858000"/>
          </a:xfrm>
        </p:spPr>
        <p:style>
          <a:lnRef idx="1">
            <a:schemeClr val="accent2"/>
          </a:lnRef>
          <a:fillRef idx="2">
            <a:schemeClr val="accent2"/>
          </a:fillRef>
          <a:effectRef idx="1">
            <a:schemeClr val="accent2"/>
          </a:effectRef>
          <a:fontRef idx="minor">
            <a:schemeClr val="dk1"/>
          </a:fontRef>
        </p:style>
        <p:txBody>
          <a:bodyPr>
            <a:noAutofit/>
          </a:bodyPr>
          <a:lstStyle/>
          <a:p>
            <a:pPr lvl="0" algn="just"/>
            <a:r>
              <a:rPr lang="fr-FR" sz="4000" dirty="0">
                <a:latin typeface="Arial Rounded MT Bold" panose="020F0704030504030204" pitchFamily="34" charset="0"/>
              </a:rPr>
              <a:t>Paul affirme que toutes ces belles expériences qu'ils ont eues avec Dieu se sont avérées vaines pour ceux qui n'ont pas réussi à entrer dans la Terre Promise.</a:t>
            </a:r>
            <a:endParaRPr lang="en-US" sz="4000" dirty="0">
              <a:latin typeface="Arial Rounded MT Bold" panose="020F0704030504030204" pitchFamily="34" charset="0"/>
            </a:endParaRPr>
          </a:p>
          <a:p>
            <a:pPr lvl="0" algn="just"/>
            <a:r>
              <a:rPr lang="fr-FR" sz="4000" dirty="0">
                <a:solidFill>
                  <a:srgbClr val="7030A0"/>
                </a:solidFill>
                <a:latin typeface="Arial Rounded MT Bold" panose="020F0704030504030204" pitchFamily="34" charset="0"/>
              </a:rPr>
              <a:t>Le point culminant d’une association avec Dieu sur cette terre s'avère futile si cette personne perd son âme et termine en enfer.</a:t>
            </a:r>
            <a:endParaRPr lang="en-US" sz="4000" dirty="0">
              <a:solidFill>
                <a:srgbClr val="7030A0"/>
              </a:solidFill>
              <a:latin typeface="Arial Rounded MT Bold" panose="020F0704030504030204" pitchFamily="34" charset="0"/>
            </a:endParaRPr>
          </a:p>
        </p:txBody>
      </p:sp>
    </p:spTree>
    <p:extLst>
      <p:ext uri="{BB962C8B-B14F-4D97-AF65-F5344CB8AC3E}">
        <p14:creationId xmlns:p14="http://schemas.microsoft.com/office/powerpoint/2010/main" val="16292774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37473-E3A0-7951-F941-277DA358BDE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832C3D-64C7-FE9D-C817-4AA8A02D660B}"/>
              </a:ext>
            </a:extLst>
          </p:cNvPr>
          <p:cNvSpPr>
            <a:spLocks noGrp="1"/>
          </p:cNvSpPr>
          <p:nvPr>
            <p:ph idx="1"/>
          </p:nvPr>
        </p:nvSpPr>
        <p:spPr>
          <a:xfrm>
            <a:off x="0" y="0"/>
            <a:ext cx="9144000" cy="6858000"/>
          </a:xfrm>
        </p:spPr>
        <p:style>
          <a:lnRef idx="1">
            <a:schemeClr val="accent2"/>
          </a:lnRef>
          <a:fillRef idx="2">
            <a:schemeClr val="accent2"/>
          </a:fillRef>
          <a:effectRef idx="1">
            <a:schemeClr val="accent2"/>
          </a:effectRef>
          <a:fontRef idx="minor">
            <a:schemeClr val="dk1"/>
          </a:fontRef>
        </p:style>
        <p:txBody>
          <a:bodyPr>
            <a:normAutofit/>
          </a:bodyPr>
          <a:lstStyle/>
          <a:p>
            <a:pPr lvl="0" algn="just"/>
            <a:r>
              <a:rPr lang="fr-FR" sz="4400" dirty="0">
                <a:latin typeface="Arial Rounded MT Bold" panose="020F0704030504030204" pitchFamily="34" charset="0"/>
              </a:rPr>
              <a:t>Si vous n'atteignez pas votre destination, comment donc justifier la raison d’être était du voyage ?</a:t>
            </a:r>
            <a:endParaRPr lang="en-US" sz="4400" dirty="0">
              <a:latin typeface="Arial Rounded MT Bold" panose="020F0704030504030204" pitchFamily="34" charset="0"/>
            </a:endParaRPr>
          </a:p>
          <a:p>
            <a:pPr lvl="0" algn="just"/>
            <a:r>
              <a:rPr lang="en-US" sz="4400" dirty="0">
                <a:solidFill>
                  <a:srgbClr val="7030A0"/>
                </a:solidFill>
                <a:latin typeface="Arial Rounded MT Bold" panose="020F0704030504030204" pitchFamily="34" charset="0"/>
              </a:rPr>
              <a:t>Paul is avowing that all these nice experiences they’ve had with God were proven futile for those who failed to enter the Promise Land.</a:t>
            </a:r>
          </a:p>
        </p:txBody>
      </p:sp>
    </p:spTree>
    <p:extLst>
      <p:ext uri="{BB962C8B-B14F-4D97-AF65-F5344CB8AC3E}">
        <p14:creationId xmlns:p14="http://schemas.microsoft.com/office/powerpoint/2010/main" val="20983233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1B332-DA16-2950-3EF1-B8BBE3500B7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1F39C8-93D9-7BB1-3BAD-822C506CBACD}"/>
              </a:ext>
            </a:extLst>
          </p:cNvPr>
          <p:cNvSpPr>
            <a:spLocks noGrp="1"/>
          </p:cNvSpPr>
          <p:nvPr>
            <p:ph idx="1"/>
          </p:nvPr>
        </p:nvSpPr>
        <p:spPr>
          <a:xfrm>
            <a:off x="0" y="0"/>
            <a:ext cx="9144000" cy="6858000"/>
          </a:xfrm>
        </p:spPr>
        <p:style>
          <a:lnRef idx="1">
            <a:schemeClr val="accent2"/>
          </a:lnRef>
          <a:fillRef idx="2">
            <a:schemeClr val="accent2"/>
          </a:fillRef>
          <a:effectRef idx="1">
            <a:schemeClr val="accent2"/>
          </a:effectRef>
          <a:fontRef idx="minor">
            <a:schemeClr val="dk1"/>
          </a:fontRef>
        </p:style>
        <p:txBody>
          <a:bodyPr>
            <a:normAutofit/>
          </a:bodyPr>
          <a:lstStyle/>
          <a:p>
            <a:pPr lvl="0" algn="just"/>
            <a:r>
              <a:rPr lang="en-US" sz="4400" dirty="0">
                <a:latin typeface="Arial Rounded MT Bold" panose="020F0704030504030204" pitchFamily="34" charset="0"/>
              </a:rPr>
              <a:t>The highlight of one’s association with God is proven worthless if that person loses his soul and ends up in hell.</a:t>
            </a:r>
          </a:p>
          <a:p>
            <a:pPr lvl="0" algn="just"/>
            <a:r>
              <a:rPr lang="en-US" sz="4400" dirty="0">
                <a:solidFill>
                  <a:srgbClr val="7030A0"/>
                </a:solidFill>
                <a:latin typeface="Arial Rounded MT Bold" panose="020F0704030504030204" pitchFamily="34" charset="0"/>
              </a:rPr>
              <a:t>If you fail to reach your destination, then, to what avail was the trip?</a:t>
            </a:r>
          </a:p>
        </p:txBody>
      </p:sp>
    </p:spTree>
    <p:extLst>
      <p:ext uri="{BB962C8B-B14F-4D97-AF65-F5344CB8AC3E}">
        <p14:creationId xmlns:p14="http://schemas.microsoft.com/office/powerpoint/2010/main" val="38003257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5F186-2DB4-3C06-8FC9-B02266F0AE2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32DD42B-54AD-C2C9-7F7D-7F534F86BC48}"/>
              </a:ext>
            </a:extLst>
          </p:cNvPr>
          <p:cNvSpPr>
            <a:spLocks noGrp="1"/>
          </p:cNvSpPr>
          <p:nvPr>
            <p:ph idx="1"/>
          </p:nvPr>
        </p:nvSpPr>
        <p:spPr>
          <a:xfrm>
            <a:off x="0" y="0"/>
            <a:ext cx="9144000" cy="6858000"/>
          </a:xfrm>
        </p:spPr>
        <p:style>
          <a:lnRef idx="1">
            <a:schemeClr val="accent2"/>
          </a:lnRef>
          <a:fillRef idx="2">
            <a:schemeClr val="accent2"/>
          </a:fillRef>
          <a:effectRef idx="1">
            <a:schemeClr val="accent2"/>
          </a:effectRef>
          <a:fontRef idx="minor">
            <a:schemeClr val="dk1"/>
          </a:fontRef>
        </p:style>
        <p:txBody>
          <a:bodyPr>
            <a:normAutofit/>
          </a:bodyPr>
          <a:lstStyle/>
          <a:p>
            <a:pPr algn="just"/>
            <a:r>
              <a:rPr lang="en-US" sz="4000" dirty="0">
                <a:latin typeface="Arial Rounded MT Bold" panose="020F0704030504030204" pitchFamily="34" charset="0"/>
              </a:rPr>
              <a:t>1Co 10:6 </a:t>
            </a:r>
          </a:p>
          <a:p>
            <a:pPr algn="just"/>
            <a:r>
              <a:rPr lang="en-US" sz="4000" dirty="0">
                <a:solidFill>
                  <a:srgbClr val="7030A0"/>
                </a:solidFill>
                <a:latin typeface="Arial Rounded MT Bold" panose="020F0704030504030204" pitchFamily="34" charset="0"/>
              </a:rPr>
              <a:t>6¶ Now these things became our examples, to the intent that we should not lust after evil things as they also lusted.</a:t>
            </a:r>
          </a:p>
          <a:p>
            <a:pPr algn="just"/>
            <a:r>
              <a:rPr lang="fr-FR" sz="4000" dirty="0">
                <a:latin typeface="Arial Rounded MT Bold" panose="020F0704030504030204" pitchFamily="34" charset="0"/>
              </a:rPr>
              <a:t>6 ¶ Or, ces choses sont arrivées pour nous servir d'exemples, afin que nous n'ayons pas de mauvais désirs, comme ils en ont eu.</a:t>
            </a:r>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23404783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6BB023-7850-E593-5419-CEE8AE54606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83D9E1-0D4D-72B7-17D3-76A863966B65}"/>
              </a:ext>
            </a:extLst>
          </p:cNvPr>
          <p:cNvSpPr>
            <a:spLocks noGrp="1"/>
          </p:cNvSpPr>
          <p:nvPr>
            <p:ph idx="1"/>
          </p:nvPr>
        </p:nvSpPr>
        <p:spPr>
          <a:xfrm>
            <a:off x="0" y="0"/>
            <a:ext cx="9144000" cy="6858000"/>
          </a:xfrm>
        </p:spPr>
        <p:style>
          <a:lnRef idx="1">
            <a:schemeClr val="accent2"/>
          </a:lnRef>
          <a:fillRef idx="2">
            <a:schemeClr val="accent2"/>
          </a:fillRef>
          <a:effectRef idx="1">
            <a:schemeClr val="accent2"/>
          </a:effectRef>
          <a:fontRef idx="minor">
            <a:schemeClr val="dk1"/>
          </a:fontRef>
        </p:style>
        <p:txBody>
          <a:bodyPr>
            <a:noAutofit/>
          </a:bodyPr>
          <a:lstStyle/>
          <a:p>
            <a:pPr lvl="0" algn="just"/>
            <a:r>
              <a:rPr lang="fr-FR" sz="3800" dirty="0">
                <a:latin typeface="Arial Rounded MT Bold" panose="020F0704030504030204" pitchFamily="34" charset="0"/>
              </a:rPr>
              <a:t>Les Enfants d’Israel estimaient que Dieu leur était redevable à tenir bon à ses promesses en dépit de leurs indifférences en son envers.</a:t>
            </a:r>
            <a:endParaRPr lang="en-US" sz="3800" dirty="0">
              <a:latin typeface="Arial Rounded MT Bold" panose="020F0704030504030204" pitchFamily="34" charset="0"/>
            </a:endParaRPr>
          </a:p>
          <a:p>
            <a:pPr lvl="0" algn="just"/>
            <a:r>
              <a:rPr lang="fr-FR" sz="3800" dirty="0">
                <a:solidFill>
                  <a:srgbClr val="7030A0"/>
                </a:solidFill>
                <a:latin typeface="Arial Rounded MT Bold" panose="020F0704030504030204" pitchFamily="34" charset="0"/>
              </a:rPr>
              <a:t>Nous sommes aussi en face de ce même danger, pensant que Dieu est obligé de tenir sa promesse de nous sauver alors que nous-mêmes ne prêtons pas attention à ce qui est réclamé de nous.</a:t>
            </a:r>
            <a:endParaRPr lang="en-US" sz="3800" dirty="0">
              <a:solidFill>
                <a:srgbClr val="7030A0"/>
              </a:solidFill>
              <a:latin typeface="Arial Rounded MT Bold" panose="020F0704030504030204" pitchFamily="34" charset="0"/>
            </a:endParaRPr>
          </a:p>
        </p:txBody>
      </p:sp>
    </p:spTree>
    <p:extLst>
      <p:ext uri="{BB962C8B-B14F-4D97-AF65-F5344CB8AC3E}">
        <p14:creationId xmlns:p14="http://schemas.microsoft.com/office/powerpoint/2010/main" val="4367120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1242F3-0A38-9793-225F-4528D7F61CB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BAC74CC-75F6-82C9-498E-FDCCA81816E2}"/>
              </a:ext>
            </a:extLst>
          </p:cNvPr>
          <p:cNvSpPr>
            <a:spLocks noGrp="1"/>
          </p:cNvSpPr>
          <p:nvPr>
            <p:ph idx="1"/>
          </p:nvPr>
        </p:nvSpPr>
        <p:spPr>
          <a:xfrm>
            <a:off x="0" y="0"/>
            <a:ext cx="9144000" cy="6858000"/>
          </a:xfrm>
        </p:spPr>
        <p:style>
          <a:lnRef idx="1">
            <a:schemeClr val="accent2"/>
          </a:lnRef>
          <a:fillRef idx="2">
            <a:schemeClr val="accent2"/>
          </a:fillRef>
          <a:effectRef idx="1">
            <a:schemeClr val="accent2"/>
          </a:effectRef>
          <a:fontRef idx="minor">
            <a:schemeClr val="dk1"/>
          </a:fontRef>
        </p:style>
        <p:txBody>
          <a:bodyPr>
            <a:normAutofit/>
          </a:bodyPr>
          <a:lstStyle/>
          <a:p>
            <a:pPr lvl="0" algn="just"/>
            <a:r>
              <a:rPr lang="en-US" sz="3600" dirty="0">
                <a:latin typeface="Arial Rounded MT Bold" panose="020F0704030504030204" pitchFamily="34" charset="0"/>
              </a:rPr>
              <a:t>Paul is saying here that they took God for granted.</a:t>
            </a:r>
          </a:p>
          <a:p>
            <a:pPr lvl="0" algn="just"/>
            <a:r>
              <a:rPr lang="en-US" sz="3600" dirty="0">
                <a:solidFill>
                  <a:srgbClr val="7030A0"/>
                </a:solidFill>
                <a:latin typeface="Arial Rounded MT Bold" panose="020F0704030504030204" pitchFamily="34" charset="0"/>
              </a:rPr>
              <a:t>They felt that God was obligated to them and not the other way around.</a:t>
            </a:r>
          </a:p>
          <a:p>
            <a:pPr lvl="0" algn="just"/>
            <a:r>
              <a:rPr lang="en-US" sz="4000" dirty="0">
                <a:latin typeface="Arial Rounded MT Bold" panose="020F0704030504030204" pitchFamily="34" charset="0"/>
              </a:rPr>
              <a:t>We too may misjudge and take for granted the grace of God, thinking that God is obligated to keep his promise to save us while we ourselves pay no mind to our obligation in the bargain.</a:t>
            </a:r>
          </a:p>
        </p:txBody>
      </p:sp>
    </p:spTree>
    <p:extLst>
      <p:ext uri="{BB962C8B-B14F-4D97-AF65-F5344CB8AC3E}">
        <p14:creationId xmlns:p14="http://schemas.microsoft.com/office/powerpoint/2010/main" val="41698728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3B430-9E21-92CE-9998-B39BDA4C45E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1DDDF27-A931-A49B-3E7A-709FB13727CA}"/>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algn="just"/>
            <a:r>
              <a:rPr lang="fr-FR" sz="3600" b="1" dirty="0">
                <a:solidFill>
                  <a:srgbClr val="C00000"/>
                </a:solidFill>
                <a:latin typeface="Arial Rounded MT Bold" panose="020F0704030504030204" pitchFamily="34" charset="0"/>
              </a:rPr>
              <a:t>AVERTISSEMENTS / WARNINGS</a:t>
            </a:r>
            <a:endParaRPr lang="en-US" sz="3600" dirty="0">
              <a:solidFill>
                <a:srgbClr val="C00000"/>
              </a:solidFill>
              <a:latin typeface="Arial Rounded MT Bold" panose="020F0704030504030204" pitchFamily="34" charset="0"/>
            </a:endParaRPr>
          </a:p>
          <a:p>
            <a:pPr algn="just"/>
            <a:r>
              <a:rPr lang="fr-FR" sz="3600" dirty="0">
                <a:latin typeface="Arial Rounded MT Bold" panose="020F0704030504030204" pitchFamily="34" charset="0"/>
              </a:rPr>
              <a:t>1Co 10:7-10 Ne devenez point </a:t>
            </a:r>
            <a:r>
              <a:rPr lang="fr-FR" sz="3600" u="sng" dirty="0">
                <a:latin typeface="Arial Rounded MT Bold" panose="020F0704030504030204" pitchFamily="34" charset="0"/>
              </a:rPr>
              <a:t>idolâtres</a:t>
            </a:r>
            <a:r>
              <a:rPr lang="fr-FR" sz="3600" dirty="0">
                <a:latin typeface="Arial Rounded MT Bold" panose="020F0704030504030204" pitchFamily="34" charset="0"/>
              </a:rPr>
              <a:t>, comme quelques-uns d'eux, selon qu'il est écrit: Le peuple s'assit pour manger et pour boire; puis ils se levèrent pour se divertir. </a:t>
            </a:r>
            <a:endParaRPr lang="en-US" sz="3600" dirty="0">
              <a:latin typeface="Arial Rounded MT Bold" panose="020F0704030504030204" pitchFamily="34" charset="0"/>
            </a:endParaRPr>
          </a:p>
          <a:p>
            <a:pPr algn="just"/>
            <a:r>
              <a:rPr lang="en-US" sz="3600" dirty="0">
                <a:solidFill>
                  <a:srgbClr val="C00000"/>
                </a:solidFill>
                <a:latin typeface="Arial Rounded MT Bold" panose="020F0704030504030204" pitchFamily="34" charset="0"/>
              </a:rPr>
              <a:t> 7 And do not become </a:t>
            </a:r>
            <a:r>
              <a:rPr lang="en-US" sz="3600" b="1" u="sng" dirty="0">
                <a:solidFill>
                  <a:srgbClr val="C00000"/>
                </a:solidFill>
                <a:latin typeface="Arial Rounded MT Bold" panose="020F0704030504030204" pitchFamily="34" charset="0"/>
              </a:rPr>
              <a:t>idolaters</a:t>
            </a:r>
            <a:r>
              <a:rPr lang="en-US" sz="3600" dirty="0">
                <a:solidFill>
                  <a:srgbClr val="C00000"/>
                </a:solidFill>
                <a:latin typeface="Arial Rounded MT Bold" panose="020F0704030504030204" pitchFamily="34" charset="0"/>
              </a:rPr>
              <a:t> as were some of them. As it is written, "The people sat down to eat and drink, and rose up to play." </a:t>
            </a: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3834221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414AA-3215-1FED-5821-D2BF0EFECF4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D18E32-711C-F845-D8CC-07C982EC8B91}"/>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algn="just"/>
            <a:r>
              <a:rPr lang="fr-FR" sz="4000" dirty="0">
                <a:latin typeface="Arial Rounded MT Bold" panose="020F0704030504030204" pitchFamily="34" charset="0"/>
              </a:rPr>
              <a:t>8 Ne nous livrons point à </a:t>
            </a:r>
            <a:r>
              <a:rPr lang="fr-FR" sz="4000" b="1" u="sng" dirty="0">
                <a:solidFill>
                  <a:srgbClr val="C00000"/>
                </a:solidFill>
                <a:latin typeface="Arial Rounded MT Bold" panose="020F0704030504030204" pitchFamily="34" charset="0"/>
              </a:rPr>
              <a:t>l'impudicité</a:t>
            </a:r>
            <a:r>
              <a:rPr lang="fr-FR" sz="4000" dirty="0">
                <a:solidFill>
                  <a:srgbClr val="C00000"/>
                </a:solidFill>
                <a:latin typeface="Arial Rounded MT Bold" panose="020F0704030504030204" pitchFamily="34" charset="0"/>
              </a:rPr>
              <a:t>, </a:t>
            </a:r>
            <a:r>
              <a:rPr lang="fr-FR" sz="4000" dirty="0">
                <a:latin typeface="Arial Rounded MT Bold" panose="020F0704030504030204" pitchFamily="34" charset="0"/>
              </a:rPr>
              <a:t>comme quelques-uns d'eux s'y livrèrent, de sorte qu'il en tomba vingt-trois mille en un seul jour. </a:t>
            </a:r>
            <a:endParaRPr lang="en-US" sz="4000" dirty="0">
              <a:latin typeface="Arial Rounded MT Bold" panose="020F0704030504030204" pitchFamily="34" charset="0"/>
            </a:endParaRPr>
          </a:p>
          <a:p>
            <a:pPr algn="just"/>
            <a:r>
              <a:rPr lang="en-US" sz="4000" dirty="0">
                <a:latin typeface="Arial Rounded MT Bold" panose="020F0704030504030204" pitchFamily="34" charset="0"/>
              </a:rPr>
              <a:t> 8 Nor let us commit </a:t>
            </a:r>
            <a:r>
              <a:rPr lang="en-US" sz="4000" b="1" u="sng" dirty="0">
                <a:solidFill>
                  <a:srgbClr val="C00000"/>
                </a:solidFill>
                <a:latin typeface="Arial Rounded MT Bold" panose="020F0704030504030204" pitchFamily="34" charset="0"/>
              </a:rPr>
              <a:t>sexual immorality</a:t>
            </a:r>
            <a:r>
              <a:rPr lang="en-US" sz="4000" dirty="0">
                <a:solidFill>
                  <a:srgbClr val="C00000"/>
                </a:solidFill>
                <a:latin typeface="Arial Rounded MT Bold" panose="020F0704030504030204" pitchFamily="34" charset="0"/>
              </a:rPr>
              <a:t>,</a:t>
            </a:r>
            <a:r>
              <a:rPr lang="en-US" sz="4000" dirty="0">
                <a:latin typeface="Arial Rounded MT Bold" panose="020F0704030504030204" pitchFamily="34" charset="0"/>
              </a:rPr>
              <a:t> as some of them did, and in one day twenty-three thousand fell; </a:t>
            </a: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8120696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0E658-18A7-3313-87CF-25078448268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2BB913-218F-36B8-110C-CA0BB5DF7EA0}"/>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algn="just"/>
            <a:r>
              <a:rPr lang="fr-FR" sz="4400" dirty="0">
                <a:latin typeface="Arial Rounded MT Bold" panose="020F0704030504030204" pitchFamily="34" charset="0"/>
              </a:rPr>
              <a:t>9 Ne </a:t>
            </a:r>
            <a:r>
              <a:rPr lang="fr-FR" sz="4400" b="1" u="sng" dirty="0">
                <a:solidFill>
                  <a:srgbClr val="C00000"/>
                </a:solidFill>
                <a:latin typeface="Arial Rounded MT Bold" panose="020F0704030504030204" pitchFamily="34" charset="0"/>
              </a:rPr>
              <a:t>tentons</a:t>
            </a:r>
            <a:r>
              <a:rPr lang="fr-FR" sz="4400" dirty="0">
                <a:latin typeface="Arial Rounded MT Bold" panose="020F0704030504030204" pitchFamily="34" charset="0"/>
              </a:rPr>
              <a:t> point le Seigneur, comme le tentèrent quelques-uns d'eux, qui périrent par les serpents. </a:t>
            </a:r>
            <a:endParaRPr lang="en-US" sz="4400" dirty="0">
              <a:latin typeface="Arial Rounded MT Bold" panose="020F0704030504030204" pitchFamily="34" charset="0"/>
            </a:endParaRPr>
          </a:p>
          <a:p>
            <a:pPr algn="just"/>
            <a:r>
              <a:rPr lang="en-US" sz="4400" dirty="0">
                <a:latin typeface="Arial Rounded MT Bold" panose="020F0704030504030204" pitchFamily="34" charset="0"/>
              </a:rPr>
              <a:t> 9 nor let us</a:t>
            </a:r>
            <a:r>
              <a:rPr lang="en-US" sz="4400" dirty="0">
                <a:solidFill>
                  <a:srgbClr val="C00000"/>
                </a:solidFill>
                <a:latin typeface="Arial Rounded MT Bold" panose="020F0704030504030204" pitchFamily="34" charset="0"/>
              </a:rPr>
              <a:t> </a:t>
            </a:r>
            <a:r>
              <a:rPr lang="en-US" sz="4400" b="1" u="sng" dirty="0">
                <a:solidFill>
                  <a:srgbClr val="C00000"/>
                </a:solidFill>
                <a:latin typeface="Arial Rounded MT Bold" panose="020F0704030504030204" pitchFamily="34" charset="0"/>
              </a:rPr>
              <a:t>tempt</a:t>
            </a:r>
            <a:r>
              <a:rPr lang="en-US" sz="4400" dirty="0">
                <a:solidFill>
                  <a:srgbClr val="C00000"/>
                </a:solidFill>
                <a:latin typeface="Arial Rounded MT Bold" panose="020F0704030504030204" pitchFamily="34" charset="0"/>
              </a:rPr>
              <a:t> </a:t>
            </a:r>
            <a:r>
              <a:rPr lang="en-US" sz="4400" dirty="0">
                <a:latin typeface="Arial Rounded MT Bold" panose="020F0704030504030204" pitchFamily="34" charset="0"/>
              </a:rPr>
              <a:t>Christ, as some of them also tempted, and were destroyed by serpents; </a:t>
            </a:r>
          </a:p>
          <a:p>
            <a:pPr marL="0" indent="0" algn="just">
              <a:buNone/>
            </a:pPr>
            <a:endParaRPr lang="en-US" sz="4400"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1589779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78ADD-F14F-577B-44C3-369D1757ABC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7D9D6B5-80ED-B849-9B49-097172E65A58}"/>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algn="just"/>
            <a:r>
              <a:rPr lang="fr-FR" sz="4400" dirty="0">
                <a:latin typeface="Arial Rounded MT Bold" panose="020F0704030504030204" pitchFamily="34" charset="0"/>
              </a:rPr>
              <a:t>10 Ne</a:t>
            </a:r>
            <a:r>
              <a:rPr lang="fr-FR" sz="4400" dirty="0">
                <a:solidFill>
                  <a:srgbClr val="C00000"/>
                </a:solidFill>
                <a:latin typeface="Arial Rounded MT Bold" panose="020F0704030504030204" pitchFamily="34" charset="0"/>
              </a:rPr>
              <a:t> </a:t>
            </a:r>
            <a:r>
              <a:rPr lang="fr-FR" sz="4400" b="1" u="sng" dirty="0">
                <a:solidFill>
                  <a:srgbClr val="C00000"/>
                </a:solidFill>
                <a:latin typeface="Arial Rounded MT Bold" panose="020F0704030504030204" pitchFamily="34" charset="0"/>
              </a:rPr>
              <a:t>murmurez</a:t>
            </a:r>
            <a:r>
              <a:rPr lang="fr-FR" sz="4400" dirty="0">
                <a:solidFill>
                  <a:srgbClr val="C00000"/>
                </a:solidFill>
                <a:latin typeface="Arial Rounded MT Bold" panose="020F0704030504030204" pitchFamily="34" charset="0"/>
              </a:rPr>
              <a:t> </a:t>
            </a:r>
            <a:r>
              <a:rPr lang="fr-FR" sz="4400" dirty="0">
                <a:latin typeface="Arial Rounded MT Bold" panose="020F0704030504030204" pitchFamily="34" charset="0"/>
              </a:rPr>
              <a:t>point, comme murmurèrent quelques-uns d'eux, qui périrent par l'exterminateur. </a:t>
            </a:r>
            <a:endParaRPr lang="en-US" sz="4400" dirty="0">
              <a:latin typeface="Arial Rounded MT Bold" panose="020F0704030504030204" pitchFamily="34" charset="0"/>
            </a:endParaRPr>
          </a:p>
          <a:p>
            <a:pPr algn="just"/>
            <a:r>
              <a:rPr lang="en-US" sz="4400" dirty="0">
                <a:latin typeface="Arial Rounded MT Bold" panose="020F0704030504030204" pitchFamily="34" charset="0"/>
              </a:rPr>
              <a:t> 10 nor </a:t>
            </a:r>
            <a:r>
              <a:rPr lang="en-US" sz="4400" b="1" u="sng" dirty="0">
                <a:solidFill>
                  <a:srgbClr val="C00000"/>
                </a:solidFill>
                <a:latin typeface="Arial Rounded MT Bold" panose="020F0704030504030204" pitchFamily="34" charset="0"/>
              </a:rPr>
              <a:t>complain</a:t>
            </a:r>
            <a:r>
              <a:rPr lang="en-US" sz="4400" dirty="0">
                <a:latin typeface="Arial Rounded MT Bold" panose="020F0704030504030204" pitchFamily="34" charset="0"/>
              </a:rPr>
              <a:t>, as some of them also complained, and were destroyed by the destroyer. </a:t>
            </a: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886451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8060A-A4FE-5CEB-C86A-2720F232792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B7BA4CF-F1BE-3CDE-7B3F-AD92121738F7}"/>
              </a:ext>
            </a:extLst>
          </p:cNvPr>
          <p:cNvSpPr>
            <a:spLocks noGrp="1"/>
          </p:cNvSpPr>
          <p:nvPr>
            <p:ph idx="1"/>
          </p:nvPr>
        </p:nvSpPr>
        <p:spPr>
          <a:xfrm>
            <a:off x="0" y="0"/>
            <a:ext cx="9144000" cy="6858000"/>
          </a:xfrm>
          <a:solidFill>
            <a:schemeClr val="bg1"/>
          </a:solidFill>
        </p:spPr>
        <p:style>
          <a:lnRef idx="1">
            <a:schemeClr val="dk1"/>
          </a:lnRef>
          <a:fillRef idx="2">
            <a:schemeClr val="dk1"/>
          </a:fillRef>
          <a:effectRef idx="1">
            <a:schemeClr val="dk1"/>
          </a:effectRef>
          <a:fontRef idx="minor">
            <a:schemeClr val="dk1"/>
          </a:fontRef>
        </p:style>
        <p:txBody>
          <a:bodyPr>
            <a:normAutofit/>
          </a:bodyPr>
          <a:lstStyle/>
          <a:p>
            <a:pPr algn="just"/>
            <a:r>
              <a:rPr lang="fr-FR" sz="4000" dirty="0">
                <a:solidFill>
                  <a:srgbClr val="0033CC"/>
                </a:solidFill>
                <a:latin typeface="Arial Rounded MT Bold" panose="020F0704030504030204" pitchFamily="34" charset="0"/>
              </a:rPr>
              <a:t>7 Ne devenez point idolâtres, comme quelques-uns d'eux, selon qu'il est écrit: Le peuple s'assit pour manger et pour boire; puis ils se levèrent pour se divertir.</a:t>
            </a:r>
            <a:endParaRPr lang="en-US" sz="4000" dirty="0">
              <a:solidFill>
                <a:srgbClr val="0033CC"/>
              </a:solidFill>
              <a:latin typeface="Arial Rounded MT Bold" panose="020F0704030504030204" pitchFamily="34" charset="0"/>
            </a:endParaRPr>
          </a:p>
          <a:p>
            <a:pPr algn="just"/>
            <a:r>
              <a:rPr lang="fr-FR" sz="4000" dirty="0">
                <a:solidFill>
                  <a:srgbClr val="FF0000"/>
                </a:solidFill>
                <a:latin typeface="Arial Rounded MT Bold" panose="020F0704030504030204" pitchFamily="34" charset="0"/>
              </a:rPr>
              <a:t> 8 Ne nous livrons point à l'impudicité, comme quelques-uns d'eux s'y livrèrent, de sorte qu'il en tomba vingt-trois mille en un seul jour.</a:t>
            </a:r>
            <a:endParaRPr lang="en-US" sz="4000" dirty="0">
              <a:solidFill>
                <a:srgbClr val="FF0000"/>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0068365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8DE09F-2E5D-D325-DD0A-AA8CC37EC63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329FE84-9796-CB95-4137-72F3FAA1ACCC}"/>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lnSpcReduction="10000"/>
          </a:bodyPr>
          <a:lstStyle/>
          <a:p>
            <a:pPr lvl="0" algn="just"/>
            <a:r>
              <a:rPr lang="fr-FR" sz="4000" dirty="0">
                <a:latin typeface="Arial Rounded MT Bold" panose="020F0704030504030204" pitchFamily="34" charset="0"/>
              </a:rPr>
              <a:t>De la même manière que les Enfants d’Israel ont reçu la promesse du Canaan terrestre, nous chrétiens, avons reçu la promesse du Canaan Céleste.</a:t>
            </a:r>
            <a:endParaRPr lang="en-US" sz="4000" dirty="0">
              <a:latin typeface="Arial Rounded MT Bold" panose="020F0704030504030204" pitchFamily="34" charset="0"/>
            </a:endParaRPr>
          </a:p>
          <a:p>
            <a:pPr lvl="0" algn="just"/>
            <a:r>
              <a:rPr lang="fr-FR" sz="4000" dirty="0">
                <a:solidFill>
                  <a:srgbClr val="C00000"/>
                </a:solidFill>
                <a:latin typeface="Arial Rounded MT Bold" panose="020F0704030504030204" pitchFamily="34" charset="0"/>
              </a:rPr>
              <a:t>De la même manière qu’un exode d'Égypte devait avoir lieu pour les Juifs, nous autres chrétiens devons pareillement abandonner le système de ce monde pour nous joindre à Christ.</a:t>
            </a:r>
            <a:endParaRPr lang="en-US" sz="4000" dirty="0">
              <a:solidFill>
                <a:srgbClr val="C00000"/>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724147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2E12DD-A072-11F2-EF77-6451973CBBF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C857E9-2AC5-F97D-5C02-8A2360C05936}"/>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lvl="0" algn="just"/>
            <a:r>
              <a:rPr lang="fr-FR" sz="4400" dirty="0">
                <a:latin typeface="Arial Rounded MT Bold" panose="020F0704030504030204" pitchFamily="34" charset="0"/>
              </a:rPr>
              <a:t>De la même manière que les Enfants d’Israël ont dû faire un pèlerinage de l’Égypte à Canaan, </a:t>
            </a:r>
            <a:r>
              <a:rPr lang="fr-FR" sz="4400" dirty="0">
                <a:solidFill>
                  <a:srgbClr val="C00000"/>
                </a:solidFill>
                <a:latin typeface="Arial Rounded MT Bold" panose="020F0704030504030204" pitchFamily="34" charset="0"/>
              </a:rPr>
              <a:t>de cette même manière, nous autres chrétiens, devons endurer le pèlerinage de cette vie jusqu'à notre mort, ou jusqu'à-ce que Christ revienne.</a:t>
            </a:r>
            <a:endParaRPr lang="en-US" sz="4400" dirty="0">
              <a:solidFill>
                <a:srgbClr val="C00000"/>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4326435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02312C-5A1E-FF9C-AF2B-4C64A8C19B4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E1105CE-A607-EB10-A238-4C811838EFB3}"/>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lvl="0" algn="just"/>
            <a:r>
              <a:rPr lang="fr-FR" sz="3600" dirty="0">
                <a:latin typeface="Arial Rounded MT Bold" panose="020F0704030504030204" pitchFamily="34" charset="0"/>
              </a:rPr>
              <a:t>De la même manière que les Juifs étaient individuellement susceptibles à chuter, de cette même manière, nous aussi qui participons à la dispensation de la grâce, devons prendre garde de broncher en chemin.</a:t>
            </a:r>
            <a:endParaRPr lang="en-US" sz="3600" dirty="0">
              <a:latin typeface="Arial Rounded MT Bold" panose="020F0704030504030204" pitchFamily="34" charset="0"/>
            </a:endParaRPr>
          </a:p>
          <a:p>
            <a:pPr lvl="0" algn="just"/>
            <a:r>
              <a:rPr lang="en-US" sz="3600" dirty="0">
                <a:solidFill>
                  <a:srgbClr val="C00000"/>
                </a:solidFill>
                <a:latin typeface="Arial Rounded MT Bold" panose="020F0704030504030204" pitchFamily="34" charset="0"/>
              </a:rPr>
              <a:t>The same way that the Children were promised earthly Canaan, we Christians are promise the heavenly Canaan.</a:t>
            </a: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911908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C48F91-D7DB-191B-DE0D-6F83571FDF4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61DD19-D700-4974-BA77-69DF6563E972}"/>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lvl="0" algn="just"/>
            <a:r>
              <a:rPr lang="en-US" sz="4000" dirty="0">
                <a:latin typeface="Arial Rounded MT Bold" panose="020F0704030504030204" pitchFamily="34" charset="0"/>
              </a:rPr>
              <a:t>The same way, they had to be an exodus from Egypt, the same way we Christians must leave the world to identify with Christ.</a:t>
            </a:r>
          </a:p>
          <a:p>
            <a:pPr lvl="0" algn="just"/>
            <a:r>
              <a:rPr lang="en-US" sz="4000" dirty="0">
                <a:solidFill>
                  <a:srgbClr val="C00000"/>
                </a:solidFill>
                <a:latin typeface="Arial Rounded MT Bold" panose="020F0704030504030204" pitchFamily="34" charset="0"/>
              </a:rPr>
              <a:t>The same way the Jews had to take a pilgrimage from Egypt to Canaan, the same way we Christians must endure the journey of this life until we die, or until Christ returns.</a:t>
            </a: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8065118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0E4F66-F33D-2745-D752-7DAFA89D542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668A14-8490-6C23-E468-2247B19D2E9D}"/>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lvl="0" algn="just"/>
            <a:r>
              <a:rPr lang="en-US" sz="5200" dirty="0">
                <a:latin typeface="Arial Rounded MT Bold" panose="020F0704030504030204" pitchFamily="34" charset="0"/>
              </a:rPr>
              <a:t>The same way the Jews were individually susceptible to fall, </a:t>
            </a:r>
            <a:r>
              <a:rPr lang="en-US" sz="5200" dirty="0">
                <a:solidFill>
                  <a:srgbClr val="C00000"/>
                </a:solidFill>
                <a:latin typeface="Arial Rounded MT Bold" panose="020F0704030504030204" pitchFamily="34" charset="0"/>
              </a:rPr>
              <a:t>the same way, we too who partake in the dispensation of grace must take heed lets we fall.</a:t>
            </a: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8447136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050EB4-D6DB-0F50-6209-B9A69FAE042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36F969-9F75-4B02-27DC-D342B27D5A9C}"/>
              </a:ext>
            </a:extLst>
          </p:cNvPr>
          <p:cNvSpPr>
            <a:spLocks noGrp="1"/>
          </p:cNvSpPr>
          <p:nvPr>
            <p:ph idx="1"/>
          </p:nvPr>
        </p:nvSpPr>
        <p:spPr>
          <a:xfrm>
            <a:off x="0" y="0"/>
            <a:ext cx="9144000" cy="6858000"/>
          </a:xfrm>
          <a:solidFill>
            <a:srgbClr val="FFFF00"/>
          </a:solidFill>
        </p:spPr>
        <p:style>
          <a:lnRef idx="1">
            <a:schemeClr val="dk1"/>
          </a:lnRef>
          <a:fillRef idx="2">
            <a:schemeClr val="dk1"/>
          </a:fillRef>
          <a:effectRef idx="1">
            <a:schemeClr val="dk1"/>
          </a:effectRef>
          <a:fontRef idx="minor">
            <a:schemeClr val="dk1"/>
          </a:fontRef>
        </p:style>
        <p:txBody>
          <a:bodyPr>
            <a:normAutofit/>
          </a:bodyPr>
          <a:lstStyle/>
          <a:p>
            <a:pPr algn="just"/>
            <a:r>
              <a:rPr lang="fr-FR" sz="4000" dirty="0">
                <a:solidFill>
                  <a:srgbClr val="0033CC"/>
                </a:solidFill>
                <a:latin typeface="Arial Rounded MT Bold" panose="020F0704030504030204" pitchFamily="34" charset="0"/>
              </a:rPr>
              <a:t>1 Cor 10 :11 </a:t>
            </a:r>
            <a:r>
              <a:rPr lang="fr-FR" sz="4000" dirty="0">
                <a:latin typeface="Arial Rounded MT Bold" panose="020F0704030504030204" pitchFamily="34" charset="0"/>
              </a:rPr>
              <a:t>Ces choses leur sont arrivées pour servir d'exemples, et elles ont été écrites pour notre instruction, à nous qui sommes parvenus à la fin des siècles. </a:t>
            </a:r>
            <a:endParaRPr lang="en-US" sz="4000" dirty="0">
              <a:latin typeface="Arial Rounded MT Bold" panose="020F0704030504030204" pitchFamily="34" charset="0"/>
            </a:endParaRPr>
          </a:p>
          <a:p>
            <a:pPr algn="just"/>
            <a:r>
              <a:rPr lang="fr-FR" sz="4000" dirty="0">
                <a:solidFill>
                  <a:srgbClr val="0033CC"/>
                </a:solidFill>
                <a:latin typeface="Arial Rounded MT Bold" panose="020F0704030504030204" pitchFamily="34" charset="0"/>
              </a:rPr>
              <a:t> </a:t>
            </a:r>
            <a:r>
              <a:rPr lang="en-US" sz="4000" dirty="0">
                <a:solidFill>
                  <a:srgbClr val="0033CC"/>
                </a:solidFill>
                <a:latin typeface="Arial Rounded MT Bold" panose="020F0704030504030204" pitchFamily="34" charset="0"/>
              </a:rPr>
              <a:t>11 Now all these things happened to them as examples, and they were written for our admonition, upon whom the ends of the ages have come. </a:t>
            </a: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8644699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EC57CB-EB0E-4CA8-D49D-F637768985B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C067E31-B3B8-BBCB-58E4-88E3D95DA6B6}"/>
              </a:ext>
            </a:extLst>
          </p:cNvPr>
          <p:cNvSpPr>
            <a:spLocks noGrp="1"/>
          </p:cNvSpPr>
          <p:nvPr>
            <p:ph idx="1"/>
          </p:nvPr>
        </p:nvSpPr>
        <p:spPr>
          <a:xfrm>
            <a:off x="0" y="0"/>
            <a:ext cx="9144000" cy="6858000"/>
          </a:xfrm>
          <a:solidFill>
            <a:srgbClr val="FFFF00"/>
          </a:solidFill>
        </p:spPr>
        <p:style>
          <a:lnRef idx="1">
            <a:schemeClr val="dk1"/>
          </a:lnRef>
          <a:fillRef idx="2">
            <a:schemeClr val="dk1"/>
          </a:fillRef>
          <a:effectRef idx="1">
            <a:schemeClr val="dk1"/>
          </a:effectRef>
          <a:fontRef idx="minor">
            <a:schemeClr val="dk1"/>
          </a:fontRef>
        </p:style>
        <p:txBody>
          <a:bodyPr>
            <a:normAutofit/>
          </a:bodyPr>
          <a:lstStyle/>
          <a:p>
            <a:pPr lvl="0" algn="just"/>
            <a:r>
              <a:rPr lang="fr-FR" sz="4400" dirty="0">
                <a:latin typeface="Arial Rounded MT Bold" panose="020F0704030504030204" pitchFamily="34" charset="0"/>
              </a:rPr>
              <a:t>Toutes les dispensations de Dieu suivent le même schéma.</a:t>
            </a:r>
            <a:endParaRPr lang="en-US" sz="4400" dirty="0">
              <a:latin typeface="Arial Rounded MT Bold" panose="020F0704030504030204" pitchFamily="34" charset="0"/>
            </a:endParaRPr>
          </a:p>
          <a:p>
            <a:pPr lvl="0" algn="just"/>
            <a:r>
              <a:rPr lang="fr-FR" sz="4400" dirty="0">
                <a:solidFill>
                  <a:srgbClr val="0033CC"/>
                </a:solidFill>
                <a:latin typeface="Arial Rounded MT Bold" panose="020F0704030504030204" pitchFamily="34" charset="0"/>
              </a:rPr>
              <a:t>Il y a certaines parties qui sont entièrement sous le contrôle de Dieu, il y a aussi certaines responsabilités qui incombent aux bénéficiaires de l'alliance.</a:t>
            </a:r>
            <a:endParaRPr lang="en-US" sz="4400" dirty="0">
              <a:solidFill>
                <a:srgbClr val="0033CC"/>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8500428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93E3A-4B1E-410F-353F-5784663D923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FCB75A-64E6-FFE9-AD03-D743FC1124F9}"/>
              </a:ext>
            </a:extLst>
          </p:cNvPr>
          <p:cNvSpPr>
            <a:spLocks noGrp="1"/>
          </p:cNvSpPr>
          <p:nvPr>
            <p:ph idx="1"/>
          </p:nvPr>
        </p:nvSpPr>
        <p:spPr>
          <a:xfrm>
            <a:off x="0" y="0"/>
            <a:ext cx="9144000" cy="6858000"/>
          </a:xfrm>
          <a:solidFill>
            <a:srgbClr val="FFFF00"/>
          </a:solidFill>
        </p:spPr>
        <p:style>
          <a:lnRef idx="1">
            <a:schemeClr val="dk1"/>
          </a:lnRef>
          <a:fillRef idx="2">
            <a:schemeClr val="dk1"/>
          </a:fillRef>
          <a:effectRef idx="1">
            <a:schemeClr val="dk1"/>
          </a:effectRef>
          <a:fontRef idx="minor">
            <a:schemeClr val="dk1"/>
          </a:fontRef>
        </p:style>
        <p:txBody>
          <a:bodyPr>
            <a:normAutofit/>
          </a:bodyPr>
          <a:lstStyle/>
          <a:p>
            <a:pPr lvl="0" algn="just"/>
            <a:r>
              <a:rPr lang="fr-FR" sz="4000" dirty="0">
                <a:latin typeface="Arial Rounded MT Bold" panose="020F0704030504030204" pitchFamily="34" charset="0"/>
              </a:rPr>
              <a:t>La révérence envers Dieu et l'obéissance a la parole de Dieu ne sont jamais négociables ni dans l'Ancien Testament et ni dans le Nouveau.</a:t>
            </a:r>
            <a:endParaRPr lang="en-US" sz="4000" dirty="0">
              <a:latin typeface="Arial Rounded MT Bold" panose="020F0704030504030204" pitchFamily="34" charset="0"/>
            </a:endParaRPr>
          </a:p>
          <a:p>
            <a:pPr lvl="0" algn="just"/>
            <a:r>
              <a:rPr lang="fr-FR" sz="4000" dirty="0">
                <a:solidFill>
                  <a:srgbClr val="0033CC"/>
                </a:solidFill>
                <a:latin typeface="Arial Rounded MT Bold" panose="020F0704030504030204" pitchFamily="34" charset="0"/>
              </a:rPr>
              <a:t>Toutes les alliances de Dieu avec l'humanité contiennent des conditions et des conséquences pour ceux qui échouent.</a:t>
            </a:r>
            <a:endParaRPr lang="en-US" sz="4000" dirty="0">
              <a:solidFill>
                <a:srgbClr val="0033CC"/>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8251803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A5D9A-EF38-D0DD-10C7-F14CA11DF02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944CE5-FDB4-41FF-A540-85DD3EBBA5E7}"/>
              </a:ext>
            </a:extLst>
          </p:cNvPr>
          <p:cNvSpPr>
            <a:spLocks noGrp="1"/>
          </p:cNvSpPr>
          <p:nvPr>
            <p:ph idx="1"/>
          </p:nvPr>
        </p:nvSpPr>
        <p:spPr>
          <a:xfrm>
            <a:off x="0" y="0"/>
            <a:ext cx="9144000" cy="6858000"/>
          </a:xfrm>
          <a:solidFill>
            <a:srgbClr val="FFFF00"/>
          </a:solidFill>
        </p:spPr>
        <p:style>
          <a:lnRef idx="1">
            <a:schemeClr val="dk1"/>
          </a:lnRef>
          <a:fillRef idx="2">
            <a:schemeClr val="dk1"/>
          </a:fillRef>
          <a:effectRef idx="1">
            <a:schemeClr val="dk1"/>
          </a:effectRef>
          <a:fontRef idx="minor">
            <a:schemeClr val="dk1"/>
          </a:fontRef>
        </p:style>
        <p:txBody>
          <a:bodyPr>
            <a:normAutofit/>
          </a:bodyPr>
          <a:lstStyle/>
          <a:p>
            <a:pPr algn="just"/>
            <a:r>
              <a:rPr lang="fr-FR" sz="4400" dirty="0">
                <a:latin typeface="Arial Rounded MT Bold" panose="020F0704030504030204" pitchFamily="34" charset="0"/>
              </a:rPr>
              <a:t>1 Cor 10 :12 Ainsi donc, que celui qui croit être debout prenne garde de tomber ! </a:t>
            </a:r>
            <a:endParaRPr lang="en-US" sz="4400" dirty="0">
              <a:latin typeface="Arial Rounded MT Bold" panose="020F0704030504030204" pitchFamily="34" charset="0"/>
            </a:endParaRPr>
          </a:p>
          <a:p>
            <a:pPr algn="just"/>
            <a:r>
              <a:rPr lang="fr-FR" sz="4400" dirty="0">
                <a:solidFill>
                  <a:srgbClr val="0033CC"/>
                </a:solidFill>
                <a:latin typeface="Arial Rounded MT Bold" panose="020F0704030504030204" pitchFamily="34" charset="0"/>
              </a:rPr>
              <a:t> </a:t>
            </a:r>
            <a:r>
              <a:rPr lang="en-US" sz="4400" dirty="0">
                <a:solidFill>
                  <a:srgbClr val="0033CC"/>
                </a:solidFill>
                <a:latin typeface="Arial Rounded MT Bold" panose="020F0704030504030204" pitchFamily="34" charset="0"/>
              </a:rPr>
              <a:t>12 Therefore let him who thinks he stands take heed lest he fall.</a:t>
            </a:r>
          </a:p>
          <a:p>
            <a:pPr lvl="0" algn="just"/>
            <a:r>
              <a:rPr lang="fr-FR" sz="4400" dirty="0">
                <a:latin typeface="Arial Rounded MT Bold" panose="020F0704030504030204" pitchFamily="34" charset="0"/>
              </a:rPr>
              <a:t>Il faut avancer dans la foi chrétienne avec humilité, confiance en Dieu, et prudence.</a:t>
            </a:r>
            <a:endParaRPr lang="en-US" sz="4400" dirty="0">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5216795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3328F-136F-66D6-84C3-2119E3FEE8F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019CBCF-17D1-1E65-5B0B-FE3C2D664BB4}"/>
              </a:ext>
            </a:extLst>
          </p:cNvPr>
          <p:cNvSpPr>
            <a:spLocks noGrp="1"/>
          </p:cNvSpPr>
          <p:nvPr>
            <p:ph idx="1"/>
          </p:nvPr>
        </p:nvSpPr>
        <p:spPr>
          <a:xfrm>
            <a:off x="0" y="0"/>
            <a:ext cx="9144000" cy="6858000"/>
          </a:xfrm>
          <a:solidFill>
            <a:srgbClr val="FFFF00"/>
          </a:solidFill>
        </p:spPr>
        <p:style>
          <a:lnRef idx="1">
            <a:schemeClr val="dk1"/>
          </a:lnRef>
          <a:fillRef idx="2">
            <a:schemeClr val="dk1"/>
          </a:fillRef>
          <a:effectRef idx="1">
            <a:schemeClr val="dk1"/>
          </a:effectRef>
          <a:fontRef idx="minor">
            <a:schemeClr val="dk1"/>
          </a:fontRef>
        </p:style>
        <p:txBody>
          <a:bodyPr>
            <a:normAutofit/>
          </a:bodyPr>
          <a:lstStyle/>
          <a:p>
            <a:pPr lvl="0" algn="just"/>
            <a:r>
              <a:rPr lang="fr-FR" sz="3600" dirty="0">
                <a:latin typeface="Arial Rounded MT Bold" panose="020F0704030504030204" pitchFamily="34" charset="0"/>
              </a:rPr>
              <a:t>Ceux qui se tiennent maintenant debout devant Dieu ne devraient jamais se vanter d'être invincibles face au péché et à la tentation.</a:t>
            </a:r>
            <a:endParaRPr lang="en-US" sz="3600" dirty="0">
              <a:latin typeface="Arial Rounded MT Bold" panose="020F0704030504030204" pitchFamily="34" charset="0"/>
            </a:endParaRPr>
          </a:p>
          <a:p>
            <a:pPr lvl="0" algn="just"/>
            <a:r>
              <a:rPr lang="en-US" sz="3600" dirty="0">
                <a:solidFill>
                  <a:srgbClr val="0033CC"/>
                </a:solidFill>
                <a:latin typeface="Arial Rounded MT Bold" panose="020F0704030504030204" pitchFamily="34" charset="0"/>
              </a:rPr>
              <a:t>One needs to proceed in the Christian faith with humility and reliance upon God.</a:t>
            </a:r>
          </a:p>
          <a:p>
            <a:pPr lvl="0" algn="just"/>
            <a:r>
              <a:rPr lang="en-US" sz="3600" dirty="0">
                <a:latin typeface="Arial Rounded MT Bold" panose="020F0704030504030204" pitchFamily="34" charset="0"/>
              </a:rPr>
              <a:t>Those who now stand uprightly before God should never boast to be invincible to sin and temptation.</a:t>
            </a: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548701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73A10-1ED7-9D8D-8E21-D0C26E5B462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21A568-B716-828C-22B5-35A986678213}"/>
              </a:ext>
            </a:extLst>
          </p:cNvPr>
          <p:cNvSpPr>
            <a:spLocks noGrp="1"/>
          </p:cNvSpPr>
          <p:nvPr>
            <p:ph idx="1"/>
          </p:nvPr>
        </p:nvSpPr>
        <p:spPr>
          <a:xfrm>
            <a:off x="0" y="0"/>
            <a:ext cx="9144000" cy="6858000"/>
          </a:xfrm>
          <a:solidFill>
            <a:schemeClr val="bg1"/>
          </a:solidFill>
        </p:spPr>
        <p:style>
          <a:lnRef idx="1">
            <a:schemeClr val="dk1"/>
          </a:lnRef>
          <a:fillRef idx="2">
            <a:schemeClr val="dk1"/>
          </a:fillRef>
          <a:effectRef idx="1">
            <a:schemeClr val="dk1"/>
          </a:effectRef>
          <a:fontRef idx="minor">
            <a:schemeClr val="dk1"/>
          </a:fontRef>
        </p:style>
        <p:txBody>
          <a:bodyPr>
            <a:normAutofit/>
          </a:bodyPr>
          <a:lstStyle/>
          <a:p>
            <a:pPr algn="just"/>
            <a:r>
              <a:rPr lang="fr-FR" sz="4400" dirty="0">
                <a:solidFill>
                  <a:srgbClr val="0033CC"/>
                </a:solidFill>
                <a:latin typeface="Arial Rounded MT Bold" panose="020F0704030504030204" pitchFamily="34" charset="0"/>
              </a:rPr>
              <a:t>9 Ne tentons point le Seigneur, comme le tentèrent quelques-uns d'eux, qui périrent par les serpents.</a:t>
            </a:r>
            <a:endParaRPr lang="en-US" sz="4400" dirty="0">
              <a:solidFill>
                <a:srgbClr val="0033CC"/>
              </a:solidFill>
              <a:latin typeface="Arial Rounded MT Bold" panose="020F0704030504030204" pitchFamily="34" charset="0"/>
            </a:endParaRPr>
          </a:p>
          <a:p>
            <a:pPr algn="just"/>
            <a:r>
              <a:rPr lang="fr-FR" sz="4400" dirty="0">
                <a:solidFill>
                  <a:srgbClr val="0033CC"/>
                </a:solidFill>
                <a:latin typeface="Arial Rounded MT Bold" panose="020F0704030504030204" pitchFamily="34" charset="0"/>
              </a:rPr>
              <a:t> </a:t>
            </a:r>
            <a:r>
              <a:rPr lang="fr-FR" sz="4400" dirty="0">
                <a:solidFill>
                  <a:srgbClr val="FF0000"/>
                </a:solidFill>
                <a:latin typeface="Arial Rounded MT Bold" panose="020F0704030504030204" pitchFamily="34" charset="0"/>
              </a:rPr>
              <a:t>10 Ne murmurez point, comme murmurèrent quelques-uns d'eux, qui périrent par l'exterminateur.</a:t>
            </a:r>
            <a:endParaRPr lang="en-US" sz="4400" dirty="0">
              <a:solidFill>
                <a:srgbClr val="FF0000"/>
              </a:solidFill>
              <a:latin typeface="Arial Rounded MT Bold" panose="020F0704030504030204" pitchFamily="34" charset="0"/>
            </a:endParaRPr>
          </a:p>
          <a:p>
            <a:pPr marL="0" indent="0" algn="just">
              <a:buNone/>
            </a:pP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4490649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F0D48-11D2-2C56-24AA-E804DD0FCD1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4FC758-8AA6-B25E-65B5-F032B5096467}"/>
              </a:ext>
            </a:extLst>
          </p:cNvPr>
          <p:cNvSpPr>
            <a:spLocks noGrp="1"/>
          </p:cNvSpPr>
          <p:nvPr>
            <p:ph idx="1"/>
          </p:nvPr>
        </p:nvSpPr>
        <p:spPr>
          <a:xfrm>
            <a:off x="0" y="0"/>
            <a:ext cx="9144000" cy="6858000"/>
          </a:xfr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lin ang="0" scaled="1"/>
            <a:tileRect/>
          </a:gradFill>
        </p:spPr>
        <p:style>
          <a:lnRef idx="1">
            <a:schemeClr val="dk1"/>
          </a:lnRef>
          <a:fillRef idx="2">
            <a:schemeClr val="dk1"/>
          </a:fillRef>
          <a:effectRef idx="1">
            <a:schemeClr val="dk1"/>
          </a:effectRef>
          <a:fontRef idx="minor">
            <a:schemeClr val="dk1"/>
          </a:fontRef>
        </p:style>
        <p:txBody>
          <a:bodyPr>
            <a:normAutofit/>
          </a:bodyPr>
          <a:lstStyle/>
          <a:p>
            <a:pPr algn="ctr"/>
            <a:r>
              <a:rPr lang="fr-FR" b="1" dirty="0">
                <a:solidFill>
                  <a:srgbClr val="0033CC"/>
                </a:solidFill>
                <a:latin typeface="Arial Rounded MT Bold" panose="020F0704030504030204" pitchFamily="34" charset="0"/>
              </a:rPr>
              <a:t>TENTATIONS MESURÉES PROPORTIONNELLEMENT À NOTRE FORCE</a:t>
            </a:r>
            <a:endParaRPr lang="en-US" dirty="0">
              <a:solidFill>
                <a:srgbClr val="0033CC"/>
              </a:solidFill>
              <a:latin typeface="Arial Rounded MT Bold" panose="020F0704030504030204" pitchFamily="34" charset="0"/>
            </a:endParaRPr>
          </a:p>
          <a:p>
            <a:pPr algn="ctr"/>
            <a:r>
              <a:rPr lang="en-US" b="1" dirty="0">
                <a:latin typeface="Arial Rounded MT Bold" panose="020F0704030504030204" pitchFamily="34" charset="0"/>
              </a:rPr>
              <a:t>TEMPTATIONS  MEASURED PROPORTIONALLY TO OUR STRENGTH</a:t>
            </a:r>
            <a:endParaRPr lang="en-US" dirty="0">
              <a:latin typeface="Arial Rounded MT Bold" panose="020F0704030504030204" pitchFamily="34" charset="0"/>
            </a:endParaRPr>
          </a:p>
          <a:p>
            <a:pPr algn="just"/>
            <a:r>
              <a:rPr lang="en-US" dirty="0">
                <a:latin typeface="Arial Rounded MT Bold" panose="020F0704030504030204" pitchFamily="34" charset="0"/>
              </a:rPr>
              <a:t> </a:t>
            </a:r>
            <a:r>
              <a:rPr lang="fr-FR" sz="3600" dirty="0">
                <a:solidFill>
                  <a:srgbClr val="0033CC"/>
                </a:solidFill>
                <a:latin typeface="Arial Rounded MT Bold" panose="020F0704030504030204" pitchFamily="34" charset="0"/>
              </a:rPr>
              <a:t>1 Cor 10 :13 Aucune tentation ne vous est survenue qui n'ait été humaine, et Dieu, qui est fidèle, ne permettra pas que vous soyez tentés au delà de vos forces; mais avec la tentation il préparera aussi le moyen d'en sortir, afin que vous puissiez la supporter. </a:t>
            </a:r>
            <a:endParaRPr lang="en-US" sz="3600" dirty="0">
              <a:solidFill>
                <a:srgbClr val="0033CC"/>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7839515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2B2C6-7694-3A55-B761-B896F416CAC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19BE0F5-3759-5562-CE97-352D5E260783}"/>
              </a:ext>
            </a:extLst>
          </p:cNvPr>
          <p:cNvSpPr>
            <a:spLocks noGrp="1"/>
          </p:cNvSpPr>
          <p:nvPr>
            <p:ph idx="1"/>
          </p:nvPr>
        </p:nvSpPr>
        <p:spPr>
          <a:xfrm>
            <a:off x="0" y="0"/>
            <a:ext cx="9144000" cy="6858000"/>
          </a:xfr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lin ang="0" scaled="1"/>
            <a:tileRect/>
          </a:gradFill>
        </p:spPr>
        <p:style>
          <a:lnRef idx="1">
            <a:schemeClr val="dk1"/>
          </a:lnRef>
          <a:fillRef idx="2">
            <a:schemeClr val="dk1"/>
          </a:fillRef>
          <a:effectRef idx="1">
            <a:schemeClr val="dk1"/>
          </a:effectRef>
          <a:fontRef idx="minor">
            <a:schemeClr val="dk1"/>
          </a:fontRef>
        </p:style>
        <p:txBody>
          <a:bodyPr>
            <a:normAutofit/>
          </a:bodyPr>
          <a:lstStyle/>
          <a:p>
            <a:pPr algn="just"/>
            <a:r>
              <a:rPr lang="fr-FR" sz="4400" dirty="0">
                <a:solidFill>
                  <a:srgbClr val="0033CC"/>
                </a:solidFill>
                <a:latin typeface="Arial Rounded MT Bold" panose="020F0704030504030204" pitchFamily="34" charset="0"/>
              </a:rPr>
              <a:t>1 Cor 10 :13 </a:t>
            </a:r>
            <a:r>
              <a:rPr lang="en-US" sz="4400" dirty="0">
                <a:solidFill>
                  <a:srgbClr val="0033CC"/>
                </a:solidFill>
                <a:latin typeface="Arial Rounded MT Bold" panose="020F0704030504030204" pitchFamily="34" charset="0"/>
              </a:rPr>
              <a:t> </a:t>
            </a:r>
            <a:r>
              <a:rPr lang="en-US" sz="4400" dirty="0">
                <a:latin typeface="Arial Rounded MT Bold" panose="020F0704030504030204" pitchFamily="34" charset="0"/>
              </a:rPr>
              <a:t>No temptation has overtaken you except such as is common to man; but God is faithful, who will not allow you to be tempted beyond what you are able, but with the temptation will also make the way of escape, that you may be able to bear it</a:t>
            </a:r>
            <a:r>
              <a:rPr lang="en-US" dirty="0">
                <a:latin typeface="Arial Rounded MT Bold" panose="020F0704030504030204" pitchFamily="34" charset="0"/>
              </a:rPr>
              <a:t>. </a:t>
            </a: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9508741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CC7B2-7F76-3C19-166E-94136ED6ADE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43DFAC-30D2-3A73-9DC7-9FA06DD7E8BB}"/>
              </a:ext>
            </a:extLst>
          </p:cNvPr>
          <p:cNvSpPr>
            <a:spLocks noGrp="1"/>
          </p:cNvSpPr>
          <p:nvPr>
            <p:ph idx="1"/>
          </p:nvPr>
        </p:nvSpPr>
        <p:spPr>
          <a:xfrm>
            <a:off x="0" y="0"/>
            <a:ext cx="9144000" cy="6858000"/>
          </a:xfrm>
          <a:solidFill>
            <a:schemeClr val="accent6">
              <a:lumMod val="20000"/>
              <a:lumOff val="80000"/>
            </a:schemeClr>
          </a:solidFill>
        </p:spPr>
        <p:style>
          <a:lnRef idx="1">
            <a:schemeClr val="dk1"/>
          </a:lnRef>
          <a:fillRef idx="2">
            <a:schemeClr val="dk1"/>
          </a:fillRef>
          <a:effectRef idx="1">
            <a:schemeClr val="dk1"/>
          </a:effectRef>
          <a:fontRef idx="minor">
            <a:schemeClr val="dk1"/>
          </a:fontRef>
        </p:style>
        <p:txBody>
          <a:bodyPr>
            <a:normAutofit lnSpcReduction="10000"/>
          </a:bodyPr>
          <a:lstStyle/>
          <a:p>
            <a:pPr algn="just"/>
            <a:r>
              <a:rPr lang="fr-FR" sz="3600" b="1" dirty="0">
                <a:solidFill>
                  <a:srgbClr val="0033CC"/>
                </a:solidFill>
                <a:latin typeface="Arial Rounded MT Bold" panose="020F0704030504030204" pitchFamily="34" charset="0"/>
              </a:rPr>
              <a:t>CONCLUSION</a:t>
            </a:r>
            <a:endParaRPr lang="en-US" sz="3600" dirty="0">
              <a:solidFill>
                <a:srgbClr val="0033CC"/>
              </a:solidFill>
              <a:latin typeface="Arial Rounded MT Bold" panose="020F0704030504030204" pitchFamily="34" charset="0"/>
            </a:endParaRPr>
          </a:p>
          <a:p>
            <a:pPr algn="just"/>
            <a:r>
              <a:rPr lang="fr-FR" sz="3600" dirty="0">
                <a:solidFill>
                  <a:srgbClr val="C00000"/>
                </a:solidFill>
                <a:latin typeface="Arial Rounded MT Bold" panose="020F0704030504030204" pitchFamily="34" charset="0"/>
              </a:rPr>
              <a:t>2Co 13:5 </a:t>
            </a:r>
            <a:r>
              <a:rPr lang="fr-FR" sz="3600" dirty="0">
                <a:latin typeface="Arial Rounded MT Bold" panose="020F0704030504030204" pitchFamily="34" charset="0"/>
              </a:rPr>
              <a:t>Examinez-vous vous mêmes, pour savoir si vous êtes dans la foi; éprouvez-vous vous-mêmes. Ne reconnaissez-vous pas que Jésus-Christ est en vous? à moins peut-être que vous ne soyez réprouvés. </a:t>
            </a:r>
            <a:endParaRPr lang="en-US" sz="3600" dirty="0">
              <a:latin typeface="Arial Rounded MT Bold" panose="020F0704030504030204" pitchFamily="34" charset="0"/>
            </a:endParaRPr>
          </a:p>
          <a:p>
            <a:pPr algn="just"/>
            <a:r>
              <a:rPr lang="en-US" sz="3600" dirty="0">
                <a:solidFill>
                  <a:srgbClr val="0033CC"/>
                </a:solidFill>
                <a:latin typeface="Arial Rounded MT Bold" panose="020F0704030504030204" pitchFamily="34" charset="0"/>
              </a:rPr>
              <a:t> 5 Examine yourselves as to whether you are in the faith. Test yourselves. Do you not know yourselves, that Jesus Christ is in you? --unless indeed you are disqualified. </a:t>
            </a: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21171737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2E55D-B987-6643-D116-0607BBBC0A7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B9C796-5D22-6F8D-6BCC-1A12F1C07170}"/>
              </a:ext>
            </a:extLst>
          </p:cNvPr>
          <p:cNvSpPr>
            <a:spLocks noGrp="1"/>
          </p:cNvSpPr>
          <p:nvPr>
            <p:ph idx="1"/>
          </p:nvPr>
        </p:nvSpPr>
        <p:spPr>
          <a:xfrm>
            <a:off x="0" y="0"/>
            <a:ext cx="9144000" cy="6858000"/>
          </a:xfrm>
          <a:solidFill>
            <a:schemeClr val="accent6">
              <a:lumMod val="20000"/>
              <a:lumOff val="80000"/>
            </a:schemeClr>
          </a:solidFill>
        </p:spPr>
        <p:style>
          <a:lnRef idx="1">
            <a:schemeClr val="dk1"/>
          </a:lnRef>
          <a:fillRef idx="2">
            <a:schemeClr val="dk1"/>
          </a:fillRef>
          <a:effectRef idx="1">
            <a:schemeClr val="dk1"/>
          </a:effectRef>
          <a:fontRef idx="minor">
            <a:schemeClr val="dk1"/>
          </a:fontRef>
        </p:style>
        <p:txBody>
          <a:bodyPr>
            <a:normAutofit/>
          </a:bodyPr>
          <a:lstStyle/>
          <a:p>
            <a:pPr lvl="0" algn="just"/>
            <a:r>
              <a:rPr lang="fr-FR" sz="4000" dirty="0">
                <a:latin typeface="Arial Rounded MT Bold" panose="020F0704030504030204" pitchFamily="34" charset="0"/>
              </a:rPr>
              <a:t>C'est bien le moment opportun de faire un examen de soi-même de votre marche avec Dieu.</a:t>
            </a:r>
            <a:endParaRPr lang="en-US" sz="4000" dirty="0">
              <a:latin typeface="Arial Rounded MT Bold" panose="020F0704030504030204" pitchFamily="34" charset="0"/>
            </a:endParaRPr>
          </a:p>
          <a:p>
            <a:pPr lvl="0" algn="just"/>
            <a:r>
              <a:rPr lang="fr-FR" sz="4000" dirty="0">
                <a:solidFill>
                  <a:srgbClr val="C00000"/>
                </a:solidFill>
                <a:latin typeface="Arial Rounded MT Bold" panose="020F0704030504030204" pitchFamily="34" charset="0"/>
              </a:rPr>
              <a:t>Demandez au Saint Esprit de vous aider dans votre quête à être en harmonie avec Dieu.</a:t>
            </a:r>
            <a:endParaRPr lang="en-US" sz="4000" dirty="0">
              <a:solidFill>
                <a:srgbClr val="C00000"/>
              </a:solidFill>
              <a:latin typeface="Arial Rounded MT Bold" panose="020F0704030504030204" pitchFamily="34" charset="0"/>
            </a:endParaRPr>
          </a:p>
          <a:p>
            <a:pPr lvl="0" algn="just"/>
            <a:r>
              <a:rPr lang="fr-FR" sz="4000" dirty="0">
                <a:latin typeface="Arial Rounded MT Bold" panose="020F0704030504030204" pitchFamily="34" charset="0"/>
              </a:rPr>
              <a:t>Méfiez-vous de votre religiosité comme preuve authentique de votre bonne marche avec Dieu.</a:t>
            </a:r>
            <a:endParaRPr lang="en-US" sz="4000" dirty="0">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5016275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06FB8-4C7D-F516-2F4A-BAC94DC6C77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091423-91F8-2BEE-ED8A-8F52A7F62393}"/>
              </a:ext>
            </a:extLst>
          </p:cNvPr>
          <p:cNvSpPr>
            <a:spLocks noGrp="1"/>
          </p:cNvSpPr>
          <p:nvPr>
            <p:ph idx="1"/>
          </p:nvPr>
        </p:nvSpPr>
        <p:spPr>
          <a:xfrm>
            <a:off x="0" y="0"/>
            <a:ext cx="9144000" cy="6858000"/>
          </a:xfrm>
          <a:solidFill>
            <a:schemeClr val="accent6">
              <a:lumMod val="20000"/>
              <a:lumOff val="80000"/>
            </a:schemeClr>
          </a:solidFill>
        </p:spPr>
        <p:style>
          <a:lnRef idx="1">
            <a:schemeClr val="dk1"/>
          </a:lnRef>
          <a:fillRef idx="2">
            <a:schemeClr val="dk1"/>
          </a:fillRef>
          <a:effectRef idx="1">
            <a:schemeClr val="dk1"/>
          </a:effectRef>
          <a:fontRef idx="minor">
            <a:schemeClr val="dk1"/>
          </a:fontRef>
        </p:style>
        <p:txBody>
          <a:bodyPr>
            <a:normAutofit lnSpcReduction="10000"/>
          </a:bodyPr>
          <a:lstStyle/>
          <a:p>
            <a:pPr lvl="0" algn="just"/>
            <a:r>
              <a:rPr lang="fr-FR" sz="4000" dirty="0">
                <a:latin typeface="Arial Rounded MT Bold" panose="020F0704030504030204" pitchFamily="34" charset="0"/>
              </a:rPr>
              <a:t>Éprouvez votre obéissance à la parole de Dieu et votre révérence pour Dieu pour voir où vous êtes situé dans le plan de Dieu.</a:t>
            </a:r>
            <a:endParaRPr lang="en-US" sz="4000" dirty="0">
              <a:latin typeface="Arial Rounded MT Bold" panose="020F0704030504030204" pitchFamily="34" charset="0"/>
            </a:endParaRPr>
          </a:p>
          <a:p>
            <a:pPr lvl="0" algn="just"/>
            <a:r>
              <a:rPr lang="fr-FR" sz="4000" dirty="0">
                <a:solidFill>
                  <a:srgbClr val="C00000"/>
                </a:solidFill>
                <a:latin typeface="Arial Rounded MT Bold" panose="020F0704030504030204" pitchFamily="34" charset="0"/>
              </a:rPr>
              <a:t>Êtes-vous actuellement en bonne proximité avec Dieu, ou diriez-vous que vous vous vous sentez éloigné de Dieu ?</a:t>
            </a:r>
            <a:endParaRPr lang="en-US" sz="4000" dirty="0">
              <a:solidFill>
                <a:srgbClr val="C00000"/>
              </a:solidFill>
              <a:latin typeface="Arial Rounded MT Bold" panose="020F0704030504030204" pitchFamily="34" charset="0"/>
            </a:endParaRPr>
          </a:p>
          <a:p>
            <a:pPr lvl="0" algn="just"/>
            <a:r>
              <a:rPr lang="fr-FR" sz="4000" dirty="0">
                <a:latin typeface="Arial Rounded MT Bold" panose="020F0704030504030204" pitchFamily="34" charset="0"/>
              </a:rPr>
              <a:t>Souvenez-vous du reproche de l'Église d'Éphèse qui a perdu son premier amour pour Dieu.</a:t>
            </a:r>
            <a:endParaRPr lang="en-US" sz="4000" dirty="0">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9674650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EB1E1-DD10-2196-155B-D05EE8DC86B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2A7B77D-DB16-730F-1E8F-6E511D27EE7A}"/>
              </a:ext>
            </a:extLst>
          </p:cNvPr>
          <p:cNvSpPr>
            <a:spLocks noGrp="1"/>
          </p:cNvSpPr>
          <p:nvPr>
            <p:ph idx="1"/>
          </p:nvPr>
        </p:nvSpPr>
        <p:spPr>
          <a:xfrm>
            <a:off x="0" y="0"/>
            <a:ext cx="9144000" cy="6858000"/>
          </a:xfrm>
          <a:solidFill>
            <a:schemeClr val="accent6">
              <a:lumMod val="20000"/>
              <a:lumOff val="80000"/>
            </a:schemeClr>
          </a:solidFill>
        </p:spPr>
        <p:style>
          <a:lnRef idx="1">
            <a:schemeClr val="dk1"/>
          </a:lnRef>
          <a:fillRef idx="2">
            <a:schemeClr val="dk1"/>
          </a:fillRef>
          <a:effectRef idx="1">
            <a:schemeClr val="dk1"/>
          </a:effectRef>
          <a:fontRef idx="minor">
            <a:schemeClr val="dk1"/>
          </a:fontRef>
        </p:style>
        <p:txBody>
          <a:bodyPr>
            <a:normAutofit/>
          </a:bodyPr>
          <a:lstStyle/>
          <a:p>
            <a:pPr lvl="0" algn="just"/>
            <a:r>
              <a:rPr lang="en-US" sz="4000" dirty="0">
                <a:latin typeface="Arial Rounded MT Bold" panose="020F0704030504030204" pitchFamily="34" charset="0"/>
              </a:rPr>
              <a:t>Remember the rebuke of the Ephesus Church who lost its first love for God.</a:t>
            </a:r>
          </a:p>
          <a:p>
            <a:pPr algn="just"/>
            <a:r>
              <a:rPr lang="fr-FR" sz="4000" dirty="0">
                <a:solidFill>
                  <a:srgbClr val="C00000"/>
                </a:solidFill>
                <a:latin typeface="Arial Rounded MT Bold" panose="020F0704030504030204" pitchFamily="34" charset="0"/>
              </a:rPr>
              <a:t>Apocalypse 2:5 </a:t>
            </a:r>
            <a:r>
              <a:rPr lang="fr-FR" sz="4000" dirty="0">
                <a:latin typeface="Arial Rounded MT Bold" panose="020F0704030504030204" pitchFamily="34" charset="0"/>
              </a:rPr>
              <a:t>Souviens-toi donc d'où tu es tombé, repens-toi, et pratique tes premières œuvres; sinon, je viendrai à toi, et j'ôterai ton chandelier de sa place, à moins que tu ne te repentes. </a:t>
            </a:r>
            <a:endParaRPr lang="en-US" sz="4000" dirty="0">
              <a:latin typeface="Arial Rounded MT Bold" panose="020F0704030504030204" pitchFamily="34" charset="0"/>
            </a:endParaRPr>
          </a:p>
          <a:p>
            <a:pPr marL="0" lvl="0" indent="0" algn="just">
              <a:buNone/>
            </a:pPr>
            <a:r>
              <a:rPr lang="fr-FR" dirty="0">
                <a:latin typeface="Arial Rounded MT Bold" panose="020F0704030504030204" pitchFamily="34" charset="0"/>
              </a:rPr>
              <a:t> </a:t>
            </a: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38176035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459D1-5F1A-E80E-ECF2-B9085316410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61EF47E-0CCC-9ED3-4AC1-C8687031C80C}"/>
              </a:ext>
            </a:extLst>
          </p:cNvPr>
          <p:cNvSpPr>
            <a:spLocks noGrp="1"/>
          </p:cNvSpPr>
          <p:nvPr>
            <p:ph idx="1"/>
          </p:nvPr>
        </p:nvSpPr>
        <p:spPr>
          <a:xfrm>
            <a:off x="0" y="0"/>
            <a:ext cx="9144000" cy="6858000"/>
          </a:xfrm>
          <a:solidFill>
            <a:schemeClr val="accent6">
              <a:lumMod val="20000"/>
              <a:lumOff val="80000"/>
            </a:schemeClr>
          </a:solidFill>
        </p:spPr>
        <p:style>
          <a:lnRef idx="1">
            <a:schemeClr val="dk1"/>
          </a:lnRef>
          <a:fillRef idx="2">
            <a:schemeClr val="dk1"/>
          </a:fillRef>
          <a:effectRef idx="1">
            <a:schemeClr val="dk1"/>
          </a:effectRef>
          <a:fontRef idx="minor">
            <a:schemeClr val="dk1"/>
          </a:fontRef>
        </p:style>
        <p:txBody>
          <a:bodyPr>
            <a:normAutofit/>
          </a:bodyPr>
          <a:lstStyle/>
          <a:p>
            <a:pPr algn="just"/>
            <a:r>
              <a:rPr lang="fr-FR" sz="4000" dirty="0">
                <a:latin typeface="Arial Rounded MT Bold" panose="020F0704030504030204" pitchFamily="34" charset="0"/>
              </a:rPr>
              <a:t>Revelation 2:5</a:t>
            </a:r>
            <a:endParaRPr lang="en-US" sz="4000" dirty="0">
              <a:latin typeface="Arial Rounded MT Bold" panose="020F0704030504030204" pitchFamily="34" charset="0"/>
            </a:endParaRPr>
          </a:p>
          <a:p>
            <a:pPr lvl="0" algn="just"/>
            <a:r>
              <a:rPr lang="fr-FR" sz="4000" dirty="0">
                <a:solidFill>
                  <a:srgbClr val="C00000"/>
                </a:solidFill>
                <a:latin typeface="Arial Rounded MT Bold" panose="020F0704030504030204" pitchFamily="34" charset="0"/>
              </a:rPr>
              <a:t> </a:t>
            </a:r>
            <a:r>
              <a:rPr lang="en-US" sz="4000" dirty="0">
                <a:solidFill>
                  <a:srgbClr val="C00000"/>
                </a:solidFill>
                <a:latin typeface="Arial Rounded MT Bold" panose="020F0704030504030204" pitchFamily="34" charset="0"/>
              </a:rPr>
              <a:t>5 "Remember therefore from where you have fallen; repent and do the first works, or else I will come to you quickly and remove your lampstand from its place--unless you repent. </a:t>
            </a:r>
          </a:p>
          <a:p>
            <a:pPr lvl="0" algn="r"/>
            <a:r>
              <a:rPr lang="en-US" sz="4000" dirty="0">
                <a:latin typeface="Arial Rounded MT Bold" panose="020F0704030504030204" pitchFamily="34" charset="0"/>
              </a:rPr>
              <a:t>AMEN!</a:t>
            </a: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6981938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CDCC38-5878-39F7-67F4-E85AFAB0F3D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E85B4B-317F-8821-0FAD-79A09E506E53}"/>
              </a:ext>
            </a:extLst>
          </p:cNvPr>
          <p:cNvSpPr>
            <a:spLocks noGrp="1"/>
          </p:cNvSpPr>
          <p:nvPr>
            <p:ph idx="1"/>
          </p:nvPr>
        </p:nvSpPr>
        <p:spPr>
          <a:xfrm>
            <a:off x="0" y="0"/>
            <a:ext cx="9144000" cy="6858000"/>
          </a:xfrm>
          <a:solidFill>
            <a:schemeClr val="bg1"/>
          </a:solidFill>
        </p:spPr>
        <p:style>
          <a:lnRef idx="1">
            <a:schemeClr val="dk1"/>
          </a:lnRef>
          <a:fillRef idx="2">
            <a:schemeClr val="dk1"/>
          </a:fillRef>
          <a:effectRef idx="1">
            <a:schemeClr val="dk1"/>
          </a:effectRef>
          <a:fontRef idx="minor">
            <a:schemeClr val="dk1"/>
          </a:fontRef>
        </p:style>
        <p:txBody>
          <a:bodyPr>
            <a:normAutofit/>
          </a:bodyPr>
          <a:lstStyle/>
          <a:p>
            <a:pPr algn="just"/>
            <a:r>
              <a:rPr lang="fr-FR" sz="4400" dirty="0">
                <a:solidFill>
                  <a:srgbClr val="0033CC"/>
                </a:solidFill>
                <a:latin typeface="Arial Rounded MT Bold" panose="020F0704030504030204" pitchFamily="34" charset="0"/>
              </a:rPr>
              <a:t>11 Ces choses leur sont arrivées pour servir d'exemples, et elles ont été écrites pour notre instruction, à nous qui sommes parvenus à la fin des siècles.</a:t>
            </a:r>
            <a:endParaRPr lang="en-US" sz="4400" dirty="0">
              <a:solidFill>
                <a:srgbClr val="0033CC"/>
              </a:solidFill>
              <a:latin typeface="Arial Rounded MT Bold" panose="020F0704030504030204" pitchFamily="34" charset="0"/>
            </a:endParaRPr>
          </a:p>
          <a:p>
            <a:pPr algn="just"/>
            <a:r>
              <a:rPr lang="fr-FR" sz="4400" dirty="0">
                <a:solidFill>
                  <a:srgbClr val="FF0000"/>
                </a:solidFill>
                <a:latin typeface="Arial Rounded MT Bold" panose="020F0704030504030204" pitchFamily="34" charset="0"/>
              </a:rPr>
              <a:t> 12 Ainsi donc, que celui qui croit être debout prenne garde de tomber!</a:t>
            </a:r>
            <a:endParaRPr lang="en-US" sz="4400" dirty="0">
              <a:solidFill>
                <a:srgbClr val="FF0000"/>
              </a:solidFill>
              <a:latin typeface="Arial Rounded MT Bold" panose="020F0704030504030204" pitchFamily="34" charset="0"/>
            </a:endParaRPr>
          </a:p>
          <a:p>
            <a:pPr marL="0" indent="0" algn="just">
              <a:buNone/>
            </a:pP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6481518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CC912-F85D-3FA2-E9EC-E1C74074D54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F119D14-D0A8-CAB7-EC89-3C65911D3EF8}"/>
              </a:ext>
            </a:extLst>
          </p:cNvPr>
          <p:cNvSpPr>
            <a:spLocks noGrp="1"/>
          </p:cNvSpPr>
          <p:nvPr>
            <p:ph idx="1"/>
          </p:nvPr>
        </p:nvSpPr>
        <p:spPr>
          <a:xfrm>
            <a:off x="0" y="0"/>
            <a:ext cx="9144000" cy="6858000"/>
          </a:xfrm>
          <a:solidFill>
            <a:schemeClr val="bg1"/>
          </a:solidFill>
        </p:spPr>
        <p:style>
          <a:lnRef idx="1">
            <a:schemeClr val="dk1"/>
          </a:lnRef>
          <a:fillRef idx="2">
            <a:schemeClr val="dk1"/>
          </a:fillRef>
          <a:effectRef idx="1">
            <a:schemeClr val="dk1"/>
          </a:effectRef>
          <a:fontRef idx="minor">
            <a:schemeClr val="dk1"/>
          </a:fontRef>
        </p:style>
        <p:txBody>
          <a:bodyPr>
            <a:normAutofit/>
          </a:bodyPr>
          <a:lstStyle/>
          <a:p>
            <a:pPr algn="just"/>
            <a:r>
              <a:rPr lang="fr-FR" sz="4000" dirty="0">
                <a:solidFill>
                  <a:srgbClr val="0033CC"/>
                </a:solidFill>
                <a:latin typeface="Arial Rounded MT Bold" panose="020F0704030504030204" pitchFamily="34" charset="0"/>
              </a:rPr>
              <a:t>13 Aucune tentation ne vous est survenue qui n'ait été humaine, et Dieu, qui est fidèle, ne permettra pas que vous soyez tentés au delà de vos forces; mais avec la tentation il préparera aussi le moyen d'en sortir, afin que vous puissiez la supporter.</a:t>
            </a:r>
          </a:p>
          <a:p>
            <a:pPr algn="r"/>
            <a:r>
              <a:rPr lang="fr-FR" sz="4000" dirty="0">
                <a:solidFill>
                  <a:srgbClr val="FF0000"/>
                </a:solidFill>
                <a:latin typeface="Arial Rounded MT Bold" panose="020F0704030504030204" pitchFamily="34" charset="0"/>
              </a:rPr>
              <a:t>AMEN!</a:t>
            </a:r>
            <a:endParaRPr lang="en-US" sz="4000" dirty="0">
              <a:solidFill>
                <a:srgbClr val="FF0000"/>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2709309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14263-0526-31FE-E0CE-CED65AE6C7C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6E80A0F-0A2A-98B9-DC3E-D3AD99C91DD6}"/>
              </a:ext>
            </a:extLst>
          </p:cNvPr>
          <p:cNvSpPr>
            <a:spLocks noGrp="1"/>
          </p:cNvSpPr>
          <p:nvPr>
            <p:ph idx="1"/>
          </p:nvPr>
        </p:nvSpPr>
        <p:spPr>
          <a:xfrm>
            <a:off x="0" y="0"/>
            <a:ext cx="9144000" cy="6858000"/>
          </a:xfrm>
          <a:solidFill>
            <a:srgbClr val="0033CC"/>
          </a:solidFill>
        </p:spPr>
        <p:style>
          <a:lnRef idx="1">
            <a:schemeClr val="dk1"/>
          </a:lnRef>
          <a:fillRef idx="2">
            <a:schemeClr val="dk1"/>
          </a:fillRef>
          <a:effectRef idx="1">
            <a:schemeClr val="dk1"/>
          </a:effectRef>
          <a:fontRef idx="minor">
            <a:schemeClr val="dk1"/>
          </a:fontRef>
        </p:style>
        <p:txBody>
          <a:bodyPr>
            <a:normAutofit/>
          </a:bodyPr>
          <a:lstStyle/>
          <a:p>
            <a:pPr algn="just"/>
            <a:r>
              <a:rPr lang="fr-FR" b="1" dirty="0">
                <a:solidFill>
                  <a:srgbClr val="FFFF00"/>
                </a:solidFill>
                <a:latin typeface="Arial Rounded MT Bold" panose="020F0704030504030204" pitchFamily="34" charset="0"/>
              </a:rPr>
              <a:t>INTRODUCTION</a:t>
            </a:r>
            <a:endParaRPr lang="en-US" dirty="0">
              <a:solidFill>
                <a:srgbClr val="FFFF00"/>
              </a:solidFill>
              <a:latin typeface="Arial Rounded MT Bold" panose="020F0704030504030204" pitchFamily="34" charset="0"/>
            </a:endParaRPr>
          </a:p>
          <a:p>
            <a:pPr lvl="0" algn="just"/>
            <a:r>
              <a:rPr lang="fr-FR" sz="3600" dirty="0">
                <a:solidFill>
                  <a:schemeClr val="bg1"/>
                </a:solidFill>
                <a:latin typeface="Arial Rounded MT Bold" panose="020F0704030504030204" pitchFamily="34" charset="0"/>
              </a:rPr>
              <a:t>Il y a beaucoup de passages des Saintes Écritures qui sont difficiles à assimiler, que l'on préfèrerait de supprimer de la bible si c’était à son gré.</a:t>
            </a:r>
            <a:endParaRPr lang="en-US" sz="3600" dirty="0">
              <a:solidFill>
                <a:schemeClr val="bg1"/>
              </a:solidFill>
              <a:latin typeface="Arial Rounded MT Bold" panose="020F0704030504030204" pitchFamily="34" charset="0"/>
            </a:endParaRPr>
          </a:p>
          <a:p>
            <a:pPr lvl="0" algn="just"/>
            <a:r>
              <a:rPr lang="fr-FR" sz="3600" dirty="0">
                <a:solidFill>
                  <a:srgbClr val="FFFF00"/>
                </a:solidFill>
                <a:latin typeface="Arial Rounded MT Bold" panose="020F0704030504030204" pitchFamily="34" charset="0"/>
              </a:rPr>
              <a:t>En tant que prédicateur, il serait plus facile de communiquer le message de l'Évangile en l'absence de passages offensifs comme ceux que nous venons de lire dans 1 Corinthiens 10 : 1-13.</a:t>
            </a:r>
            <a:endParaRPr lang="en-US" sz="3600" dirty="0">
              <a:solidFill>
                <a:srgbClr val="FFFF00"/>
              </a:solidFill>
              <a:latin typeface="Arial Rounded MT Bold" panose="020F0704030504030204" pitchFamily="34" charset="0"/>
            </a:endParaRPr>
          </a:p>
        </p:txBody>
      </p:sp>
    </p:spTree>
    <p:extLst>
      <p:ext uri="{BB962C8B-B14F-4D97-AF65-F5344CB8AC3E}">
        <p14:creationId xmlns:p14="http://schemas.microsoft.com/office/powerpoint/2010/main" val="7831326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AB03DB-7824-63EF-2336-E9E5D7592E9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B629AAB-DEE1-583D-0B1C-B2B263E136C0}"/>
              </a:ext>
            </a:extLst>
          </p:cNvPr>
          <p:cNvSpPr>
            <a:spLocks noGrp="1"/>
          </p:cNvSpPr>
          <p:nvPr>
            <p:ph idx="1"/>
          </p:nvPr>
        </p:nvSpPr>
        <p:spPr>
          <a:xfrm>
            <a:off x="0" y="0"/>
            <a:ext cx="9144000" cy="6858000"/>
          </a:xfrm>
          <a:solidFill>
            <a:srgbClr val="0033CC"/>
          </a:solidFill>
        </p:spPr>
        <p:style>
          <a:lnRef idx="1">
            <a:schemeClr val="dk1"/>
          </a:lnRef>
          <a:fillRef idx="2">
            <a:schemeClr val="dk1"/>
          </a:fillRef>
          <a:effectRef idx="1">
            <a:schemeClr val="dk1"/>
          </a:effectRef>
          <a:fontRef idx="minor">
            <a:schemeClr val="dk1"/>
          </a:fontRef>
        </p:style>
        <p:txBody>
          <a:bodyPr>
            <a:normAutofit/>
          </a:bodyPr>
          <a:lstStyle/>
          <a:p>
            <a:pPr lvl="0" algn="just"/>
            <a:r>
              <a:rPr lang="fr-FR" sz="4000" dirty="0">
                <a:solidFill>
                  <a:schemeClr val="bg1"/>
                </a:solidFill>
                <a:latin typeface="Arial Rounded MT Bold" panose="020F0704030504030204" pitchFamily="34" charset="0"/>
              </a:rPr>
              <a:t>La parabole des dix vierges en est une autre, d’où cinq des invitées d’honneur ont été refusées l’accès d’entrer et de participer dans les noces.</a:t>
            </a:r>
            <a:endParaRPr lang="en-US" sz="4000" dirty="0">
              <a:solidFill>
                <a:schemeClr val="bg1"/>
              </a:solidFill>
              <a:latin typeface="Arial Rounded MT Bold" panose="020F0704030504030204" pitchFamily="34" charset="0"/>
            </a:endParaRPr>
          </a:p>
          <a:p>
            <a:pPr lvl="0" algn="just"/>
            <a:r>
              <a:rPr lang="fr-FR" sz="4000" dirty="0">
                <a:solidFill>
                  <a:srgbClr val="FFFF00"/>
                </a:solidFill>
                <a:latin typeface="Arial Rounded MT Bold" panose="020F0704030504030204" pitchFamily="34" charset="0"/>
              </a:rPr>
              <a:t>Il en va de même pour la parabole du Semeur et des quatre champs, d’où un seul des champs était prouvé digne de porter des fruits.</a:t>
            </a:r>
            <a:endParaRPr lang="en-US" sz="4000" dirty="0">
              <a:solidFill>
                <a:srgbClr val="FFFF00"/>
              </a:solidFill>
              <a:latin typeface="Arial Rounded MT Bold" panose="020F0704030504030204" pitchFamily="34" charset="0"/>
            </a:endParaRPr>
          </a:p>
        </p:txBody>
      </p:sp>
    </p:spTree>
    <p:extLst>
      <p:ext uri="{BB962C8B-B14F-4D97-AF65-F5344CB8AC3E}">
        <p14:creationId xmlns:p14="http://schemas.microsoft.com/office/powerpoint/2010/main" val="41739957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38261</TotalTime>
  <Words>2894</Words>
  <Application>Microsoft Office PowerPoint</Application>
  <PresentationFormat>On-screen Show (4:3)</PresentationFormat>
  <Paragraphs>139</Paragraphs>
  <Slides>56</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56</vt:i4>
      </vt:variant>
    </vt:vector>
  </HeadingPairs>
  <TitlesOfParts>
    <vt:vector size="60" baseType="lpstr">
      <vt:lpstr>Arial</vt:lpstr>
      <vt:lpstr>Arial Rounded MT Bold</vt:lpstr>
      <vt:lpstr>Calibri</vt:lpstr>
      <vt:lpstr>Office Theme</vt:lpstr>
      <vt:lpstr>CHRIST THE ROCK CONGREGATION DIMANCHE 5 JUILLET 2026 PASTEUR MARC SIMEON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dc:title>
  <dc:creator>MARC EDOUARD SIMEON</dc:creator>
  <cp:lastModifiedBy>Marc Simeon</cp:lastModifiedBy>
  <cp:revision>330</cp:revision>
  <dcterms:created xsi:type="dcterms:W3CDTF">2022-04-13T13:36:19Z</dcterms:created>
  <dcterms:modified xsi:type="dcterms:W3CDTF">2026-07-01T18:35:21Z</dcterms:modified>
</cp:coreProperties>
</file>