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304" r:id="rId2"/>
    <p:sldId id="1720" r:id="rId3"/>
    <p:sldId id="1722" r:id="rId4"/>
    <p:sldId id="1723" r:id="rId5"/>
    <p:sldId id="1721" r:id="rId6"/>
    <p:sldId id="1724" r:id="rId7"/>
    <p:sldId id="1726" r:id="rId8"/>
    <p:sldId id="1729" r:id="rId9"/>
    <p:sldId id="1622" r:id="rId10"/>
    <p:sldId id="1623" r:id="rId11"/>
    <p:sldId id="1676" r:id="rId12"/>
    <p:sldId id="1678" r:id="rId13"/>
    <p:sldId id="1684" r:id="rId14"/>
    <p:sldId id="1685" r:id="rId15"/>
    <p:sldId id="1618" r:id="rId16"/>
    <p:sldId id="1690" r:id="rId17"/>
    <p:sldId id="1695" r:id="rId18"/>
    <p:sldId id="1696" r:id="rId19"/>
    <p:sldId id="1697" r:id="rId20"/>
    <p:sldId id="1669" r:id="rId21"/>
    <p:sldId id="1698" r:id="rId22"/>
    <p:sldId id="1704" r:id="rId23"/>
    <p:sldId id="1699" r:id="rId24"/>
    <p:sldId id="1700" r:id="rId25"/>
    <p:sldId id="1705" r:id="rId26"/>
    <p:sldId id="1701" r:id="rId27"/>
    <p:sldId id="1668" r:id="rId28"/>
    <p:sldId id="1706" r:id="rId29"/>
    <p:sldId id="1709" r:id="rId30"/>
    <p:sldId id="1707" r:id="rId31"/>
    <p:sldId id="1712" r:id="rId32"/>
    <p:sldId id="1713" r:id="rId33"/>
    <p:sldId id="1719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0033CC"/>
    <a:srgbClr val="460000"/>
    <a:srgbClr val="FF3300"/>
    <a:srgbClr val="0DE522"/>
    <a:srgbClr val="FC0AFC"/>
    <a:srgbClr val="99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9" autoAdjust="0"/>
    <p:restoredTop sz="94452" autoAdjust="0"/>
  </p:normalViewPr>
  <p:slideViewPr>
    <p:cSldViewPr>
      <p:cViewPr varScale="1">
        <p:scale>
          <a:sx n="75" d="100"/>
          <a:sy n="75" d="100"/>
        </p:scale>
        <p:origin x="1594" y="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9387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FAF5C8-1D43-4806-8BD8-4B4CD8D04E99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8EF3A9-6767-417A-90ED-648F6232AE4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EF3A9-6767-417A-90ED-648F6232AE49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81207-D212-45AE-B60F-0C7B3FAE7BD5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25EBE-FFCC-48F0-8F30-8BDEC759F7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81207-D212-45AE-B60F-0C7B3FAE7BD5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25EBE-FFCC-48F0-8F30-8BDEC759F7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81207-D212-45AE-B60F-0C7B3FAE7BD5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25EBE-FFCC-48F0-8F30-8BDEC759F7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81207-D212-45AE-B60F-0C7B3FAE7BD5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25EBE-FFCC-48F0-8F30-8BDEC759F7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81207-D212-45AE-B60F-0C7B3FAE7BD5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25EBE-FFCC-48F0-8F30-8BDEC759F7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81207-D212-45AE-B60F-0C7B3FAE7BD5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25EBE-FFCC-48F0-8F30-8BDEC759F7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81207-D212-45AE-B60F-0C7B3FAE7BD5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25EBE-FFCC-48F0-8F30-8BDEC759F7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81207-D212-45AE-B60F-0C7B3FAE7BD5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25EBE-FFCC-48F0-8F30-8BDEC759F7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81207-D212-45AE-B60F-0C7B3FAE7BD5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25EBE-FFCC-48F0-8F30-8BDEC759F7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81207-D212-45AE-B60F-0C7B3FAE7BD5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25EBE-FFCC-48F0-8F30-8BDEC759F7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81207-D212-45AE-B60F-0C7B3FAE7BD5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25EBE-FFCC-48F0-8F30-8BDEC759F7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581207-D212-45AE-B60F-0C7B3FAE7BD5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B25EBE-FFCC-48F0-8F30-8BDEC759F74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biblia.com/bible/lsg/Jean%2016.13?culture=fr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biblia.com/bible/lsg/1%20Cor%2012.3?culture=fr" TargetMode="External"/><Relationship Id="rId2" Type="http://schemas.openxmlformats.org/officeDocument/2006/relationships/hyperlink" Target="https://biblia.com/bible/lsg/Jean%2016.14?culture=fr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biblia.com/bible/lsg/1%20Corinthiens%2014.26?culture=fr" TargetMode="External"/><Relationship Id="rId2" Type="http://schemas.openxmlformats.org/officeDocument/2006/relationships/hyperlink" Target="https://biblia.com/bible/lsg/1%20Cor%2014.3-4?culture=fr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biblia.com/bible/lsg/Actes%202.17?culture=fr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leparcours.net/lessons/lecon-4-le-saint-esprit-vous-conduit/?series=3699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tquestions.org/Francais/direction-Saint-Esprit.html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tquestions.org/Francais/direction-Saint-Esprit.html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leparcours.net/lessons/lecon-4-le-saint-esprit-vous-conduit/?series=3699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IBLE 2 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8991600" cy="6858000"/>
          </a:xfrm>
          <a:prstGeom prst="rect">
            <a:avLst/>
          </a:prstGeom>
          <a:solidFill>
            <a:srgbClr val="00FF00"/>
          </a:solidFill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98120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3600" b="1" dirty="0"/>
              <a:t>CHRIST THE ROCK CONGREGATION</a:t>
            </a:r>
            <a:br>
              <a:rPr lang="en-US" sz="3600" b="1" dirty="0"/>
            </a:br>
            <a:r>
              <a:rPr lang="en-US" sz="3600" b="1" dirty="0"/>
              <a:t>DIMANCHE 26 JUILLET 2026</a:t>
            </a:r>
            <a:br>
              <a:rPr lang="en-US" sz="3600" b="1" dirty="0">
                <a:solidFill>
                  <a:schemeClr val="bg1"/>
                </a:solidFill>
              </a:rPr>
            </a:br>
            <a:r>
              <a:rPr lang="en-US" sz="3600" b="1" dirty="0">
                <a:solidFill>
                  <a:schemeClr val="bg1"/>
                </a:solidFill>
              </a:rPr>
              <a:t>BY</a:t>
            </a:r>
            <a:br>
              <a:rPr lang="en-US" sz="3600" b="1" dirty="0"/>
            </a:br>
            <a:r>
              <a:rPr lang="en-US" sz="3600" b="1" dirty="0"/>
              <a:t>PASTEUR MARC E SIMEON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971800"/>
            <a:ext cx="9144000" cy="3429000"/>
          </a:xfrm>
          <a:solidFill>
            <a:srgbClr val="00FF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800" dirty="0">
                <a:solidFill>
                  <a:schemeClr val="tx1"/>
                </a:solidFill>
              </a:rPr>
              <a:t>LA GUIDANCE DU SAINT ESPRIT</a:t>
            </a:r>
            <a:endParaRPr lang="en-US" sz="4000" b="1" dirty="0">
              <a:solidFill>
                <a:srgbClr val="C00000"/>
              </a:solidFill>
            </a:endParaRPr>
          </a:p>
          <a:p>
            <a:endParaRPr lang="en-US" sz="4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rmAutofit fontScale="92500"/>
          </a:bodyPr>
          <a:lstStyle/>
          <a:p>
            <a:pPr algn="just"/>
            <a:r>
              <a:rPr lang="fr-FR" sz="4800" b="1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Les messages du Saint-Esprit remplissent ces </a:t>
            </a:r>
            <a:r>
              <a:rPr lang="fr-FR" sz="4800" b="1" dirty="0">
                <a:solidFill>
                  <a:srgbClr val="FFC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cinq</a:t>
            </a:r>
            <a:r>
              <a:rPr lang="fr-FR" sz="4800" b="1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conditions :</a:t>
            </a:r>
            <a:endParaRPr lang="en-US" sz="4800" b="1" dirty="0">
              <a:solidFill>
                <a:schemeClr val="bg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lvl="0" algn="just">
              <a:buNone/>
            </a:pPr>
            <a:r>
              <a:rPr lang="fr-FR" sz="4800" dirty="0">
                <a:solidFill>
                  <a:srgbClr val="00FF00"/>
                </a:solidFill>
                <a:latin typeface="Copperplate Gothic Light" pitchFamily="34" charset="0"/>
                <a:ea typeface="Arial Unicode MS" pitchFamily="34" charset="-128"/>
                <a:cs typeface="Arial Unicode MS" pitchFamily="34" charset="-128"/>
              </a:rPr>
              <a:t>I- Le message doit être en accord parfait avec la Parole de Dieu. </a:t>
            </a:r>
          </a:p>
          <a:p>
            <a:pPr lvl="0" algn="just"/>
            <a:r>
              <a:rPr lang="fr-FR" sz="4800" dirty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L’accord avec la Parole de Dieu est le test le plus important. </a:t>
            </a:r>
            <a:r>
              <a:rPr lang="en-US" sz="4800" dirty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Tout le </a:t>
            </a:r>
            <a:r>
              <a:rPr lang="en-US" sz="4800" dirty="0" err="1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reste</a:t>
            </a:r>
            <a:r>
              <a:rPr lang="en-US" sz="4800" dirty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doit </a:t>
            </a:r>
            <a:r>
              <a:rPr lang="en-US" sz="4800" dirty="0" err="1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être</a:t>
            </a:r>
            <a:r>
              <a:rPr lang="en-US" sz="4800" dirty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4800" dirty="0" err="1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pesé</a:t>
            </a:r>
            <a:r>
              <a:rPr lang="en-US" sz="4800" dirty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dans </a:t>
            </a:r>
            <a:r>
              <a:rPr lang="en-US" sz="4800" dirty="0" err="1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cette</a:t>
            </a:r>
            <a:r>
              <a:rPr lang="en-US" sz="4800" dirty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balance.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rmAutofit fontScale="92500"/>
          </a:bodyPr>
          <a:lstStyle/>
          <a:p>
            <a:pPr lvl="0" algn="ctr">
              <a:buNone/>
            </a:pPr>
            <a:r>
              <a:rPr lang="fr-FR" sz="4800" b="1" dirty="0">
                <a:solidFill>
                  <a:srgbClr val="00FF00"/>
                </a:solidFill>
                <a:latin typeface="Copperplate Gothic Light" pitchFamily="34" charset="0"/>
                <a:ea typeface="Arial Unicode MS" pitchFamily="34" charset="-128"/>
                <a:cs typeface="Arial Unicode MS" pitchFamily="34" charset="-128"/>
              </a:rPr>
              <a:t>II- Le message doit être vrai. </a:t>
            </a:r>
          </a:p>
          <a:p>
            <a:pPr lvl="0" algn="just"/>
            <a:r>
              <a:rPr lang="fr-FR" sz="48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Si ce que dit le message n’est pas vrai, il ne vient pas du Saint-Esprit, car Il est l’Esprit de vérité. </a:t>
            </a:r>
          </a:p>
          <a:p>
            <a:pPr algn="just"/>
            <a:r>
              <a:rPr lang="fr-FR" sz="4800" u="sng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  <a:hlinkClick r:id="rId2"/>
              </a:rPr>
              <a:t>Jean 16.13</a:t>
            </a:r>
            <a:r>
              <a:rPr lang="fr-FR" sz="48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</a:t>
            </a:r>
            <a:r>
              <a:rPr lang="fr-FR" sz="4800" dirty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Quand il sera venu, lui, l’Esprit de vérité, il vous conduira dans toute la vérité.</a:t>
            </a:r>
            <a:endParaRPr lang="en-US" sz="4800" dirty="0">
              <a:solidFill>
                <a:srgbClr val="FFFF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lvl="0" algn="just"/>
            <a:r>
              <a:rPr lang="fr-FR" sz="4800" b="1" dirty="0">
                <a:solidFill>
                  <a:srgbClr val="00FF00"/>
                </a:solidFill>
                <a:latin typeface="Copperplate Gothic Light" pitchFamily="34" charset="0"/>
                <a:ea typeface="Arial Unicode MS" pitchFamily="34" charset="-128"/>
                <a:cs typeface="Arial Unicode MS" pitchFamily="34" charset="-128"/>
              </a:rPr>
              <a:t>III- Le message honorera Christ. </a:t>
            </a:r>
          </a:p>
          <a:p>
            <a:pPr lvl="0" algn="just"/>
            <a:r>
              <a:rPr lang="fr-FR" sz="48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L’Esprit de Dieu, qui est aussi l’Esprit de Christ, honore le Père et le Fils.</a:t>
            </a:r>
            <a:endParaRPr lang="en-US" sz="48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/>
            <a:r>
              <a:rPr lang="fr-FR" sz="4800" b="1" u="sng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  <a:hlinkClick r:id="rId2"/>
              </a:rPr>
              <a:t>Jean 16.14</a:t>
            </a:r>
            <a:r>
              <a:rPr lang="fr-FR" sz="48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</a:t>
            </a:r>
            <a:r>
              <a:rPr lang="fr-FR" sz="4800" b="1" dirty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Lui me glorifiera.</a:t>
            </a:r>
            <a:endParaRPr lang="en-US" sz="4800" b="1" dirty="0">
              <a:solidFill>
                <a:srgbClr val="FFFF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/>
            <a:r>
              <a:rPr lang="fr-FR" sz="4800" b="1" u="sng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  <a:hlinkClick r:id="rId3"/>
              </a:rPr>
              <a:t>1 Corinthiens 12.3</a:t>
            </a:r>
            <a:r>
              <a:rPr lang="fr-FR" sz="48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Nul, s’il parle par l’Esprit de Dieu, ne dit : Jésus est anathème !</a:t>
            </a:r>
            <a:endParaRPr lang="en-US" sz="48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rmAutofit fontScale="92500"/>
          </a:bodyPr>
          <a:lstStyle/>
          <a:p>
            <a:pPr lvl="0" algn="just"/>
            <a:r>
              <a:rPr lang="fr-FR" sz="4800" b="1" dirty="0">
                <a:solidFill>
                  <a:srgbClr val="00FF00"/>
                </a:solidFill>
                <a:latin typeface="Copperplate Gothic Light" pitchFamily="34" charset="0"/>
                <a:ea typeface="Arial Unicode MS" pitchFamily="34" charset="-128"/>
                <a:cs typeface="Arial Unicode MS" pitchFamily="34" charset="-128"/>
              </a:rPr>
              <a:t>IV- Le message apporte la bénédiction et non pas la confusion.</a:t>
            </a:r>
            <a:endParaRPr lang="en-US" sz="4800" b="1" dirty="0">
              <a:solidFill>
                <a:srgbClr val="00FF00"/>
              </a:solidFill>
              <a:latin typeface="Copperplate Gothic Light" pitchFamily="34" charset="0"/>
              <a:ea typeface="Arial Unicode MS" pitchFamily="34" charset="-128"/>
              <a:cs typeface="Arial Unicode MS" pitchFamily="34" charset="-128"/>
            </a:endParaRPr>
          </a:p>
          <a:p>
            <a:pPr algn="just"/>
            <a:r>
              <a:rPr lang="fr-FR" sz="4800" b="1" u="sng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  <a:hlinkClick r:id="rId2"/>
              </a:rPr>
              <a:t>1 Corinthiens 14.3-4</a:t>
            </a:r>
            <a:r>
              <a:rPr lang="fr-FR" sz="48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 et </a:t>
            </a:r>
            <a:r>
              <a:rPr lang="fr-FR" sz="4800" b="1" u="sng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  <a:hlinkClick r:id="rId3"/>
              </a:rPr>
              <a:t>26</a:t>
            </a:r>
            <a:r>
              <a:rPr lang="fr-FR" sz="48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Celui qui prophétise, au contraire, parle aux hommes, les édifie, les exhorte, les console . . . Celui qui prophétise édifie l’Eglise . . . que tout se fasse pour l’édification.</a:t>
            </a:r>
            <a:endParaRPr lang="en-US" sz="48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rmAutofit fontScale="85000" lnSpcReduction="20000"/>
          </a:bodyPr>
          <a:lstStyle/>
          <a:p>
            <a:pPr lvl="0" algn="just"/>
            <a:r>
              <a:rPr lang="fr-FR" sz="4800" b="1" dirty="0">
                <a:solidFill>
                  <a:srgbClr val="00FF00"/>
                </a:solidFill>
                <a:latin typeface="Copperplate Gothic Light" pitchFamily="34" charset="0"/>
                <a:ea typeface="Arial Unicode MS" pitchFamily="34" charset="-128"/>
                <a:cs typeface="Arial Unicode MS" pitchFamily="34" charset="-128"/>
              </a:rPr>
              <a:t>V- Celui qui donne le message est conscient. </a:t>
            </a:r>
          </a:p>
          <a:p>
            <a:pPr lvl="0" algn="just"/>
            <a:r>
              <a:rPr lang="fr-FR" sz="48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Il est responsable et tout doit se passer dans l’ordre. Mais lorsque le Saint-Esprit donne un message au travers d’une personne, Il le fait avec la coopération consciente de cette personne. </a:t>
            </a:r>
          </a:p>
          <a:p>
            <a:pPr lvl="0" algn="just"/>
            <a:r>
              <a:rPr lang="fr-FR" sz="4800" b="1" dirty="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La personne peut choisir quand elle veut parler et quand elle veut se taire, afin de ne pas interrompre le message que Dieu a donné au pasteur ou à quelqu’un d’autre.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FFFF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just"/>
            <a:r>
              <a:rPr lang="fr-FR" sz="4000" b="1" dirty="0">
                <a:solidFill>
                  <a:srgbClr val="0033CC"/>
                </a:solidFill>
                <a:latin typeface="Arial Rounded MT Bold" panose="020F0704030504030204" pitchFamily="34" charset="0"/>
                <a:ea typeface="Arial Unicode MS" pitchFamily="34" charset="-128"/>
                <a:cs typeface="Arial Unicode MS" pitchFamily="34" charset="-128"/>
              </a:rPr>
              <a:t>IL VOUS CONDUIT PAR DES VISIONS ET DES SONGES</a:t>
            </a:r>
            <a:endParaRPr lang="en-US" sz="4000" b="1" dirty="0">
              <a:solidFill>
                <a:srgbClr val="0033CC"/>
              </a:solidFill>
              <a:latin typeface="Arial Rounded MT Bold" panose="020F0704030504030204" pitchFamily="34" charset="0"/>
              <a:ea typeface="Arial Unicode MS" pitchFamily="34" charset="-128"/>
              <a:cs typeface="Arial Unicode MS" pitchFamily="34" charset="-128"/>
            </a:endParaRPr>
          </a:p>
          <a:p>
            <a:pPr algn="just"/>
            <a:r>
              <a:rPr lang="fr-FR" sz="4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Vous avez déjà lu dans la Bible comment Dieu a parlé aux hommes par des songes et des visions. </a:t>
            </a:r>
          </a:p>
          <a:p>
            <a:pPr algn="just"/>
            <a:r>
              <a:rPr lang="fr-FR" sz="4400" b="1" dirty="0">
                <a:solidFill>
                  <a:srgbClr val="0033CC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Aujourd’hui l’Esprit parle encore aux hommes de la même manière. La prophétie de Joël s’accomplit.</a:t>
            </a:r>
          </a:p>
          <a:p>
            <a:pPr algn="just"/>
            <a:r>
              <a:rPr lang="fr-FR" sz="4400" b="1" u="sng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  <a:hlinkClick r:id="rId2"/>
              </a:rPr>
              <a:t>Actes 2.17</a:t>
            </a:r>
            <a:r>
              <a:rPr lang="fr-FR" sz="4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Vos jeunes gens auront des visions, et vos vieillards auront des songes.</a:t>
            </a:r>
            <a:endParaRPr lang="en-US" sz="44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/>
            <a:endParaRPr lang="en-US" sz="4400" b="1" dirty="0">
              <a:solidFill>
                <a:srgbClr val="0033CC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00FF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fr-FR" sz="4000" b="1" dirty="0">
                <a:solidFill>
                  <a:srgbClr val="0033CC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IL VOUS CONDUIT PAR DES CIRCONSTANCES ET DES IMPRESSIONS</a:t>
            </a:r>
            <a:endParaRPr lang="en-US" sz="4000" b="1" dirty="0">
              <a:solidFill>
                <a:srgbClr val="0033CC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/>
            <a:r>
              <a:rPr lang="fr-FR" sz="40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Une chrétienne manqua l’autobus qu’elle voulait prendre. </a:t>
            </a:r>
          </a:p>
          <a:p>
            <a:pPr algn="just"/>
            <a:r>
              <a:rPr lang="fr-FR" sz="4000" b="1" dirty="0">
                <a:solidFill>
                  <a:srgbClr val="0033CC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Elle prit le suivant quatre heures plus tard, s’assit à côté d’une femme qui avait besoin de Dieu et elle put la conduire à Christ. </a:t>
            </a:r>
          </a:p>
          <a:p>
            <a:pPr algn="just"/>
            <a:r>
              <a:rPr lang="fr-FR" sz="40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L’Esprit l’avait conduite au travers de circonstances.</a:t>
            </a:r>
            <a:endParaRPr lang="en-US" sz="40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00FF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fr-FR" sz="40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Le Saint-Esprit vous conduira souvent par des impressions, si vous Lui faites confiance pour vous aider dans les choix que vous devez faire. </a:t>
            </a:r>
          </a:p>
          <a:p>
            <a:pPr algn="just"/>
            <a:r>
              <a:rPr lang="fr-FR" sz="4000" b="1" dirty="0">
                <a:solidFill>
                  <a:srgbClr val="0033CC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Lorsque vous pensez à quelque chose que vous devez faire, vous ressentez une paix profonde. </a:t>
            </a:r>
          </a:p>
          <a:p>
            <a:pPr algn="just"/>
            <a:r>
              <a:rPr lang="fr-FR" sz="40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Mais lorsque vous pensez aux autres possibilités, vous vous sentez insatisfait, mal à l’aise.</a:t>
            </a:r>
            <a:endParaRPr lang="en-US" sz="40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FFFF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fr-FR" sz="48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Un chrétien reçut une impulsion urgente de rendre visite à un ami. </a:t>
            </a:r>
          </a:p>
          <a:p>
            <a:pPr algn="just"/>
            <a:r>
              <a:rPr lang="fr-FR" sz="4800" b="1" dirty="0">
                <a:solidFill>
                  <a:srgbClr val="0033CC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Il arriva pour trouver son ami qui se préparait à se suicider. </a:t>
            </a:r>
          </a:p>
          <a:p>
            <a:pPr algn="just"/>
            <a:r>
              <a:rPr lang="fr-FR" sz="48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Le chrétien put le conduire à Christ et sauver sa vie.</a:t>
            </a:r>
            <a:endParaRPr lang="en-US" sz="48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FFFF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fr-FR" sz="4000" b="1" dirty="0">
                <a:solidFill>
                  <a:srgbClr val="0033CC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La vie peut devenir une succession d’aventures passionnantes si vous êtes rempli du Saint-Esprit et si vous apprenez à suivre Ses directives. </a:t>
            </a:r>
          </a:p>
          <a:p>
            <a:pPr algn="just"/>
            <a:r>
              <a:rPr lang="fr-FR" sz="40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Il vous conduira, vous serez utile et vous apporterez la bénédiction autour de vous.</a:t>
            </a:r>
            <a:endParaRPr lang="en-US" sz="40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/>
            <a:r>
              <a:rPr lang="fr-FR" sz="4000" b="1" u="sng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  <a:hlinkClick r:id="rId2"/>
              </a:rPr>
              <a:t>https://leparcours.net/lessons/lecon-4-le-saint-esprit-vous-conduit/?series=3699</a:t>
            </a:r>
            <a:endParaRPr lang="en-US" sz="40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B4E337-056D-A49C-3433-6AC089110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8ADD8F-1CB3-A42A-BA78-55CC8951D1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bg1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just"/>
            <a:r>
              <a:rPr lang="fr-FR" sz="4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JEAN 16:7-14</a:t>
            </a:r>
          </a:p>
          <a:p>
            <a:pPr algn="just"/>
            <a:r>
              <a:rPr lang="fr-FR" sz="48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7 ¶ Cependant je vous dis la vérité: il vous est avantageux que je m'en aille, car si je ne m'en vais pas, le consolateur ne viendra pas vers vous; mais, si je m'en vais, je vous l'enverrai.</a:t>
            </a:r>
          </a:p>
          <a:p>
            <a:pPr algn="just"/>
            <a:r>
              <a:rPr lang="fr-FR" sz="4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8 Et quand il sera venu, il convaincra le monde en ce qui concerne le péché, la justice, et le jugement:</a:t>
            </a:r>
          </a:p>
        </p:txBody>
      </p:sp>
    </p:spTree>
    <p:extLst>
      <p:ext uri="{BB962C8B-B14F-4D97-AF65-F5344CB8AC3E}">
        <p14:creationId xmlns:p14="http://schemas.microsoft.com/office/powerpoint/2010/main" val="26260583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00FF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fr-FR" sz="4400" b="1" dirty="0">
                <a:solidFill>
                  <a:srgbClr val="0033CC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GUIDANCE DU SAINT ESPRIT QUAND ON EST ACCUSÉ POUR LA CAUSE DE CHRIST</a:t>
            </a:r>
            <a:endParaRPr lang="en-US" sz="4400" dirty="0">
              <a:solidFill>
                <a:srgbClr val="0033CC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/>
            <a:r>
              <a:rPr lang="fr-FR" sz="4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Marc 13:11 Quand on vous emmènera pour vous livrer, ne vous inquiétez pas d'avance de ce que vous aurez à dire, mais dites ce qui vous sera donné à l'heure même; car ce n'est pas vous qui parlerez, mais l'Esprit Saint.</a:t>
            </a:r>
            <a:endParaRPr lang="en-US" sz="4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00FF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fr-FR" sz="4400" b="1" dirty="0">
                <a:solidFill>
                  <a:srgbClr val="0033CC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GUIDANCE DU SAINT ESPRIT PAR UNE INSTRUCTION PRECISE </a:t>
            </a:r>
            <a:endParaRPr lang="en-US" sz="4400" dirty="0">
              <a:solidFill>
                <a:srgbClr val="0033CC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/>
            <a:r>
              <a:rPr lang="fr-FR" sz="60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Actes 8:29</a:t>
            </a:r>
            <a:r>
              <a:rPr lang="fr-FR" sz="6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L'Esprit dit à Philippe: Avance, et approche-toi de ce char.</a:t>
            </a:r>
            <a:endParaRPr lang="en-US" sz="60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00FF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fr-FR" sz="4400" b="1" dirty="0">
                <a:solidFill>
                  <a:srgbClr val="0033CC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GUIDANCE DU SAINT ESPRIT PAR LA SAGESSE DANS LES DISCOURS</a:t>
            </a:r>
            <a:endParaRPr lang="en-US" sz="4400" dirty="0">
              <a:solidFill>
                <a:srgbClr val="0033CC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/>
            <a:r>
              <a:rPr lang="fr-FR" sz="4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1 Corinthiens 2:13</a:t>
            </a:r>
            <a:r>
              <a:rPr lang="fr-FR" sz="4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Et nous en parlons, non avec des discours qu'enseigne la sagesse humaine, mais avec ceux qu'enseigne l'Esprit, employant un langage spirituel pour les choses spirituelles.</a:t>
            </a:r>
            <a:endParaRPr lang="en-US" sz="4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/>
            <a:endParaRPr lang="en-US" sz="4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00FF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just"/>
            <a:r>
              <a:rPr lang="fr-FR" sz="4400" b="1" dirty="0">
                <a:solidFill>
                  <a:srgbClr val="0033CC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GUIDANCE DU SAINT ESPRIT DANS L’ŒUVRE MISSIONNAIRE</a:t>
            </a:r>
            <a:endParaRPr lang="en-US" sz="4400" dirty="0">
              <a:solidFill>
                <a:srgbClr val="0033CC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/>
            <a:r>
              <a:rPr lang="fr-FR" sz="4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Actes 16:6-7 Ayant été empêchés par le Saint Esprit d'annoncer la parole dans l'Asie, ils traversèrent la Phrygie et le pays de Galatie. </a:t>
            </a:r>
          </a:p>
          <a:p>
            <a:pPr algn="just"/>
            <a:r>
              <a:rPr lang="fr-FR" sz="4400" dirty="0">
                <a:solidFill>
                  <a:srgbClr val="0033CC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Arrivés près de la Mysie, ils se disposaient à entrer en Bithynie; mais l'Esprit de Jésus ne le leur permit pas.</a:t>
            </a:r>
            <a:endParaRPr lang="en-US" sz="4400" dirty="0">
              <a:solidFill>
                <a:srgbClr val="0033CC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00FF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fr-FR" sz="4400" b="1" dirty="0">
                <a:solidFill>
                  <a:srgbClr val="0033CC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 GUIDANCE DU SAINT ESPRIT DANS L’EPREUVE</a:t>
            </a:r>
            <a:endParaRPr lang="en-US" sz="4400" dirty="0">
              <a:solidFill>
                <a:srgbClr val="0033CC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/>
            <a:r>
              <a:rPr lang="fr-FR" sz="5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Actes 20:22 Et maintenant voici, lié par l'Esprit, je vais à Jérusalem, ne sachant pas ce qui m'y arrivera;</a:t>
            </a:r>
            <a:endParaRPr lang="en-US" sz="5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>
              <a:buNone/>
            </a:pPr>
            <a:r>
              <a:rPr lang="fr-FR" sz="4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 </a:t>
            </a:r>
            <a:endParaRPr lang="en-US" sz="4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00FF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fr-FR" sz="4400" b="1" dirty="0">
                <a:solidFill>
                  <a:srgbClr val="0033CC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GUIDANCE DU SAINT ESPRIT DANS LA COMPREHENSION DE LA BIBLE</a:t>
            </a:r>
            <a:endParaRPr lang="en-US" sz="4400" dirty="0">
              <a:solidFill>
                <a:srgbClr val="0033CC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/>
            <a:r>
              <a:rPr lang="fr-FR" sz="4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Jean 16:13 Quand le consolateur sera venu, l'Esprit de vérité, il vous conduira dans toute la vérité; car il ne parlera pas de lui-même, mais il dira tout ce qu'il aura entendu, et il vous annoncera les choses à venir.</a:t>
            </a:r>
            <a:endParaRPr lang="en-US" sz="4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00FF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fr-FR" sz="4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 </a:t>
            </a:r>
            <a:r>
              <a:rPr lang="fr-FR" sz="4400" b="1" dirty="0">
                <a:solidFill>
                  <a:srgbClr val="0033CC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GUIDANCE DU SAINT ESPRIT CONCERNANT  LES OPERATIONS DE DIEU</a:t>
            </a:r>
            <a:endParaRPr lang="en-US" sz="4400" dirty="0">
              <a:solidFill>
                <a:srgbClr val="0033CC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/>
            <a:r>
              <a:rPr lang="fr-FR" sz="4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Amos 3:7 Car le Seigneur, l'Éternel, ne fait rien Sans avoir révélé son secret à ses serviteurs les prophètes.</a:t>
            </a:r>
            <a:endParaRPr lang="en-US" sz="4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00FF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fr-FR" sz="4000" b="1" dirty="0">
                <a:solidFill>
                  <a:srgbClr val="0033CC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GUIDANCE DE PIERRE DANS LA CONVERSION DE CORNEILLE</a:t>
            </a:r>
            <a:endParaRPr lang="en-US" sz="4000" b="1" dirty="0">
              <a:solidFill>
                <a:srgbClr val="0033CC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/>
            <a:r>
              <a:rPr lang="fr-FR" sz="40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ACTES 10:19-20 ¶ Et comme Pierre était à réfléchir sur la vision, l'Esprit lui dit: Voici, trois hommes te demandent;</a:t>
            </a:r>
            <a:endParaRPr lang="en-US" sz="40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/>
            <a:r>
              <a:rPr lang="fr-FR" sz="4000" b="1" dirty="0">
                <a:solidFill>
                  <a:srgbClr val="0033CC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20 lève-toi, descends, et pars avec eux sans hésiter, car c'est moi qui les ai envoyés.</a:t>
            </a:r>
            <a:endParaRPr lang="en-US" sz="4000" b="1" dirty="0">
              <a:solidFill>
                <a:srgbClr val="0033CC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/>
            <a:r>
              <a:rPr lang="fr-FR" sz="4000" b="1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Ac</a:t>
            </a:r>
            <a:r>
              <a:rPr lang="fr-FR" sz="40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11:12 L'Esprit me dit de partir avec eux sans hésiter. Les six hommes que voici m'accompagnèrent, et nous entrâmes dans la maison de Corneille.</a:t>
            </a:r>
            <a:endParaRPr lang="en-US" sz="40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/>
            <a:endParaRPr lang="en-US" sz="40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00FF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4000" b="1" dirty="0">
                <a:solidFill>
                  <a:srgbClr val="0033CC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GUIDANCE DE PHILIPPE DANS LA CONVERSION DE L’EUNUQ ETHIOPIEN ACTES 8 :26-39</a:t>
            </a:r>
            <a:endParaRPr lang="en-US" sz="4000" b="1" dirty="0">
              <a:solidFill>
                <a:srgbClr val="0033CC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/>
            <a:r>
              <a:rPr lang="fr-FR" sz="4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26 ¶ Un ange du Seigneur, s'adressant à Philippe, lui dit: Lève-toi, et va du côté du midi, sur le chemin qui descend de Jérusalem à Gaza, celui qui est désert.</a:t>
            </a:r>
            <a:endParaRPr lang="en-US" sz="44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>
              <a:buNone/>
            </a:pPr>
            <a:endParaRPr lang="en-US" sz="40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00FF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fr-FR" sz="4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28 s'en retournait, assis sur son char, et lisait le prophète </a:t>
            </a:r>
            <a:r>
              <a:rPr lang="fr-FR" sz="4400" b="1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Ésaïe</a:t>
            </a:r>
            <a:r>
              <a:rPr lang="fr-FR" sz="4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  <a:endParaRPr lang="en-US" sz="44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/>
            <a:r>
              <a:rPr lang="fr-FR" sz="4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fr-FR" sz="4400" b="1" dirty="0">
                <a:solidFill>
                  <a:srgbClr val="0033CC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29 L'Esprit dit à Philippe: Avance, et approche-toi de ce char.</a:t>
            </a:r>
          </a:p>
          <a:p>
            <a:pPr algn="just"/>
            <a:r>
              <a:rPr lang="fr-FR" sz="4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39 Quand ils furent sortis de l'eau, </a:t>
            </a:r>
            <a:r>
              <a:rPr lang="fr-FR" sz="4400" b="1" u="sng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l'Esprit du Seigneur enleva </a:t>
            </a:r>
            <a:r>
              <a:rPr lang="fr-FR" sz="4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Philippe, et l'eunuque ne le vit plus. Tandis que, joyeux, il poursuivait sa route,</a:t>
            </a:r>
            <a:endParaRPr lang="en-US" sz="44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>
              <a:buNone/>
            </a:pPr>
            <a:endParaRPr lang="en-US" sz="40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/>
            <a:endParaRPr lang="en-US" sz="40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079593-75C7-5142-A249-E1062DDDA9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C7FD19-B244-65C0-5FDB-55675169ED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bg1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algn="just"/>
            <a:r>
              <a:rPr lang="fr-FR" sz="48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9 en ce qui concerne le péché, parce qu'ils ne croient pas en moi;</a:t>
            </a:r>
          </a:p>
          <a:p>
            <a:pPr algn="just"/>
            <a:r>
              <a:rPr lang="fr-FR" sz="48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 10 la justice, parce que je vais au Père, et que vous ne me verrez plus;</a:t>
            </a:r>
          </a:p>
          <a:p>
            <a:pPr algn="just"/>
            <a:r>
              <a:rPr lang="fr-FR" sz="4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11 le jugement, parce que le prince de ce monde est jugé.</a:t>
            </a:r>
          </a:p>
          <a:p>
            <a:pPr algn="just"/>
            <a:r>
              <a:rPr lang="fr-FR" sz="48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 12 J'ai encore beaucoup de choses à vous dire, mais vous ne pouvez pas les porter maintenant.</a:t>
            </a:r>
          </a:p>
        </p:txBody>
      </p:sp>
    </p:spTree>
    <p:extLst>
      <p:ext uri="{BB962C8B-B14F-4D97-AF65-F5344CB8AC3E}">
        <p14:creationId xmlns:p14="http://schemas.microsoft.com/office/powerpoint/2010/main" val="30513842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00FF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fr-FR" sz="4000" b="1" dirty="0">
                <a:solidFill>
                  <a:srgbClr val="0033CC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GUIDANCE DANS L’APPEL DE BARNABAS ET PAUL ACTES 13 :1-2</a:t>
            </a:r>
            <a:endParaRPr lang="en-US" sz="4000" b="1" dirty="0">
              <a:solidFill>
                <a:srgbClr val="0033CC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/>
            <a:r>
              <a:rPr lang="fr-FR" sz="4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 Pendant qu'ils servaient le Seigneur dans leur ministère et qu'ils jeûnaient, le Saint-Esprit dit: Mettez-moi à part </a:t>
            </a:r>
            <a:r>
              <a:rPr lang="fr-FR" sz="4400" b="1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Barnabas</a:t>
            </a:r>
            <a:r>
              <a:rPr lang="fr-FR" sz="4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et Saul pour l‘œuvre à laquelle je les ai appelés.</a:t>
            </a:r>
            <a:endParaRPr lang="en-US" sz="44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fr-FR" sz="40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CONCLUSION</a:t>
            </a:r>
          </a:p>
          <a:p>
            <a:pPr algn="just"/>
            <a:r>
              <a:rPr lang="fr-FR" sz="40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La connaissance de la Parole de Dieu nous aide à discerner si nos désirs émanent du Saint-Esprit. </a:t>
            </a:r>
          </a:p>
          <a:p>
            <a:pPr algn="just"/>
            <a:r>
              <a:rPr lang="fr-FR" sz="4000" b="1" dirty="0">
                <a:solidFill>
                  <a:srgbClr val="C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Nous devons mesurer nos inclinaisons à la lumière des Écritures. </a:t>
            </a:r>
          </a:p>
          <a:p>
            <a:pPr algn="just"/>
            <a:r>
              <a:rPr lang="fr-FR" sz="40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Le Saint-Esprit ne nous poussera jamais à rien faire de contraire à la Parole de Dieu. 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fr-FR" sz="48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Nous devons également prier continuellement le Père (</a:t>
            </a:r>
            <a:r>
              <a:rPr lang="fr-FR" sz="4800" b="1" u="sng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  <a:hlinkClick r:id="rId2"/>
              </a:rPr>
              <a:t>1 </a:t>
            </a:r>
            <a:r>
              <a:rPr lang="fr-FR" sz="4800" b="1" u="sng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  <a:hlinkClick r:id="rId2"/>
              </a:rPr>
              <a:t>Thessaloniciens</a:t>
            </a:r>
            <a:r>
              <a:rPr lang="fr-FR" sz="4800" b="1" u="sng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  <a:hlinkClick r:id="rId2"/>
              </a:rPr>
              <a:t> 5.17</a:t>
            </a:r>
            <a:r>
              <a:rPr lang="fr-FR" sz="48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), afin non seulement de garder nos cœurs et nos esprits ouverts à la direction du Saint-Esprit, 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fr-FR" sz="5400" b="1" dirty="0">
                <a:solidFill>
                  <a:srgbClr val="0033CC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mais aussi de le laisser s'exprimer à notre place : </a:t>
            </a:r>
          </a:p>
          <a:p>
            <a:pPr algn="just"/>
            <a:r>
              <a:rPr lang="fr-FR" sz="54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« De même l'Esprit aussi nous vient en aide dans notre faiblesse.</a:t>
            </a:r>
            <a:endParaRPr lang="en-US" sz="54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/>
            <a:r>
              <a:rPr lang="fr-FR" sz="40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 </a:t>
            </a:r>
            <a:r>
              <a:rPr lang="fr-FR" sz="4000" b="1" u="sng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  <a:hlinkClick r:id="rId2"/>
              </a:rPr>
              <a:t>https://www.gotquestions.org/Francais/direction-Saint-Esprit.html</a:t>
            </a:r>
            <a:endParaRPr lang="fr-FR" sz="4000" b="1" u="sng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r"/>
            <a:r>
              <a:rPr lang="fr-FR" sz="40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AMEN!</a:t>
            </a:r>
            <a:endParaRPr lang="en-US" sz="40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9ED4C-F159-C775-4238-9C0FE41FE5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1CF7D3-6259-45CE-2661-D275E7AF0D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bg1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just"/>
            <a:r>
              <a:rPr lang="fr-FR" sz="48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13 Quand le consolateur sera venu, l'Esprit de vérité, il vous conduira dans toute la vérité; car il ne parlera pas de lui-même, mais il dira tout ce qu'il aura entendu, et il vous annoncera les choses à venir.</a:t>
            </a:r>
          </a:p>
          <a:p>
            <a:pPr algn="just"/>
            <a:r>
              <a:rPr lang="fr-FR" sz="4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14 Il me glorifiera, parce qu'il prendra de ce qui est à moi, et vous l'annoncera.</a:t>
            </a:r>
            <a:endParaRPr lang="en-US" sz="4000" b="1" dirty="0">
              <a:solidFill>
                <a:srgbClr val="FF0000"/>
              </a:solidFill>
              <a:latin typeface="Arial Rounded MT Bold" panose="020F0704030504030204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335686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07DED-7925-C661-330A-6AB3960902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AFA95D-E127-1B76-716B-FE261348A1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just"/>
            <a:r>
              <a:rPr lang="fr-FR" dirty="0">
                <a:solidFill>
                  <a:srgbClr val="0033CC"/>
                </a:solidFill>
                <a:latin typeface="Arial Rounded MT Bold" panose="020F0704030504030204" pitchFamily="34" charset="0"/>
              </a:rPr>
              <a:t>INTRODUCTION</a:t>
            </a:r>
          </a:p>
          <a:p>
            <a:pPr algn="just"/>
            <a:r>
              <a:rPr lang="fr-FR" sz="4000" dirty="0">
                <a:latin typeface="Arial Rounded MT Bold" panose="020F0704030504030204" pitchFamily="34" charset="0"/>
              </a:rPr>
              <a:t>L'église contemporaine marche sans un sens d’orientation, comme une voiture qui roule sans conducteur.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algn="just"/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Quand nous, les chrétiens contemporains, essayons de nous comparer aux chrétiens du premier siècle par rapport à leur intimité au Saint Esprit, le déficit est évident.</a:t>
            </a:r>
            <a:endParaRPr lang="en-US" sz="40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2687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1B9C70-5D5E-2A82-ABA8-292136D6D5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2CE431-96E4-030B-00E9-B4AC0D2838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fr-FR" sz="4400" dirty="0">
                <a:latin typeface="Arial Rounded MT Bold" panose="020F0704030504030204" pitchFamily="34" charset="0"/>
              </a:rPr>
              <a:t>Lorsque nous lisons la Bible, nous voyons que les premiers chrétiens nous devançaient de très loin dans leurs interactions et leur dépendance du Saint Esprit.</a:t>
            </a:r>
            <a:endParaRPr lang="en-US" sz="4400" dirty="0">
              <a:latin typeface="Arial Rounded MT Bold" panose="020F0704030504030204" pitchFamily="34" charset="0"/>
            </a:endParaRPr>
          </a:p>
          <a:p>
            <a:pPr algn="just"/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Ils pouvaient reconnaître et différencier la voix du Saint-Esprit de celle du diable.</a:t>
            </a:r>
            <a:endParaRPr lang="en-US" sz="44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69487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F6B9DD-A107-47D5-EA05-CC7A38B68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B152E3-099D-D23C-FF76-C591C1DC28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Ils ont fait de plus hauts exploits que nous par la puissance du Saint-Esprit.</a:t>
            </a:r>
          </a:p>
          <a:p>
            <a:pPr algn="just"/>
            <a:r>
              <a:rPr lang="fr-FR" sz="4000" dirty="0">
                <a:latin typeface="Arial Rounded MT Bold" panose="020F0704030504030204" pitchFamily="34" charset="0"/>
              </a:rPr>
              <a:t>L’église entière n’avait qu’une seule persuasion doctrinale concernant le Saint-Esprit.</a:t>
            </a:r>
            <a:endParaRPr lang="en-US" sz="4000" dirty="0">
              <a:latin typeface="Arial Rounded MT Bold" panose="020F0704030504030204" pitchFamily="34" charset="0"/>
            </a:endParaRPr>
          </a:p>
          <a:p>
            <a:pPr algn="just"/>
            <a:r>
              <a:rPr lang="fr-FR" sz="40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Tous les dons spirituels étaient pleinement en opération, et le Saint-Esprit avait le dernier mot dans les assemblés des Saints.</a:t>
            </a:r>
            <a:endParaRPr lang="en-US" sz="40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60908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677DE2-A132-2F04-7F34-D9F588526B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03E59D-0268-DE41-B054-C57246D0E9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fr-FR" sz="4400" dirty="0">
                <a:latin typeface="Arial Rounded MT Bold" panose="020F0704030504030204" pitchFamily="34" charset="0"/>
              </a:rPr>
              <a:t>Un moment de silence était réservé dans les cultes pour permettre au Saint-Esprit d'intervenir s'il avait un message en particulier à les conférer.</a:t>
            </a:r>
          </a:p>
          <a:p>
            <a:pPr algn="just"/>
            <a:r>
              <a:rPr lang="fr-FR" sz="4400" dirty="0">
                <a:solidFill>
                  <a:srgbClr val="0033CC"/>
                </a:solidFill>
                <a:latin typeface="Arial Rounded MT Bold" panose="020F0704030504030204" pitchFamily="34" charset="0"/>
              </a:rPr>
              <a:t>Aujourd’hui nous voulons parler de la guidance du Saint Esprit.</a:t>
            </a:r>
            <a:endParaRPr lang="en-US" sz="4400" dirty="0">
              <a:solidFill>
                <a:srgbClr val="0033CC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65962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bg1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fr-FR" sz="4800" b="1" dirty="0">
                <a:solidFill>
                  <a:srgbClr val="FF0000"/>
                </a:solidFill>
              </a:rPr>
              <a:t>LA GUIGANCE DU SAINT ESPRIT</a:t>
            </a:r>
            <a:endParaRPr lang="en-US" sz="4800" dirty="0">
              <a:solidFill>
                <a:srgbClr val="FF0000"/>
              </a:solidFill>
            </a:endParaRPr>
          </a:p>
          <a:p>
            <a:r>
              <a:rPr lang="fr-FR" sz="4800" u="sng" dirty="0">
                <a:hlinkClick r:id="rId2"/>
              </a:rPr>
              <a:t>https://leparcours.net/lessons/lecon-4-le-saint-esprit-vous-conduit/?series=3699</a:t>
            </a:r>
            <a:endParaRPr lang="en-US" sz="4800" dirty="0"/>
          </a:p>
          <a:p>
            <a:pPr algn="just"/>
            <a:endParaRPr lang="en-US" sz="4000" b="1" dirty="0">
              <a:solidFill>
                <a:srgbClr val="0033CC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23809</TotalTime>
  <Words>1617</Words>
  <Application>Microsoft Office PowerPoint</Application>
  <PresentationFormat>On-screen Show (4:3)</PresentationFormat>
  <Paragraphs>92</Paragraphs>
  <Slides>33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Arial Unicode MS</vt:lpstr>
      <vt:lpstr>Arial</vt:lpstr>
      <vt:lpstr>Arial Rounded MT Bold</vt:lpstr>
      <vt:lpstr>Calibri</vt:lpstr>
      <vt:lpstr>Copperplate Gothic Light</vt:lpstr>
      <vt:lpstr>Office Theme</vt:lpstr>
      <vt:lpstr>CHRIST THE ROCK CONGREGATION DIMANCHE 26 JUILLET 2026 BY PASTEUR MARC E SIMEON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</dc:title>
  <dc:creator>MARC EDOUARD SIMEON</dc:creator>
  <cp:lastModifiedBy>Marc Simeon</cp:lastModifiedBy>
  <cp:revision>262</cp:revision>
  <dcterms:created xsi:type="dcterms:W3CDTF">2022-04-13T13:36:19Z</dcterms:created>
  <dcterms:modified xsi:type="dcterms:W3CDTF">2026-07-26T01:16:37Z</dcterms:modified>
</cp:coreProperties>
</file>