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1"/>
  </p:notesMasterIdLst>
  <p:sldIdLst>
    <p:sldId id="304" r:id="rId2"/>
    <p:sldId id="2103" r:id="rId3"/>
    <p:sldId id="2133" r:id="rId4"/>
    <p:sldId id="2134" r:id="rId5"/>
    <p:sldId id="2135" r:id="rId6"/>
    <p:sldId id="2104" r:id="rId7"/>
    <p:sldId id="2136" r:id="rId8"/>
    <p:sldId id="2137" r:id="rId9"/>
    <p:sldId id="2115" r:id="rId10"/>
    <p:sldId id="2138" r:id="rId11"/>
    <p:sldId id="2139" r:id="rId12"/>
    <p:sldId id="2140" r:id="rId13"/>
    <p:sldId id="2116" r:id="rId14"/>
    <p:sldId id="2146" r:id="rId15"/>
    <p:sldId id="2147" r:id="rId16"/>
    <p:sldId id="2155" r:id="rId17"/>
    <p:sldId id="2189" r:id="rId18"/>
    <p:sldId id="2148" r:id="rId19"/>
    <p:sldId id="2156" r:id="rId20"/>
    <p:sldId id="2157" r:id="rId21"/>
    <p:sldId id="2117" r:id="rId22"/>
    <p:sldId id="2158" r:id="rId23"/>
    <p:sldId id="2159" r:id="rId24"/>
    <p:sldId id="2160" r:id="rId25"/>
    <p:sldId id="2161" r:id="rId26"/>
    <p:sldId id="2162" r:id="rId27"/>
    <p:sldId id="2163" r:id="rId28"/>
    <p:sldId id="2118" r:id="rId29"/>
    <p:sldId id="2164" r:id="rId30"/>
    <p:sldId id="2165" r:id="rId31"/>
    <p:sldId id="2166" r:id="rId32"/>
    <p:sldId id="2167" r:id="rId33"/>
    <p:sldId id="2168" r:id="rId34"/>
    <p:sldId id="2119" r:id="rId35"/>
    <p:sldId id="2169" r:id="rId36"/>
    <p:sldId id="2170" r:id="rId37"/>
    <p:sldId id="2171" r:id="rId38"/>
    <p:sldId id="2120" r:id="rId39"/>
    <p:sldId id="2172" r:id="rId40"/>
    <p:sldId id="2173" r:id="rId41"/>
    <p:sldId id="2174" r:id="rId42"/>
    <p:sldId id="2175" r:id="rId43"/>
    <p:sldId id="2176" r:id="rId44"/>
    <p:sldId id="2180" r:id="rId45"/>
    <p:sldId id="2177" r:id="rId46"/>
    <p:sldId id="2178" r:id="rId47"/>
    <p:sldId id="2121" r:id="rId48"/>
    <p:sldId id="2181" r:id="rId49"/>
    <p:sldId id="2182" r:id="rId50"/>
    <p:sldId id="2183" r:id="rId51"/>
    <p:sldId id="2184" r:id="rId52"/>
    <p:sldId id="2185" r:id="rId53"/>
    <p:sldId id="2122" r:id="rId54"/>
    <p:sldId id="2186" r:id="rId55"/>
    <p:sldId id="2187" r:id="rId56"/>
    <p:sldId id="2188" r:id="rId57"/>
    <p:sldId id="316" r:id="rId58"/>
    <p:sldId id="1675" r:id="rId59"/>
    <p:sldId id="318" r:id="rId6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FC0AFC"/>
    <a:srgbClr val="CC00FF"/>
    <a:srgbClr val="FF9300"/>
    <a:srgbClr val="99FF33"/>
    <a:srgbClr val="66FFFF"/>
    <a:srgbClr val="460000"/>
    <a:srgbClr val="000066"/>
    <a:srgbClr val="002E02"/>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673" autoAdjust="0"/>
    <p:restoredTop sz="94452" autoAdjust="0"/>
  </p:normalViewPr>
  <p:slideViewPr>
    <p:cSldViewPr>
      <p:cViewPr varScale="1">
        <p:scale>
          <a:sx n="75" d="100"/>
          <a:sy n="75" d="100"/>
        </p:scale>
        <p:origin x="1910" y="82"/>
      </p:cViewPr>
      <p:guideLst>
        <p:guide orient="horz" pos="2160"/>
        <p:guide pos="2880"/>
      </p:guideLst>
    </p:cSldViewPr>
  </p:slideViewPr>
  <p:outlineViewPr>
    <p:cViewPr>
      <p:scale>
        <a:sx n="33" d="100"/>
        <a:sy n="33" d="100"/>
      </p:scale>
      <p:origin x="0" y="-4007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FAF5C8-1D43-4806-8BD8-4B4CD8D04E99}" type="datetimeFigureOut">
              <a:rPr lang="en-US" smtClean="0"/>
              <a:pPr/>
              <a:t>7/28/2026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18EF3A9-6767-417A-90ED-648F6232AE4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18EF3A9-6767-417A-90ED-648F6232AE49}"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8EF3A9-6767-417A-90ED-648F6232AE49}" type="slidenum">
              <a:rPr lang="en-US" smtClean="0"/>
              <a:pPr/>
              <a:t>56</a:t>
            </a:fld>
            <a:endParaRPr lang="en-US"/>
          </a:p>
        </p:txBody>
      </p:sp>
    </p:spTree>
    <p:extLst>
      <p:ext uri="{BB962C8B-B14F-4D97-AF65-F5344CB8AC3E}">
        <p14:creationId xmlns:p14="http://schemas.microsoft.com/office/powerpoint/2010/main" val="13114860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0D9FED-CA40-4828-91E1-61761AA6E6DD}" type="slidenum">
              <a:rPr lang="en-US" smtClean="0"/>
              <a:pPr/>
              <a:t>58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0581207-D212-45AE-B60F-0C7B3FAE7BD5}"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0581207-D212-45AE-B60F-0C7B3FAE7BD5}"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0581207-D212-45AE-B60F-0C7B3FAE7BD5}"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0581207-D212-45AE-B60F-0C7B3FAE7BD5}"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0581207-D212-45AE-B60F-0C7B3FAE7BD5}"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0581207-D212-45AE-B60F-0C7B3FAE7BD5}" type="datetimeFigureOut">
              <a:rPr lang="en-US" smtClean="0"/>
              <a:pPr/>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0581207-D212-45AE-B60F-0C7B3FAE7BD5}" type="datetimeFigureOut">
              <a:rPr lang="en-US" smtClean="0"/>
              <a:pPr/>
              <a:t>7/28/2026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0581207-D212-45AE-B60F-0C7B3FAE7BD5}" type="datetimeFigureOut">
              <a:rPr lang="en-US" smtClean="0"/>
              <a:pPr/>
              <a:t>7/28/2026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581207-D212-45AE-B60F-0C7B3FAE7BD5}" type="datetimeFigureOut">
              <a:rPr lang="en-US" smtClean="0"/>
              <a:pPr/>
              <a:t>7/28/2026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0581207-D212-45AE-B60F-0C7B3FAE7BD5}" type="datetimeFigureOut">
              <a:rPr lang="en-US" smtClean="0"/>
              <a:pPr/>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0581207-D212-45AE-B60F-0C7B3FAE7BD5}" type="datetimeFigureOut">
              <a:rPr lang="en-US" smtClean="0"/>
              <a:pPr/>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581207-D212-45AE-B60F-0C7B3FAE7BD5}" type="datetimeFigureOut">
              <a:rPr lang="en-US" smtClean="0"/>
              <a:pPr/>
              <a:t>7/28/2026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B25EBE-FFCC-48F0-8F30-8BDEC759F74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IBLE 2 IMAGE.jpg"/>
          <p:cNvPicPr>
            <a:picLocks noChangeAspect="1"/>
          </p:cNvPicPr>
          <p:nvPr/>
        </p:nvPicPr>
        <p:blipFill>
          <a:blip r:embed="rId3"/>
          <a:stretch>
            <a:fillRect/>
          </a:stretch>
        </p:blipFill>
        <p:spPr>
          <a:xfrm>
            <a:off x="0" y="0"/>
            <a:ext cx="8991600" cy="6858000"/>
          </a:xfrm>
          <a:prstGeom prst="rect">
            <a:avLst/>
          </a:prstGeom>
          <a:solidFill>
            <a:srgbClr val="00FF00"/>
          </a:solidFill>
        </p:spPr>
      </p:pic>
      <p:sp>
        <p:nvSpPr>
          <p:cNvPr id="2" name="Title 1"/>
          <p:cNvSpPr>
            <a:spLocks noGrp="1"/>
          </p:cNvSpPr>
          <p:nvPr>
            <p:ph type="ctrTitle"/>
          </p:nvPr>
        </p:nvSpPr>
        <p:spPr>
          <a:xfrm>
            <a:off x="0" y="0"/>
            <a:ext cx="9144000" cy="1981200"/>
          </a:xfrm>
          <a:gradFill flip="none" rotWithShape="1">
            <a:gsLst>
              <a:gs pos="0">
                <a:srgbClr val="FF9300">
                  <a:tint val="66000"/>
                  <a:satMod val="160000"/>
                </a:srgbClr>
              </a:gs>
              <a:gs pos="50000">
                <a:srgbClr val="FF9300">
                  <a:tint val="44500"/>
                  <a:satMod val="160000"/>
                </a:srgbClr>
              </a:gs>
              <a:gs pos="100000">
                <a:srgbClr val="FF9300">
                  <a:tint val="23500"/>
                  <a:satMod val="160000"/>
                </a:srgbClr>
              </a:gs>
            </a:gsLst>
            <a:path path="circle">
              <a:fillToRect l="50000" t="50000" r="50000" b="50000"/>
            </a:path>
            <a:tileRect/>
          </a:gradFill>
        </p:spPr>
        <p:style>
          <a:lnRef idx="1">
            <a:schemeClr val="accent2"/>
          </a:lnRef>
          <a:fillRef idx="2">
            <a:schemeClr val="accent2"/>
          </a:fillRef>
          <a:effectRef idx="1">
            <a:schemeClr val="accent2"/>
          </a:effectRef>
          <a:fontRef idx="minor">
            <a:schemeClr val="dk1"/>
          </a:fontRef>
        </p:style>
        <p:txBody>
          <a:bodyPr>
            <a:normAutofit fontScale="90000"/>
          </a:bodyPr>
          <a:lstStyle/>
          <a:p>
            <a:r>
              <a:rPr lang="en-US" sz="3600" b="1" dirty="0"/>
              <a:t>CHRIST THE ROCK CONGREGATION</a:t>
            </a:r>
            <a:br>
              <a:rPr lang="en-US" sz="3600" b="1" dirty="0"/>
            </a:br>
            <a:r>
              <a:rPr lang="en-US" sz="3600" b="1" dirty="0">
                <a:solidFill>
                  <a:srgbClr val="FF0000"/>
                </a:solidFill>
              </a:rPr>
              <a:t>PRÉSENTE</a:t>
            </a:r>
            <a:br>
              <a:rPr lang="en-US" sz="3600" b="1" dirty="0">
                <a:solidFill>
                  <a:srgbClr val="0033CC"/>
                </a:solidFill>
              </a:rPr>
            </a:br>
            <a:r>
              <a:rPr lang="en-US" sz="3600" b="1" dirty="0">
                <a:solidFill>
                  <a:srgbClr val="0033CC"/>
                </a:solidFill>
              </a:rPr>
              <a:t>ÉTUDIONS LA BIBLE 137ÈME SESSION </a:t>
            </a:r>
            <a:br>
              <a:rPr lang="en-US" sz="3600" b="1" dirty="0"/>
            </a:br>
            <a:r>
              <a:rPr lang="en-US" sz="3600" b="1" dirty="0">
                <a:solidFill>
                  <a:srgbClr val="460000"/>
                </a:solidFill>
              </a:rPr>
              <a:t>ORATEUR: PASTEUR MARC  SIMEON</a:t>
            </a:r>
          </a:p>
        </p:txBody>
      </p:sp>
      <p:sp>
        <p:nvSpPr>
          <p:cNvPr id="3" name="Subtitle 2"/>
          <p:cNvSpPr>
            <a:spLocks noGrp="1"/>
          </p:cNvSpPr>
          <p:nvPr>
            <p:ph type="subTitle" idx="1"/>
          </p:nvPr>
        </p:nvSpPr>
        <p:spPr>
          <a:xfrm>
            <a:off x="0" y="4191000"/>
            <a:ext cx="9144000" cy="2209800"/>
          </a:xfrm>
          <a:solidFill>
            <a:schemeClr val="bg1"/>
          </a:solidFill>
        </p:spPr>
        <p:style>
          <a:lnRef idx="2">
            <a:schemeClr val="dk1">
              <a:shade val="50000"/>
            </a:schemeClr>
          </a:lnRef>
          <a:fillRef idx="1">
            <a:schemeClr val="dk1"/>
          </a:fillRef>
          <a:effectRef idx="0">
            <a:schemeClr val="dk1"/>
          </a:effectRef>
          <a:fontRef idx="minor">
            <a:schemeClr val="lt1"/>
          </a:fontRef>
        </p:style>
        <p:txBody>
          <a:bodyPr>
            <a:normAutofit/>
          </a:bodyPr>
          <a:lstStyle/>
          <a:p>
            <a:r>
              <a:rPr lang="fr-FR" sz="4000" b="1" dirty="0">
                <a:solidFill>
                  <a:srgbClr val="000066"/>
                </a:solidFill>
              </a:rPr>
              <a:t>VENDREDI 31 JUILLET 2026 </a:t>
            </a:r>
          </a:p>
          <a:p>
            <a:pPr>
              <a:spcBef>
                <a:spcPts val="600"/>
              </a:spcBef>
            </a:pPr>
            <a:r>
              <a:rPr lang="fr-FR" sz="4400" b="1" dirty="0">
                <a:solidFill>
                  <a:srgbClr val="FF0000"/>
                </a:solidFill>
                <a:latin typeface="Arial" panose="020B0604020202020204" pitchFamily="34" charset="0"/>
                <a:ea typeface="Calibri" panose="020F0502020204030204" pitchFamily="34" charset="0"/>
                <a:cs typeface="Times New Roman" panose="02020603050405020304" pitchFamily="18" charset="0"/>
              </a:rPr>
              <a:t>LA COLÈRE DE DIEU </a:t>
            </a:r>
            <a:r>
              <a:rPr lang="fr-FR" sz="4400" b="1" u="sng" dirty="0">
                <a:solidFill>
                  <a:srgbClr val="0033CC"/>
                </a:solidFill>
                <a:latin typeface="Arial" panose="020B0604020202020204" pitchFamily="34" charset="0"/>
                <a:ea typeface="Calibri" panose="020F0502020204030204" pitchFamily="34" charset="0"/>
                <a:cs typeface="Times New Roman" panose="02020603050405020304" pitchFamily="18" charset="0"/>
              </a:rPr>
              <a:t>2</a:t>
            </a:r>
            <a:r>
              <a:rPr lang="fr-FR" sz="4400" b="1" u="sng" baseline="30000" dirty="0">
                <a:solidFill>
                  <a:srgbClr val="0033CC"/>
                </a:solidFill>
                <a:latin typeface="Arial" panose="020B0604020202020204" pitchFamily="34" charset="0"/>
                <a:ea typeface="Calibri" panose="020F0502020204030204" pitchFamily="34" charset="0"/>
                <a:cs typeface="Times New Roman" panose="02020603050405020304" pitchFamily="18" charset="0"/>
              </a:rPr>
              <a:t>e</a:t>
            </a:r>
            <a:r>
              <a:rPr lang="fr-FR" sz="4400" b="1" u="sng" dirty="0">
                <a:solidFill>
                  <a:srgbClr val="FF0000"/>
                </a:solidFill>
                <a:latin typeface="Arial" panose="020B0604020202020204" pitchFamily="34" charset="0"/>
                <a:ea typeface="Calibri" panose="020F0502020204030204" pitchFamily="34" charset="0"/>
                <a:cs typeface="Times New Roman" panose="02020603050405020304" pitchFamily="18" charset="0"/>
              </a:rPr>
              <a:t> Partie</a:t>
            </a:r>
            <a:endParaRPr lang="en-US" sz="4400" b="1" u="sng" dirty="0">
              <a:solidFill>
                <a:srgbClr val="FF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97965-88E0-DB44-738C-09DA925D8C5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297DC5F-43AA-1D42-E9D1-DE813F001E8C}"/>
              </a:ext>
            </a:extLst>
          </p:cNvPr>
          <p:cNvSpPr>
            <a:spLocks noGrp="1"/>
          </p:cNvSpPr>
          <p:nvPr>
            <p:ph idx="1"/>
          </p:nvPr>
        </p:nvSpPr>
        <p:spPr>
          <a:xfrm>
            <a:off x="0" y="0"/>
            <a:ext cx="9144000" cy="6858000"/>
          </a:xfrm>
          <a:solidFill>
            <a:srgbClr val="0033CC"/>
          </a:solidFill>
        </p:spPr>
        <p:txBody>
          <a:bodyPr>
            <a:normAutofit/>
          </a:bodyPr>
          <a:lstStyle/>
          <a:p>
            <a:pPr lvl="0" algn="just"/>
            <a:r>
              <a:rPr lang="fr-FR" sz="3600" dirty="0">
                <a:solidFill>
                  <a:schemeClr val="bg1"/>
                </a:solidFill>
                <a:latin typeface="Arial Rounded MT Bold" panose="020F0704030504030204" pitchFamily="34" charset="0"/>
              </a:rPr>
              <a:t>La colère de Dieu exemplifiée contre</a:t>
            </a:r>
            <a:r>
              <a:rPr lang="fr-FR" sz="3600" i="1" dirty="0">
                <a:solidFill>
                  <a:schemeClr val="bg1"/>
                </a:solidFill>
                <a:latin typeface="Arial Rounded MT Bold" panose="020F0704030504030204" pitchFamily="34" charset="0"/>
              </a:rPr>
              <a:t> </a:t>
            </a:r>
            <a:r>
              <a:rPr lang="fr-FR" sz="3600" i="1" dirty="0">
                <a:solidFill>
                  <a:srgbClr val="FFFF00"/>
                </a:solidFill>
                <a:latin typeface="Arial Rounded MT Bold" panose="020F0704030504030204" pitchFamily="34" charset="0"/>
              </a:rPr>
              <a:t>les Israélites, </a:t>
            </a:r>
            <a:endParaRPr lang="en-US" sz="3600" dirty="0">
              <a:solidFill>
                <a:srgbClr val="FFFF00"/>
              </a:solidFill>
              <a:latin typeface="Arial Rounded MT Bold" panose="020F0704030504030204" pitchFamily="34" charset="0"/>
            </a:endParaRPr>
          </a:p>
          <a:p>
            <a:pPr lvl="0" algn="just"/>
            <a:r>
              <a:rPr lang="fr-FR" sz="3600" dirty="0">
                <a:solidFill>
                  <a:schemeClr val="bg1"/>
                </a:solidFill>
                <a:latin typeface="Arial Rounded MT Bold" panose="020F0704030504030204" pitchFamily="34" charset="0"/>
              </a:rPr>
              <a:t>La colère de Dieu exemplifiée contre</a:t>
            </a:r>
            <a:r>
              <a:rPr lang="fr-FR" sz="3600" i="1" dirty="0">
                <a:solidFill>
                  <a:schemeClr val="bg1"/>
                </a:solidFill>
                <a:latin typeface="Arial Rounded MT Bold" panose="020F0704030504030204" pitchFamily="34" charset="0"/>
              </a:rPr>
              <a:t> </a:t>
            </a:r>
            <a:r>
              <a:rPr lang="fr-FR" sz="3600" i="1" dirty="0" err="1">
                <a:solidFill>
                  <a:srgbClr val="FFFF00"/>
                </a:solidFill>
                <a:latin typeface="Arial Rounded MT Bold" panose="020F0704030504030204" pitchFamily="34" charset="0"/>
              </a:rPr>
              <a:t>Nadab</a:t>
            </a:r>
            <a:r>
              <a:rPr lang="fr-FR" sz="3600" i="1" dirty="0">
                <a:solidFill>
                  <a:srgbClr val="FFFF00"/>
                </a:solidFill>
                <a:latin typeface="Arial Rounded MT Bold" panose="020F0704030504030204" pitchFamily="34" charset="0"/>
              </a:rPr>
              <a:t>, etc., </a:t>
            </a:r>
            <a:endParaRPr lang="en-US" sz="3600" dirty="0">
              <a:solidFill>
                <a:srgbClr val="FFFF00"/>
              </a:solidFill>
              <a:latin typeface="Arial Rounded MT Bold" panose="020F0704030504030204" pitchFamily="34" charset="0"/>
            </a:endParaRPr>
          </a:p>
          <a:p>
            <a:pPr lvl="0" algn="just"/>
            <a:r>
              <a:rPr lang="fr-FR" sz="3600" dirty="0">
                <a:solidFill>
                  <a:schemeClr val="bg1"/>
                </a:solidFill>
                <a:latin typeface="Arial Rounded MT Bold" panose="020F0704030504030204" pitchFamily="34" charset="0"/>
              </a:rPr>
              <a:t>La colère de Dieu exemplifiée contre</a:t>
            </a:r>
            <a:r>
              <a:rPr lang="fr-FR" sz="3600" i="1" dirty="0">
                <a:solidFill>
                  <a:schemeClr val="bg1"/>
                </a:solidFill>
                <a:latin typeface="Arial Rounded MT Bold" panose="020F0704030504030204" pitchFamily="34" charset="0"/>
              </a:rPr>
              <a:t> </a:t>
            </a:r>
            <a:r>
              <a:rPr lang="fr-FR" sz="3600" i="1" dirty="0">
                <a:solidFill>
                  <a:srgbClr val="FFFF00"/>
                </a:solidFill>
                <a:latin typeface="Arial Rounded MT Bold" panose="020F0704030504030204" pitchFamily="34" charset="0"/>
              </a:rPr>
              <a:t>Les espions, </a:t>
            </a:r>
            <a:endParaRPr lang="en-US" sz="3600" dirty="0">
              <a:solidFill>
                <a:srgbClr val="FFFF00"/>
              </a:solidFill>
              <a:latin typeface="Arial Rounded MT Bold" panose="020F0704030504030204" pitchFamily="34" charset="0"/>
            </a:endParaRPr>
          </a:p>
          <a:p>
            <a:pPr lvl="0" algn="just"/>
            <a:r>
              <a:rPr lang="fr-FR" sz="3600" dirty="0">
                <a:solidFill>
                  <a:schemeClr val="bg1"/>
                </a:solidFill>
                <a:latin typeface="Arial Rounded MT Bold" panose="020F0704030504030204" pitchFamily="34" charset="0"/>
              </a:rPr>
              <a:t>La colère de Dieu exemplifiée contre</a:t>
            </a:r>
            <a:r>
              <a:rPr lang="fr-FR" sz="3600" i="1" dirty="0">
                <a:solidFill>
                  <a:schemeClr val="bg1"/>
                </a:solidFill>
                <a:latin typeface="Arial Rounded MT Bold" panose="020F0704030504030204" pitchFamily="34" charset="0"/>
              </a:rPr>
              <a:t> </a:t>
            </a:r>
            <a:r>
              <a:rPr lang="fr-FR" sz="3600" i="1" dirty="0">
                <a:solidFill>
                  <a:srgbClr val="FFFF00"/>
                </a:solidFill>
                <a:latin typeface="Arial Rounded MT Bold" panose="020F0704030504030204" pitchFamily="34" charset="0"/>
              </a:rPr>
              <a:t>Coré, etc., </a:t>
            </a:r>
            <a:endParaRPr lang="en-US" sz="3600" dirty="0">
              <a:solidFill>
                <a:srgbClr val="FFFF00"/>
              </a:solidFill>
              <a:latin typeface="Arial Rounded MT Bold" panose="020F0704030504030204" pitchFamily="34" charset="0"/>
            </a:endParaRPr>
          </a:p>
          <a:p>
            <a:pPr lvl="0" algn="just"/>
            <a:r>
              <a:rPr lang="fr-FR" sz="3600" dirty="0">
                <a:solidFill>
                  <a:schemeClr val="bg1"/>
                </a:solidFill>
                <a:latin typeface="Arial Rounded MT Bold" panose="020F0704030504030204" pitchFamily="34" charset="0"/>
              </a:rPr>
              <a:t>La colère de Dieu exemplifiée contre</a:t>
            </a:r>
            <a:r>
              <a:rPr lang="fr-FR" sz="3600" i="1" dirty="0">
                <a:solidFill>
                  <a:schemeClr val="bg1"/>
                </a:solidFill>
                <a:latin typeface="Arial Rounded MT Bold" panose="020F0704030504030204" pitchFamily="34" charset="0"/>
              </a:rPr>
              <a:t> </a:t>
            </a:r>
            <a:r>
              <a:rPr lang="fr-FR" sz="3600" i="1" dirty="0">
                <a:solidFill>
                  <a:srgbClr val="FFFF00"/>
                </a:solidFill>
                <a:latin typeface="Arial Rounded MT Bold" panose="020F0704030504030204" pitchFamily="34" charset="0"/>
              </a:rPr>
              <a:t>Aaron et Miriam, </a:t>
            </a:r>
            <a:endParaRPr lang="en-US" sz="3600" dirty="0">
              <a:solidFill>
                <a:srgbClr val="FFFF00"/>
              </a:solidFill>
              <a:latin typeface="Arial Rounded MT Bold" panose="020F0704030504030204" pitchFamily="34" charset="0"/>
            </a:endParaRPr>
          </a:p>
        </p:txBody>
      </p:sp>
    </p:spTree>
    <p:extLst>
      <p:ext uri="{BB962C8B-B14F-4D97-AF65-F5344CB8AC3E}">
        <p14:creationId xmlns:p14="http://schemas.microsoft.com/office/powerpoint/2010/main" val="32766185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457B1-A8A6-974A-937E-7475FD47E10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7083F89-8D53-7D6E-E462-1D188C3B4736}"/>
              </a:ext>
            </a:extLst>
          </p:cNvPr>
          <p:cNvSpPr>
            <a:spLocks noGrp="1"/>
          </p:cNvSpPr>
          <p:nvPr>
            <p:ph idx="1"/>
          </p:nvPr>
        </p:nvSpPr>
        <p:spPr>
          <a:xfrm>
            <a:off x="0" y="0"/>
            <a:ext cx="9144000" cy="6858000"/>
          </a:xfrm>
          <a:solidFill>
            <a:srgbClr val="0033CC"/>
          </a:solidFill>
        </p:spPr>
        <p:txBody>
          <a:bodyPr>
            <a:normAutofit/>
          </a:bodyPr>
          <a:lstStyle/>
          <a:p>
            <a:pPr lvl="0" algn="just"/>
            <a:r>
              <a:rPr lang="fr-FR" sz="3600" dirty="0">
                <a:solidFill>
                  <a:schemeClr val="bg1"/>
                </a:solidFill>
                <a:latin typeface="Arial Rounded MT Bold" panose="020F0704030504030204" pitchFamily="34" charset="0"/>
              </a:rPr>
              <a:t>La colère de Dieu exemplifiée contre</a:t>
            </a:r>
            <a:r>
              <a:rPr lang="fr-FR" sz="3600" i="1" dirty="0">
                <a:solidFill>
                  <a:schemeClr val="bg1"/>
                </a:solidFill>
                <a:latin typeface="Arial Rounded MT Bold" panose="020F0704030504030204" pitchFamily="34" charset="0"/>
              </a:rPr>
              <a:t> </a:t>
            </a:r>
            <a:r>
              <a:rPr lang="fr-FR" sz="3600" i="1" dirty="0">
                <a:solidFill>
                  <a:srgbClr val="FFFF00"/>
                </a:solidFill>
                <a:latin typeface="Arial Rounded MT Bold" panose="020F0704030504030204" pitchFamily="34" charset="0"/>
              </a:rPr>
              <a:t>Cinq Rois d’Assyrie </a:t>
            </a:r>
            <a:endParaRPr lang="en-US" sz="3600" dirty="0">
              <a:solidFill>
                <a:srgbClr val="FFFF00"/>
              </a:solidFill>
              <a:latin typeface="Arial Rounded MT Bold" panose="020F0704030504030204" pitchFamily="34" charset="0"/>
            </a:endParaRPr>
          </a:p>
          <a:p>
            <a:pPr lvl="0" algn="just"/>
            <a:r>
              <a:rPr lang="fr-FR" sz="3600" dirty="0">
                <a:solidFill>
                  <a:schemeClr val="bg1"/>
                </a:solidFill>
                <a:latin typeface="Arial Rounded MT Bold" panose="020F0704030504030204" pitchFamily="34" charset="0"/>
              </a:rPr>
              <a:t>La colère de Dieu exemplifiée contre</a:t>
            </a:r>
            <a:r>
              <a:rPr lang="fr-FR" sz="3600" i="1" dirty="0">
                <a:solidFill>
                  <a:schemeClr val="bg1"/>
                </a:solidFill>
                <a:latin typeface="Arial Rounded MT Bold" panose="020F0704030504030204" pitchFamily="34" charset="0"/>
              </a:rPr>
              <a:t> </a:t>
            </a:r>
            <a:r>
              <a:rPr lang="fr-FR" sz="3600" i="1" dirty="0" err="1">
                <a:solidFill>
                  <a:srgbClr val="FFFF00"/>
                </a:solidFill>
                <a:latin typeface="Arial Rounded MT Bold" panose="020F0704030504030204" pitchFamily="34" charset="0"/>
              </a:rPr>
              <a:t>Abimelech</a:t>
            </a:r>
            <a:r>
              <a:rPr lang="fr-FR" sz="3600" i="1" dirty="0">
                <a:solidFill>
                  <a:srgbClr val="FFFF00"/>
                </a:solidFill>
                <a:latin typeface="Arial Rounded MT Bold" panose="020F0704030504030204" pitchFamily="34" charset="0"/>
              </a:rPr>
              <a:t>, (Sara</a:t>
            </a:r>
            <a:r>
              <a:rPr lang="fr-FR" sz="3600" i="1" dirty="0">
                <a:solidFill>
                  <a:schemeClr val="bg1"/>
                </a:solidFill>
                <a:latin typeface="Arial Rounded MT Bold" panose="020F0704030504030204" pitchFamily="34" charset="0"/>
              </a:rPr>
              <a:t>) </a:t>
            </a:r>
            <a:endParaRPr lang="en-US" sz="3600" dirty="0">
              <a:solidFill>
                <a:schemeClr val="bg1"/>
              </a:solidFill>
              <a:latin typeface="Arial Rounded MT Bold" panose="020F0704030504030204" pitchFamily="34" charset="0"/>
            </a:endParaRPr>
          </a:p>
          <a:p>
            <a:pPr lvl="0" algn="just"/>
            <a:r>
              <a:rPr lang="fr-FR" sz="3600" dirty="0">
                <a:solidFill>
                  <a:schemeClr val="bg1"/>
                </a:solidFill>
                <a:latin typeface="Arial Rounded MT Bold" panose="020F0704030504030204" pitchFamily="34" charset="0"/>
              </a:rPr>
              <a:t>La colère de Dieu exemplifiée contre</a:t>
            </a:r>
            <a:r>
              <a:rPr lang="fr-FR" sz="3600" i="1" dirty="0">
                <a:solidFill>
                  <a:schemeClr val="bg1"/>
                </a:solidFill>
                <a:latin typeface="Arial Rounded MT Bold" panose="020F0704030504030204" pitchFamily="34" charset="0"/>
              </a:rPr>
              <a:t> </a:t>
            </a:r>
            <a:r>
              <a:rPr lang="fr-FR" sz="3600" i="1" dirty="0">
                <a:solidFill>
                  <a:srgbClr val="FFFF00"/>
                </a:solidFill>
                <a:latin typeface="Arial Rounded MT Bold" panose="020F0704030504030204" pitchFamily="34" charset="0"/>
              </a:rPr>
              <a:t>Saül, </a:t>
            </a:r>
            <a:endParaRPr lang="en-US" sz="3600" dirty="0">
              <a:solidFill>
                <a:srgbClr val="FFFF00"/>
              </a:solidFill>
              <a:latin typeface="Arial Rounded MT Bold" panose="020F0704030504030204" pitchFamily="34" charset="0"/>
            </a:endParaRPr>
          </a:p>
          <a:p>
            <a:pPr lvl="0" algn="just"/>
            <a:r>
              <a:rPr lang="fr-FR" sz="3600" dirty="0">
                <a:solidFill>
                  <a:schemeClr val="bg1"/>
                </a:solidFill>
                <a:latin typeface="Arial Rounded MT Bold" panose="020F0704030504030204" pitchFamily="34" charset="0"/>
              </a:rPr>
              <a:t>La colère de Dieu exemplifiée contre</a:t>
            </a:r>
            <a:r>
              <a:rPr lang="fr-FR" sz="3600" i="1" dirty="0">
                <a:solidFill>
                  <a:schemeClr val="bg1"/>
                </a:solidFill>
                <a:latin typeface="Arial Rounded MT Bold" panose="020F0704030504030204" pitchFamily="34" charset="0"/>
              </a:rPr>
              <a:t> </a:t>
            </a:r>
            <a:r>
              <a:rPr lang="fr-FR" sz="3600" i="1" dirty="0" err="1">
                <a:solidFill>
                  <a:srgbClr val="FFFF00"/>
                </a:solidFill>
                <a:latin typeface="Arial Rounded MT Bold" panose="020F0704030504030204" pitchFamily="34" charset="0"/>
              </a:rPr>
              <a:t>Uzzah</a:t>
            </a:r>
            <a:r>
              <a:rPr lang="fr-FR" sz="3600" i="1" dirty="0">
                <a:solidFill>
                  <a:srgbClr val="FFFF00"/>
                </a:solidFill>
                <a:latin typeface="Arial Rounded MT Bold" panose="020F0704030504030204" pitchFamily="34" charset="0"/>
              </a:rPr>
              <a:t>, </a:t>
            </a:r>
            <a:endParaRPr lang="en-US" sz="3600" dirty="0">
              <a:solidFill>
                <a:srgbClr val="FFFF00"/>
              </a:solidFill>
              <a:latin typeface="Arial Rounded MT Bold" panose="020F0704030504030204" pitchFamily="34" charset="0"/>
            </a:endParaRPr>
          </a:p>
          <a:p>
            <a:pPr lvl="0" algn="just"/>
            <a:r>
              <a:rPr lang="fr-FR" sz="3600" dirty="0">
                <a:solidFill>
                  <a:schemeClr val="bg1"/>
                </a:solidFill>
                <a:latin typeface="Arial Rounded MT Bold" panose="020F0704030504030204" pitchFamily="34" charset="0"/>
              </a:rPr>
              <a:t>La colère de Dieu exemplifiée contre</a:t>
            </a:r>
            <a:r>
              <a:rPr lang="fr-FR" sz="3600" i="1" dirty="0">
                <a:solidFill>
                  <a:schemeClr val="bg1"/>
                </a:solidFill>
                <a:latin typeface="Arial Rounded MT Bold" panose="020F0704030504030204" pitchFamily="34" charset="0"/>
              </a:rPr>
              <a:t> </a:t>
            </a:r>
            <a:r>
              <a:rPr lang="fr-FR" sz="3600" i="1" dirty="0">
                <a:solidFill>
                  <a:srgbClr val="FFFF00"/>
                </a:solidFill>
                <a:latin typeface="Arial Rounded MT Bold" panose="020F0704030504030204" pitchFamily="34" charset="0"/>
              </a:rPr>
              <a:t>Sennachérib, </a:t>
            </a:r>
            <a:endParaRPr lang="en-US" sz="3600" dirty="0">
              <a:solidFill>
                <a:srgbClr val="FFFF00"/>
              </a:solidFill>
              <a:latin typeface="Arial Rounded MT Bold" panose="020F0704030504030204" pitchFamily="34" charset="0"/>
            </a:endParaRPr>
          </a:p>
        </p:txBody>
      </p:sp>
    </p:spTree>
    <p:extLst>
      <p:ext uri="{BB962C8B-B14F-4D97-AF65-F5344CB8AC3E}">
        <p14:creationId xmlns:p14="http://schemas.microsoft.com/office/powerpoint/2010/main" val="26117548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20294-9874-1410-8BF2-9C070F0A769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11E6AF9-F65B-1E06-3438-0210A9BEE4F6}"/>
              </a:ext>
            </a:extLst>
          </p:cNvPr>
          <p:cNvSpPr>
            <a:spLocks noGrp="1"/>
          </p:cNvSpPr>
          <p:nvPr>
            <p:ph idx="1"/>
          </p:nvPr>
        </p:nvSpPr>
        <p:spPr>
          <a:xfrm>
            <a:off x="0" y="0"/>
            <a:ext cx="9144000" cy="6858000"/>
          </a:xfrm>
          <a:solidFill>
            <a:srgbClr val="460000"/>
          </a:solidFill>
        </p:spPr>
        <p:txBody>
          <a:bodyPr>
            <a:normAutofit fontScale="92500"/>
          </a:bodyPr>
          <a:lstStyle/>
          <a:p>
            <a:pPr algn="just"/>
            <a:r>
              <a:rPr lang="fr-FR" sz="4000" dirty="0">
                <a:solidFill>
                  <a:schemeClr val="bg1"/>
                </a:solidFill>
                <a:latin typeface="Arial Rounded MT Bold" panose="020F0704030504030204" pitchFamily="34" charset="0"/>
              </a:rPr>
              <a:t> #1 </a:t>
            </a:r>
            <a:r>
              <a:rPr lang="fr-FR" sz="4000" b="1" dirty="0">
                <a:solidFill>
                  <a:srgbClr val="FFFF00"/>
                </a:solidFill>
                <a:latin typeface="Arial Rounded MT Bold" panose="020F0704030504030204" pitchFamily="34" charset="0"/>
              </a:rPr>
              <a:t>DIEU VEUT  ÉPARGNER SES ENFANTS DE SA COLÈRE</a:t>
            </a:r>
            <a:endParaRPr lang="en-US" sz="4000" dirty="0">
              <a:solidFill>
                <a:srgbClr val="FFFF00"/>
              </a:solidFill>
              <a:latin typeface="Arial Rounded MT Bold" panose="020F0704030504030204" pitchFamily="34" charset="0"/>
            </a:endParaRPr>
          </a:p>
          <a:p>
            <a:pPr lvl="0" algn="just"/>
            <a:r>
              <a:rPr lang="fr-FR" sz="4000" b="1" dirty="0">
                <a:solidFill>
                  <a:schemeClr val="bg1"/>
                </a:solidFill>
                <a:latin typeface="Arial Rounded MT Bold" panose="020F0704030504030204" pitchFamily="34" charset="0"/>
              </a:rPr>
              <a:t>Dieu envoie son Fils sur la terre afin d’épargner les hommes de sa colère.</a:t>
            </a:r>
            <a:endParaRPr lang="en-US" sz="4000" dirty="0">
              <a:solidFill>
                <a:schemeClr val="bg1"/>
              </a:solidFill>
              <a:latin typeface="Arial Rounded MT Bold" panose="020F0704030504030204" pitchFamily="34" charset="0"/>
            </a:endParaRPr>
          </a:p>
          <a:p>
            <a:pPr algn="just"/>
            <a:r>
              <a:rPr lang="fr-FR" sz="4000" dirty="0">
                <a:solidFill>
                  <a:srgbClr val="FFFF00"/>
                </a:solidFill>
                <a:latin typeface="Arial Rounded MT Bold" panose="020F0704030504030204" pitchFamily="34" charset="0"/>
              </a:rPr>
              <a:t>2Co 6:17 C'est pourquoi, Sortez du milieu d'eux, Et séparez-vous, dit le Seigneur; Ne touchez pas à ce qui est impur, Et je vous accueillerai.</a:t>
            </a:r>
          </a:p>
          <a:p>
            <a:pPr algn="just"/>
            <a:r>
              <a:rPr lang="fr-FR" sz="4000" dirty="0">
                <a:solidFill>
                  <a:srgbClr val="FFFF00"/>
                </a:solidFill>
                <a:latin typeface="Arial Rounded MT Bold" panose="020F0704030504030204" pitchFamily="34" charset="0"/>
              </a:rPr>
              <a:t> 18 Je serai pour vous un père, Et vous serez pour moi des fils et des filles, Dit le Seigneur tout-puissant.</a:t>
            </a:r>
            <a:endParaRPr lang="en-US" sz="4000"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9725471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F47BC-5732-1F31-CC31-4A18D91837C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A89DCC9-AB8E-5C6F-F165-9EF91ED9F337}"/>
              </a:ext>
            </a:extLst>
          </p:cNvPr>
          <p:cNvSpPr>
            <a:spLocks noGrp="1"/>
          </p:cNvSpPr>
          <p:nvPr>
            <p:ph idx="1"/>
          </p:nvPr>
        </p:nvSpPr>
        <p:spPr>
          <a:xfrm>
            <a:off x="0" y="0"/>
            <a:ext cx="9144000" cy="6858000"/>
          </a:xfrm>
          <a:solidFill>
            <a:srgbClr val="99FF33"/>
          </a:solidFill>
        </p:spPr>
        <p:txBody>
          <a:bodyPr>
            <a:normAutofit/>
          </a:bodyPr>
          <a:lstStyle/>
          <a:p>
            <a:pPr lvl="0" algn="just"/>
            <a:r>
              <a:rPr lang="fr-FR" sz="4000" b="1" dirty="0">
                <a:solidFill>
                  <a:srgbClr val="CC00FF"/>
                </a:solidFill>
                <a:latin typeface="Copperplate Gothic Bold" panose="020E0705020206020404" pitchFamily="34" charset="0"/>
              </a:rPr>
              <a:t>#2 La colère de Dieu est évitée pour ceux qui croient. </a:t>
            </a:r>
            <a:endParaRPr lang="en-US" sz="4000" dirty="0">
              <a:solidFill>
                <a:srgbClr val="CC00FF"/>
              </a:solidFill>
              <a:latin typeface="Copperplate Gothic Bold" panose="020E0705020206020404" pitchFamily="34" charset="0"/>
            </a:endParaRPr>
          </a:p>
          <a:p>
            <a:pPr algn="just"/>
            <a:r>
              <a:rPr lang="fr-FR" sz="4000" dirty="0">
                <a:latin typeface="Arial Rounded MT Bold" panose="020F0704030504030204" pitchFamily="34" charset="0"/>
              </a:rPr>
              <a:t>Joh 3:14-18 </a:t>
            </a:r>
            <a:endParaRPr lang="en-US" sz="4000" dirty="0">
              <a:latin typeface="Arial Rounded MT Bold" panose="020F0704030504030204" pitchFamily="34" charset="0"/>
            </a:endParaRPr>
          </a:p>
          <a:p>
            <a:pPr algn="just"/>
            <a:r>
              <a:rPr lang="fr-FR" sz="4000" dirty="0">
                <a:solidFill>
                  <a:srgbClr val="0033CC"/>
                </a:solidFill>
                <a:latin typeface="Arial Rounded MT Bold" panose="020F0704030504030204" pitchFamily="34" charset="0"/>
              </a:rPr>
              <a:t>14 Et comme Moïse éleva le serpent dans le désert, il faut de même que le Fils de l'homme soit élevé,</a:t>
            </a:r>
            <a:endParaRPr lang="en-US" sz="4000" dirty="0">
              <a:solidFill>
                <a:srgbClr val="0033CC"/>
              </a:solidFill>
              <a:latin typeface="Arial Rounded MT Bold" panose="020F0704030504030204" pitchFamily="34" charset="0"/>
            </a:endParaRPr>
          </a:p>
          <a:p>
            <a:pPr algn="just"/>
            <a:r>
              <a:rPr lang="fr-FR" sz="4000" dirty="0">
                <a:latin typeface="Arial Rounded MT Bold" panose="020F0704030504030204" pitchFamily="34" charset="0"/>
              </a:rPr>
              <a:t>15 afin que quiconque croit en lui ait la vie éternelle.</a:t>
            </a:r>
            <a:endParaRPr lang="en-US" sz="4000" dirty="0">
              <a:latin typeface="Arial Rounded MT Bold" panose="020F0704030504030204" pitchFamily="34" charset="0"/>
            </a:endParaRPr>
          </a:p>
          <a:p>
            <a:pPr lvl="0" algn="just"/>
            <a:endParaRPr lang="en-US" dirty="0">
              <a:latin typeface="Arial Rounded MT Bold" panose="020F0704030504030204" pitchFamily="34" charset="0"/>
            </a:endParaRPr>
          </a:p>
        </p:txBody>
      </p:sp>
    </p:spTree>
    <p:extLst>
      <p:ext uri="{BB962C8B-B14F-4D97-AF65-F5344CB8AC3E}">
        <p14:creationId xmlns:p14="http://schemas.microsoft.com/office/powerpoint/2010/main" val="2966002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0D9086-FFF7-3659-00BB-16E6F76758D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BEB42C5-893D-6F70-E162-3DFCB0A9190E}"/>
              </a:ext>
            </a:extLst>
          </p:cNvPr>
          <p:cNvSpPr>
            <a:spLocks noGrp="1"/>
          </p:cNvSpPr>
          <p:nvPr>
            <p:ph idx="1"/>
          </p:nvPr>
        </p:nvSpPr>
        <p:spPr>
          <a:xfrm>
            <a:off x="0" y="0"/>
            <a:ext cx="9144000" cy="6858000"/>
          </a:xfrm>
          <a:solidFill>
            <a:srgbClr val="99FF33"/>
          </a:solidFill>
        </p:spPr>
        <p:txBody>
          <a:bodyPr>
            <a:normAutofit lnSpcReduction="10000"/>
          </a:bodyPr>
          <a:lstStyle/>
          <a:p>
            <a:pPr algn="just"/>
            <a:r>
              <a:rPr lang="fr-FR" sz="3600" dirty="0">
                <a:latin typeface="Arial Rounded MT Bold" panose="020F0704030504030204" pitchFamily="34" charset="0"/>
              </a:rPr>
              <a:t>16 Car Dieu a tant aimé le monde qu'il a donné son Fils unique, afin que quiconque croit en lui ne périsse point, mais qu'il ait la vie éternelle.</a:t>
            </a:r>
            <a:endParaRPr lang="en-US" sz="3600" dirty="0">
              <a:latin typeface="Arial Rounded MT Bold" panose="020F0704030504030204" pitchFamily="34" charset="0"/>
            </a:endParaRPr>
          </a:p>
          <a:p>
            <a:pPr algn="just"/>
            <a:r>
              <a:rPr lang="fr-FR" sz="3600" dirty="0">
                <a:solidFill>
                  <a:srgbClr val="0033CC"/>
                </a:solidFill>
                <a:latin typeface="Arial Rounded MT Bold" panose="020F0704030504030204" pitchFamily="34" charset="0"/>
              </a:rPr>
              <a:t>17 Dieu, en effet, n'a pas envoyé son Fils dans le monde pour qu'il juge le monde, mais pour que le monde soit sauvé par lui.</a:t>
            </a:r>
            <a:endParaRPr lang="en-US" sz="3600" dirty="0">
              <a:solidFill>
                <a:srgbClr val="0033CC"/>
              </a:solidFill>
              <a:latin typeface="Arial Rounded MT Bold" panose="020F0704030504030204" pitchFamily="34" charset="0"/>
            </a:endParaRPr>
          </a:p>
          <a:p>
            <a:pPr algn="just"/>
            <a:r>
              <a:rPr lang="fr-FR" sz="3600" dirty="0">
                <a:latin typeface="Arial Rounded MT Bold" panose="020F0704030504030204" pitchFamily="34" charset="0"/>
              </a:rPr>
              <a:t>18 Celui qui croit en lui n'est point jugé; mais celui qui ne croit pas est déjà jugé, parce qu'il n'a pas cru au nom du Fils unique de Dieu. </a:t>
            </a:r>
            <a:endParaRPr lang="en-US" sz="3600" dirty="0">
              <a:latin typeface="Arial Rounded MT Bold" panose="020F0704030504030204" pitchFamily="34" charset="0"/>
            </a:endParaRPr>
          </a:p>
          <a:p>
            <a:pPr lvl="0" algn="just"/>
            <a:endParaRPr lang="en-US" dirty="0">
              <a:latin typeface="Arial Rounded MT Bold" panose="020F0704030504030204" pitchFamily="34" charset="0"/>
            </a:endParaRPr>
          </a:p>
        </p:txBody>
      </p:sp>
    </p:spTree>
    <p:extLst>
      <p:ext uri="{BB962C8B-B14F-4D97-AF65-F5344CB8AC3E}">
        <p14:creationId xmlns:p14="http://schemas.microsoft.com/office/powerpoint/2010/main" val="16919201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7BDAA-B30A-3A84-8BEF-FBD9207A3D2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B72143D-9F1E-81A5-8ED2-1D47CFC07C96}"/>
              </a:ext>
            </a:extLst>
          </p:cNvPr>
          <p:cNvSpPr>
            <a:spLocks noGrp="1"/>
          </p:cNvSpPr>
          <p:nvPr>
            <p:ph idx="1"/>
          </p:nvPr>
        </p:nvSpPr>
        <p:spPr>
          <a:xfrm>
            <a:off x="0" y="0"/>
            <a:ext cx="9144000" cy="6858000"/>
          </a:xfrm>
          <a:solidFill>
            <a:srgbClr val="99FF33"/>
          </a:solidFill>
        </p:spPr>
        <p:txBody>
          <a:bodyPr>
            <a:normAutofit/>
          </a:bodyPr>
          <a:lstStyle/>
          <a:p>
            <a:pPr algn="just"/>
            <a:r>
              <a:rPr lang="fr-FR" sz="4400" dirty="0">
                <a:solidFill>
                  <a:srgbClr val="0033CC"/>
                </a:solidFill>
                <a:latin typeface="Arial Rounded MT Bold" panose="020F0704030504030204" pitchFamily="34" charset="0"/>
              </a:rPr>
              <a:t>Ro 3:25 </a:t>
            </a:r>
            <a:r>
              <a:rPr lang="fr-FR" sz="4400" dirty="0">
                <a:latin typeface="Arial Rounded MT Bold" panose="020F0704030504030204" pitchFamily="34" charset="0"/>
              </a:rPr>
              <a:t>C'est lui que Dieu a destiné, par son sang, à être, pour ceux qui croiraient victime propitiatoire, afin de montrer sa justice, parce qu'il avait laissé impunis les péchés commis auparavant, au temps de sa patience, afin, dis-je, </a:t>
            </a:r>
            <a:endParaRPr lang="en-US" sz="4400" dirty="0">
              <a:latin typeface="Arial Rounded MT Bold" panose="020F0704030504030204" pitchFamily="34" charset="0"/>
            </a:endParaRPr>
          </a:p>
          <a:p>
            <a:pPr lvl="0" algn="just"/>
            <a:endParaRPr lang="en-US" dirty="0">
              <a:latin typeface="Arial Rounded MT Bold" panose="020F0704030504030204" pitchFamily="34" charset="0"/>
            </a:endParaRPr>
          </a:p>
        </p:txBody>
      </p:sp>
    </p:spTree>
    <p:extLst>
      <p:ext uri="{BB962C8B-B14F-4D97-AF65-F5344CB8AC3E}">
        <p14:creationId xmlns:p14="http://schemas.microsoft.com/office/powerpoint/2010/main" val="14687036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5F3BA8-DF7A-2E7B-8A72-D88C8D43A8B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D0EE045-9EDA-8BAB-210A-1860CF6B78DE}"/>
              </a:ext>
            </a:extLst>
          </p:cNvPr>
          <p:cNvSpPr>
            <a:spLocks noGrp="1"/>
          </p:cNvSpPr>
          <p:nvPr>
            <p:ph idx="1"/>
          </p:nvPr>
        </p:nvSpPr>
        <p:spPr>
          <a:xfrm>
            <a:off x="0" y="0"/>
            <a:ext cx="9144000" cy="6858000"/>
          </a:xfrm>
          <a:solidFill>
            <a:srgbClr val="99FF33"/>
          </a:solidFill>
        </p:spPr>
        <p:txBody>
          <a:bodyPr>
            <a:normAutofit/>
          </a:bodyPr>
          <a:lstStyle/>
          <a:p>
            <a:pPr algn="just"/>
            <a:r>
              <a:rPr lang="fr-FR" sz="5400" dirty="0">
                <a:solidFill>
                  <a:srgbClr val="0033CC"/>
                </a:solidFill>
                <a:latin typeface="Arial Rounded MT Bold" panose="020F0704030504030204" pitchFamily="34" charset="0"/>
              </a:rPr>
              <a:t>Ro 5:1 </a:t>
            </a:r>
            <a:r>
              <a:rPr lang="fr-FR" sz="5400" dirty="0">
                <a:latin typeface="Arial Rounded MT Bold" panose="020F0704030504030204" pitchFamily="34" charset="0"/>
              </a:rPr>
              <a:t>¶ Étant donc justifiés par la foi, nous avons la paix avec Dieu par notre Seigneur Jésus-Christ, </a:t>
            </a:r>
          </a:p>
          <a:p>
            <a:pPr lvl="0" algn="just"/>
            <a:endParaRPr lang="en-US" dirty="0">
              <a:latin typeface="Arial Rounded MT Bold" panose="020F0704030504030204" pitchFamily="34" charset="0"/>
            </a:endParaRPr>
          </a:p>
        </p:txBody>
      </p:sp>
    </p:spTree>
    <p:extLst>
      <p:ext uri="{BB962C8B-B14F-4D97-AF65-F5344CB8AC3E}">
        <p14:creationId xmlns:p14="http://schemas.microsoft.com/office/powerpoint/2010/main" val="37457570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3FC12-5B39-9E3C-9D95-7FCF2CAD5BE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117AE5-56D2-AF5B-B055-D5D4100CFEAB}"/>
              </a:ext>
            </a:extLst>
          </p:cNvPr>
          <p:cNvSpPr>
            <a:spLocks noGrp="1"/>
          </p:cNvSpPr>
          <p:nvPr>
            <p:ph idx="1"/>
          </p:nvPr>
        </p:nvSpPr>
        <p:spPr>
          <a:xfrm>
            <a:off x="0" y="0"/>
            <a:ext cx="9144000" cy="6858000"/>
          </a:xfrm>
          <a:solidFill>
            <a:schemeClr val="bg1"/>
          </a:solidFill>
        </p:spPr>
        <p:txBody>
          <a:bodyPr>
            <a:normAutofit fontScale="85000" lnSpcReduction="20000"/>
          </a:bodyPr>
          <a:lstStyle/>
          <a:p>
            <a:pPr algn="just"/>
            <a:r>
              <a:rPr lang="fr-FR" sz="4800" dirty="0">
                <a:solidFill>
                  <a:srgbClr val="FC0AFC"/>
                </a:solidFill>
                <a:latin typeface="Copperplate Gothic Bold" panose="020E0705020206020404" pitchFamily="34" charset="0"/>
              </a:rPr>
              <a:t>#3 La colère de Dieu est évitée lors de la confession du péché et du repentir.</a:t>
            </a:r>
          </a:p>
          <a:p>
            <a:pPr algn="just"/>
            <a:r>
              <a:rPr lang="fr-FR" sz="4800" dirty="0">
                <a:latin typeface="Arial Rounded MT Bold" panose="020F0704030504030204" pitchFamily="34" charset="0"/>
              </a:rPr>
              <a:t>1Jo 1:9 Si nous confessons nos péchés, il est fidèle et juste pour nous les pardonner, et pour nous purifier de toute iniquité.</a:t>
            </a:r>
          </a:p>
          <a:p>
            <a:pPr algn="just"/>
            <a:r>
              <a:rPr lang="fr-FR" sz="4800" dirty="0">
                <a:solidFill>
                  <a:srgbClr val="0033CC"/>
                </a:solidFill>
                <a:latin typeface="Arial Rounded MT Bold" panose="020F0704030504030204" pitchFamily="34" charset="0"/>
              </a:rPr>
              <a:t>Ps 32:5 Je t'ai fait connaître mon péché, je n'ai pas caché mon iniquité; J'ai dit: J'avouerai mes transgressions à l'Éternel! Et tu as effacé la peine de mon péché.</a:t>
            </a:r>
            <a:endParaRPr lang="en-US" sz="4800" dirty="0">
              <a:solidFill>
                <a:srgbClr val="0033CC"/>
              </a:solidFill>
              <a:latin typeface="Arial Rounded MT Bold" panose="020F0704030504030204" pitchFamily="34" charset="0"/>
            </a:endParaRPr>
          </a:p>
          <a:p>
            <a:pPr lvl="0" algn="just"/>
            <a:endParaRPr lang="en-US" dirty="0">
              <a:latin typeface="Arial Rounded MT Bold" panose="020F0704030504030204" pitchFamily="34" charset="0"/>
            </a:endParaRPr>
          </a:p>
        </p:txBody>
      </p:sp>
    </p:spTree>
    <p:extLst>
      <p:ext uri="{BB962C8B-B14F-4D97-AF65-F5344CB8AC3E}">
        <p14:creationId xmlns:p14="http://schemas.microsoft.com/office/powerpoint/2010/main" val="7202862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FFD6DE-C779-44C5-C28B-FDA8066B172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F7EB62E-BCDE-E39A-8126-C3463074ECD6}"/>
              </a:ext>
            </a:extLst>
          </p:cNvPr>
          <p:cNvSpPr>
            <a:spLocks noGrp="1"/>
          </p:cNvSpPr>
          <p:nvPr>
            <p:ph idx="1"/>
          </p:nvPr>
        </p:nvSpPr>
        <p:spPr>
          <a:xfrm>
            <a:off x="0" y="0"/>
            <a:ext cx="9144000" cy="6858000"/>
          </a:xfrm>
          <a:gradFill flip="none" rotWithShape="1">
            <a:gsLst>
              <a:gs pos="0">
                <a:srgbClr val="99FF33">
                  <a:tint val="66000"/>
                  <a:satMod val="160000"/>
                </a:srgbClr>
              </a:gs>
              <a:gs pos="50000">
                <a:srgbClr val="99FF33">
                  <a:tint val="44500"/>
                  <a:satMod val="160000"/>
                </a:srgbClr>
              </a:gs>
              <a:gs pos="100000">
                <a:srgbClr val="99FF33">
                  <a:tint val="23500"/>
                  <a:satMod val="160000"/>
                </a:srgbClr>
              </a:gs>
            </a:gsLst>
            <a:path path="circle">
              <a:fillToRect l="50000" t="50000" r="50000" b="50000"/>
            </a:path>
            <a:tileRect/>
          </a:gradFill>
        </p:spPr>
        <p:txBody>
          <a:bodyPr>
            <a:normAutofit lnSpcReduction="10000"/>
          </a:bodyPr>
          <a:lstStyle/>
          <a:p>
            <a:pPr lvl="0" algn="just"/>
            <a:r>
              <a:rPr lang="fr-FR" sz="4000" b="1" dirty="0">
                <a:solidFill>
                  <a:srgbClr val="CC00FF"/>
                </a:solidFill>
                <a:latin typeface="Copperplate Gothic Bold" panose="020E0705020206020404" pitchFamily="34" charset="0"/>
              </a:rPr>
              <a:t>#4 Dieu ne prend aucun plaisir en faisant pleuvoir sa colère sur les fils de l’homme.  </a:t>
            </a:r>
            <a:endParaRPr lang="en-US" sz="4000" dirty="0">
              <a:solidFill>
                <a:srgbClr val="CC00FF"/>
              </a:solidFill>
              <a:latin typeface="Copperplate Gothic Bold" panose="020E0705020206020404" pitchFamily="34" charset="0"/>
            </a:endParaRPr>
          </a:p>
          <a:p>
            <a:pPr algn="just"/>
            <a:r>
              <a:rPr lang="fr-FR" sz="4000" dirty="0">
                <a:latin typeface="Arial Rounded MT Bold" panose="020F0704030504030204" pitchFamily="34" charset="0"/>
              </a:rPr>
              <a:t>Ps 103:8 L'Éternel est miséricordieux et compatissant, Lent à la colère et riche en bonté; </a:t>
            </a:r>
            <a:endParaRPr lang="en-US" sz="4000" dirty="0">
              <a:latin typeface="Arial Rounded MT Bold" panose="020F0704030504030204" pitchFamily="34" charset="0"/>
            </a:endParaRPr>
          </a:p>
          <a:p>
            <a:pPr algn="just"/>
            <a:r>
              <a:rPr lang="fr-FR" sz="4000" dirty="0">
                <a:solidFill>
                  <a:srgbClr val="C00000"/>
                </a:solidFill>
                <a:latin typeface="Arial Rounded MT Bold" panose="020F0704030504030204" pitchFamily="34" charset="0"/>
              </a:rPr>
              <a:t>Isa 48:9 ¶ A cause de mon nom, je suspends ma colère; A cause de ma gloire, je me contiens envers toi, Pour ne pas t'exterminer. </a:t>
            </a:r>
            <a:endParaRPr lang="en-US" sz="4000" dirty="0">
              <a:solidFill>
                <a:srgbClr val="C00000"/>
              </a:solidFill>
              <a:latin typeface="Arial Rounded MT Bold" panose="020F0704030504030204" pitchFamily="34" charset="0"/>
            </a:endParaRPr>
          </a:p>
          <a:p>
            <a:pPr lvl="0" algn="just"/>
            <a:endParaRPr lang="en-US" dirty="0">
              <a:latin typeface="Arial Rounded MT Bold" panose="020F0704030504030204" pitchFamily="34" charset="0"/>
            </a:endParaRPr>
          </a:p>
        </p:txBody>
      </p:sp>
    </p:spTree>
    <p:extLst>
      <p:ext uri="{BB962C8B-B14F-4D97-AF65-F5344CB8AC3E}">
        <p14:creationId xmlns:p14="http://schemas.microsoft.com/office/powerpoint/2010/main" val="2812695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E3CA8-C809-4624-5D1B-5AE13D34B97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B4CD8B-ECC5-D92D-2A49-1FCEE6C154D1}"/>
              </a:ext>
            </a:extLst>
          </p:cNvPr>
          <p:cNvSpPr>
            <a:spLocks noGrp="1"/>
          </p:cNvSpPr>
          <p:nvPr>
            <p:ph idx="1"/>
          </p:nvPr>
        </p:nvSpPr>
        <p:spPr>
          <a:xfrm>
            <a:off x="0" y="0"/>
            <a:ext cx="9144000" cy="6858000"/>
          </a:xfrm>
          <a:gradFill flip="none" rotWithShape="1">
            <a:gsLst>
              <a:gs pos="0">
                <a:srgbClr val="99FF33">
                  <a:tint val="66000"/>
                  <a:satMod val="160000"/>
                </a:srgbClr>
              </a:gs>
              <a:gs pos="50000">
                <a:srgbClr val="99FF33">
                  <a:tint val="44500"/>
                  <a:satMod val="160000"/>
                </a:srgbClr>
              </a:gs>
              <a:gs pos="100000">
                <a:srgbClr val="99FF33">
                  <a:tint val="23500"/>
                  <a:satMod val="160000"/>
                </a:srgbClr>
              </a:gs>
            </a:gsLst>
            <a:path path="circle">
              <a:fillToRect l="50000" t="50000" r="50000" b="50000"/>
            </a:path>
            <a:tileRect/>
          </a:gradFill>
        </p:spPr>
        <p:txBody>
          <a:bodyPr>
            <a:normAutofit/>
          </a:bodyPr>
          <a:lstStyle/>
          <a:p>
            <a:pPr algn="just"/>
            <a:r>
              <a:rPr lang="fr-FR" sz="4000" b="1" dirty="0">
                <a:solidFill>
                  <a:srgbClr val="C00000"/>
                </a:solidFill>
                <a:latin typeface="Arial Rounded MT Bold" panose="020F0704030504030204" pitchFamily="34" charset="0"/>
              </a:rPr>
              <a:t>Jonas 4:2</a:t>
            </a:r>
            <a:r>
              <a:rPr lang="fr-FR" sz="4000" dirty="0">
                <a:solidFill>
                  <a:srgbClr val="C00000"/>
                </a:solidFill>
                <a:latin typeface="Arial Rounded MT Bold" panose="020F0704030504030204" pitchFamily="34" charset="0"/>
              </a:rPr>
              <a:t> </a:t>
            </a:r>
          </a:p>
          <a:p>
            <a:pPr algn="just"/>
            <a:r>
              <a:rPr lang="fr-FR" sz="4000" dirty="0">
                <a:latin typeface="Arial Rounded MT Bold" panose="020F0704030504030204" pitchFamily="34" charset="0"/>
              </a:rPr>
              <a:t>Il implora l'Éternel, et il dit: Ah! Éternel, n'est-ce pas ce que je disais quand j'étais encore dans mon pays? C'est ce que je voulais prévenir en fuyant à Tarsis. Car je savais que tu es un Dieu compatissant et miséricordieux, lent à la colère et riche en bonté, et qui te repens du mal.</a:t>
            </a:r>
            <a:endParaRPr lang="en-US" sz="4000" dirty="0">
              <a:latin typeface="Arial Rounded MT Bold" panose="020F0704030504030204" pitchFamily="34" charset="0"/>
            </a:endParaRPr>
          </a:p>
          <a:p>
            <a:pPr lvl="0" algn="just"/>
            <a:endParaRPr lang="en-US" dirty="0">
              <a:latin typeface="Arial Rounded MT Bold" panose="020F0704030504030204" pitchFamily="34" charset="0"/>
            </a:endParaRPr>
          </a:p>
        </p:txBody>
      </p:sp>
    </p:spTree>
    <p:extLst>
      <p:ext uri="{BB962C8B-B14F-4D97-AF65-F5344CB8AC3E}">
        <p14:creationId xmlns:p14="http://schemas.microsoft.com/office/powerpoint/2010/main" val="33049583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a:solidFill>
            <a:schemeClr val="bg1"/>
          </a:solidFill>
        </p:spPr>
        <p:txBody>
          <a:bodyPr>
            <a:normAutofit/>
          </a:bodyPr>
          <a:lstStyle/>
          <a:p>
            <a:pPr algn="just"/>
            <a:r>
              <a:rPr lang="fr-FR" sz="4000" dirty="0" err="1">
                <a:latin typeface="Arial Rounded MT Bold" panose="020F0704030504030204" pitchFamily="34" charset="0"/>
              </a:rPr>
              <a:t>Heb</a:t>
            </a:r>
            <a:r>
              <a:rPr lang="fr-FR" sz="4000" dirty="0">
                <a:latin typeface="Arial Rounded MT Bold" panose="020F0704030504030204" pitchFamily="34" charset="0"/>
              </a:rPr>
              <a:t> 12:28 C'est pourquoi, recevant un royaume inébranlable, montrons notre reconnaissance en rendant à Dieu un culte qui lui soit agréable, avec piété et avec crainte, 29 car notre Dieu est aussi un feu dévorant.</a:t>
            </a:r>
            <a:endParaRPr lang="en-US" sz="4000" dirty="0">
              <a:latin typeface="Arial Rounded MT Bold" panose="020F0704030504030204" pitchFamily="34" charset="0"/>
            </a:endParaRPr>
          </a:p>
          <a:p>
            <a:pPr algn="just"/>
            <a:r>
              <a:rPr lang="fr-FR" sz="4000" dirty="0" err="1">
                <a:solidFill>
                  <a:srgbClr val="FF0000"/>
                </a:solidFill>
                <a:latin typeface="Arial Rounded MT Bold" panose="020F0704030504030204" pitchFamily="34" charset="0"/>
              </a:rPr>
              <a:t>Heb</a:t>
            </a:r>
            <a:r>
              <a:rPr lang="fr-FR" sz="4000" dirty="0">
                <a:solidFill>
                  <a:srgbClr val="FF0000"/>
                </a:solidFill>
                <a:latin typeface="Arial Rounded MT Bold" panose="020F0704030504030204" pitchFamily="34" charset="0"/>
              </a:rPr>
              <a:t> 10:31 C'est une chose terrible que de tomber entre les mains du Dieu vivant.</a:t>
            </a:r>
            <a:endParaRPr lang="en-US" sz="4000" dirty="0">
              <a:solidFill>
                <a:srgbClr val="FF0000"/>
              </a:solidFill>
              <a:latin typeface="Arial Rounded MT Bold" panose="020F070403050403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E24B3-8D8A-E49D-92D8-EE09BD7070D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0C475E-7293-104F-79D1-4155EB9DEC3F}"/>
              </a:ext>
            </a:extLst>
          </p:cNvPr>
          <p:cNvSpPr>
            <a:spLocks noGrp="1"/>
          </p:cNvSpPr>
          <p:nvPr>
            <p:ph idx="1"/>
          </p:nvPr>
        </p:nvSpPr>
        <p:spPr>
          <a:xfrm>
            <a:off x="0" y="0"/>
            <a:ext cx="9144000" cy="6858000"/>
          </a:xfrm>
          <a:gradFill flip="none" rotWithShape="1">
            <a:gsLst>
              <a:gs pos="0">
                <a:srgbClr val="99FF33">
                  <a:tint val="66000"/>
                  <a:satMod val="160000"/>
                </a:srgbClr>
              </a:gs>
              <a:gs pos="50000">
                <a:srgbClr val="99FF33">
                  <a:tint val="44500"/>
                  <a:satMod val="160000"/>
                </a:srgbClr>
              </a:gs>
              <a:gs pos="100000">
                <a:srgbClr val="99FF33">
                  <a:tint val="23500"/>
                  <a:satMod val="160000"/>
                </a:srgbClr>
              </a:gs>
            </a:gsLst>
            <a:path path="circle">
              <a:fillToRect l="50000" t="50000" r="50000" b="50000"/>
            </a:path>
            <a:tileRect/>
          </a:gradFill>
        </p:spPr>
        <p:txBody>
          <a:bodyPr>
            <a:normAutofit/>
          </a:bodyPr>
          <a:lstStyle/>
          <a:p>
            <a:pPr algn="just"/>
            <a:r>
              <a:rPr lang="fr-FR" sz="4800" b="1" dirty="0">
                <a:solidFill>
                  <a:srgbClr val="C00000"/>
                </a:solidFill>
                <a:latin typeface="Arial Rounded MT Bold" panose="020F0704030504030204" pitchFamily="34" charset="0"/>
              </a:rPr>
              <a:t>Nahum 1:3</a:t>
            </a:r>
            <a:r>
              <a:rPr lang="fr-FR" sz="4800" dirty="0">
                <a:solidFill>
                  <a:srgbClr val="C00000"/>
                </a:solidFill>
                <a:latin typeface="Arial Rounded MT Bold" panose="020F0704030504030204" pitchFamily="34" charset="0"/>
              </a:rPr>
              <a:t> </a:t>
            </a:r>
          </a:p>
          <a:p>
            <a:pPr algn="just"/>
            <a:r>
              <a:rPr lang="fr-FR" sz="4800" dirty="0">
                <a:latin typeface="Arial Rounded MT Bold" panose="020F0704030504030204" pitchFamily="34" charset="0"/>
              </a:rPr>
              <a:t>L'Éternel est lent à la colère, il est grand par sa force; Il ne laisse pas impuni. L'Éternel marche dans la tempête, dans le tourbillon; Les nuées sont la poussière de ses pieds.</a:t>
            </a:r>
            <a:endParaRPr lang="en-US" sz="4800" dirty="0">
              <a:latin typeface="Arial Rounded MT Bold" panose="020F0704030504030204" pitchFamily="34" charset="0"/>
            </a:endParaRPr>
          </a:p>
          <a:p>
            <a:pPr lvl="0" algn="just"/>
            <a:endParaRPr lang="en-US" dirty="0">
              <a:latin typeface="Arial Rounded MT Bold" panose="020F0704030504030204" pitchFamily="34" charset="0"/>
            </a:endParaRPr>
          </a:p>
        </p:txBody>
      </p:sp>
    </p:spTree>
    <p:extLst>
      <p:ext uri="{BB962C8B-B14F-4D97-AF65-F5344CB8AC3E}">
        <p14:creationId xmlns:p14="http://schemas.microsoft.com/office/powerpoint/2010/main" val="18659624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B2A88-B38D-432E-D541-331FBFAB95E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33388C0-F46E-5AA6-622E-5F315AB25189}"/>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lvl="0" algn="just"/>
            <a:r>
              <a:rPr lang="fr-FR" sz="4000" b="1" dirty="0">
                <a:solidFill>
                  <a:srgbClr val="CC00FF"/>
                </a:solidFill>
                <a:latin typeface="Copperplate Gothic Bold" panose="020E0705020206020404" pitchFamily="34" charset="0"/>
              </a:rPr>
              <a:t>#5 La colère de Dieu est juste. </a:t>
            </a:r>
            <a:endParaRPr lang="en-US" sz="4000" dirty="0">
              <a:solidFill>
                <a:srgbClr val="CC00FF"/>
              </a:solidFill>
              <a:latin typeface="Copperplate Gothic Bold" panose="020E0705020206020404" pitchFamily="34" charset="0"/>
            </a:endParaRPr>
          </a:p>
          <a:p>
            <a:pPr algn="just"/>
            <a:r>
              <a:rPr lang="fr-FR" sz="4000" dirty="0">
                <a:latin typeface="Arial Rounded MT Bold" panose="020F0704030504030204" pitchFamily="34" charset="0"/>
              </a:rPr>
              <a:t>Ps 51:5-6 5) Car je reconnais mes transgressions, Et mon péché est constamment devant moi.</a:t>
            </a:r>
            <a:endParaRPr lang="en-US" sz="4000" dirty="0">
              <a:latin typeface="Arial Rounded MT Bold" panose="020F0704030504030204" pitchFamily="34" charset="0"/>
            </a:endParaRPr>
          </a:p>
          <a:p>
            <a:pPr algn="just"/>
            <a:r>
              <a:rPr lang="fr-FR" sz="4000" dirty="0">
                <a:solidFill>
                  <a:srgbClr val="0033CC"/>
                </a:solidFill>
                <a:latin typeface="Arial Rounded MT Bold" panose="020F0704030504030204" pitchFamily="34" charset="0"/>
              </a:rPr>
              <a:t>6) J'ai péché contre toi seul, Et j'ai fait ce qui est mal à tes yeux, En sorte que tu seras </a:t>
            </a:r>
            <a:r>
              <a:rPr lang="fr-FR" sz="4000" u="sng" dirty="0">
                <a:solidFill>
                  <a:srgbClr val="0033CC"/>
                </a:solidFill>
                <a:latin typeface="Arial Rounded MT Bold" panose="020F0704030504030204" pitchFamily="34" charset="0"/>
              </a:rPr>
              <a:t>juste dans ta sentence, Sans reproche dans ton jugement.</a:t>
            </a:r>
            <a:endParaRPr lang="en-US" sz="4000" u="sng"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15896416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12A71-D2DB-A01A-FDCC-34FA32E3AD1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2D1AAEE-E992-4D89-C608-0B5B0B4ACAB6}"/>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algn="just"/>
            <a:r>
              <a:rPr lang="fr-FR" sz="4800" dirty="0">
                <a:solidFill>
                  <a:srgbClr val="0033CC"/>
                </a:solidFill>
                <a:latin typeface="Arial Rounded MT Bold" panose="020F0704030504030204" pitchFamily="34" charset="0"/>
              </a:rPr>
              <a:t>Ro 3:4 </a:t>
            </a:r>
            <a:r>
              <a:rPr lang="fr-FR" sz="4800" dirty="0">
                <a:latin typeface="Arial Rounded MT Bold" panose="020F0704030504030204" pitchFamily="34" charset="0"/>
              </a:rPr>
              <a:t>Loin de là! Que Dieu, au contraire, soit reconnu pour vrai, et tout homme pour menteur, selon qu'il est écrit: Afin que tu sois trouvé juste dans tes paroles, Et que tu triomphes lorsqu'on te juge.</a:t>
            </a:r>
            <a:endParaRPr lang="en-US" sz="4800" dirty="0">
              <a:latin typeface="Arial Rounded MT Bold" panose="020F0704030504030204" pitchFamily="34" charset="0"/>
            </a:endParaRPr>
          </a:p>
        </p:txBody>
      </p:sp>
    </p:spTree>
    <p:extLst>
      <p:ext uri="{BB962C8B-B14F-4D97-AF65-F5344CB8AC3E}">
        <p14:creationId xmlns:p14="http://schemas.microsoft.com/office/powerpoint/2010/main" val="12267462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B79BBC-EC69-8852-1AD1-39A04C83EAD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C8B5BEE-5134-94F7-BB2E-A8BAAB0F29DA}"/>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lnSpcReduction="10000"/>
          </a:bodyPr>
          <a:lstStyle/>
          <a:p>
            <a:pPr lvl="0" algn="just"/>
            <a:r>
              <a:rPr lang="fr-FR" sz="3600" b="1" dirty="0">
                <a:solidFill>
                  <a:srgbClr val="CC00FF"/>
                </a:solidFill>
                <a:latin typeface="Copperplate Gothic Bold" panose="020E0705020206020404" pitchFamily="34" charset="0"/>
              </a:rPr>
              <a:t>#6 La justice de la colère de Dieu, à ne pas remettre en question. </a:t>
            </a:r>
            <a:endParaRPr lang="en-US" sz="3600" dirty="0">
              <a:solidFill>
                <a:srgbClr val="CC00FF"/>
              </a:solidFill>
              <a:latin typeface="Copperplate Gothic Bold" panose="020E0705020206020404" pitchFamily="34" charset="0"/>
            </a:endParaRPr>
          </a:p>
          <a:p>
            <a:pPr algn="just"/>
            <a:r>
              <a:rPr lang="fr-FR" sz="3600" b="1" dirty="0">
                <a:latin typeface="Arial Rounded MT Bold" panose="020F0704030504030204" pitchFamily="34" charset="0"/>
              </a:rPr>
              <a:t>Romains 9:18-</a:t>
            </a:r>
            <a:r>
              <a:rPr lang="fr-FR" sz="3600" dirty="0">
                <a:latin typeface="Arial Rounded MT Bold" panose="020F0704030504030204" pitchFamily="34" charset="0"/>
              </a:rPr>
              <a:t>22  18 Ainsi, il fait miséricorde à qui il veut, et il endurcit qui il veut.</a:t>
            </a:r>
            <a:endParaRPr lang="en-US" sz="3600" dirty="0">
              <a:latin typeface="Arial Rounded MT Bold" panose="020F0704030504030204" pitchFamily="34" charset="0"/>
            </a:endParaRPr>
          </a:p>
          <a:p>
            <a:pPr algn="just"/>
            <a:r>
              <a:rPr lang="fr-FR" sz="3600" dirty="0">
                <a:solidFill>
                  <a:srgbClr val="C00000"/>
                </a:solidFill>
                <a:latin typeface="Arial Rounded MT Bold" panose="020F0704030504030204" pitchFamily="34" charset="0"/>
              </a:rPr>
              <a:t>19 Tu me diras: Pourquoi blâme-t-il encore? Car qui est-ce qui résiste à sa volonté?</a:t>
            </a:r>
          </a:p>
          <a:p>
            <a:pPr algn="just"/>
            <a:r>
              <a:rPr lang="fr-FR" sz="3600" dirty="0">
                <a:latin typeface="Arial Rounded MT Bold" panose="020F0704030504030204" pitchFamily="34" charset="0"/>
              </a:rPr>
              <a:t>20 O homme, toi plutôt, qui es-tu pour contester avec Dieu? Le vase d'argile dira-t-il à celui qui l'a formé: Pourquoi m'as-tu fait ainsi?</a:t>
            </a:r>
            <a:endParaRPr lang="en-US" sz="3600" dirty="0">
              <a:latin typeface="Arial Rounded MT Bold" panose="020F0704030504030204" pitchFamily="34" charset="0"/>
            </a:endParaRPr>
          </a:p>
          <a:p>
            <a:pPr algn="just"/>
            <a:endParaRPr lang="en-US" dirty="0">
              <a:latin typeface="Arial Rounded MT Bold" panose="020F0704030504030204" pitchFamily="34" charset="0"/>
            </a:endParaRPr>
          </a:p>
        </p:txBody>
      </p:sp>
    </p:spTree>
    <p:extLst>
      <p:ext uri="{BB962C8B-B14F-4D97-AF65-F5344CB8AC3E}">
        <p14:creationId xmlns:p14="http://schemas.microsoft.com/office/powerpoint/2010/main" val="18757999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AF0286-C281-BA3D-255F-102A3617030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F93BE6-8B38-2557-7C0B-40394A9A3982}"/>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algn="just"/>
            <a:r>
              <a:rPr lang="fr-FR" sz="3600" dirty="0">
                <a:latin typeface="Arial Rounded MT Bold" panose="020F0704030504030204" pitchFamily="34" charset="0"/>
              </a:rPr>
              <a:t>21 Le potier n'est-il pas maître de l'argile, pour faire avec la même masse un vase d'honneur et un vase d'un usage vil?</a:t>
            </a:r>
            <a:endParaRPr lang="en-US" sz="3600" dirty="0">
              <a:latin typeface="Arial Rounded MT Bold" panose="020F0704030504030204" pitchFamily="34" charset="0"/>
            </a:endParaRPr>
          </a:p>
          <a:p>
            <a:pPr algn="just"/>
            <a:r>
              <a:rPr lang="fr-FR" sz="3600" dirty="0">
                <a:solidFill>
                  <a:srgbClr val="C00000"/>
                </a:solidFill>
                <a:latin typeface="Arial Rounded MT Bold" panose="020F0704030504030204" pitchFamily="34" charset="0"/>
              </a:rPr>
              <a:t>22 Et que dire, si Dieu, voulant montrer sa colère et faire connaître sa puissance, a supporté avec une grande patience des vases de colère formés pour la perdition, La colère de Dieu se manifestait par des terreurs. </a:t>
            </a:r>
            <a:endParaRPr lang="en-US" sz="3600" dirty="0">
              <a:solidFill>
                <a:srgbClr val="C00000"/>
              </a:solidFill>
              <a:latin typeface="Arial Rounded MT Bold" panose="020F0704030504030204" pitchFamily="34" charset="0"/>
            </a:endParaRPr>
          </a:p>
        </p:txBody>
      </p:sp>
    </p:spTree>
    <p:extLst>
      <p:ext uri="{BB962C8B-B14F-4D97-AF65-F5344CB8AC3E}">
        <p14:creationId xmlns:p14="http://schemas.microsoft.com/office/powerpoint/2010/main" val="39244592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D9711-BF6E-2DAF-3137-F8EE401225B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FBD46F-5CF0-93FB-C75A-49B63253ECC9}"/>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algn="just"/>
            <a:r>
              <a:rPr lang="fr-FR" sz="4000" b="1" dirty="0">
                <a:solidFill>
                  <a:srgbClr val="C00000"/>
                </a:solidFill>
                <a:latin typeface="Arial Rounded MT Bold" panose="020F0704030504030204" pitchFamily="34" charset="0"/>
              </a:rPr>
              <a:t>Psaumes 76:8</a:t>
            </a:r>
            <a:r>
              <a:rPr lang="fr-FR" sz="4000" dirty="0">
                <a:solidFill>
                  <a:srgbClr val="C00000"/>
                </a:solidFill>
                <a:latin typeface="Arial Rounded MT Bold" panose="020F0704030504030204" pitchFamily="34" charset="0"/>
              </a:rPr>
              <a:t>  </a:t>
            </a:r>
            <a:r>
              <a:rPr lang="fr-FR" sz="4000" dirty="0">
                <a:latin typeface="Arial Rounded MT Bold" panose="020F0704030504030204" pitchFamily="34" charset="0"/>
              </a:rPr>
              <a:t>Tu es redoutable, ô toi! Qui peut te résister, quand ta colère éclate?</a:t>
            </a:r>
            <a:endParaRPr lang="en-US" sz="4000" dirty="0">
              <a:latin typeface="Arial Rounded MT Bold" panose="020F0704030504030204" pitchFamily="34" charset="0"/>
            </a:endParaRPr>
          </a:p>
          <a:p>
            <a:pPr algn="just"/>
            <a:r>
              <a:rPr lang="fr-FR" sz="4000" b="1" dirty="0">
                <a:solidFill>
                  <a:srgbClr val="C00000"/>
                </a:solidFill>
                <a:latin typeface="Arial Rounded MT Bold" panose="020F0704030504030204" pitchFamily="34" charset="0"/>
              </a:rPr>
              <a:t>Jérémie 10:10</a:t>
            </a:r>
            <a:r>
              <a:rPr lang="fr-FR" sz="4000" dirty="0">
                <a:solidFill>
                  <a:srgbClr val="C00000"/>
                </a:solidFill>
                <a:latin typeface="Arial Rounded MT Bold" panose="020F0704030504030204" pitchFamily="34" charset="0"/>
              </a:rPr>
              <a:t> </a:t>
            </a:r>
            <a:r>
              <a:rPr lang="fr-FR" sz="4000" dirty="0">
                <a:latin typeface="Arial Rounded MT Bold" panose="020F0704030504030204" pitchFamily="34" charset="0"/>
              </a:rPr>
              <a:t>Mais l'Éternel est Dieu en vérité, Il est un Dieu vivant et un roi éternel; La terre tremble devant sa colère, Et les nations ne supportent pas sa fureur.</a:t>
            </a:r>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7395238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8028F6-EE3C-AEBD-40E5-126438D4EF3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EC7017F-22B6-A3B6-3A28-536A7322155C}"/>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lvl="0" algn="just"/>
            <a:r>
              <a:rPr lang="fr-FR" sz="3600" b="1" dirty="0">
                <a:solidFill>
                  <a:srgbClr val="CC00FF"/>
                </a:solidFill>
                <a:latin typeface="Copperplate Gothic Bold" panose="020E0705020206020404" pitchFamily="34" charset="0"/>
              </a:rPr>
              <a:t>#6 La justice de la colère de Dieu, à ne pas remettre en question. </a:t>
            </a:r>
            <a:endParaRPr lang="en-US" sz="3600" dirty="0">
              <a:solidFill>
                <a:srgbClr val="CC00FF"/>
              </a:solidFill>
              <a:latin typeface="Copperplate Gothic Bold" panose="020E0705020206020404" pitchFamily="34" charset="0"/>
            </a:endParaRPr>
          </a:p>
          <a:p>
            <a:pPr algn="just"/>
            <a:r>
              <a:rPr lang="fr-FR" sz="3600" b="1" dirty="0">
                <a:latin typeface="Arial Rounded MT Bold" panose="020F0704030504030204" pitchFamily="34" charset="0"/>
              </a:rPr>
              <a:t>Lamentations 2:20-22</a:t>
            </a:r>
            <a:r>
              <a:rPr lang="fr-FR" sz="3600" dirty="0">
                <a:latin typeface="Arial Rounded MT Bold" panose="020F0704030504030204" pitchFamily="34" charset="0"/>
              </a:rPr>
              <a:t> </a:t>
            </a:r>
            <a:endParaRPr lang="en-US" sz="3600" dirty="0">
              <a:latin typeface="Arial Rounded MT Bold" panose="020F0704030504030204" pitchFamily="34" charset="0"/>
            </a:endParaRPr>
          </a:p>
          <a:p>
            <a:pPr algn="just"/>
            <a:r>
              <a:rPr lang="fr-FR" sz="3600" dirty="0">
                <a:solidFill>
                  <a:srgbClr val="C00000"/>
                </a:solidFill>
                <a:latin typeface="Arial Rounded MT Bold" panose="020F0704030504030204" pitchFamily="34" charset="0"/>
              </a:rPr>
              <a:t>20 Vois, Éternel, regarde qui tu as ainsi traité! Fallait-il que des femmes dévorassent le fruit de leurs entrailles, Les petits enfants objets de leur tendresse? Que sacrificateurs et prophètes fussent massacrés dans le sanctuaire du Seigneur?</a:t>
            </a:r>
            <a:endParaRPr lang="en-US" sz="3600" dirty="0">
              <a:solidFill>
                <a:srgbClr val="C00000"/>
              </a:solidFill>
              <a:latin typeface="Arial Rounded MT Bold" panose="020F0704030504030204" pitchFamily="34" charset="0"/>
            </a:endParaRPr>
          </a:p>
        </p:txBody>
      </p:sp>
    </p:spTree>
    <p:extLst>
      <p:ext uri="{BB962C8B-B14F-4D97-AF65-F5344CB8AC3E}">
        <p14:creationId xmlns:p14="http://schemas.microsoft.com/office/powerpoint/2010/main" val="33531759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4324F8-F009-766C-05D6-4E78A5B81E2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5CCC167-0281-EACD-0B9C-4D42524FEA01}"/>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algn="just"/>
            <a:r>
              <a:rPr lang="fr-FR" sz="3600" dirty="0">
                <a:latin typeface="Arial Rounded MT Bold" panose="020F0704030504030204" pitchFamily="34" charset="0"/>
              </a:rPr>
              <a:t>21 Les enfants et les vieillards sont couchés par terre dans les rues; Mes vierges et mes jeunes hommes sont tombés par l'épée; Tu as tué, au jour de ta colère, Tu as égorgé sans pitié.</a:t>
            </a:r>
            <a:endParaRPr lang="en-US" sz="3600" dirty="0">
              <a:latin typeface="Arial Rounded MT Bold" panose="020F0704030504030204" pitchFamily="34" charset="0"/>
            </a:endParaRPr>
          </a:p>
          <a:p>
            <a:pPr algn="just"/>
            <a:r>
              <a:rPr lang="fr-FR" sz="3600" dirty="0">
                <a:solidFill>
                  <a:srgbClr val="C00000"/>
                </a:solidFill>
                <a:latin typeface="Arial Rounded MT Bold" panose="020F0704030504030204" pitchFamily="34" charset="0"/>
              </a:rPr>
              <a:t>22 Tu as appelé de toutes parts sur moi l'épouvante, comme à un jour de fête. Au jour de la colère de l'Éternel, il n'y a eu ni réchappé ni survivant. Ceux que j'avais soignés et élevés, Mon ennemi les a consumés.</a:t>
            </a:r>
            <a:endParaRPr lang="en-US" sz="3600" dirty="0">
              <a:solidFill>
                <a:srgbClr val="C00000"/>
              </a:solidFill>
              <a:latin typeface="Arial Rounded MT Bold" panose="020F0704030504030204" pitchFamily="34" charset="0"/>
            </a:endParaRPr>
          </a:p>
        </p:txBody>
      </p:sp>
    </p:spTree>
    <p:extLst>
      <p:ext uri="{BB962C8B-B14F-4D97-AF65-F5344CB8AC3E}">
        <p14:creationId xmlns:p14="http://schemas.microsoft.com/office/powerpoint/2010/main" val="6280469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E19622-BD0E-E429-A879-7B5DB6B672D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4C33FCE-FE72-F516-15F5-2A7FC74DBC08}"/>
              </a:ext>
            </a:extLst>
          </p:cNvPr>
          <p:cNvSpPr>
            <a:spLocks noGrp="1"/>
          </p:cNvSpPr>
          <p:nvPr>
            <p:ph idx="1"/>
          </p:nvPr>
        </p:nvSpPr>
        <p:spPr>
          <a:xfrm>
            <a:off x="0" y="0"/>
            <a:ext cx="9144000" cy="6858000"/>
          </a:xfrm>
          <a:solidFill>
            <a:srgbClr val="FFFF00"/>
          </a:solidFill>
        </p:spPr>
        <p:txBody>
          <a:bodyPr>
            <a:normAutofit/>
          </a:bodyPr>
          <a:lstStyle/>
          <a:p>
            <a:pPr lvl="0" algn="just"/>
            <a:r>
              <a:rPr lang="fr-FR" sz="4000" b="1" dirty="0">
                <a:solidFill>
                  <a:srgbClr val="CC00FF"/>
                </a:solidFill>
                <a:latin typeface="Copperplate Gothic Bold" panose="020E0705020206020404" pitchFamily="34" charset="0"/>
              </a:rPr>
              <a:t>#7 La colère de Dieu se manifeste dans des jugements et des afflictions.</a:t>
            </a:r>
            <a:endParaRPr lang="en-US" sz="4000" dirty="0">
              <a:solidFill>
                <a:srgbClr val="CC00FF"/>
              </a:solidFill>
              <a:latin typeface="Copperplate Gothic Bold" panose="020E0705020206020404" pitchFamily="34" charset="0"/>
            </a:endParaRPr>
          </a:p>
          <a:p>
            <a:pPr algn="just"/>
            <a:r>
              <a:rPr lang="fr-FR" sz="4000" b="1" dirty="0">
                <a:latin typeface="Arial Rounded MT Bold" panose="020F0704030504030204" pitchFamily="34" charset="0"/>
              </a:rPr>
              <a:t>Job 21:17</a:t>
            </a:r>
            <a:r>
              <a:rPr lang="fr-FR" sz="4000" dirty="0">
                <a:latin typeface="Arial Rounded MT Bold" panose="020F0704030504030204" pitchFamily="34" charset="0"/>
              </a:rPr>
              <a:t> Combien de fois la chandelle des méchants s'éteint-elle ! Et </a:t>
            </a:r>
            <a:r>
              <a:rPr lang="fr-FR" sz="4000" i="1" dirty="0">
                <a:latin typeface="Arial Rounded MT Bold" panose="020F0704030504030204" pitchFamily="34" charset="0"/>
              </a:rPr>
              <a:t>combien</a:t>
            </a:r>
            <a:r>
              <a:rPr lang="fr-FR" sz="4000" dirty="0">
                <a:latin typeface="Arial Rounded MT Bold" panose="020F0704030504030204" pitchFamily="34" charset="0"/>
              </a:rPr>
              <a:t> de fois  leur destruction tombe sur eux ! </a:t>
            </a:r>
            <a:r>
              <a:rPr lang="fr-FR" sz="4000" i="1" dirty="0">
                <a:latin typeface="Arial Rounded MT Bold" panose="020F0704030504030204" pitchFamily="34" charset="0"/>
              </a:rPr>
              <a:t>Dieu</a:t>
            </a:r>
            <a:r>
              <a:rPr lang="fr-FR" sz="4000" dirty="0">
                <a:latin typeface="Arial Rounded MT Bold" panose="020F0704030504030204" pitchFamily="34" charset="0"/>
              </a:rPr>
              <a:t> distribue les peines dans sa colère. </a:t>
            </a:r>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10487117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D4172-815B-16F5-5343-B6706728EA9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1A8BD69-3DF9-221E-6A7A-5A9D534ADA6B}"/>
              </a:ext>
            </a:extLst>
          </p:cNvPr>
          <p:cNvSpPr>
            <a:spLocks noGrp="1"/>
          </p:cNvSpPr>
          <p:nvPr>
            <p:ph idx="1"/>
          </p:nvPr>
        </p:nvSpPr>
        <p:spPr>
          <a:xfrm>
            <a:off x="0" y="0"/>
            <a:ext cx="9144000" cy="6858000"/>
          </a:xfrm>
          <a:solidFill>
            <a:srgbClr val="FFFF00"/>
          </a:solidFill>
        </p:spPr>
        <p:txBody>
          <a:bodyPr>
            <a:normAutofit/>
          </a:bodyPr>
          <a:lstStyle/>
          <a:p>
            <a:pPr algn="just"/>
            <a:r>
              <a:rPr lang="fr-FR" sz="3600" b="1" dirty="0">
                <a:solidFill>
                  <a:srgbClr val="CC00FF"/>
                </a:solidFill>
                <a:latin typeface="Arial Rounded MT Bold" panose="020F0704030504030204" pitchFamily="34" charset="0"/>
              </a:rPr>
              <a:t>Psaumes 78:49-51</a:t>
            </a:r>
            <a:r>
              <a:rPr lang="fr-FR" sz="3600" dirty="0">
                <a:solidFill>
                  <a:srgbClr val="CC00FF"/>
                </a:solidFill>
                <a:latin typeface="Arial Rounded MT Bold" panose="020F0704030504030204" pitchFamily="34" charset="0"/>
              </a:rPr>
              <a:t> </a:t>
            </a:r>
            <a:endParaRPr lang="en-US" sz="3600" dirty="0">
              <a:solidFill>
                <a:srgbClr val="CC00FF"/>
              </a:solidFill>
              <a:latin typeface="Arial Rounded MT Bold" panose="020F0704030504030204" pitchFamily="34" charset="0"/>
            </a:endParaRPr>
          </a:p>
          <a:p>
            <a:pPr algn="just"/>
            <a:r>
              <a:rPr lang="fr-FR" sz="3600" dirty="0">
                <a:latin typeface="Arial Rounded MT Bold" panose="020F0704030504030204" pitchFamily="34" charset="0"/>
              </a:rPr>
              <a:t>49 Il lança contre eux son ardente colère, La fureur, la rage et la détresse, Une troupe de messagers de malheur.</a:t>
            </a:r>
            <a:endParaRPr lang="en-US" sz="3600" dirty="0">
              <a:latin typeface="Arial Rounded MT Bold" panose="020F0704030504030204" pitchFamily="34" charset="0"/>
            </a:endParaRPr>
          </a:p>
          <a:p>
            <a:pPr algn="just"/>
            <a:r>
              <a:rPr lang="fr-FR" sz="3600" dirty="0">
                <a:solidFill>
                  <a:srgbClr val="CC00FF"/>
                </a:solidFill>
                <a:latin typeface="Arial Rounded MT Bold" panose="020F0704030504030204" pitchFamily="34" charset="0"/>
              </a:rPr>
              <a:t>50 Il donna libre cours à sa colère, Il ne sauva pas leur âme de la mort, Il livra leur vie à la mortalité;</a:t>
            </a:r>
            <a:endParaRPr lang="en-US" sz="3600" dirty="0">
              <a:solidFill>
                <a:srgbClr val="CC00FF"/>
              </a:solidFill>
              <a:latin typeface="Arial Rounded MT Bold" panose="020F0704030504030204" pitchFamily="34" charset="0"/>
            </a:endParaRPr>
          </a:p>
          <a:p>
            <a:pPr algn="just"/>
            <a:r>
              <a:rPr lang="fr-FR" sz="3600" dirty="0">
                <a:latin typeface="Arial Rounded MT Bold" panose="020F0704030504030204" pitchFamily="34" charset="0"/>
              </a:rPr>
              <a:t> 51 Il frappa tous les premiers-nés en Égypte, Les prémices de la force sous les tentes de Cham.</a:t>
            </a:r>
            <a:endParaRPr lang="en-US" sz="3600" dirty="0">
              <a:latin typeface="Arial Rounded MT Bold" panose="020F0704030504030204" pitchFamily="34" charset="0"/>
            </a:endParaRPr>
          </a:p>
        </p:txBody>
      </p:sp>
    </p:spTree>
    <p:extLst>
      <p:ext uri="{BB962C8B-B14F-4D97-AF65-F5344CB8AC3E}">
        <p14:creationId xmlns:p14="http://schemas.microsoft.com/office/powerpoint/2010/main" val="7327211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364EFF-E9B6-DE79-3AFF-BC7AD61CD0B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67979E2-0DB5-C41D-62F4-5B30EF5CE09F}"/>
              </a:ext>
            </a:extLst>
          </p:cNvPr>
          <p:cNvSpPr>
            <a:spLocks noGrp="1"/>
          </p:cNvSpPr>
          <p:nvPr>
            <p:ph idx="1"/>
          </p:nvPr>
        </p:nvSpPr>
        <p:spPr>
          <a:xfrm>
            <a:off x="0" y="0"/>
            <a:ext cx="9144000" cy="6858000"/>
          </a:xfrm>
        </p:spPr>
        <p:style>
          <a:lnRef idx="3">
            <a:schemeClr val="lt1"/>
          </a:lnRef>
          <a:fillRef idx="1">
            <a:schemeClr val="dk1"/>
          </a:fillRef>
          <a:effectRef idx="1">
            <a:schemeClr val="dk1"/>
          </a:effectRef>
          <a:fontRef idx="minor">
            <a:schemeClr val="lt1"/>
          </a:fontRef>
        </p:style>
        <p:txBody>
          <a:bodyPr>
            <a:normAutofit/>
          </a:bodyPr>
          <a:lstStyle/>
          <a:p>
            <a:pPr lvl="0" algn="just"/>
            <a:r>
              <a:rPr lang="fr-FR" sz="3600" dirty="0">
                <a:latin typeface="Arial Rounded MT Bold" panose="020F0704030504030204" pitchFamily="34" charset="0"/>
              </a:rPr>
              <a:t>Dans cette série d’étude sur la colère de Dieu nous allons considérer entres autres les points suivants :</a:t>
            </a:r>
            <a:endParaRPr lang="en-US" sz="3600" dirty="0">
              <a:latin typeface="Arial Rounded MT Bold" panose="020F0704030504030204" pitchFamily="34" charset="0"/>
            </a:endParaRPr>
          </a:p>
          <a:p>
            <a:pPr lvl="0" algn="just"/>
            <a:r>
              <a:rPr lang="fr-FR" sz="3600" dirty="0">
                <a:solidFill>
                  <a:srgbClr val="99FF33"/>
                </a:solidFill>
                <a:latin typeface="Arial Rounded MT Bold" panose="020F0704030504030204" pitchFamily="34" charset="0"/>
              </a:rPr>
              <a:t>DIEU VEUT ÉPARGNER SES ENFANTS DE SA COLÈRE</a:t>
            </a:r>
            <a:endParaRPr lang="en-US" sz="3600" dirty="0">
              <a:solidFill>
                <a:srgbClr val="99FF33"/>
              </a:solidFill>
              <a:latin typeface="Arial Rounded MT Bold" panose="020F0704030504030204" pitchFamily="34" charset="0"/>
            </a:endParaRPr>
          </a:p>
          <a:p>
            <a:pPr lvl="0" algn="just"/>
            <a:r>
              <a:rPr lang="fr-FR" sz="3600" dirty="0">
                <a:latin typeface="Arial Rounded MT Bold" panose="020F0704030504030204" pitchFamily="34" charset="0"/>
              </a:rPr>
              <a:t>Dieu envoie son Fils sur la terre afin d’épargner les hommes de sa colère.</a:t>
            </a:r>
            <a:endParaRPr lang="en-US" sz="3600" dirty="0">
              <a:latin typeface="Arial Rounded MT Bold" panose="020F0704030504030204" pitchFamily="34" charset="0"/>
            </a:endParaRPr>
          </a:p>
          <a:p>
            <a:pPr lvl="0" algn="just"/>
            <a:r>
              <a:rPr lang="fr-FR" sz="3600" dirty="0">
                <a:solidFill>
                  <a:srgbClr val="99FF33"/>
                </a:solidFill>
                <a:latin typeface="Arial Rounded MT Bold" panose="020F0704030504030204" pitchFamily="34" charset="0"/>
              </a:rPr>
              <a:t>La colère de Dieu est évitée pour ceux qui croient et qui obéissent à sa parole. </a:t>
            </a:r>
            <a:endParaRPr lang="en-US" sz="3600" dirty="0">
              <a:solidFill>
                <a:srgbClr val="99FF33"/>
              </a:solidFill>
              <a:latin typeface="Arial Rounded MT Bold" panose="020F0704030504030204" pitchFamily="34" charset="0"/>
            </a:endParaRPr>
          </a:p>
        </p:txBody>
      </p:sp>
    </p:spTree>
    <p:extLst>
      <p:ext uri="{BB962C8B-B14F-4D97-AF65-F5344CB8AC3E}">
        <p14:creationId xmlns:p14="http://schemas.microsoft.com/office/powerpoint/2010/main" val="20200710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A526E-D9A8-FAA5-3E41-D208787BCA5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72D4FA-7951-3645-6F44-7B640A0B97E8}"/>
              </a:ext>
            </a:extLst>
          </p:cNvPr>
          <p:cNvSpPr>
            <a:spLocks noGrp="1"/>
          </p:cNvSpPr>
          <p:nvPr>
            <p:ph idx="1"/>
          </p:nvPr>
        </p:nvSpPr>
        <p:spPr>
          <a:xfrm>
            <a:off x="0" y="0"/>
            <a:ext cx="9144000" cy="6858000"/>
          </a:xfrm>
          <a:solidFill>
            <a:srgbClr val="FFFF00"/>
          </a:solidFill>
        </p:spPr>
        <p:txBody>
          <a:bodyPr>
            <a:noAutofit/>
          </a:bodyPr>
          <a:lstStyle/>
          <a:p>
            <a:pPr algn="just"/>
            <a:r>
              <a:rPr lang="fr-FR" sz="3600" b="1" dirty="0">
                <a:latin typeface="Arial Rounded MT Bold" panose="020F0704030504030204" pitchFamily="34" charset="0"/>
              </a:rPr>
              <a:t>Psaumes 90:7</a:t>
            </a:r>
            <a:r>
              <a:rPr lang="fr-FR" sz="3600" dirty="0">
                <a:latin typeface="Arial Rounded MT Bold" panose="020F0704030504030204" pitchFamily="34" charset="0"/>
              </a:rPr>
              <a:t> ¶ Nous sommes consumés par ta colère, Et ta fureur nous épouvante.</a:t>
            </a:r>
            <a:endParaRPr lang="en-US" sz="3600" dirty="0">
              <a:latin typeface="Arial Rounded MT Bold" panose="020F0704030504030204" pitchFamily="34" charset="0"/>
            </a:endParaRPr>
          </a:p>
          <a:p>
            <a:pPr algn="just"/>
            <a:r>
              <a:rPr lang="fr-FR" sz="3600" b="1" dirty="0">
                <a:solidFill>
                  <a:srgbClr val="CC00FF"/>
                </a:solidFill>
                <a:latin typeface="Arial Rounded MT Bold" panose="020F0704030504030204" pitchFamily="34" charset="0"/>
              </a:rPr>
              <a:t>Ésaïe 9: 18-20</a:t>
            </a:r>
            <a:r>
              <a:rPr lang="en-US" sz="3600" b="1" dirty="0">
                <a:solidFill>
                  <a:srgbClr val="CC00FF"/>
                </a:solidFill>
                <a:latin typeface="Arial Rounded MT Bold" panose="020F0704030504030204" pitchFamily="34" charset="0"/>
              </a:rPr>
              <a:t> </a:t>
            </a:r>
            <a:r>
              <a:rPr lang="fr-FR" sz="3600" dirty="0">
                <a:latin typeface="Arial Rounded MT Bold" panose="020F0704030504030204" pitchFamily="34" charset="0"/>
              </a:rPr>
              <a:t>Par la colère de l'Éternel des armées le pays est embrasé, Et le peuple est comme la proie du feu; Nul n'épargne son frère.</a:t>
            </a:r>
          </a:p>
          <a:p>
            <a:pPr algn="just"/>
            <a:r>
              <a:rPr lang="fr-FR" sz="3600" dirty="0">
                <a:solidFill>
                  <a:srgbClr val="CC00FF"/>
                </a:solidFill>
                <a:latin typeface="Arial Rounded MT Bold" panose="020F0704030504030204" pitchFamily="34" charset="0"/>
              </a:rPr>
              <a:t>19 On pille à droite, et l'on a faim; On dévore à gauche, et l'on n'est pas rassasié; Chacun dévore la chair de son bras.</a:t>
            </a:r>
            <a:endParaRPr lang="en-US" sz="3600" dirty="0">
              <a:solidFill>
                <a:srgbClr val="CC00FF"/>
              </a:solidFill>
              <a:latin typeface="Arial Rounded MT Bold" panose="020F0704030504030204" pitchFamily="34" charset="0"/>
            </a:endParaRPr>
          </a:p>
        </p:txBody>
      </p:sp>
    </p:spTree>
    <p:extLst>
      <p:ext uri="{BB962C8B-B14F-4D97-AF65-F5344CB8AC3E}">
        <p14:creationId xmlns:p14="http://schemas.microsoft.com/office/powerpoint/2010/main" val="27387340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72A47F-27EA-6DEB-823C-7214A35CF5D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77FE168-2C51-3971-F323-C7E562549A7F}"/>
              </a:ext>
            </a:extLst>
          </p:cNvPr>
          <p:cNvSpPr>
            <a:spLocks noGrp="1"/>
          </p:cNvSpPr>
          <p:nvPr>
            <p:ph idx="1"/>
          </p:nvPr>
        </p:nvSpPr>
        <p:spPr>
          <a:xfrm>
            <a:off x="0" y="0"/>
            <a:ext cx="9144000" cy="6858000"/>
          </a:xfrm>
          <a:solidFill>
            <a:srgbClr val="FFFF00"/>
          </a:solidFill>
        </p:spPr>
        <p:txBody>
          <a:bodyPr>
            <a:normAutofit/>
          </a:bodyPr>
          <a:lstStyle/>
          <a:p>
            <a:pPr algn="just"/>
            <a:r>
              <a:rPr lang="fr-FR" sz="3600" b="1" dirty="0">
                <a:solidFill>
                  <a:srgbClr val="CC00FF"/>
                </a:solidFill>
                <a:latin typeface="Arial Rounded MT Bold" panose="020F0704030504030204" pitchFamily="34" charset="0"/>
              </a:rPr>
              <a:t>Ésaïe 9: </a:t>
            </a:r>
            <a:r>
              <a:rPr lang="fr-FR" sz="3600" dirty="0">
                <a:solidFill>
                  <a:srgbClr val="CC00FF"/>
                </a:solidFill>
                <a:latin typeface="Arial Rounded MT Bold" panose="020F0704030504030204" pitchFamily="34" charset="0"/>
              </a:rPr>
              <a:t>20</a:t>
            </a:r>
            <a:r>
              <a:rPr lang="fr-FR" sz="3600" dirty="0">
                <a:latin typeface="Arial Rounded MT Bold" panose="020F0704030504030204" pitchFamily="34" charset="0"/>
              </a:rPr>
              <a:t> Manassé dévore Éphraïm, Éphraïm Manassé, Et ensemble ils fondent sur Juda. Malgré tout cela, sa colère ne s'apaise point, Et sa main est encore étendue.</a:t>
            </a:r>
            <a:endParaRPr lang="en-US" sz="3600" dirty="0">
              <a:latin typeface="Arial Rounded MT Bold" panose="020F0704030504030204" pitchFamily="34" charset="0"/>
            </a:endParaRPr>
          </a:p>
          <a:p>
            <a:pPr algn="just"/>
            <a:r>
              <a:rPr lang="fr-FR" sz="3600" b="1" dirty="0">
                <a:solidFill>
                  <a:srgbClr val="CC00FF"/>
                </a:solidFill>
                <a:latin typeface="Arial Rounded MT Bold" panose="020F0704030504030204" pitchFamily="34" charset="0"/>
              </a:rPr>
              <a:t>Jérémie 7:20</a:t>
            </a:r>
            <a:r>
              <a:rPr lang="fr-FR" sz="3600" dirty="0">
                <a:solidFill>
                  <a:srgbClr val="CC00FF"/>
                </a:solidFill>
                <a:latin typeface="Arial Rounded MT Bold" panose="020F0704030504030204" pitchFamily="34" charset="0"/>
              </a:rPr>
              <a:t> </a:t>
            </a:r>
            <a:r>
              <a:rPr lang="fr-FR" sz="3600" dirty="0">
                <a:latin typeface="Arial Rounded MT Bold" panose="020F0704030504030204" pitchFamily="34" charset="0"/>
              </a:rPr>
              <a:t>C'est pourquoi ainsi parle le Seigneur, l'Éternel: Voici, ma colère et ma fureur se répandent sur ce lieu, Sur les hommes et sur les bêtes, Sur les arbres des champs et sur les fruits de la terre; Elle brûlera, et ne s'éteindra point.</a:t>
            </a:r>
            <a:endParaRPr lang="en-US" sz="3600" dirty="0">
              <a:latin typeface="Arial Rounded MT Bold" panose="020F0704030504030204" pitchFamily="34" charset="0"/>
            </a:endParaRPr>
          </a:p>
        </p:txBody>
      </p:sp>
    </p:spTree>
    <p:extLst>
      <p:ext uri="{BB962C8B-B14F-4D97-AF65-F5344CB8AC3E}">
        <p14:creationId xmlns:p14="http://schemas.microsoft.com/office/powerpoint/2010/main" val="13981064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0A1A1B-1204-A730-7853-D02CE1408C9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CBE31F-4B23-D1CB-8EFD-95C53344039D}"/>
              </a:ext>
            </a:extLst>
          </p:cNvPr>
          <p:cNvSpPr>
            <a:spLocks noGrp="1"/>
          </p:cNvSpPr>
          <p:nvPr>
            <p:ph idx="1"/>
          </p:nvPr>
        </p:nvSpPr>
        <p:spPr>
          <a:xfrm>
            <a:off x="0" y="0"/>
            <a:ext cx="9144000" cy="6858000"/>
          </a:xfrm>
          <a:solidFill>
            <a:srgbClr val="FFFF00"/>
          </a:solidFill>
        </p:spPr>
        <p:txBody>
          <a:bodyPr>
            <a:normAutofit/>
          </a:bodyPr>
          <a:lstStyle/>
          <a:p>
            <a:pPr algn="just"/>
            <a:r>
              <a:rPr lang="fr-FR" sz="4000" b="1" dirty="0">
                <a:solidFill>
                  <a:srgbClr val="CC00FF"/>
                </a:solidFill>
                <a:latin typeface="Arial Rounded MT Bold" panose="020F0704030504030204" pitchFamily="34" charset="0"/>
              </a:rPr>
              <a:t>Ézéchiel 7:19</a:t>
            </a:r>
            <a:r>
              <a:rPr lang="fr-FR" sz="4000" dirty="0">
                <a:solidFill>
                  <a:srgbClr val="CC00FF"/>
                </a:solidFill>
                <a:latin typeface="Arial Rounded MT Bold" panose="020F0704030504030204" pitchFamily="34" charset="0"/>
              </a:rPr>
              <a:t> </a:t>
            </a:r>
            <a:r>
              <a:rPr lang="fr-FR" sz="4000" dirty="0">
                <a:latin typeface="Arial Rounded MT Bold" panose="020F0704030504030204" pitchFamily="34" charset="0"/>
              </a:rPr>
              <a:t>Ils jetteront leur argent dans les rues, Et leur or sera pour eux un objet d'horreur; Leur argent et leur or ne pourront les sauver, Au jour de la fureur de l'Éternel; Ils ne pourront ni rassasier leur âme, Ni remplir leurs entrailles; Car c'est ce qui les a fait tomber dans leur iniquité.</a:t>
            </a:r>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20717731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78BDD0-344E-8A7C-4E7A-C47CDA73D56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68AE8A2-F16D-19F4-B633-AD26C4AAE279}"/>
              </a:ext>
            </a:extLst>
          </p:cNvPr>
          <p:cNvSpPr>
            <a:spLocks noGrp="1"/>
          </p:cNvSpPr>
          <p:nvPr>
            <p:ph idx="1"/>
          </p:nvPr>
        </p:nvSpPr>
        <p:spPr>
          <a:xfrm>
            <a:off x="0" y="0"/>
            <a:ext cx="9144000" cy="6858000"/>
          </a:xfrm>
          <a:solidFill>
            <a:srgbClr val="FFFF00"/>
          </a:solidFill>
        </p:spPr>
        <p:txBody>
          <a:bodyPr>
            <a:normAutofit/>
          </a:bodyPr>
          <a:lstStyle/>
          <a:p>
            <a:pPr algn="just"/>
            <a:r>
              <a:rPr lang="fr-FR" sz="5400" b="1" dirty="0">
                <a:solidFill>
                  <a:srgbClr val="CC00FF"/>
                </a:solidFill>
                <a:latin typeface="Arial Rounded MT Bold" panose="020F0704030504030204" pitchFamily="34" charset="0"/>
              </a:rPr>
              <a:t>Hébreux 3:17</a:t>
            </a:r>
            <a:r>
              <a:rPr lang="fr-FR" sz="5400" dirty="0">
                <a:solidFill>
                  <a:srgbClr val="CC00FF"/>
                </a:solidFill>
                <a:latin typeface="Arial Rounded MT Bold" panose="020F0704030504030204" pitchFamily="34" charset="0"/>
              </a:rPr>
              <a:t> </a:t>
            </a:r>
            <a:r>
              <a:rPr lang="fr-FR" sz="5400" dirty="0">
                <a:latin typeface="Arial Rounded MT Bold" panose="020F0704030504030204" pitchFamily="34" charset="0"/>
              </a:rPr>
              <a:t>Et contre qui Dieu </a:t>
            </a:r>
            <a:r>
              <a:rPr lang="fr-FR" sz="5400" dirty="0" err="1">
                <a:latin typeface="Arial Rounded MT Bold" panose="020F0704030504030204" pitchFamily="34" charset="0"/>
              </a:rPr>
              <a:t>fut-il</a:t>
            </a:r>
            <a:r>
              <a:rPr lang="fr-FR" sz="5400" dirty="0">
                <a:latin typeface="Arial Rounded MT Bold" panose="020F0704030504030204" pitchFamily="34" charset="0"/>
              </a:rPr>
              <a:t> irrité pendant quarante ans, sinon contre ceux qui péchaient, et dont les cadavres tombèrent dans le désert?</a:t>
            </a:r>
            <a:endParaRPr lang="en-US" sz="5400" dirty="0">
              <a:latin typeface="Arial Rounded MT Bold" panose="020F0704030504030204" pitchFamily="34" charset="0"/>
            </a:endParaRPr>
          </a:p>
        </p:txBody>
      </p:sp>
    </p:spTree>
    <p:extLst>
      <p:ext uri="{BB962C8B-B14F-4D97-AF65-F5344CB8AC3E}">
        <p14:creationId xmlns:p14="http://schemas.microsoft.com/office/powerpoint/2010/main" val="38149515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C4281-91E8-2E3C-37FD-320DE0E35A9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44C3A9-D4F9-039B-2076-8C1FEC994ECD}"/>
              </a:ext>
            </a:extLst>
          </p:cNvPr>
          <p:cNvSpPr>
            <a:spLocks noGrp="1"/>
          </p:cNvSpPr>
          <p:nvPr>
            <p:ph idx="1"/>
          </p:nvPr>
        </p:nvSpPr>
        <p:spPr>
          <a:xfrm>
            <a:off x="0" y="0"/>
            <a:ext cx="9144000" cy="6858000"/>
          </a:xfrm>
          <a:solidFill>
            <a:schemeClr val="bg1"/>
          </a:solidFill>
        </p:spPr>
        <p:txBody>
          <a:bodyPr>
            <a:normAutofit/>
          </a:bodyPr>
          <a:lstStyle/>
          <a:p>
            <a:pPr lvl="0" algn="just"/>
            <a:r>
              <a:rPr lang="fr-FR" b="1" dirty="0">
                <a:solidFill>
                  <a:srgbClr val="CC00FF"/>
                </a:solidFill>
                <a:latin typeface="Copperplate Gothic Bold" panose="020E0705020206020404" pitchFamily="34" charset="0"/>
              </a:rPr>
              <a:t>#8 La colère de Dieu est impossible à résister.  </a:t>
            </a:r>
            <a:endParaRPr lang="en-US" dirty="0">
              <a:solidFill>
                <a:srgbClr val="CC00FF"/>
              </a:solidFill>
              <a:latin typeface="Copperplate Gothic Bold" panose="020E0705020206020404" pitchFamily="34" charset="0"/>
            </a:endParaRPr>
          </a:p>
          <a:p>
            <a:pPr algn="just"/>
            <a:r>
              <a:rPr lang="fr-FR" b="1" dirty="0">
                <a:latin typeface="Arial Rounded MT Bold" panose="020F0704030504030204" pitchFamily="34" charset="0"/>
              </a:rPr>
              <a:t>Job 14:13</a:t>
            </a:r>
            <a:r>
              <a:rPr lang="fr-FR" dirty="0">
                <a:latin typeface="Arial Rounded MT Bold" panose="020F0704030504030204" pitchFamily="34" charset="0"/>
              </a:rPr>
              <a:t> Oh! si tu voulais me cacher dans le séjour des morts, M'y tenir à couvert jusqu'à ce que ta colère fût passée, Et me fixer un terme auquel tu te souviendras de moi!</a:t>
            </a:r>
            <a:endParaRPr lang="en-US" dirty="0">
              <a:latin typeface="Arial Rounded MT Bold" panose="020F0704030504030204" pitchFamily="34" charset="0"/>
            </a:endParaRPr>
          </a:p>
          <a:p>
            <a:pPr algn="just"/>
            <a:r>
              <a:rPr lang="fr-FR" b="1" dirty="0">
                <a:solidFill>
                  <a:srgbClr val="FF0000"/>
                </a:solidFill>
                <a:latin typeface="Arial Rounded MT Bold" panose="020F0704030504030204" pitchFamily="34" charset="0"/>
              </a:rPr>
              <a:t>Psaumes 76:7-9</a:t>
            </a:r>
            <a:r>
              <a:rPr lang="fr-FR" dirty="0">
                <a:solidFill>
                  <a:srgbClr val="FF0000"/>
                </a:solidFill>
                <a:latin typeface="Arial Rounded MT Bold" panose="020F0704030504030204" pitchFamily="34" charset="0"/>
              </a:rPr>
              <a:t>  A ta menace, Dieu de Jacob! Ils se sont endormis, cavaliers et chevaux. </a:t>
            </a:r>
            <a:r>
              <a:rPr lang="fr-FR" dirty="0">
                <a:solidFill>
                  <a:srgbClr val="0033CC"/>
                </a:solidFill>
                <a:latin typeface="Arial Rounded MT Bold" panose="020F0704030504030204" pitchFamily="34" charset="0"/>
              </a:rPr>
              <a:t>8 Tu es redoutable, ô toi! Qui peut te résister, quand ta colère éclate? </a:t>
            </a:r>
            <a:r>
              <a:rPr lang="fr-FR" dirty="0">
                <a:solidFill>
                  <a:srgbClr val="FF0000"/>
                </a:solidFill>
                <a:latin typeface="Arial Rounded MT Bold" panose="020F0704030504030204" pitchFamily="34" charset="0"/>
              </a:rPr>
              <a:t>9 Du haut des cieux tu as proclamé la sentence; La terre effrayée s'est tenue tranquille,</a:t>
            </a:r>
            <a:endParaRPr lang="en-US" dirty="0">
              <a:solidFill>
                <a:srgbClr val="FF0000"/>
              </a:solidFill>
              <a:latin typeface="Arial Rounded MT Bold" panose="020F0704030504030204" pitchFamily="34" charset="0"/>
            </a:endParaRPr>
          </a:p>
        </p:txBody>
      </p:sp>
    </p:spTree>
    <p:extLst>
      <p:ext uri="{BB962C8B-B14F-4D97-AF65-F5344CB8AC3E}">
        <p14:creationId xmlns:p14="http://schemas.microsoft.com/office/powerpoint/2010/main" val="42094368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36B50-A165-F73D-F835-BF35D06AB10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2DC05AC-DFE1-57A2-D3D9-0897D761848F}"/>
              </a:ext>
            </a:extLst>
          </p:cNvPr>
          <p:cNvSpPr>
            <a:spLocks noGrp="1"/>
          </p:cNvSpPr>
          <p:nvPr>
            <p:ph idx="1"/>
          </p:nvPr>
        </p:nvSpPr>
        <p:spPr>
          <a:xfrm>
            <a:off x="0" y="0"/>
            <a:ext cx="9144000" cy="6858000"/>
          </a:xfrm>
          <a:solidFill>
            <a:schemeClr val="bg1"/>
          </a:solidFill>
        </p:spPr>
        <p:txBody>
          <a:bodyPr>
            <a:normAutofit/>
          </a:bodyPr>
          <a:lstStyle/>
          <a:p>
            <a:pPr algn="just"/>
            <a:r>
              <a:rPr lang="fr-FR" sz="4000" b="1" dirty="0">
                <a:solidFill>
                  <a:srgbClr val="0033CC"/>
                </a:solidFill>
                <a:latin typeface="Arial Rounded MT Bold" panose="020F0704030504030204" pitchFamily="34" charset="0"/>
              </a:rPr>
              <a:t>Nahum 1:6</a:t>
            </a:r>
            <a:r>
              <a:rPr lang="fr-FR" sz="4000" dirty="0">
                <a:solidFill>
                  <a:srgbClr val="0033CC"/>
                </a:solidFill>
                <a:latin typeface="Arial Rounded MT Bold" panose="020F0704030504030204" pitchFamily="34" charset="0"/>
              </a:rPr>
              <a:t> </a:t>
            </a:r>
            <a:r>
              <a:rPr lang="fr-FR" sz="4000" dirty="0">
                <a:solidFill>
                  <a:srgbClr val="FF0000"/>
                </a:solidFill>
                <a:latin typeface="Arial Rounded MT Bold" panose="020F0704030504030204" pitchFamily="34" charset="0"/>
              </a:rPr>
              <a:t>Qui résistera devant sa fureur? Qui tiendra contre son ardente colère? Sa fureur se répand comme le feu, Et les rochers se brisent devant </a:t>
            </a:r>
            <a:r>
              <a:rPr lang="fr-FR" sz="4000" dirty="0" err="1">
                <a:solidFill>
                  <a:srgbClr val="FF0000"/>
                </a:solidFill>
                <a:latin typeface="Arial Rounded MT Bold" panose="020F0704030504030204" pitchFamily="34" charset="0"/>
              </a:rPr>
              <a:t>lui.La</a:t>
            </a:r>
            <a:r>
              <a:rPr lang="fr-FR" sz="4000" dirty="0">
                <a:solidFill>
                  <a:srgbClr val="FF0000"/>
                </a:solidFill>
                <a:latin typeface="Arial Rounded MT Bold" panose="020F0704030504030204" pitchFamily="34" charset="0"/>
              </a:rPr>
              <a:t> colère de Dieu est aggravé par des provocations répétées. </a:t>
            </a:r>
            <a:endParaRPr lang="en-US" sz="4000" dirty="0">
              <a:solidFill>
                <a:srgbClr val="FF0000"/>
              </a:solidFill>
              <a:latin typeface="Arial Rounded MT Bold" panose="020F0704030504030204" pitchFamily="34" charset="0"/>
            </a:endParaRPr>
          </a:p>
        </p:txBody>
      </p:sp>
    </p:spTree>
    <p:extLst>
      <p:ext uri="{BB962C8B-B14F-4D97-AF65-F5344CB8AC3E}">
        <p14:creationId xmlns:p14="http://schemas.microsoft.com/office/powerpoint/2010/main" val="31629778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2BAFC5-32EA-191A-5F47-6F7BA3085A8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0541693-83A2-BD7F-104C-68E4A8F3BE47}"/>
              </a:ext>
            </a:extLst>
          </p:cNvPr>
          <p:cNvSpPr>
            <a:spLocks noGrp="1"/>
          </p:cNvSpPr>
          <p:nvPr>
            <p:ph idx="1"/>
          </p:nvPr>
        </p:nvSpPr>
        <p:spPr>
          <a:xfrm>
            <a:off x="0" y="0"/>
            <a:ext cx="9144000" cy="6858000"/>
          </a:xfrm>
          <a:solidFill>
            <a:schemeClr val="bg1"/>
          </a:solidFill>
        </p:spPr>
        <p:txBody>
          <a:bodyPr>
            <a:normAutofit/>
          </a:bodyPr>
          <a:lstStyle/>
          <a:p>
            <a:pPr algn="just"/>
            <a:r>
              <a:rPr lang="fr-FR" sz="4400" b="1" dirty="0">
                <a:solidFill>
                  <a:srgbClr val="0033CC"/>
                </a:solidFill>
                <a:latin typeface="Arial Rounded MT Bold" panose="020F0704030504030204" pitchFamily="34" charset="0"/>
              </a:rPr>
              <a:t>Apocalypse 6:15-17</a:t>
            </a:r>
            <a:endParaRPr lang="en-US" sz="4400" dirty="0">
              <a:solidFill>
                <a:srgbClr val="0033CC"/>
              </a:solidFill>
              <a:latin typeface="Arial Rounded MT Bold" panose="020F0704030504030204" pitchFamily="34" charset="0"/>
            </a:endParaRPr>
          </a:p>
          <a:p>
            <a:pPr algn="just"/>
            <a:r>
              <a:rPr lang="fr-FR" sz="4400" dirty="0">
                <a:solidFill>
                  <a:srgbClr val="FF0000"/>
                </a:solidFill>
                <a:latin typeface="Arial Rounded MT Bold" panose="020F0704030504030204" pitchFamily="34" charset="0"/>
              </a:rPr>
              <a:t>15 Les rois de la terre, les grands, les chefs militaires, les riches, les puissants, tous les esclaves et les hommes libres, se cachèrent dans les cavernes et dans les rochers des montagnes.</a:t>
            </a:r>
            <a:endParaRPr lang="en-US" sz="4400" dirty="0">
              <a:solidFill>
                <a:srgbClr val="FF0000"/>
              </a:solidFill>
              <a:latin typeface="Arial Rounded MT Bold" panose="020F0704030504030204" pitchFamily="34" charset="0"/>
            </a:endParaRPr>
          </a:p>
        </p:txBody>
      </p:sp>
    </p:spTree>
    <p:extLst>
      <p:ext uri="{BB962C8B-B14F-4D97-AF65-F5344CB8AC3E}">
        <p14:creationId xmlns:p14="http://schemas.microsoft.com/office/powerpoint/2010/main" val="12142814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022D10-B657-3EEE-C821-32C172103FD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11A91A3-92CD-52DA-73F1-F569D5A00FFD}"/>
              </a:ext>
            </a:extLst>
          </p:cNvPr>
          <p:cNvSpPr>
            <a:spLocks noGrp="1"/>
          </p:cNvSpPr>
          <p:nvPr>
            <p:ph idx="1"/>
          </p:nvPr>
        </p:nvSpPr>
        <p:spPr>
          <a:xfrm>
            <a:off x="0" y="0"/>
            <a:ext cx="9144000" cy="6858000"/>
          </a:xfrm>
          <a:solidFill>
            <a:schemeClr val="bg1"/>
          </a:solidFill>
        </p:spPr>
        <p:txBody>
          <a:bodyPr>
            <a:normAutofit/>
          </a:bodyPr>
          <a:lstStyle/>
          <a:p>
            <a:pPr lvl="0" algn="just"/>
            <a:r>
              <a:rPr lang="fr-FR" sz="4400" dirty="0">
                <a:solidFill>
                  <a:srgbClr val="FF0000"/>
                </a:solidFill>
                <a:latin typeface="Arial Rounded MT Bold" panose="020F0704030504030204" pitchFamily="34" charset="0"/>
              </a:rPr>
              <a:t>16 Et ils disaient aux montagnes et aux rochers: Tombez sur nous, et cachez-nous devant la face de celui qui est assis sur le trône, et devant la colère de l'agneau;</a:t>
            </a:r>
            <a:endParaRPr lang="en-US" sz="4400" dirty="0">
              <a:solidFill>
                <a:srgbClr val="FF0000"/>
              </a:solidFill>
              <a:latin typeface="Arial Rounded MT Bold" panose="020F0704030504030204" pitchFamily="34" charset="0"/>
            </a:endParaRPr>
          </a:p>
          <a:p>
            <a:pPr algn="just"/>
            <a:r>
              <a:rPr lang="fr-FR" sz="4400" dirty="0">
                <a:solidFill>
                  <a:srgbClr val="0033CC"/>
                </a:solidFill>
                <a:latin typeface="Arial Rounded MT Bold" panose="020F0704030504030204" pitchFamily="34" charset="0"/>
              </a:rPr>
              <a:t> 17 car le grand jour de sa colère est venu, et qui peut subsister?</a:t>
            </a:r>
            <a:endParaRPr lang="en-US" sz="4400"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28931381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CE554-A57D-FF53-883F-FF03D6D06B5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D8B145-C6FD-2E55-0CC5-1736DDE917C5}"/>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fr-FR" sz="4000" b="1" dirty="0">
                <a:solidFill>
                  <a:srgbClr val="CC00FF"/>
                </a:solidFill>
                <a:latin typeface="Copperplate Gothic Bold" panose="020E0705020206020404" pitchFamily="34" charset="0"/>
              </a:rPr>
              <a:t>#9 La grande colère de Dieu spécialement réservé au jour du Jugement</a:t>
            </a:r>
            <a:endParaRPr lang="en-US" sz="4000" dirty="0">
              <a:solidFill>
                <a:srgbClr val="CC00FF"/>
              </a:solidFill>
              <a:latin typeface="Copperplate Gothic Bold" panose="020E0705020206020404" pitchFamily="34" charset="0"/>
            </a:endParaRPr>
          </a:p>
          <a:p>
            <a:pPr algn="just"/>
            <a:r>
              <a:rPr lang="fr-FR" sz="4000" b="1" dirty="0">
                <a:solidFill>
                  <a:srgbClr val="FF0000"/>
                </a:solidFill>
                <a:latin typeface="Arial Rounded MT Bold" panose="020F0704030504030204" pitchFamily="34" charset="0"/>
              </a:rPr>
              <a:t>Sophonie 1:14-18</a:t>
            </a:r>
            <a:r>
              <a:rPr lang="fr-FR" sz="4000" dirty="0">
                <a:solidFill>
                  <a:srgbClr val="FF0000"/>
                </a:solidFill>
                <a:latin typeface="Arial Rounded MT Bold" panose="020F0704030504030204" pitchFamily="34" charset="0"/>
              </a:rPr>
              <a:t> </a:t>
            </a:r>
            <a:endParaRPr lang="en-US" sz="4000" dirty="0">
              <a:solidFill>
                <a:srgbClr val="FF0000"/>
              </a:solidFill>
              <a:latin typeface="Arial Rounded MT Bold" panose="020F0704030504030204" pitchFamily="34" charset="0"/>
            </a:endParaRPr>
          </a:p>
          <a:p>
            <a:pPr algn="just"/>
            <a:r>
              <a:rPr lang="fr-FR" sz="4000" dirty="0">
                <a:latin typeface="Arial Rounded MT Bold" panose="020F0704030504030204" pitchFamily="34" charset="0"/>
              </a:rPr>
              <a:t>14 ¶ Le grand jour de l'Éternel est proche, Il est proche, il arrive en toute hâte; Le jour de l'Éternel fait entendre sa voix, Et le héros pousse des cris amers.</a:t>
            </a:r>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10818388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637EC-94D9-CAC2-3BF5-9FF8681EB9E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8638DCA-7C82-A253-745A-EE7917D24C3F}"/>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sz="4000" dirty="0">
                <a:latin typeface="Arial Rounded MT Bold" panose="020F0704030504030204" pitchFamily="34" charset="0"/>
              </a:rPr>
              <a:t>15 Ce jour est un jour de fureur, Un jour de détresse et d'angoisse, Un jour de ravage et de destruction, Un jour de ténèbres et d'obscurité, Un jour de nuées et de brouillards,</a:t>
            </a:r>
            <a:endParaRPr lang="en-US" sz="4000" dirty="0">
              <a:latin typeface="Arial Rounded MT Bold" panose="020F0704030504030204" pitchFamily="34" charset="0"/>
            </a:endParaRPr>
          </a:p>
          <a:p>
            <a:pPr algn="just"/>
            <a:r>
              <a:rPr lang="fr-FR" sz="4000" dirty="0">
                <a:solidFill>
                  <a:srgbClr val="FF0000"/>
                </a:solidFill>
                <a:latin typeface="Arial Rounded MT Bold" panose="020F0704030504030204" pitchFamily="34" charset="0"/>
              </a:rPr>
              <a:t>16 Un jour où retentiront la trompette et les cris de guerre Contre les villes fortes et les tours élevées.</a:t>
            </a:r>
            <a:endParaRPr lang="en-US" sz="4000" dirty="0">
              <a:solidFill>
                <a:srgbClr val="FF0000"/>
              </a:solidFill>
              <a:latin typeface="Arial Rounded MT Bold" panose="020F0704030504030204" pitchFamily="34" charset="0"/>
            </a:endParaRPr>
          </a:p>
        </p:txBody>
      </p:sp>
    </p:spTree>
    <p:extLst>
      <p:ext uri="{BB962C8B-B14F-4D97-AF65-F5344CB8AC3E}">
        <p14:creationId xmlns:p14="http://schemas.microsoft.com/office/powerpoint/2010/main" val="37258731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3492F-C5B5-5495-77DE-F23E292A3F8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F25DE1-1864-14AC-BA9B-E49164F415BE}"/>
              </a:ext>
            </a:extLst>
          </p:cNvPr>
          <p:cNvSpPr>
            <a:spLocks noGrp="1"/>
          </p:cNvSpPr>
          <p:nvPr>
            <p:ph idx="1"/>
          </p:nvPr>
        </p:nvSpPr>
        <p:spPr>
          <a:xfrm>
            <a:off x="0" y="0"/>
            <a:ext cx="9144000" cy="6858000"/>
          </a:xfrm>
        </p:spPr>
        <p:style>
          <a:lnRef idx="3">
            <a:schemeClr val="lt1"/>
          </a:lnRef>
          <a:fillRef idx="1">
            <a:schemeClr val="dk1"/>
          </a:fillRef>
          <a:effectRef idx="1">
            <a:schemeClr val="dk1"/>
          </a:effectRef>
          <a:fontRef idx="minor">
            <a:schemeClr val="lt1"/>
          </a:fontRef>
        </p:style>
        <p:txBody>
          <a:bodyPr>
            <a:normAutofit/>
          </a:bodyPr>
          <a:lstStyle/>
          <a:p>
            <a:pPr lvl="0" algn="just"/>
            <a:r>
              <a:rPr lang="fr-FR" sz="4000" dirty="0">
                <a:latin typeface="Arial Rounded MT Bold" panose="020F0704030504030204" pitchFamily="34" charset="0"/>
              </a:rPr>
              <a:t>Dieu ne prend aucun plaisir à déverser sa colère sur les fils de l’homme. </a:t>
            </a:r>
            <a:endParaRPr lang="en-US" sz="4000" dirty="0">
              <a:latin typeface="Arial Rounded MT Bold" panose="020F0704030504030204" pitchFamily="34" charset="0"/>
            </a:endParaRPr>
          </a:p>
          <a:p>
            <a:pPr lvl="0" algn="just"/>
            <a:r>
              <a:rPr lang="fr-FR" sz="4000" dirty="0">
                <a:solidFill>
                  <a:srgbClr val="99FF33"/>
                </a:solidFill>
                <a:latin typeface="Arial Rounded MT Bold" panose="020F0704030504030204" pitchFamily="34" charset="0"/>
              </a:rPr>
              <a:t>La colère de Dieu est juste. </a:t>
            </a:r>
            <a:endParaRPr lang="en-US" sz="4000" dirty="0">
              <a:solidFill>
                <a:srgbClr val="99FF33"/>
              </a:solidFill>
              <a:latin typeface="Arial Rounded MT Bold" panose="020F0704030504030204" pitchFamily="34" charset="0"/>
            </a:endParaRPr>
          </a:p>
          <a:p>
            <a:pPr lvl="0" algn="just"/>
            <a:r>
              <a:rPr lang="fr-FR" sz="4000" dirty="0">
                <a:latin typeface="Arial Rounded MT Bold" panose="020F0704030504030204" pitchFamily="34" charset="0"/>
              </a:rPr>
              <a:t>La justice de la colère de Dieu, à ne pas remettre en question. </a:t>
            </a:r>
            <a:endParaRPr lang="en-US" sz="4000" dirty="0">
              <a:latin typeface="Arial Rounded MT Bold" panose="020F0704030504030204" pitchFamily="34" charset="0"/>
            </a:endParaRPr>
          </a:p>
          <a:p>
            <a:pPr lvl="0" algn="just"/>
            <a:r>
              <a:rPr lang="fr-FR" sz="4000" dirty="0">
                <a:solidFill>
                  <a:srgbClr val="99FF33"/>
                </a:solidFill>
                <a:latin typeface="Arial Rounded MT Bold" panose="020F0704030504030204" pitchFamily="34" charset="0"/>
              </a:rPr>
              <a:t>La colère de Dieu se manifeste dans des jugements et des afflictions. </a:t>
            </a:r>
            <a:endParaRPr lang="en-US" sz="4000" dirty="0">
              <a:solidFill>
                <a:srgbClr val="99FF33"/>
              </a:solidFill>
              <a:latin typeface="Arial Rounded MT Bold" panose="020F0704030504030204" pitchFamily="34" charset="0"/>
            </a:endParaRPr>
          </a:p>
        </p:txBody>
      </p:sp>
    </p:spTree>
    <p:extLst>
      <p:ext uri="{BB962C8B-B14F-4D97-AF65-F5344CB8AC3E}">
        <p14:creationId xmlns:p14="http://schemas.microsoft.com/office/powerpoint/2010/main" val="37382421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B8229-D49B-3A06-6A4F-4C45D908ED3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D4F4250-0416-48E7-2954-8294762BE379}"/>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sz="3600" dirty="0">
                <a:latin typeface="Arial Rounded MT Bold" panose="020F0704030504030204" pitchFamily="34" charset="0"/>
              </a:rPr>
              <a:t>17 Je mettrai les hommes dans la détresse, Et ils marcheront comme des aveugles, Parce qu'ils ont péché contre l'Éternel; Je répandrai leur sang comme de la poussière, Et leur chair comme de l'ordure.</a:t>
            </a:r>
            <a:endParaRPr lang="en-US" sz="3600" dirty="0">
              <a:latin typeface="Arial Rounded MT Bold" panose="020F0704030504030204" pitchFamily="34" charset="0"/>
            </a:endParaRPr>
          </a:p>
          <a:p>
            <a:pPr algn="just"/>
            <a:r>
              <a:rPr lang="fr-FR" sz="3600" dirty="0">
                <a:solidFill>
                  <a:srgbClr val="FF0000"/>
                </a:solidFill>
                <a:latin typeface="Arial Rounded MT Bold" panose="020F0704030504030204" pitchFamily="34" charset="0"/>
              </a:rPr>
              <a:t>18 Ni leur argent ni leur or ne pourront les délivrer, Au jour de la fureur de l'Éternel; Par le feu de sa jalousie tout le pays sera consumé; Car il détruira soudain tous les habitants du pays.</a:t>
            </a:r>
            <a:endParaRPr lang="en-US" sz="3600" dirty="0">
              <a:solidFill>
                <a:srgbClr val="FF0000"/>
              </a:solidFill>
              <a:latin typeface="Arial Rounded MT Bold" panose="020F0704030504030204" pitchFamily="34" charset="0"/>
            </a:endParaRPr>
          </a:p>
          <a:p>
            <a:pPr algn="just"/>
            <a:endParaRPr lang="en-US" dirty="0">
              <a:latin typeface="Arial Rounded MT Bold" panose="020F0704030504030204" pitchFamily="34" charset="0"/>
            </a:endParaRPr>
          </a:p>
        </p:txBody>
      </p:sp>
    </p:spTree>
    <p:extLst>
      <p:ext uri="{BB962C8B-B14F-4D97-AF65-F5344CB8AC3E}">
        <p14:creationId xmlns:p14="http://schemas.microsoft.com/office/powerpoint/2010/main" val="38113552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3B6AA5-0424-9725-050B-CA2D2D5204E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A5669A-6A96-B116-A601-6730CD63F2B8}"/>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Autofit/>
          </a:bodyPr>
          <a:lstStyle/>
          <a:p>
            <a:pPr algn="just"/>
            <a:r>
              <a:rPr lang="fr-FR" sz="3600" b="1" dirty="0">
                <a:solidFill>
                  <a:srgbClr val="FF0000"/>
                </a:solidFill>
                <a:latin typeface="Arial Rounded MT Bold" panose="020F0704030504030204" pitchFamily="34" charset="0"/>
              </a:rPr>
              <a:t>Matthieu 25:41</a:t>
            </a:r>
            <a:r>
              <a:rPr lang="fr-FR" sz="3600" dirty="0">
                <a:solidFill>
                  <a:srgbClr val="FF0000"/>
                </a:solidFill>
                <a:latin typeface="Arial Rounded MT Bold" panose="020F0704030504030204" pitchFamily="34" charset="0"/>
              </a:rPr>
              <a:t> </a:t>
            </a:r>
            <a:r>
              <a:rPr lang="fr-FR" sz="3600" dirty="0">
                <a:latin typeface="Arial Rounded MT Bold" panose="020F0704030504030204" pitchFamily="34" charset="0"/>
              </a:rPr>
              <a:t>Ensuite il dira à ceux qui seront à sa gauche: Retirez-vous de moi, maudits; allez dans le feu éternel qui a été préparé pour le diable et pour ses anges.</a:t>
            </a:r>
            <a:endParaRPr lang="en-US" sz="3600" dirty="0">
              <a:latin typeface="Arial Rounded MT Bold" panose="020F0704030504030204" pitchFamily="34" charset="0"/>
            </a:endParaRPr>
          </a:p>
          <a:p>
            <a:pPr algn="just"/>
            <a:r>
              <a:rPr lang="fr-FR" sz="3600" b="1" dirty="0">
                <a:solidFill>
                  <a:srgbClr val="FF0000"/>
                </a:solidFill>
                <a:latin typeface="Arial Rounded MT Bold" panose="020F0704030504030204" pitchFamily="34" charset="0"/>
              </a:rPr>
              <a:t>Romains 2:5-9</a:t>
            </a:r>
            <a:r>
              <a:rPr lang="fr-FR" sz="3600" dirty="0">
                <a:solidFill>
                  <a:srgbClr val="FF0000"/>
                </a:solidFill>
                <a:latin typeface="Arial Rounded MT Bold" panose="020F0704030504030204" pitchFamily="34" charset="0"/>
              </a:rPr>
              <a:t> </a:t>
            </a:r>
            <a:endParaRPr lang="en-US" sz="3600" dirty="0">
              <a:solidFill>
                <a:srgbClr val="FF0000"/>
              </a:solidFill>
              <a:latin typeface="Arial Rounded MT Bold" panose="020F0704030504030204" pitchFamily="34" charset="0"/>
            </a:endParaRPr>
          </a:p>
          <a:p>
            <a:pPr algn="just"/>
            <a:r>
              <a:rPr lang="fr-FR" sz="3600" dirty="0">
                <a:latin typeface="Arial Rounded MT Bold" panose="020F0704030504030204" pitchFamily="34" charset="0"/>
              </a:rPr>
              <a:t>5 Mais, par ton endurcissement et par ton cœur impénitent, tu t'amasses un trésor de colère pour le jour de la colère et de la manifestation du juste jugement de Dieu,</a:t>
            </a:r>
            <a:endParaRPr lang="en-US" sz="3600" dirty="0">
              <a:latin typeface="Arial Rounded MT Bold" panose="020F0704030504030204" pitchFamily="34" charset="0"/>
            </a:endParaRPr>
          </a:p>
        </p:txBody>
      </p:sp>
    </p:spTree>
    <p:extLst>
      <p:ext uri="{BB962C8B-B14F-4D97-AF65-F5344CB8AC3E}">
        <p14:creationId xmlns:p14="http://schemas.microsoft.com/office/powerpoint/2010/main" val="16370813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5CA22-63D4-92C8-139C-BEE6DDECBE0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C5DAF8A-348B-EB1E-D5F6-73CEAEBCF281}"/>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Autofit/>
          </a:bodyPr>
          <a:lstStyle/>
          <a:p>
            <a:pPr algn="just"/>
            <a:r>
              <a:rPr lang="fr-FR" sz="3400" dirty="0">
                <a:latin typeface="Arial Rounded MT Bold" panose="020F0704030504030204" pitchFamily="34" charset="0"/>
              </a:rPr>
              <a:t>6 qui rendra à chacun selon ses œuvres;</a:t>
            </a:r>
            <a:endParaRPr lang="en-US" sz="3400" dirty="0">
              <a:latin typeface="Arial Rounded MT Bold" panose="020F0704030504030204" pitchFamily="34" charset="0"/>
            </a:endParaRPr>
          </a:p>
          <a:p>
            <a:pPr algn="just"/>
            <a:r>
              <a:rPr lang="fr-FR" sz="3400" dirty="0">
                <a:solidFill>
                  <a:srgbClr val="FF0000"/>
                </a:solidFill>
                <a:latin typeface="Arial Rounded MT Bold" panose="020F0704030504030204" pitchFamily="34" charset="0"/>
              </a:rPr>
              <a:t>7 réservant la vie éternelle à ceux qui, par la persévérance à bien faire, cherchent l'honneur, la gloire et l'immortalité;</a:t>
            </a:r>
          </a:p>
          <a:p>
            <a:pPr algn="just"/>
            <a:r>
              <a:rPr lang="fr-FR" sz="3400" dirty="0">
                <a:latin typeface="Arial Rounded MT Bold" panose="020F0704030504030204" pitchFamily="34" charset="0"/>
              </a:rPr>
              <a:t>8 mais l'irritation et la colère à ceux qui, par esprit de dispute, sont rebelles à la vérité et obéissent à l'injustice.</a:t>
            </a:r>
            <a:endParaRPr lang="en-US" sz="3400" dirty="0">
              <a:latin typeface="Arial Rounded MT Bold" panose="020F0704030504030204" pitchFamily="34" charset="0"/>
            </a:endParaRPr>
          </a:p>
          <a:p>
            <a:pPr algn="just"/>
            <a:r>
              <a:rPr lang="fr-FR" sz="3400" dirty="0">
                <a:solidFill>
                  <a:srgbClr val="FF0000"/>
                </a:solidFill>
                <a:latin typeface="Arial Rounded MT Bold" panose="020F0704030504030204" pitchFamily="34" charset="0"/>
              </a:rPr>
              <a:t>9 Tribulation et angoisse sur toute âme d'homme qui fait le mal, sur le Juif premièrement, puis sur le Grec!</a:t>
            </a:r>
            <a:endParaRPr lang="en-US" sz="3400" dirty="0">
              <a:solidFill>
                <a:srgbClr val="FF0000"/>
              </a:solidFill>
              <a:latin typeface="Arial Rounded MT Bold" panose="020F0704030504030204" pitchFamily="34" charset="0"/>
            </a:endParaRPr>
          </a:p>
        </p:txBody>
      </p:sp>
    </p:spTree>
    <p:extLst>
      <p:ext uri="{BB962C8B-B14F-4D97-AF65-F5344CB8AC3E}">
        <p14:creationId xmlns:p14="http://schemas.microsoft.com/office/powerpoint/2010/main" val="5077781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DA954-BA67-324E-6055-97452DB6252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01DE23-3210-408C-B249-A1A84AD22E58}"/>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sz="4000" b="1" dirty="0">
                <a:solidFill>
                  <a:srgbClr val="FF0000"/>
                </a:solidFill>
                <a:latin typeface="Arial Rounded MT Bold" panose="020F0704030504030204" pitchFamily="34" charset="0"/>
              </a:rPr>
              <a:t>2 Thessaloniciens 1 : 6-9 </a:t>
            </a:r>
            <a:endParaRPr lang="en-US" sz="4000" dirty="0">
              <a:solidFill>
                <a:srgbClr val="FF0000"/>
              </a:solidFill>
              <a:latin typeface="Arial Rounded MT Bold" panose="020F0704030504030204" pitchFamily="34" charset="0"/>
            </a:endParaRPr>
          </a:p>
          <a:p>
            <a:pPr algn="just"/>
            <a:r>
              <a:rPr lang="fr-FR" sz="4000" dirty="0">
                <a:latin typeface="Arial Rounded MT Bold" panose="020F0704030504030204" pitchFamily="34" charset="0"/>
              </a:rPr>
              <a:t>6 Car il est de la justice de Dieu de rendre l'affliction à ceux qui vous affligent,</a:t>
            </a:r>
            <a:endParaRPr lang="en-US" sz="4000" dirty="0">
              <a:latin typeface="Arial Rounded MT Bold" panose="020F0704030504030204" pitchFamily="34" charset="0"/>
            </a:endParaRPr>
          </a:p>
          <a:p>
            <a:pPr algn="just"/>
            <a:r>
              <a:rPr lang="fr-FR" sz="4000" dirty="0">
                <a:solidFill>
                  <a:srgbClr val="FF0000"/>
                </a:solidFill>
                <a:latin typeface="Arial Rounded MT Bold" panose="020F0704030504030204" pitchFamily="34" charset="0"/>
              </a:rPr>
              <a:t>7 et de vous donner, à vous qui êtes affligés, du repos avec nous, lorsque le Seigneur Jésus apparaîtra du ciel avec les anges de sa puissance,</a:t>
            </a:r>
            <a:endParaRPr lang="en-US" sz="4000" dirty="0">
              <a:solidFill>
                <a:srgbClr val="FF0000"/>
              </a:solidFill>
              <a:latin typeface="Arial Rounded MT Bold" panose="020F0704030504030204" pitchFamily="34" charset="0"/>
            </a:endParaRPr>
          </a:p>
        </p:txBody>
      </p:sp>
    </p:spTree>
    <p:extLst>
      <p:ext uri="{BB962C8B-B14F-4D97-AF65-F5344CB8AC3E}">
        <p14:creationId xmlns:p14="http://schemas.microsoft.com/office/powerpoint/2010/main" val="16152556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806C63-1F85-FD96-9773-10629B3D4A2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CF56461-FF20-C56F-1971-88050BF8A40A}"/>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b="1" dirty="0">
                <a:solidFill>
                  <a:srgbClr val="FF0000"/>
                </a:solidFill>
                <a:latin typeface="Arial Rounded MT Bold" panose="020F0704030504030204" pitchFamily="34" charset="0"/>
              </a:rPr>
              <a:t>2 Thessaloniciens 1 : 6-9 </a:t>
            </a:r>
            <a:endParaRPr lang="en-US" dirty="0">
              <a:solidFill>
                <a:srgbClr val="FF0000"/>
              </a:solidFill>
              <a:latin typeface="Arial Rounded MT Bold" panose="020F0704030504030204" pitchFamily="34" charset="0"/>
            </a:endParaRPr>
          </a:p>
          <a:p>
            <a:pPr algn="just"/>
            <a:r>
              <a:rPr lang="fr-FR" sz="4000" dirty="0">
                <a:latin typeface="Arial Rounded MT Bold" panose="020F0704030504030204" pitchFamily="34" charset="0"/>
              </a:rPr>
              <a:t>8 au milieu d'une flamme de feu, pour punir ceux qui ne connaissent pas Dieu et ceux qui n'obéissent pas à l'Évangile de notre Seigneur Jésus.</a:t>
            </a:r>
            <a:endParaRPr lang="en-US" sz="4000" dirty="0">
              <a:latin typeface="Arial Rounded MT Bold" panose="020F0704030504030204" pitchFamily="34" charset="0"/>
            </a:endParaRPr>
          </a:p>
          <a:p>
            <a:pPr algn="just"/>
            <a:r>
              <a:rPr lang="fr-FR" sz="4000" dirty="0">
                <a:solidFill>
                  <a:srgbClr val="FF0000"/>
                </a:solidFill>
                <a:latin typeface="Arial Rounded MT Bold" panose="020F0704030504030204" pitchFamily="34" charset="0"/>
              </a:rPr>
              <a:t>9 Ils auront pour châtiment une ruine éternelle, loin de la face du Seigneur et de la gloire de sa force,</a:t>
            </a:r>
            <a:endParaRPr lang="en-US" sz="4000" dirty="0">
              <a:solidFill>
                <a:srgbClr val="FF0000"/>
              </a:solidFill>
              <a:latin typeface="Arial Rounded MT Bold" panose="020F0704030504030204" pitchFamily="34" charset="0"/>
            </a:endParaRPr>
          </a:p>
        </p:txBody>
      </p:sp>
    </p:spTree>
    <p:extLst>
      <p:ext uri="{BB962C8B-B14F-4D97-AF65-F5344CB8AC3E}">
        <p14:creationId xmlns:p14="http://schemas.microsoft.com/office/powerpoint/2010/main" val="17833968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F478D-AC7C-02B2-521A-8A65CE7B1FE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528C191-4A88-B436-958F-8441F5AE5B1A}"/>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b="1" dirty="0">
                <a:solidFill>
                  <a:srgbClr val="FF0000"/>
                </a:solidFill>
                <a:latin typeface="Arial Rounded MT Bold" panose="020F0704030504030204" pitchFamily="34" charset="0"/>
              </a:rPr>
              <a:t>Apocalypse 11:18-19</a:t>
            </a:r>
            <a:r>
              <a:rPr lang="fr-FR" dirty="0">
                <a:solidFill>
                  <a:srgbClr val="FF0000"/>
                </a:solidFill>
                <a:latin typeface="Arial Rounded MT Bold" panose="020F0704030504030204" pitchFamily="34" charset="0"/>
              </a:rPr>
              <a:t> </a:t>
            </a:r>
            <a:endParaRPr lang="en-US" dirty="0">
              <a:solidFill>
                <a:srgbClr val="FF0000"/>
              </a:solidFill>
              <a:latin typeface="Arial Rounded MT Bold" panose="020F0704030504030204" pitchFamily="34" charset="0"/>
            </a:endParaRPr>
          </a:p>
          <a:p>
            <a:pPr algn="just"/>
            <a:r>
              <a:rPr lang="fr-FR" dirty="0">
                <a:latin typeface="Arial Rounded MT Bold" panose="020F0704030504030204" pitchFamily="34" charset="0"/>
              </a:rPr>
              <a:t>18 Les nations se sont irritées; et ta colère est venue, et le temps est venu de juger les morts, de récompenser tes serviteurs les prophètes, les saints et ceux qui craignent ton nom, les petits et les grands, et de détruire ceux qui détruisent la terre.</a:t>
            </a:r>
            <a:endParaRPr lang="en-US" dirty="0">
              <a:latin typeface="Arial Rounded MT Bold" panose="020F0704030504030204" pitchFamily="34" charset="0"/>
            </a:endParaRPr>
          </a:p>
          <a:p>
            <a:pPr algn="just"/>
            <a:r>
              <a:rPr lang="fr-FR" dirty="0">
                <a:solidFill>
                  <a:srgbClr val="FF0000"/>
                </a:solidFill>
                <a:latin typeface="Arial Rounded MT Bold" panose="020F0704030504030204" pitchFamily="34" charset="0"/>
              </a:rPr>
              <a:t>19 Et le temple de Dieu dans le ciel fut ouvert, et l'arche de son alliance apparut dans son temple. Et il y eut des éclairs, des voix, des tonnerres, un tremblement de terre, et une forte grêle.</a:t>
            </a:r>
            <a:endParaRPr lang="en-US" dirty="0">
              <a:solidFill>
                <a:srgbClr val="FF0000"/>
              </a:solidFill>
              <a:latin typeface="Arial Rounded MT Bold" panose="020F0704030504030204" pitchFamily="34" charset="0"/>
            </a:endParaRPr>
          </a:p>
        </p:txBody>
      </p:sp>
    </p:spTree>
    <p:extLst>
      <p:ext uri="{BB962C8B-B14F-4D97-AF65-F5344CB8AC3E}">
        <p14:creationId xmlns:p14="http://schemas.microsoft.com/office/powerpoint/2010/main" val="11476859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090A04-7375-83BE-2CA2-5B945744134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487E720-B442-9827-CDC4-6F216E6216D9}"/>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Autofit/>
          </a:bodyPr>
          <a:lstStyle/>
          <a:p>
            <a:pPr algn="just"/>
            <a:r>
              <a:rPr lang="fr-FR" sz="4000" b="1" dirty="0">
                <a:solidFill>
                  <a:srgbClr val="FF0000"/>
                </a:solidFill>
                <a:latin typeface="Arial Rounded MT Bold" panose="020F0704030504030204" pitchFamily="34" charset="0"/>
              </a:rPr>
              <a:t>Apocalypse 19 :14-15</a:t>
            </a:r>
            <a:r>
              <a:rPr lang="fr-FR" sz="4000" dirty="0">
                <a:solidFill>
                  <a:srgbClr val="FF0000"/>
                </a:solidFill>
                <a:latin typeface="Arial Rounded MT Bold" panose="020F0704030504030204" pitchFamily="34" charset="0"/>
              </a:rPr>
              <a:t> </a:t>
            </a:r>
            <a:endParaRPr lang="en-US" sz="4000" dirty="0">
              <a:solidFill>
                <a:srgbClr val="FF0000"/>
              </a:solidFill>
              <a:latin typeface="Arial Rounded MT Bold" panose="020F0704030504030204" pitchFamily="34" charset="0"/>
            </a:endParaRPr>
          </a:p>
          <a:p>
            <a:pPr algn="just"/>
            <a:r>
              <a:rPr lang="fr-FR" sz="3800" dirty="0">
                <a:latin typeface="Arial Rounded MT Bold" panose="020F0704030504030204" pitchFamily="34" charset="0"/>
              </a:rPr>
              <a:t>14 Les armées qui sont dans le ciel le suivaient sur des chevaux blancs, revêtues d'un fin lin, blanc, pur.</a:t>
            </a:r>
            <a:endParaRPr lang="en-US" sz="3800" dirty="0">
              <a:latin typeface="Arial Rounded MT Bold" panose="020F0704030504030204" pitchFamily="34" charset="0"/>
            </a:endParaRPr>
          </a:p>
          <a:p>
            <a:pPr algn="just"/>
            <a:r>
              <a:rPr lang="fr-FR" sz="3800" dirty="0">
                <a:solidFill>
                  <a:srgbClr val="FF0000"/>
                </a:solidFill>
                <a:latin typeface="Arial Rounded MT Bold" panose="020F0704030504030204" pitchFamily="34" charset="0"/>
              </a:rPr>
              <a:t>15 De sa bouche sortait une épée aiguë, pour frapper les nations; il les paîtra avec une verge de fer; et il foulera la cuve du vin de l'ardente colère du Dieu tout-puissant.</a:t>
            </a:r>
            <a:endParaRPr lang="en-US" sz="3800" dirty="0">
              <a:solidFill>
                <a:srgbClr val="FF0000"/>
              </a:solidFill>
              <a:latin typeface="Arial Rounded MT Bold" panose="020F0704030504030204" pitchFamily="34" charset="0"/>
            </a:endParaRPr>
          </a:p>
        </p:txBody>
      </p:sp>
    </p:spTree>
    <p:extLst>
      <p:ext uri="{BB962C8B-B14F-4D97-AF65-F5344CB8AC3E}">
        <p14:creationId xmlns:p14="http://schemas.microsoft.com/office/powerpoint/2010/main" val="24781814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EBE2F-D552-06BE-2A52-F15CB122225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6E0C9B0-A94B-AC2A-896B-EA007172C740}"/>
              </a:ext>
            </a:extLst>
          </p:cNvPr>
          <p:cNvSpPr>
            <a:spLocks noGrp="1"/>
          </p:cNvSpPr>
          <p:nvPr>
            <p:ph idx="1"/>
          </p:nvPr>
        </p:nvSpPr>
        <p:spPr>
          <a:xfrm>
            <a:off x="0" y="0"/>
            <a:ext cx="9144000" cy="6858000"/>
          </a:xfrm>
        </p:spPr>
        <p:style>
          <a:lnRef idx="2">
            <a:schemeClr val="dk1">
              <a:shade val="15000"/>
            </a:schemeClr>
          </a:lnRef>
          <a:fillRef idx="1">
            <a:schemeClr val="dk1"/>
          </a:fillRef>
          <a:effectRef idx="0">
            <a:schemeClr val="dk1"/>
          </a:effectRef>
          <a:fontRef idx="minor">
            <a:schemeClr val="lt1"/>
          </a:fontRef>
        </p:style>
        <p:txBody>
          <a:bodyPr>
            <a:normAutofit/>
          </a:bodyPr>
          <a:lstStyle/>
          <a:p>
            <a:pPr algn="just"/>
            <a:r>
              <a:rPr lang="fr-FR" dirty="0">
                <a:solidFill>
                  <a:srgbClr val="FC0AFC"/>
                </a:solidFill>
                <a:latin typeface="Copperplate Gothic Bold" panose="020E0705020206020404" pitchFamily="34" charset="0"/>
              </a:rPr>
              <a:t>#10 La colère de Dieu  CONTRE</a:t>
            </a:r>
            <a:r>
              <a:rPr lang="en-US" dirty="0">
                <a:solidFill>
                  <a:srgbClr val="FC0AFC"/>
                </a:solidFill>
                <a:latin typeface="Copperplate Gothic Bold" panose="020E0705020206020404" pitchFamily="34" charset="0"/>
              </a:rPr>
              <a:t> </a:t>
            </a:r>
            <a:r>
              <a:rPr lang="fr-FR" b="1" dirty="0">
                <a:solidFill>
                  <a:srgbClr val="FC0AFC"/>
                </a:solidFill>
                <a:latin typeface="Copperplate Gothic Bold" panose="020E0705020206020404" pitchFamily="34" charset="0"/>
              </a:rPr>
              <a:t>Les méchants. </a:t>
            </a:r>
            <a:endParaRPr lang="en-US" dirty="0">
              <a:solidFill>
                <a:srgbClr val="FC0AFC"/>
              </a:solidFill>
              <a:latin typeface="Copperplate Gothic Bold" panose="020E0705020206020404" pitchFamily="34" charset="0"/>
            </a:endParaRPr>
          </a:p>
          <a:p>
            <a:pPr algn="just"/>
            <a:r>
              <a:rPr lang="fr-FR" sz="3600" b="1" dirty="0">
                <a:solidFill>
                  <a:srgbClr val="FFFF00"/>
                </a:solidFill>
                <a:latin typeface="Arial Rounded MT Bold" panose="020F0704030504030204" pitchFamily="34" charset="0"/>
              </a:rPr>
              <a:t>Psaumes 7:11</a:t>
            </a:r>
            <a:r>
              <a:rPr lang="fr-FR" sz="3600" dirty="0">
                <a:solidFill>
                  <a:srgbClr val="FFFF00"/>
                </a:solidFill>
                <a:latin typeface="Arial Rounded MT Bold" panose="020F0704030504030204" pitchFamily="34" charset="0"/>
              </a:rPr>
              <a:t> </a:t>
            </a:r>
            <a:r>
              <a:rPr lang="fr-FR" sz="3600" dirty="0">
                <a:latin typeface="Arial Rounded MT Bold" panose="020F0704030504030204" pitchFamily="34" charset="0"/>
              </a:rPr>
              <a:t>Dieu juge les justes, et Dieu est en  colère </a:t>
            </a:r>
            <a:r>
              <a:rPr lang="fr-FR" sz="3600" i="1" dirty="0">
                <a:latin typeface="Arial Rounded MT Bold" panose="020F0704030504030204" pitchFamily="34" charset="0"/>
              </a:rPr>
              <a:t>contre les</a:t>
            </a:r>
            <a:r>
              <a:rPr lang="fr-FR" sz="3600" dirty="0">
                <a:latin typeface="Arial Rounded MT Bold" panose="020F0704030504030204" pitchFamily="34" charset="0"/>
              </a:rPr>
              <a:t> méchants chaque jour. </a:t>
            </a:r>
            <a:endParaRPr lang="en-US" sz="3600" dirty="0">
              <a:latin typeface="Arial Rounded MT Bold" panose="020F0704030504030204" pitchFamily="34" charset="0"/>
            </a:endParaRPr>
          </a:p>
          <a:p>
            <a:pPr algn="just"/>
            <a:r>
              <a:rPr lang="fr-FR" sz="3600" b="1" dirty="0">
                <a:solidFill>
                  <a:srgbClr val="FFFF00"/>
                </a:solidFill>
                <a:latin typeface="Arial Rounded MT Bold" panose="020F0704030504030204" pitchFamily="34" charset="0"/>
              </a:rPr>
              <a:t>Psaumes 21:8-9</a:t>
            </a:r>
            <a:r>
              <a:rPr lang="fr-FR" sz="3600" dirty="0">
                <a:solidFill>
                  <a:srgbClr val="FFFF00"/>
                </a:solidFill>
                <a:latin typeface="Arial Rounded MT Bold" panose="020F0704030504030204" pitchFamily="34" charset="0"/>
              </a:rPr>
              <a:t> </a:t>
            </a:r>
            <a:r>
              <a:rPr lang="fr-FR" sz="3600" dirty="0">
                <a:latin typeface="Arial Rounded MT Bold" panose="020F0704030504030204" pitchFamily="34" charset="0"/>
              </a:rPr>
              <a:t>Ta main trouvera tous tes ennemis : ta main droite trouvera ceux qui te haïssent. Tu les feras comme un four de feu au temps de ta colère : le SEIGNEUR les engloutira dans sa colère, et le feu les dévorera.</a:t>
            </a:r>
            <a:endParaRPr lang="en-US" sz="3600" dirty="0">
              <a:latin typeface="Arial Rounded MT Bold" panose="020F0704030504030204" pitchFamily="34" charset="0"/>
            </a:endParaRPr>
          </a:p>
          <a:p>
            <a:pPr algn="just"/>
            <a:endParaRPr lang="en-US" dirty="0"/>
          </a:p>
        </p:txBody>
      </p:sp>
    </p:spTree>
    <p:extLst>
      <p:ext uri="{BB962C8B-B14F-4D97-AF65-F5344CB8AC3E}">
        <p14:creationId xmlns:p14="http://schemas.microsoft.com/office/powerpoint/2010/main" val="37622549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E50FA-5E24-281B-76AF-0E2A37E5850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AC81AC4-9108-A85E-E8E5-94DB8C151EF7}"/>
              </a:ext>
            </a:extLst>
          </p:cNvPr>
          <p:cNvSpPr>
            <a:spLocks noGrp="1"/>
          </p:cNvSpPr>
          <p:nvPr>
            <p:ph idx="1"/>
          </p:nvPr>
        </p:nvSpPr>
        <p:spPr>
          <a:xfrm>
            <a:off x="0" y="0"/>
            <a:ext cx="9144000" cy="6858000"/>
          </a:xfrm>
        </p:spPr>
        <p:style>
          <a:lnRef idx="2">
            <a:schemeClr val="dk1">
              <a:shade val="15000"/>
            </a:schemeClr>
          </a:lnRef>
          <a:fillRef idx="1">
            <a:schemeClr val="dk1"/>
          </a:fillRef>
          <a:effectRef idx="0">
            <a:schemeClr val="dk1"/>
          </a:effectRef>
          <a:fontRef idx="minor">
            <a:schemeClr val="lt1"/>
          </a:fontRef>
        </p:style>
        <p:txBody>
          <a:bodyPr>
            <a:normAutofit/>
          </a:bodyPr>
          <a:lstStyle/>
          <a:p>
            <a:pPr algn="just"/>
            <a:r>
              <a:rPr lang="fr-FR" sz="3600" b="1" dirty="0">
                <a:solidFill>
                  <a:srgbClr val="FFFF00"/>
                </a:solidFill>
                <a:latin typeface="Arial Rounded MT Bold" panose="020F0704030504030204" pitchFamily="34" charset="0"/>
              </a:rPr>
              <a:t>Nahum 1:2-3</a:t>
            </a:r>
            <a:r>
              <a:rPr lang="fr-FR" sz="3600" dirty="0">
                <a:solidFill>
                  <a:srgbClr val="FFFF00"/>
                </a:solidFill>
                <a:latin typeface="Arial Rounded MT Bold" panose="020F0704030504030204" pitchFamily="34" charset="0"/>
              </a:rPr>
              <a:t> </a:t>
            </a:r>
            <a:r>
              <a:rPr lang="fr-FR" sz="3600" dirty="0">
                <a:latin typeface="Arial Rounded MT Bold" panose="020F0704030504030204" pitchFamily="34" charset="0"/>
              </a:rPr>
              <a:t>Dieu </a:t>
            </a:r>
            <a:r>
              <a:rPr lang="fr-FR" sz="3600" i="1" dirty="0">
                <a:latin typeface="Arial Rounded MT Bold" panose="020F0704030504030204" pitchFamily="34" charset="0"/>
              </a:rPr>
              <a:t>est</a:t>
            </a:r>
            <a:r>
              <a:rPr lang="fr-FR" sz="3600" dirty="0">
                <a:latin typeface="Arial Rounded MT Bold" panose="020F0704030504030204" pitchFamily="34" charset="0"/>
              </a:rPr>
              <a:t> jaloux, et le SEIGNEUR se venge ; le SEIGNEUR se venge, et </a:t>
            </a:r>
            <a:r>
              <a:rPr lang="fr-FR" sz="3600" i="1" dirty="0">
                <a:latin typeface="Arial Rounded MT Bold" panose="020F0704030504030204" pitchFamily="34" charset="0"/>
              </a:rPr>
              <a:t>il est</a:t>
            </a:r>
            <a:r>
              <a:rPr lang="fr-FR" sz="3600" dirty="0">
                <a:latin typeface="Arial Rounded MT Bold" panose="020F0704030504030204" pitchFamily="34" charset="0"/>
              </a:rPr>
              <a:t> furieux ; le SEIGNEUR se vengera de ses adversaires, et il réserve </a:t>
            </a:r>
            <a:r>
              <a:rPr lang="fr-FR" sz="3600" i="1" dirty="0">
                <a:latin typeface="Arial Rounded MT Bold" panose="020F0704030504030204" pitchFamily="34" charset="0"/>
              </a:rPr>
              <a:t>la colère</a:t>
            </a:r>
            <a:r>
              <a:rPr lang="fr-FR" sz="3600" dirty="0">
                <a:latin typeface="Arial Rounded MT Bold" panose="020F0704030504030204" pitchFamily="34" charset="0"/>
              </a:rPr>
              <a:t> à ses ennemis. Le SEIGNEUR </a:t>
            </a:r>
            <a:r>
              <a:rPr lang="fr-FR" sz="3600" i="1" dirty="0">
                <a:latin typeface="Arial Rounded MT Bold" panose="020F0704030504030204" pitchFamily="34" charset="0"/>
              </a:rPr>
              <a:t>est</a:t>
            </a:r>
            <a:r>
              <a:rPr lang="fr-FR" sz="3600" dirty="0">
                <a:latin typeface="Arial Rounded MT Bold" panose="020F0704030504030204" pitchFamily="34" charset="0"/>
              </a:rPr>
              <a:t> lent à se couler, grand en puissance, et n'acquittera pas </a:t>
            </a:r>
            <a:r>
              <a:rPr lang="fr-FR" sz="3600" i="1" dirty="0">
                <a:latin typeface="Arial Rounded MT Bold" panose="020F0704030504030204" pitchFamily="34" charset="0"/>
              </a:rPr>
              <a:t>du tout les méchants</a:t>
            </a:r>
            <a:r>
              <a:rPr lang="fr-FR" sz="3600" dirty="0">
                <a:latin typeface="Arial Rounded MT Bold" panose="020F0704030504030204" pitchFamily="34" charset="0"/>
              </a:rPr>
              <a:t> : </a:t>
            </a:r>
            <a:r>
              <a:rPr lang="fr-FR" sz="3600" dirty="0">
                <a:solidFill>
                  <a:srgbClr val="FFFF00"/>
                </a:solidFill>
                <a:latin typeface="Arial Rounded MT Bold" panose="020F0704030504030204" pitchFamily="34" charset="0"/>
              </a:rPr>
              <a:t>le SEIGNEUR a sa voie dans le tourbillon et dans la tempête, et les nuages </a:t>
            </a:r>
            <a:r>
              <a:rPr lang="fr-FR" sz="3600" i="1" dirty="0">
                <a:solidFill>
                  <a:srgbClr val="FFFF00"/>
                </a:solidFill>
                <a:latin typeface="Arial Rounded MT Bold" panose="020F0704030504030204" pitchFamily="34" charset="0"/>
              </a:rPr>
              <a:t>sont</a:t>
            </a:r>
            <a:r>
              <a:rPr lang="fr-FR" sz="3600" dirty="0">
                <a:solidFill>
                  <a:srgbClr val="FFFF00"/>
                </a:solidFill>
                <a:latin typeface="Arial Rounded MT Bold" panose="020F0704030504030204" pitchFamily="34" charset="0"/>
              </a:rPr>
              <a:t> la poussière de ses pieds.</a:t>
            </a:r>
            <a:endParaRPr lang="en-US" sz="3600" dirty="0">
              <a:solidFill>
                <a:srgbClr val="FFFF00"/>
              </a:solidFill>
              <a:latin typeface="Arial Rounded MT Bold" panose="020F0704030504030204" pitchFamily="34" charset="0"/>
            </a:endParaRPr>
          </a:p>
        </p:txBody>
      </p:sp>
    </p:spTree>
    <p:extLst>
      <p:ext uri="{BB962C8B-B14F-4D97-AF65-F5344CB8AC3E}">
        <p14:creationId xmlns:p14="http://schemas.microsoft.com/office/powerpoint/2010/main" val="246077816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17147D-5004-7F7B-E753-2953362DCC5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094E989-75D8-7E52-FABB-841657DBEBA1}"/>
              </a:ext>
            </a:extLst>
          </p:cNvPr>
          <p:cNvSpPr>
            <a:spLocks noGrp="1"/>
          </p:cNvSpPr>
          <p:nvPr>
            <p:ph idx="1"/>
          </p:nvPr>
        </p:nvSpPr>
        <p:spPr>
          <a:xfrm>
            <a:off x="0" y="0"/>
            <a:ext cx="9144000" cy="6858000"/>
          </a:xfrm>
          <a:solidFill>
            <a:srgbClr val="C00000"/>
          </a:solidFill>
        </p:spPr>
        <p:style>
          <a:lnRef idx="2">
            <a:schemeClr val="dk1">
              <a:shade val="15000"/>
            </a:schemeClr>
          </a:lnRef>
          <a:fillRef idx="1">
            <a:schemeClr val="dk1"/>
          </a:fillRef>
          <a:effectRef idx="0">
            <a:schemeClr val="dk1"/>
          </a:effectRef>
          <a:fontRef idx="minor">
            <a:schemeClr val="lt1"/>
          </a:fontRef>
        </p:style>
        <p:txBody>
          <a:bodyPr>
            <a:normAutofit/>
          </a:bodyPr>
          <a:lstStyle/>
          <a:p>
            <a:pPr lvl="0" algn="just"/>
            <a:r>
              <a:rPr lang="fr-FR" sz="3600" b="1" dirty="0">
                <a:solidFill>
                  <a:srgbClr val="FFFF00"/>
                </a:solidFill>
                <a:latin typeface="Copperplate Gothic Bold" panose="020E0705020206020404" pitchFamily="34" charset="0"/>
              </a:rPr>
              <a:t>#11 La colère de Dieu contre Ceux qui l'abandonnent. </a:t>
            </a:r>
            <a:endParaRPr lang="en-US" sz="3600" dirty="0">
              <a:solidFill>
                <a:srgbClr val="FFFF00"/>
              </a:solidFill>
              <a:latin typeface="Copperplate Gothic Bold" panose="020E0705020206020404" pitchFamily="34" charset="0"/>
            </a:endParaRPr>
          </a:p>
          <a:p>
            <a:pPr algn="just"/>
            <a:r>
              <a:rPr lang="fr-FR" sz="3600" b="1" dirty="0">
                <a:solidFill>
                  <a:srgbClr val="66FFFF"/>
                </a:solidFill>
                <a:latin typeface="Arial Rounded MT Bold" panose="020F0704030504030204" pitchFamily="34" charset="0"/>
              </a:rPr>
              <a:t>Esdras 8:22</a:t>
            </a:r>
            <a:r>
              <a:rPr lang="fr-FR" sz="3600" dirty="0">
                <a:solidFill>
                  <a:srgbClr val="66FFFF"/>
                </a:solidFill>
                <a:latin typeface="Arial Rounded MT Bold" panose="020F0704030504030204" pitchFamily="34" charset="0"/>
              </a:rPr>
              <a:t> </a:t>
            </a:r>
            <a:r>
              <a:rPr lang="fr-FR" sz="3600" dirty="0">
                <a:latin typeface="Arial Rounded MT Bold" panose="020F0704030504030204" pitchFamily="34" charset="0"/>
              </a:rPr>
              <a:t>J'aurais eu honte de demander au roi une escorte et des cavaliers pour nous protéger contre l'ennemi pendant la route, car nous avions dit au roi: La main de notre Dieu est pour leur bien sur tous ceux qui le cherchent, mais sa force et sa colère sont sur tous ceux qui l'abandonnent.</a:t>
            </a:r>
            <a:endParaRPr lang="en-US" sz="3600" dirty="0">
              <a:latin typeface="Arial Rounded MT Bold" panose="020F0704030504030204" pitchFamily="34" charset="0"/>
            </a:endParaRPr>
          </a:p>
        </p:txBody>
      </p:sp>
    </p:spTree>
    <p:extLst>
      <p:ext uri="{BB962C8B-B14F-4D97-AF65-F5344CB8AC3E}">
        <p14:creationId xmlns:p14="http://schemas.microsoft.com/office/powerpoint/2010/main" val="25127127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90B10-9D75-D6C2-64C2-AE666A691BF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5955CFF-D943-2E0C-04A5-889122458B2C}"/>
              </a:ext>
            </a:extLst>
          </p:cNvPr>
          <p:cNvSpPr>
            <a:spLocks noGrp="1"/>
          </p:cNvSpPr>
          <p:nvPr>
            <p:ph idx="1"/>
          </p:nvPr>
        </p:nvSpPr>
        <p:spPr>
          <a:xfrm>
            <a:off x="0" y="0"/>
            <a:ext cx="9144000" cy="6858000"/>
          </a:xfrm>
        </p:spPr>
        <p:style>
          <a:lnRef idx="3">
            <a:schemeClr val="lt1"/>
          </a:lnRef>
          <a:fillRef idx="1">
            <a:schemeClr val="dk1"/>
          </a:fillRef>
          <a:effectRef idx="1">
            <a:schemeClr val="dk1"/>
          </a:effectRef>
          <a:fontRef idx="minor">
            <a:schemeClr val="lt1"/>
          </a:fontRef>
        </p:style>
        <p:txBody>
          <a:bodyPr>
            <a:normAutofit/>
          </a:bodyPr>
          <a:lstStyle/>
          <a:p>
            <a:pPr lvl="0" algn="just"/>
            <a:r>
              <a:rPr lang="fr-FR" sz="5400" dirty="0">
                <a:latin typeface="Arial Rounded MT Bold" panose="020F0704030504030204" pitchFamily="34" charset="0"/>
              </a:rPr>
              <a:t>La colère de Dieu est impossible à résister. </a:t>
            </a:r>
            <a:endParaRPr lang="en-US" sz="5400" dirty="0">
              <a:latin typeface="Arial Rounded MT Bold" panose="020F0704030504030204" pitchFamily="34" charset="0"/>
            </a:endParaRPr>
          </a:p>
          <a:p>
            <a:pPr lvl="0" algn="just"/>
            <a:r>
              <a:rPr lang="fr-FR" sz="5400" dirty="0">
                <a:solidFill>
                  <a:srgbClr val="99FF33"/>
                </a:solidFill>
                <a:latin typeface="Arial Rounded MT Bold" panose="020F0704030504030204" pitchFamily="34" charset="0"/>
              </a:rPr>
              <a:t>La grande colère de Dieu est spécialement réservé pour le jour du Jugement, appelé le jour de l’Eternel.</a:t>
            </a:r>
            <a:endParaRPr lang="en-US" sz="5400" dirty="0">
              <a:solidFill>
                <a:srgbClr val="99FF33"/>
              </a:solidFill>
              <a:latin typeface="Arial Rounded MT Bold" panose="020F0704030504030204" pitchFamily="34" charset="0"/>
            </a:endParaRPr>
          </a:p>
        </p:txBody>
      </p:sp>
    </p:spTree>
    <p:extLst>
      <p:ext uri="{BB962C8B-B14F-4D97-AF65-F5344CB8AC3E}">
        <p14:creationId xmlns:p14="http://schemas.microsoft.com/office/powerpoint/2010/main" val="381763607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63853A-2496-9B3F-05F4-D7B7EEA9526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66AA472-E115-30F7-FB80-0233FE586B79}"/>
              </a:ext>
            </a:extLst>
          </p:cNvPr>
          <p:cNvSpPr>
            <a:spLocks noGrp="1"/>
          </p:cNvSpPr>
          <p:nvPr>
            <p:ph idx="1"/>
          </p:nvPr>
        </p:nvSpPr>
        <p:spPr>
          <a:xfrm>
            <a:off x="0" y="0"/>
            <a:ext cx="9144000" cy="6858000"/>
          </a:xfrm>
          <a:solidFill>
            <a:srgbClr val="C00000"/>
          </a:solidFill>
        </p:spPr>
        <p:style>
          <a:lnRef idx="2">
            <a:schemeClr val="dk1">
              <a:shade val="15000"/>
            </a:schemeClr>
          </a:lnRef>
          <a:fillRef idx="1">
            <a:schemeClr val="dk1"/>
          </a:fillRef>
          <a:effectRef idx="0">
            <a:schemeClr val="dk1"/>
          </a:effectRef>
          <a:fontRef idx="minor">
            <a:schemeClr val="lt1"/>
          </a:fontRef>
        </p:style>
        <p:txBody>
          <a:bodyPr>
            <a:normAutofit/>
          </a:bodyPr>
          <a:lstStyle/>
          <a:p>
            <a:pPr algn="just"/>
            <a:r>
              <a:rPr lang="fr-FR" sz="3600" b="1" dirty="0">
                <a:solidFill>
                  <a:srgbClr val="66FFFF"/>
                </a:solidFill>
                <a:latin typeface="Arial Rounded MT Bold" panose="020F0704030504030204" pitchFamily="34" charset="0"/>
              </a:rPr>
              <a:t>Ésaïe 1:4-7</a:t>
            </a:r>
            <a:r>
              <a:rPr lang="fr-FR" sz="3600" dirty="0">
                <a:solidFill>
                  <a:srgbClr val="66FFFF"/>
                </a:solidFill>
                <a:latin typeface="Arial Rounded MT Bold" panose="020F0704030504030204" pitchFamily="34" charset="0"/>
              </a:rPr>
              <a:t> </a:t>
            </a:r>
            <a:endParaRPr lang="en-US" sz="3600" dirty="0">
              <a:solidFill>
                <a:srgbClr val="66FFFF"/>
              </a:solidFill>
              <a:latin typeface="Arial Rounded MT Bold" panose="020F0704030504030204" pitchFamily="34" charset="0"/>
            </a:endParaRPr>
          </a:p>
          <a:p>
            <a:pPr algn="just"/>
            <a:r>
              <a:rPr lang="fr-FR" sz="3600" dirty="0">
                <a:latin typeface="Arial Rounded MT Bold" panose="020F0704030504030204" pitchFamily="34" charset="0"/>
              </a:rPr>
              <a:t>4 Malheur à la nation pécheresse, au peuple chargé d'iniquités, A la race des méchants, aux enfants corrompus! Ils ont abandonné l'Éternel, ils ont méprisé le Saint d'Israël. Ils se sont retirés en arrière...</a:t>
            </a:r>
            <a:endParaRPr lang="en-US" sz="3600" dirty="0">
              <a:latin typeface="Arial Rounded MT Bold" panose="020F0704030504030204" pitchFamily="34" charset="0"/>
            </a:endParaRPr>
          </a:p>
          <a:p>
            <a:pPr algn="just"/>
            <a:r>
              <a:rPr lang="fr-FR" sz="3600" dirty="0">
                <a:solidFill>
                  <a:srgbClr val="66FFFF"/>
                </a:solidFill>
                <a:latin typeface="Arial Rounded MT Bold" panose="020F0704030504030204" pitchFamily="34" charset="0"/>
              </a:rPr>
              <a:t>5 Quels châtiments nouveaux vous infliger, Quand vous multipliez vos révoltes? La tête entière est malade, Et tout le cœur est souffrant.</a:t>
            </a:r>
            <a:endParaRPr lang="en-US" sz="3600" dirty="0">
              <a:solidFill>
                <a:srgbClr val="66FFFF"/>
              </a:solidFill>
              <a:latin typeface="Arial Rounded MT Bold" panose="020F0704030504030204" pitchFamily="34" charset="0"/>
            </a:endParaRPr>
          </a:p>
        </p:txBody>
      </p:sp>
    </p:spTree>
    <p:extLst>
      <p:ext uri="{BB962C8B-B14F-4D97-AF65-F5344CB8AC3E}">
        <p14:creationId xmlns:p14="http://schemas.microsoft.com/office/powerpoint/2010/main" val="12454298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5E9AC-B0ED-E33B-3D60-BB574B95B1A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FF68B6-59F4-2CA8-BE13-2F34429EFE93}"/>
              </a:ext>
            </a:extLst>
          </p:cNvPr>
          <p:cNvSpPr>
            <a:spLocks noGrp="1"/>
          </p:cNvSpPr>
          <p:nvPr>
            <p:ph idx="1"/>
          </p:nvPr>
        </p:nvSpPr>
        <p:spPr>
          <a:xfrm>
            <a:off x="0" y="0"/>
            <a:ext cx="9144000" cy="6858000"/>
          </a:xfrm>
          <a:solidFill>
            <a:srgbClr val="C00000"/>
          </a:solidFill>
        </p:spPr>
        <p:style>
          <a:lnRef idx="2">
            <a:schemeClr val="dk1">
              <a:shade val="15000"/>
            </a:schemeClr>
          </a:lnRef>
          <a:fillRef idx="1">
            <a:schemeClr val="dk1"/>
          </a:fillRef>
          <a:effectRef idx="0">
            <a:schemeClr val="dk1"/>
          </a:effectRef>
          <a:fontRef idx="minor">
            <a:schemeClr val="lt1"/>
          </a:fontRef>
        </p:style>
        <p:txBody>
          <a:bodyPr>
            <a:normAutofit/>
          </a:bodyPr>
          <a:lstStyle/>
          <a:p>
            <a:pPr algn="just"/>
            <a:r>
              <a:rPr lang="fr-FR" b="1" dirty="0">
                <a:solidFill>
                  <a:srgbClr val="FFFF00"/>
                </a:solidFill>
                <a:latin typeface="Arial Rounded MT Bold" panose="020F0704030504030204" pitchFamily="34" charset="0"/>
              </a:rPr>
              <a:t>Ésaïe 1:4-7</a:t>
            </a:r>
            <a:r>
              <a:rPr lang="fr-FR" dirty="0">
                <a:solidFill>
                  <a:srgbClr val="FFFF00"/>
                </a:solidFill>
                <a:latin typeface="Arial Rounded MT Bold" panose="020F0704030504030204" pitchFamily="34" charset="0"/>
              </a:rPr>
              <a:t> </a:t>
            </a:r>
            <a:r>
              <a:rPr lang="en-US" dirty="0">
                <a:solidFill>
                  <a:srgbClr val="FFFF00"/>
                </a:solidFill>
                <a:latin typeface="Arial Rounded MT Bold" panose="020F0704030504030204" pitchFamily="34" charset="0"/>
              </a:rPr>
              <a:t> </a:t>
            </a:r>
            <a:r>
              <a:rPr lang="fr-FR" sz="3600" dirty="0">
                <a:latin typeface="Arial Rounded MT Bold" panose="020F0704030504030204" pitchFamily="34" charset="0"/>
              </a:rPr>
              <a:t>6 De la plante du pied jusqu'à la tête, rien n'est en bon état: Ce ne sont que blessures, contusions et plaies vives, Qui n'ont été ni pansées, ni bandées, Ni adoucies par l'huile.</a:t>
            </a:r>
            <a:endParaRPr lang="en-US" sz="3600" dirty="0">
              <a:latin typeface="Arial Rounded MT Bold" panose="020F0704030504030204" pitchFamily="34" charset="0"/>
            </a:endParaRPr>
          </a:p>
          <a:p>
            <a:pPr algn="just"/>
            <a:r>
              <a:rPr lang="fr-FR" sz="3600" dirty="0">
                <a:solidFill>
                  <a:srgbClr val="66FFFF"/>
                </a:solidFill>
                <a:latin typeface="Arial Rounded MT Bold" panose="020F0704030504030204" pitchFamily="34" charset="0"/>
              </a:rPr>
              <a:t>7 Votre pays est dévasté, Vos villes sont consumées par le feu, Des étrangers dévorent vos campagnes sous vos yeux, Ils ravagent et détruisent, comme des barbares.</a:t>
            </a:r>
            <a:endParaRPr lang="en-US" sz="3600" dirty="0">
              <a:solidFill>
                <a:srgbClr val="66FFFF"/>
              </a:solidFill>
              <a:latin typeface="Arial Rounded MT Bold" panose="020F0704030504030204" pitchFamily="34" charset="0"/>
            </a:endParaRPr>
          </a:p>
        </p:txBody>
      </p:sp>
    </p:spTree>
    <p:extLst>
      <p:ext uri="{BB962C8B-B14F-4D97-AF65-F5344CB8AC3E}">
        <p14:creationId xmlns:p14="http://schemas.microsoft.com/office/powerpoint/2010/main" val="399732003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516E17-A0EA-B4AA-78C4-1C39DC477B7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A4005F5-F98F-8EBB-C65E-092AC87AF5E2}"/>
              </a:ext>
            </a:extLst>
          </p:cNvPr>
          <p:cNvSpPr>
            <a:spLocks noGrp="1"/>
          </p:cNvSpPr>
          <p:nvPr>
            <p:ph idx="1"/>
          </p:nvPr>
        </p:nvSpPr>
        <p:spPr>
          <a:xfrm>
            <a:off x="0" y="0"/>
            <a:ext cx="9144000" cy="6858000"/>
          </a:xfrm>
        </p:spPr>
        <p:style>
          <a:lnRef idx="2">
            <a:schemeClr val="dk1">
              <a:shade val="15000"/>
            </a:schemeClr>
          </a:lnRef>
          <a:fillRef idx="1">
            <a:schemeClr val="dk1"/>
          </a:fillRef>
          <a:effectRef idx="0">
            <a:schemeClr val="dk1"/>
          </a:effectRef>
          <a:fontRef idx="minor">
            <a:schemeClr val="lt1"/>
          </a:fontRef>
        </p:style>
        <p:txBody>
          <a:bodyPr>
            <a:normAutofit/>
          </a:bodyPr>
          <a:lstStyle/>
          <a:p>
            <a:pPr lvl="0" algn="just"/>
            <a:r>
              <a:rPr lang="fr-FR" sz="4000" b="1" dirty="0">
                <a:solidFill>
                  <a:srgbClr val="FC0AFC"/>
                </a:solidFill>
                <a:latin typeface="Copperplate Gothic Bold" panose="020E0705020206020404" pitchFamily="34" charset="0"/>
              </a:rPr>
              <a:t>#12 La colère de Dieu contre L'incrédulité. </a:t>
            </a:r>
            <a:endParaRPr lang="en-US" sz="4000" dirty="0">
              <a:solidFill>
                <a:srgbClr val="FC0AFC"/>
              </a:solidFill>
              <a:latin typeface="Copperplate Gothic Bold" panose="020E0705020206020404" pitchFamily="34" charset="0"/>
            </a:endParaRPr>
          </a:p>
          <a:p>
            <a:pPr algn="just"/>
            <a:r>
              <a:rPr lang="fr-FR" sz="4000" b="1" dirty="0">
                <a:solidFill>
                  <a:srgbClr val="FF9300"/>
                </a:solidFill>
                <a:latin typeface="Arial Rounded MT Bold" panose="020F0704030504030204" pitchFamily="34" charset="0"/>
              </a:rPr>
              <a:t>Psaumes 78:21-22</a:t>
            </a:r>
            <a:r>
              <a:rPr lang="fr-FR" sz="4000" dirty="0">
                <a:solidFill>
                  <a:srgbClr val="FF9300"/>
                </a:solidFill>
                <a:latin typeface="Arial Rounded MT Bold" panose="020F0704030504030204" pitchFamily="34" charset="0"/>
              </a:rPr>
              <a:t> </a:t>
            </a:r>
            <a:r>
              <a:rPr lang="fr-FR" sz="4000" dirty="0">
                <a:latin typeface="Arial Rounded MT Bold" panose="020F0704030504030204" pitchFamily="34" charset="0"/>
              </a:rPr>
              <a:t>Donc le SEIGNEUR </a:t>
            </a:r>
            <a:r>
              <a:rPr lang="fr-FR" sz="4000" i="1" dirty="0">
                <a:latin typeface="Arial Rounded MT Bold" panose="020F0704030504030204" pitchFamily="34" charset="0"/>
              </a:rPr>
              <a:t>entendit cela</a:t>
            </a:r>
            <a:r>
              <a:rPr lang="fr-FR" sz="4000" dirty="0">
                <a:latin typeface="Arial Rounded MT Bold" panose="020F0704030504030204" pitchFamily="34" charset="0"/>
              </a:rPr>
              <a:t>, et fut en colère : ainsi un feu s'alluma contre Jacob, et la colère s'éleva aussi contre Israël ; Parce qu'ils ne croyaient pas en Dieu, et ne faisaient pas confiance à son salut :</a:t>
            </a:r>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17991242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3C5712-0F3F-A57D-9B2C-FBD00E94E74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DA10CA-F9DC-B98F-EB90-BE321C9DA13F}"/>
              </a:ext>
            </a:extLst>
          </p:cNvPr>
          <p:cNvSpPr>
            <a:spLocks noGrp="1"/>
          </p:cNvSpPr>
          <p:nvPr>
            <p:ph idx="1"/>
          </p:nvPr>
        </p:nvSpPr>
        <p:spPr>
          <a:xfrm>
            <a:off x="0" y="0"/>
            <a:ext cx="9144000" cy="6858000"/>
          </a:xfrm>
          <a:solidFill>
            <a:schemeClr val="bg1"/>
          </a:solidFill>
        </p:spPr>
        <p:txBody>
          <a:bodyPr>
            <a:normAutofit/>
          </a:bodyPr>
          <a:lstStyle/>
          <a:p>
            <a:pPr algn="just"/>
            <a:r>
              <a:rPr lang="fr-FR" sz="3600" b="1" dirty="0">
                <a:solidFill>
                  <a:srgbClr val="FC0AFC"/>
                </a:solidFill>
                <a:latin typeface="Copperplate Gothic Bold" panose="020E0705020206020404" pitchFamily="34" charset="0"/>
              </a:rPr>
              <a:t>#13 La colère de Dieu  L'impénitence. </a:t>
            </a:r>
            <a:endParaRPr lang="en-US" sz="3600" dirty="0">
              <a:solidFill>
                <a:srgbClr val="FC0AFC"/>
              </a:solidFill>
              <a:latin typeface="Copperplate Gothic Bold" panose="020E0705020206020404" pitchFamily="34" charset="0"/>
            </a:endParaRPr>
          </a:p>
          <a:p>
            <a:pPr algn="just"/>
            <a:r>
              <a:rPr lang="fr-FR" sz="3600" b="1" dirty="0">
                <a:solidFill>
                  <a:srgbClr val="0033CC"/>
                </a:solidFill>
                <a:latin typeface="Arial Rounded MT Bold" panose="020F0704030504030204" pitchFamily="34" charset="0"/>
              </a:rPr>
              <a:t>Psaumes 7:12</a:t>
            </a:r>
            <a:r>
              <a:rPr lang="fr-FR" sz="3600" dirty="0">
                <a:solidFill>
                  <a:srgbClr val="0033CC"/>
                </a:solidFill>
                <a:latin typeface="Arial Rounded MT Bold" panose="020F0704030504030204" pitchFamily="34" charset="0"/>
              </a:rPr>
              <a:t> </a:t>
            </a:r>
            <a:r>
              <a:rPr lang="fr-FR" sz="3600" dirty="0">
                <a:latin typeface="Arial Rounded MT Bold" panose="020F0704030504030204" pitchFamily="34" charset="0"/>
              </a:rPr>
              <a:t>S'il ne se retourne pas, il aiguisera son épée ; il a plié son arc et l'a préparé.</a:t>
            </a:r>
            <a:endParaRPr lang="en-US" sz="3600" dirty="0">
              <a:latin typeface="Arial Rounded MT Bold" panose="020F0704030504030204" pitchFamily="34" charset="0"/>
            </a:endParaRPr>
          </a:p>
          <a:p>
            <a:pPr algn="just"/>
            <a:r>
              <a:rPr lang="fr-FR" sz="3600" b="1" dirty="0">
                <a:solidFill>
                  <a:srgbClr val="0033CC"/>
                </a:solidFill>
                <a:latin typeface="Arial Rounded MT Bold" panose="020F0704030504030204" pitchFamily="34" charset="0"/>
              </a:rPr>
              <a:t>Proverbes 1:30-31</a:t>
            </a:r>
            <a:r>
              <a:rPr lang="fr-FR" sz="3600" dirty="0">
                <a:solidFill>
                  <a:srgbClr val="0033CC"/>
                </a:solidFill>
                <a:latin typeface="Arial Rounded MT Bold" panose="020F0704030504030204" pitchFamily="34" charset="0"/>
              </a:rPr>
              <a:t> </a:t>
            </a:r>
            <a:r>
              <a:rPr lang="fr-FR" sz="3600" dirty="0">
                <a:latin typeface="Arial Rounded MT Bold" panose="020F0704030504030204" pitchFamily="34" charset="0"/>
              </a:rPr>
              <a:t>Ils n'ont rien voulu de mes conseils : ils méprisaient toute réprimande que j'ai. C'est pourquoi ils mangeront du fruit de leur propre voie, et seront remplis de leurs propres engins.</a:t>
            </a:r>
            <a:endParaRPr lang="en-US" sz="3600" dirty="0">
              <a:latin typeface="Arial Rounded MT Bold" panose="020F0704030504030204" pitchFamily="34" charset="0"/>
            </a:endParaRPr>
          </a:p>
        </p:txBody>
      </p:sp>
    </p:spTree>
    <p:extLst>
      <p:ext uri="{BB962C8B-B14F-4D97-AF65-F5344CB8AC3E}">
        <p14:creationId xmlns:p14="http://schemas.microsoft.com/office/powerpoint/2010/main" val="203248732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89DE6-3392-F746-27F1-A796CD6F2B0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6CCF04A-9602-A29A-79D0-D794D9B2C011}"/>
              </a:ext>
            </a:extLst>
          </p:cNvPr>
          <p:cNvSpPr>
            <a:spLocks noGrp="1"/>
          </p:cNvSpPr>
          <p:nvPr>
            <p:ph idx="1"/>
          </p:nvPr>
        </p:nvSpPr>
        <p:spPr>
          <a:xfrm>
            <a:off x="0" y="0"/>
            <a:ext cx="9144000" cy="6858000"/>
          </a:xfrm>
          <a:solidFill>
            <a:srgbClr val="FFFF00"/>
          </a:solidFill>
        </p:spPr>
        <p:txBody>
          <a:bodyPr>
            <a:normAutofit/>
          </a:bodyPr>
          <a:lstStyle/>
          <a:p>
            <a:pPr lvl="0" algn="just"/>
            <a:r>
              <a:rPr lang="fr-FR" sz="3600" b="1" dirty="0">
                <a:solidFill>
                  <a:srgbClr val="FC0AFC"/>
                </a:solidFill>
                <a:latin typeface="Copperplate Gothic Bold" panose="020E0705020206020404" pitchFamily="34" charset="0"/>
              </a:rPr>
              <a:t>#14 La colère de Dieu contre l’Apostasie. </a:t>
            </a:r>
            <a:endParaRPr lang="en-US" sz="3600" dirty="0">
              <a:solidFill>
                <a:srgbClr val="FC0AFC"/>
              </a:solidFill>
              <a:latin typeface="Copperplate Gothic Bold" panose="020E0705020206020404" pitchFamily="34" charset="0"/>
            </a:endParaRPr>
          </a:p>
          <a:p>
            <a:pPr algn="just"/>
            <a:r>
              <a:rPr lang="fr-FR" sz="3600" b="1" dirty="0">
                <a:solidFill>
                  <a:srgbClr val="0033CC"/>
                </a:solidFill>
                <a:latin typeface="Arial Rounded MT Bold" panose="020F0704030504030204" pitchFamily="34" charset="0"/>
              </a:rPr>
              <a:t>Hébreux 10:26-27</a:t>
            </a:r>
            <a:r>
              <a:rPr lang="fr-FR" sz="3600" dirty="0">
                <a:solidFill>
                  <a:srgbClr val="0033CC"/>
                </a:solidFill>
                <a:latin typeface="Arial Rounded MT Bold" panose="020F0704030504030204" pitchFamily="34" charset="0"/>
              </a:rPr>
              <a:t> </a:t>
            </a:r>
            <a:endParaRPr lang="en-US" sz="3600" dirty="0">
              <a:solidFill>
                <a:srgbClr val="0033CC"/>
              </a:solidFill>
              <a:latin typeface="Arial Rounded MT Bold" panose="020F0704030504030204" pitchFamily="34" charset="0"/>
            </a:endParaRPr>
          </a:p>
          <a:p>
            <a:pPr algn="just"/>
            <a:r>
              <a:rPr lang="fr-FR" sz="3600" dirty="0">
                <a:solidFill>
                  <a:schemeClr val="accent6">
                    <a:lumMod val="75000"/>
                  </a:schemeClr>
                </a:solidFill>
                <a:latin typeface="Arial Rounded MT Bold" panose="020F0704030504030204" pitchFamily="34" charset="0"/>
              </a:rPr>
              <a:t>26 Car, si nous péchons volontairement après avoir reçu la connaissance de la vérité, il ne reste plus de sacrifice pour les péchés,</a:t>
            </a:r>
            <a:endParaRPr lang="en-US" sz="3600" dirty="0">
              <a:solidFill>
                <a:schemeClr val="accent6">
                  <a:lumMod val="75000"/>
                </a:schemeClr>
              </a:solidFill>
              <a:latin typeface="Arial Rounded MT Bold" panose="020F0704030504030204" pitchFamily="34" charset="0"/>
            </a:endParaRPr>
          </a:p>
          <a:p>
            <a:pPr algn="just"/>
            <a:r>
              <a:rPr lang="fr-FR" sz="3600" dirty="0">
                <a:latin typeface="Arial Rounded MT Bold" panose="020F0704030504030204" pitchFamily="34" charset="0"/>
              </a:rPr>
              <a:t>27 mais une attente terrible du jugement et l'ardeur d'un feu qui dévorera les rebelles.</a:t>
            </a:r>
            <a:endParaRPr lang="en-US" sz="3600" dirty="0">
              <a:latin typeface="Arial Rounded MT Bold" panose="020F0704030504030204" pitchFamily="34" charset="0"/>
            </a:endParaRPr>
          </a:p>
        </p:txBody>
      </p:sp>
    </p:spTree>
    <p:extLst>
      <p:ext uri="{BB962C8B-B14F-4D97-AF65-F5344CB8AC3E}">
        <p14:creationId xmlns:p14="http://schemas.microsoft.com/office/powerpoint/2010/main" val="109543490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9D7D36-110C-62B9-7FB9-67D3BC46A4A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DFAA743-EB4A-4387-ABA3-25CC38B75632}"/>
              </a:ext>
            </a:extLst>
          </p:cNvPr>
          <p:cNvSpPr>
            <a:spLocks noGrp="1"/>
          </p:cNvSpPr>
          <p:nvPr>
            <p:ph idx="1"/>
          </p:nvPr>
        </p:nvSpPr>
        <p:spPr>
          <a:xfrm>
            <a:off x="0" y="0"/>
            <a:ext cx="9144000" cy="6858000"/>
          </a:xfrm>
        </p:spPr>
        <p:style>
          <a:lnRef idx="3">
            <a:schemeClr val="lt1"/>
          </a:lnRef>
          <a:fillRef idx="1">
            <a:schemeClr val="dk1"/>
          </a:fillRef>
          <a:effectRef idx="1">
            <a:schemeClr val="dk1"/>
          </a:effectRef>
          <a:fontRef idx="minor">
            <a:schemeClr val="lt1"/>
          </a:fontRef>
        </p:style>
        <p:txBody>
          <a:bodyPr>
            <a:normAutofit/>
          </a:bodyPr>
          <a:lstStyle/>
          <a:p>
            <a:pPr lvl="0" algn="just"/>
            <a:r>
              <a:rPr lang="fr-FR" sz="4400" dirty="0">
                <a:solidFill>
                  <a:schemeClr val="bg1"/>
                </a:solidFill>
                <a:latin typeface="Arial Rounded MT Bold" panose="020F0704030504030204" pitchFamily="34" charset="0"/>
              </a:rPr>
              <a:t>#14 La colère de Dieu contre l’Apostasie. </a:t>
            </a:r>
            <a:endParaRPr lang="en-US" sz="4400" dirty="0">
              <a:solidFill>
                <a:schemeClr val="bg1"/>
              </a:solidFill>
              <a:latin typeface="Arial Rounded MT Bold" panose="020F0704030504030204" pitchFamily="34" charset="0"/>
            </a:endParaRPr>
          </a:p>
          <a:p>
            <a:pPr lvl="0" algn="just"/>
            <a:r>
              <a:rPr lang="fr-FR" sz="4400" dirty="0">
                <a:solidFill>
                  <a:srgbClr val="FFC000"/>
                </a:solidFill>
                <a:latin typeface="Arial Rounded MT Bold" panose="020F0704030504030204" pitchFamily="34" charset="0"/>
              </a:rPr>
              <a:t>#15 La colère de Dieu contre L'idolâtrie. </a:t>
            </a:r>
            <a:endParaRPr lang="en-US" sz="4400" dirty="0">
              <a:solidFill>
                <a:srgbClr val="FFC000"/>
              </a:solidFill>
              <a:latin typeface="Arial Rounded MT Bold" panose="020F0704030504030204" pitchFamily="34" charset="0"/>
            </a:endParaRPr>
          </a:p>
          <a:p>
            <a:pPr lvl="0" algn="just"/>
            <a:r>
              <a:rPr lang="fr-FR" sz="4400" dirty="0">
                <a:solidFill>
                  <a:schemeClr val="bg1"/>
                </a:solidFill>
                <a:latin typeface="Arial Rounded MT Bold" panose="020F0704030504030204" pitchFamily="34" charset="0"/>
              </a:rPr>
              <a:t>#16 La colère de Dieu contre les péchés des saints </a:t>
            </a:r>
            <a:endParaRPr lang="en-US" sz="4400" dirty="0">
              <a:solidFill>
                <a:schemeClr val="bg1"/>
              </a:solidFill>
              <a:latin typeface="Arial Rounded MT Bold" panose="020F0704030504030204" pitchFamily="34" charset="0"/>
            </a:endParaRPr>
          </a:p>
          <a:p>
            <a:pPr lvl="0" algn="just"/>
            <a:r>
              <a:rPr lang="fr-FR" sz="4400" dirty="0">
                <a:solidFill>
                  <a:srgbClr val="FFC000"/>
                </a:solidFill>
                <a:latin typeface="Arial Rounded MT Bold" panose="020F0704030504030204" pitchFamily="34" charset="0"/>
              </a:rPr>
              <a:t># 17 La colère de Dieu contre ceux qui s'opposent à l'Évangile. </a:t>
            </a:r>
            <a:endParaRPr lang="en-US" sz="4400" dirty="0">
              <a:solidFill>
                <a:srgbClr val="FFC000"/>
              </a:solidFill>
              <a:latin typeface="Arial Rounded MT Bold" panose="020F0704030504030204" pitchFamily="34" charset="0"/>
            </a:endParaRPr>
          </a:p>
        </p:txBody>
      </p:sp>
    </p:spTree>
    <p:extLst>
      <p:ext uri="{BB962C8B-B14F-4D97-AF65-F5344CB8AC3E}">
        <p14:creationId xmlns:p14="http://schemas.microsoft.com/office/powerpoint/2010/main" val="115095800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EBA83F-DBC7-523F-F9B1-7A398189E14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BA415D6-186F-D442-A2A3-5D7E688A35A2}"/>
              </a:ext>
            </a:extLst>
          </p:cNvPr>
          <p:cNvSpPr>
            <a:spLocks noGrp="1"/>
          </p:cNvSpPr>
          <p:nvPr>
            <p:ph idx="1"/>
          </p:nvPr>
        </p:nvSpPr>
        <p:spPr>
          <a:xfrm>
            <a:off x="0" y="0"/>
            <a:ext cx="9144000" cy="6858000"/>
          </a:xfrm>
        </p:spPr>
        <p:style>
          <a:lnRef idx="2">
            <a:schemeClr val="dk1">
              <a:shade val="15000"/>
            </a:schemeClr>
          </a:lnRef>
          <a:fillRef idx="1">
            <a:schemeClr val="dk1"/>
          </a:fillRef>
          <a:effectRef idx="0">
            <a:schemeClr val="dk1"/>
          </a:effectRef>
          <a:fontRef idx="minor">
            <a:schemeClr val="lt1"/>
          </a:fontRef>
        </p:style>
        <p:txBody>
          <a:bodyPr>
            <a:normAutofit/>
          </a:bodyPr>
          <a:lstStyle/>
          <a:p>
            <a:pPr algn="just"/>
            <a:r>
              <a:rPr lang="fr-FR" sz="4000" dirty="0">
                <a:solidFill>
                  <a:schemeClr val="bg1"/>
                </a:solidFill>
                <a:latin typeface="Arial Rounded MT Bold" panose="020F0704030504030204" pitchFamily="34" charset="0"/>
              </a:rPr>
              <a:t>#18 Prudence envers la colère de Dieu</a:t>
            </a:r>
            <a:endParaRPr lang="en-US" sz="4000" dirty="0">
              <a:solidFill>
                <a:schemeClr val="bg1"/>
              </a:solidFill>
              <a:latin typeface="Arial Rounded MT Bold" panose="020F0704030504030204" pitchFamily="34" charset="0"/>
            </a:endParaRPr>
          </a:p>
          <a:p>
            <a:pPr lvl="0" algn="just"/>
            <a:r>
              <a:rPr lang="fr-FR" sz="4000" dirty="0">
                <a:solidFill>
                  <a:srgbClr val="FFC000"/>
                </a:solidFill>
                <a:latin typeface="Arial Rounded MT Bold" panose="020F0704030504030204" pitchFamily="34" charset="0"/>
              </a:rPr>
              <a:t>#19 C’est une folie de provoquer la colère de Dieu</a:t>
            </a:r>
            <a:endParaRPr lang="en-US" sz="4000" dirty="0">
              <a:solidFill>
                <a:srgbClr val="FFC000"/>
              </a:solidFill>
              <a:latin typeface="Arial Rounded MT Bold" panose="020F0704030504030204" pitchFamily="34" charset="0"/>
            </a:endParaRPr>
          </a:p>
          <a:p>
            <a:pPr lvl="0" algn="just"/>
            <a:r>
              <a:rPr lang="fr-FR" sz="4000" dirty="0">
                <a:solidFill>
                  <a:schemeClr val="bg1"/>
                </a:solidFill>
                <a:latin typeface="Arial Rounded MT Bold" panose="020F0704030504030204" pitchFamily="34" charset="0"/>
              </a:rPr>
              <a:t>#20 La colère de Dieu à éviter à tout prix</a:t>
            </a:r>
            <a:endParaRPr lang="en-US" sz="4000" dirty="0">
              <a:solidFill>
                <a:schemeClr val="bg1"/>
              </a:solidFill>
              <a:latin typeface="Arial Rounded MT Bold" panose="020F0704030504030204" pitchFamily="34" charset="0"/>
            </a:endParaRPr>
          </a:p>
          <a:p>
            <a:pPr lvl="0" algn="just"/>
            <a:r>
              <a:rPr lang="fr-FR" sz="4000">
                <a:solidFill>
                  <a:srgbClr val="FFC000"/>
                </a:solidFill>
                <a:latin typeface="Arial Rounded MT Bold" panose="020F0704030504030204" pitchFamily="34" charset="0"/>
              </a:rPr>
              <a:t>#21 </a:t>
            </a:r>
            <a:r>
              <a:rPr lang="fr-FR" sz="4000" dirty="0">
                <a:solidFill>
                  <a:srgbClr val="FFC000"/>
                </a:solidFill>
                <a:latin typeface="Arial Rounded MT Bold" panose="020F0704030504030204" pitchFamily="34" charset="0"/>
              </a:rPr>
              <a:t>La colère de Dieu est Tempéré par la miséricorde envers les saints. </a:t>
            </a:r>
            <a:endParaRPr lang="en-US" sz="4000" dirty="0">
              <a:solidFill>
                <a:srgbClr val="FFC000"/>
              </a:solidFill>
              <a:latin typeface="Arial Rounded MT Bold" panose="020F0704030504030204" pitchFamily="34" charset="0"/>
            </a:endParaRPr>
          </a:p>
        </p:txBody>
      </p:sp>
    </p:spTree>
    <p:extLst>
      <p:ext uri="{BB962C8B-B14F-4D97-AF65-F5344CB8AC3E}">
        <p14:creationId xmlns:p14="http://schemas.microsoft.com/office/powerpoint/2010/main" val="299190573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style>
          <a:lnRef idx="1">
            <a:schemeClr val="accent1"/>
          </a:lnRef>
          <a:fillRef idx="2">
            <a:schemeClr val="accent1"/>
          </a:fillRef>
          <a:effectRef idx="1">
            <a:schemeClr val="accent1"/>
          </a:effectRef>
          <a:fontRef idx="minor">
            <a:schemeClr val="dk1"/>
          </a:fontRef>
        </p:style>
        <p:txBody>
          <a:bodyPr>
            <a:normAutofit/>
          </a:bodyPr>
          <a:lstStyle/>
          <a:p>
            <a:pPr algn="ctr">
              <a:buNone/>
            </a:pPr>
            <a:r>
              <a:rPr lang="fr-FR" sz="4800" b="1" dirty="0">
                <a:solidFill>
                  <a:srgbClr val="C00000"/>
                </a:solidFill>
                <a:latin typeface="Copperplate Gothic Bold" pitchFamily="34" charset="0"/>
              </a:rPr>
              <a:t>Format des rencontres :</a:t>
            </a:r>
            <a:endParaRPr lang="en-US" sz="4800" dirty="0">
              <a:solidFill>
                <a:srgbClr val="C00000"/>
              </a:solidFill>
              <a:latin typeface="Copperplate Gothic Bold" pitchFamily="34" charset="0"/>
            </a:endParaRPr>
          </a:p>
          <a:p>
            <a:pPr algn="just"/>
            <a:r>
              <a:rPr lang="fr-FR" sz="4800" dirty="0"/>
              <a:t>Chaque vendredi de </a:t>
            </a:r>
            <a:r>
              <a:rPr lang="fr-FR" sz="4800" dirty="0">
                <a:solidFill>
                  <a:srgbClr val="C00000"/>
                </a:solidFill>
              </a:rPr>
              <a:t>7 :30 a 9 :00 PM </a:t>
            </a:r>
          </a:p>
          <a:p>
            <a:pPr algn="just"/>
            <a:r>
              <a:rPr lang="en-US" sz="3600" b="1" dirty="0">
                <a:solidFill>
                  <a:srgbClr val="002060"/>
                </a:solidFill>
              </a:rPr>
              <a:t>YouTube Presentation 7:30-8:30pm</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0"/>
            <a:ext cx="9144000" cy="6858000"/>
          </a:xfrm>
        </p:spPr>
        <p:txBody>
          <a:bodyPr>
            <a:normAutofit/>
          </a:bodyPr>
          <a:lstStyle/>
          <a:p>
            <a:pPr marL="346075" lvl="1" indent="-290513"/>
            <a:r>
              <a:rPr lang="en-US" b="1" dirty="0"/>
              <a:t>(Mon, Wed) 7:30-9:30PM     PRAYER MEETING LINE # </a:t>
            </a:r>
            <a:r>
              <a:rPr lang="en-US" b="1" u="sng" dirty="0">
                <a:solidFill>
                  <a:srgbClr val="0000CC"/>
                </a:solidFill>
              </a:rPr>
              <a:t>(774) 217 6502</a:t>
            </a:r>
          </a:p>
          <a:p>
            <a:pPr marL="290513" lvl="1" indent="-290513"/>
            <a:r>
              <a:rPr lang="en-US" b="1" dirty="0">
                <a:solidFill>
                  <a:srgbClr val="003300"/>
                </a:solidFill>
              </a:rPr>
              <a:t>FRIDAY</a:t>
            </a:r>
            <a:r>
              <a:rPr lang="en-US" b="1" dirty="0"/>
              <a:t>: 7:30-9:00pm-----Bible Study (</a:t>
            </a:r>
            <a:r>
              <a:rPr lang="en-US" b="1" dirty="0">
                <a:solidFill>
                  <a:srgbClr val="002060"/>
                </a:solidFill>
              </a:rPr>
              <a:t>YOU TUBE</a:t>
            </a:r>
            <a:r>
              <a:rPr lang="en-US" b="1" dirty="0"/>
              <a:t>)</a:t>
            </a:r>
            <a:endParaRPr lang="en-US" b="1" dirty="0">
              <a:solidFill>
                <a:srgbClr val="003300"/>
              </a:solidFill>
            </a:endParaRPr>
          </a:p>
          <a:p>
            <a:pPr lvl="1" algn="ctr">
              <a:buNone/>
            </a:pPr>
            <a:r>
              <a:rPr lang="en-US" b="1" dirty="0">
                <a:solidFill>
                  <a:srgbClr val="0033CC"/>
                </a:solidFill>
              </a:rPr>
              <a:t>WEDNESDAY</a:t>
            </a:r>
          </a:p>
          <a:p>
            <a:pPr lvl="1" algn="ctr">
              <a:buNone/>
            </a:pPr>
            <a:r>
              <a:rPr lang="en-US" b="1" dirty="0">
                <a:solidFill>
                  <a:srgbClr val="C00000"/>
                </a:solidFill>
              </a:rPr>
              <a:t>CTRC  YOUTH MINISTRY</a:t>
            </a:r>
          </a:p>
          <a:p>
            <a:pPr lvl="1" algn="ctr">
              <a:buNone/>
            </a:pPr>
            <a:r>
              <a:rPr lang="en-US" b="1" dirty="0">
                <a:solidFill>
                  <a:srgbClr val="0000CC"/>
                </a:solidFill>
              </a:rPr>
              <a:t>SATURDAY</a:t>
            </a:r>
          </a:p>
          <a:p>
            <a:pPr lvl="1">
              <a:buNone/>
            </a:pPr>
            <a:r>
              <a:rPr lang="en-US" b="1" dirty="0">
                <a:solidFill>
                  <a:srgbClr val="0000CC"/>
                </a:solidFill>
              </a:rPr>
              <a:t>3:00—4:30PM </a:t>
            </a:r>
            <a:r>
              <a:rPr lang="en-US" b="1" dirty="0">
                <a:solidFill>
                  <a:srgbClr val="C00000"/>
                </a:solidFill>
              </a:rPr>
              <a:t>CTRC  CHILDREN MINISTRY</a:t>
            </a:r>
          </a:p>
          <a:p>
            <a:pPr lvl="1">
              <a:buNone/>
            </a:pPr>
            <a:r>
              <a:rPr lang="en-US" b="1" dirty="0">
                <a:solidFill>
                  <a:srgbClr val="0000CC"/>
                </a:solidFill>
              </a:rPr>
              <a:t>7:00—9:PM </a:t>
            </a:r>
            <a:r>
              <a:rPr lang="en-US" b="1" dirty="0">
                <a:solidFill>
                  <a:srgbClr val="C00000"/>
                </a:solidFill>
              </a:rPr>
              <a:t>CTRC  WOMEN MINISTRY</a:t>
            </a:r>
            <a:r>
              <a:rPr lang="en-US" b="1" dirty="0"/>
              <a:t> LINE # </a:t>
            </a:r>
            <a:r>
              <a:rPr lang="en-US" b="1" u="sng" dirty="0">
                <a:solidFill>
                  <a:srgbClr val="0000CC"/>
                </a:solidFill>
              </a:rPr>
              <a:t>(774) 217 6502</a:t>
            </a:r>
          </a:p>
          <a:p>
            <a:pPr lvl="1" algn="ctr">
              <a:buNone/>
            </a:pPr>
            <a:r>
              <a:rPr lang="en-US" b="1" dirty="0">
                <a:solidFill>
                  <a:srgbClr val="0000CC"/>
                </a:solidFill>
              </a:rPr>
              <a:t>SUNDAY</a:t>
            </a:r>
          </a:p>
          <a:p>
            <a:pPr lvl="1">
              <a:buNone/>
            </a:pPr>
            <a:r>
              <a:rPr lang="en-US" b="1" dirty="0">
                <a:solidFill>
                  <a:srgbClr val="0000CC"/>
                </a:solidFill>
              </a:rPr>
              <a:t>9:00—11:00AM </a:t>
            </a:r>
            <a:r>
              <a:rPr lang="en-US" b="1" dirty="0">
                <a:solidFill>
                  <a:srgbClr val="C00000"/>
                </a:solidFill>
              </a:rPr>
              <a:t> (MORNING WORSHIP)</a:t>
            </a:r>
          </a:p>
          <a:p>
            <a:pPr lvl="1">
              <a:buNone/>
            </a:pPr>
            <a:r>
              <a:rPr lang="en-US" b="1" dirty="0">
                <a:solidFill>
                  <a:srgbClr val="0000CC"/>
                </a:solidFill>
              </a:rPr>
              <a:t>9:00---11:00AM  </a:t>
            </a:r>
            <a:r>
              <a:rPr lang="en-US" b="1" dirty="0">
                <a:solidFill>
                  <a:srgbClr val="C00000"/>
                </a:solidFill>
              </a:rPr>
              <a:t> (CTRC ENGLISH WORSHIP)</a:t>
            </a:r>
          </a:p>
          <a:p>
            <a:pPr>
              <a:buNone/>
            </a:pPr>
            <a:endParaRPr lang="fr-FR" sz="4400" dirty="0"/>
          </a:p>
          <a:p>
            <a:pPr lvl="1"/>
            <a:endParaRPr lang="en-US" sz="3200" dirty="0"/>
          </a:p>
          <a:p>
            <a:pPr>
              <a:buNone/>
            </a:pPr>
            <a:endParaRPr lang="en-US" sz="3200" dirty="0"/>
          </a:p>
          <a:p>
            <a:endParaRPr lang="en-US"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style>
          <a:lnRef idx="1">
            <a:schemeClr val="accent1"/>
          </a:lnRef>
          <a:fillRef idx="2">
            <a:schemeClr val="accent1"/>
          </a:fillRef>
          <a:effectRef idx="1">
            <a:schemeClr val="accent1"/>
          </a:effectRef>
          <a:fontRef idx="minor">
            <a:schemeClr val="dk1"/>
          </a:fontRef>
        </p:style>
        <p:txBody>
          <a:bodyPr>
            <a:normAutofit lnSpcReduction="10000"/>
          </a:bodyPr>
          <a:lstStyle/>
          <a:p>
            <a:pPr algn="ctr">
              <a:buNone/>
            </a:pPr>
            <a:r>
              <a:rPr lang="fr-FR" sz="4800" b="1" u="sng" dirty="0">
                <a:solidFill>
                  <a:srgbClr val="0033CC"/>
                </a:solidFill>
              </a:rPr>
              <a:t>FLASH! </a:t>
            </a:r>
            <a:r>
              <a:rPr lang="fr-FR" sz="4800" b="1" u="sng" dirty="0">
                <a:solidFill>
                  <a:srgbClr val="FF3300"/>
                </a:solidFill>
              </a:rPr>
              <a:t>FLASH! </a:t>
            </a:r>
            <a:r>
              <a:rPr lang="fr-FR" sz="4800" b="1" u="sng" dirty="0">
                <a:solidFill>
                  <a:srgbClr val="0033CC"/>
                </a:solidFill>
              </a:rPr>
              <a:t>FLASH!</a:t>
            </a:r>
          </a:p>
          <a:p>
            <a:pPr algn="ctr">
              <a:buNone/>
            </a:pPr>
            <a:r>
              <a:rPr lang="fr-FR" sz="4000" b="1" dirty="0">
                <a:solidFill>
                  <a:srgbClr val="0033CC"/>
                </a:solidFill>
              </a:rPr>
              <a:t>SUNDAY SERVICES</a:t>
            </a:r>
          </a:p>
          <a:p>
            <a:pPr algn="ctr">
              <a:buNone/>
            </a:pPr>
            <a:r>
              <a:rPr lang="fr-FR" sz="4000" b="1" dirty="0">
                <a:solidFill>
                  <a:srgbClr val="460000"/>
                </a:solidFill>
              </a:rPr>
              <a:t>AM CREOLE FRENCH SERVICE 9-11 AM</a:t>
            </a:r>
          </a:p>
          <a:p>
            <a:pPr algn="ctr">
              <a:buNone/>
            </a:pPr>
            <a:r>
              <a:rPr lang="fr-FR" sz="4000" b="1" dirty="0">
                <a:solidFill>
                  <a:srgbClr val="FF0000"/>
                </a:solidFill>
              </a:rPr>
              <a:t>SECOND ENGLISH WORSHIP SERVICE </a:t>
            </a:r>
          </a:p>
          <a:p>
            <a:pPr algn="ctr">
              <a:buNone/>
            </a:pPr>
            <a:r>
              <a:rPr lang="fr-FR" sz="4000" b="1" dirty="0">
                <a:solidFill>
                  <a:srgbClr val="FF0000"/>
                </a:solidFill>
              </a:rPr>
              <a:t>12:00PM TO 2:00PM</a:t>
            </a:r>
          </a:p>
          <a:p>
            <a:pPr algn="ctr">
              <a:buNone/>
            </a:pPr>
            <a:r>
              <a:rPr lang="fr-FR" sz="4000" b="1" dirty="0">
                <a:solidFill>
                  <a:srgbClr val="460000"/>
                </a:solidFill>
              </a:rPr>
              <a:t>15 CARY ST, BROCKTON MASS 02302</a:t>
            </a:r>
          </a:p>
          <a:p>
            <a:pPr algn="ctr">
              <a:buNone/>
            </a:pPr>
            <a:r>
              <a:rPr lang="fr-FR" sz="4000" b="1" dirty="0">
                <a:solidFill>
                  <a:srgbClr val="460000"/>
                </a:solidFill>
              </a:rPr>
              <a:t>TEL: 857-318-3307</a:t>
            </a:r>
          </a:p>
          <a:p>
            <a:r>
              <a:rPr lang="fr-FR" sz="5400" dirty="0"/>
              <a:t>PRIÈRE FINALE</a:t>
            </a:r>
          </a:p>
          <a:p>
            <a:r>
              <a:rPr lang="fr-FR" sz="5400" dirty="0"/>
              <a:t>BENEDICTION</a:t>
            </a:r>
            <a:endParaRPr lang="en-US" sz="5400" dirty="0"/>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a:solidFill>
            <a:srgbClr val="C00000"/>
          </a:solidFill>
        </p:spPr>
        <p:txBody>
          <a:bodyPr>
            <a:normAutofit/>
          </a:bodyPr>
          <a:lstStyle/>
          <a:p>
            <a:pPr algn="just"/>
            <a:r>
              <a:rPr lang="fr-FR" sz="4000" b="1" dirty="0">
                <a:solidFill>
                  <a:srgbClr val="FFC000"/>
                </a:solidFill>
                <a:latin typeface="Copperplate Gothic Bold" panose="020E0705020206020404" pitchFamily="34" charset="0"/>
              </a:rPr>
              <a:t>En spécification</a:t>
            </a:r>
            <a:endParaRPr lang="en-US" sz="4000" b="1" dirty="0">
              <a:solidFill>
                <a:srgbClr val="FFC000"/>
              </a:solidFill>
              <a:latin typeface="Copperplate Gothic Bold" panose="020E0705020206020404" pitchFamily="34" charset="0"/>
            </a:endParaRPr>
          </a:p>
          <a:p>
            <a:pPr lvl="0" algn="just"/>
            <a:r>
              <a:rPr lang="fr-FR" sz="4000" dirty="0">
                <a:solidFill>
                  <a:schemeClr val="bg1"/>
                </a:solidFill>
                <a:latin typeface="Arial Rounded MT Bold" panose="020F0704030504030204" pitchFamily="34" charset="0"/>
              </a:rPr>
              <a:t>La colère de Dieu contre Les méchants. </a:t>
            </a:r>
            <a:endParaRPr lang="en-US" sz="4000" dirty="0">
              <a:solidFill>
                <a:schemeClr val="bg1"/>
              </a:solidFill>
              <a:latin typeface="Arial Rounded MT Bold" panose="020F0704030504030204" pitchFamily="34" charset="0"/>
            </a:endParaRPr>
          </a:p>
          <a:p>
            <a:pPr lvl="0" algn="just"/>
            <a:r>
              <a:rPr lang="fr-FR" sz="4000" dirty="0">
                <a:solidFill>
                  <a:srgbClr val="FFC000"/>
                </a:solidFill>
                <a:latin typeface="Arial Rounded MT Bold" panose="020F0704030504030204" pitchFamily="34" charset="0"/>
              </a:rPr>
              <a:t>La colère de Dieu contre Ceux qui l'abandonnent. </a:t>
            </a:r>
            <a:endParaRPr lang="en-US" sz="4000" dirty="0">
              <a:solidFill>
                <a:srgbClr val="FFC000"/>
              </a:solidFill>
              <a:latin typeface="Arial Rounded MT Bold" panose="020F0704030504030204" pitchFamily="34" charset="0"/>
            </a:endParaRPr>
          </a:p>
          <a:p>
            <a:pPr lvl="0" algn="just"/>
            <a:r>
              <a:rPr lang="fr-FR" sz="4000" dirty="0">
                <a:solidFill>
                  <a:schemeClr val="bg1"/>
                </a:solidFill>
                <a:latin typeface="Arial Rounded MT Bold" panose="020F0704030504030204" pitchFamily="34" charset="0"/>
              </a:rPr>
              <a:t>La colère de Dieu contre L'incrédulité. </a:t>
            </a:r>
            <a:endParaRPr lang="en-US" sz="4000" dirty="0">
              <a:solidFill>
                <a:schemeClr val="bg1"/>
              </a:solidFill>
              <a:latin typeface="Arial Rounded MT Bold" panose="020F0704030504030204" pitchFamily="34" charset="0"/>
            </a:endParaRPr>
          </a:p>
          <a:p>
            <a:pPr lvl="0" algn="just"/>
            <a:r>
              <a:rPr lang="fr-FR" sz="4000" dirty="0">
                <a:solidFill>
                  <a:srgbClr val="FFC000"/>
                </a:solidFill>
                <a:latin typeface="Arial Rounded MT Bold" panose="020F0704030504030204" pitchFamily="34" charset="0"/>
              </a:rPr>
              <a:t>La colère de Dieu L'impénitence (orgueil).</a:t>
            </a:r>
            <a:endParaRPr lang="en-US" sz="4000" dirty="0">
              <a:solidFill>
                <a:srgbClr val="FFC000"/>
              </a:solidFill>
              <a:latin typeface="Arial Rounded MT Bold" panose="020F070403050403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DBE777-1EBB-E833-F0C5-EB650008FB0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EACD086-58CD-3FED-08B3-B7C84A33D7E2}"/>
              </a:ext>
            </a:extLst>
          </p:cNvPr>
          <p:cNvSpPr>
            <a:spLocks noGrp="1"/>
          </p:cNvSpPr>
          <p:nvPr>
            <p:ph idx="1"/>
          </p:nvPr>
        </p:nvSpPr>
        <p:spPr>
          <a:xfrm>
            <a:off x="0" y="0"/>
            <a:ext cx="9144000" cy="6858000"/>
          </a:xfrm>
          <a:solidFill>
            <a:srgbClr val="C00000"/>
          </a:solidFill>
        </p:spPr>
        <p:txBody>
          <a:bodyPr>
            <a:normAutofit/>
          </a:bodyPr>
          <a:lstStyle/>
          <a:p>
            <a:pPr lvl="0" algn="just"/>
            <a:r>
              <a:rPr lang="fr-FR" sz="4400" dirty="0">
                <a:solidFill>
                  <a:schemeClr val="bg1"/>
                </a:solidFill>
                <a:latin typeface="Arial Rounded MT Bold" panose="020F0704030504030204" pitchFamily="34" charset="0"/>
              </a:rPr>
              <a:t>La colère de Dieu contre l’Apostasie. </a:t>
            </a:r>
            <a:endParaRPr lang="en-US" sz="4400" dirty="0">
              <a:solidFill>
                <a:schemeClr val="bg1"/>
              </a:solidFill>
              <a:latin typeface="Arial Rounded MT Bold" panose="020F0704030504030204" pitchFamily="34" charset="0"/>
            </a:endParaRPr>
          </a:p>
          <a:p>
            <a:pPr lvl="0" algn="just"/>
            <a:r>
              <a:rPr lang="fr-FR" sz="4400" dirty="0">
                <a:solidFill>
                  <a:srgbClr val="FFC000"/>
                </a:solidFill>
                <a:latin typeface="Arial Rounded MT Bold" panose="020F0704030504030204" pitchFamily="34" charset="0"/>
              </a:rPr>
              <a:t>La colère de Dieu contre L'idolâtrie. </a:t>
            </a:r>
            <a:endParaRPr lang="en-US" sz="4400" dirty="0">
              <a:solidFill>
                <a:srgbClr val="FFC000"/>
              </a:solidFill>
              <a:latin typeface="Arial Rounded MT Bold" panose="020F0704030504030204" pitchFamily="34" charset="0"/>
            </a:endParaRPr>
          </a:p>
          <a:p>
            <a:pPr lvl="0" algn="just"/>
            <a:r>
              <a:rPr lang="fr-FR" sz="4400" dirty="0">
                <a:solidFill>
                  <a:schemeClr val="bg1"/>
                </a:solidFill>
                <a:latin typeface="Arial Rounded MT Bold" panose="020F0704030504030204" pitchFamily="34" charset="0"/>
              </a:rPr>
              <a:t>La colère de Dieu contre les péchés des saints </a:t>
            </a:r>
            <a:endParaRPr lang="en-US" sz="4400" dirty="0">
              <a:solidFill>
                <a:schemeClr val="bg1"/>
              </a:solidFill>
              <a:latin typeface="Arial Rounded MT Bold" panose="020F0704030504030204" pitchFamily="34" charset="0"/>
            </a:endParaRPr>
          </a:p>
          <a:p>
            <a:pPr lvl="0" algn="just"/>
            <a:r>
              <a:rPr lang="fr-FR" sz="4400" dirty="0">
                <a:solidFill>
                  <a:srgbClr val="FFC000"/>
                </a:solidFill>
                <a:latin typeface="Arial Rounded MT Bold" panose="020F0704030504030204" pitchFamily="34" charset="0"/>
              </a:rPr>
              <a:t>La colère de Dieu contre ceux qui s'opposent à l'Évangile. </a:t>
            </a:r>
            <a:endParaRPr lang="en-US" sz="4400" dirty="0">
              <a:solidFill>
                <a:srgbClr val="FFC000"/>
              </a:solidFill>
              <a:latin typeface="Arial Rounded MT Bold" panose="020F0704030504030204" pitchFamily="34" charset="0"/>
            </a:endParaRPr>
          </a:p>
        </p:txBody>
      </p:sp>
    </p:spTree>
    <p:extLst>
      <p:ext uri="{BB962C8B-B14F-4D97-AF65-F5344CB8AC3E}">
        <p14:creationId xmlns:p14="http://schemas.microsoft.com/office/powerpoint/2010/main" val="22477809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5CF3F-F0A6-FB5B-8E8D-2A37536FF91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7091013-8029-ADB0-55F8-2F1B7947CE1F}"/>
              </a:ext>
            </a:extLst>
          </p:cNvPr>
          <p:cNvSpPr>
            <a:spLocks noGrp="1"/>
          </p:cNvSpPr>
          <p:nvPr>
            <p:ph idx="1"/>
          </p:nvPr>
        </p:nvSpPr>
        <p:spPr>
          <a:xfrm>
            <a:off x="0" y="0"/>
            <a:ext cx="9144000" cy="6858000"/>
          </a:xfrm>
          <a:solidFill>
            <a:srgbClr val="C00000"/>
          </a:solidFill>
        </p:spPr>
        <p:txBody>
          <a:bodyPr>
            <a:normAutofit/>
          </a:bodyPr>
          <a:lstStyle/>
          <a:p>
            <a:pPr algn="just"/>
            <a:r>
              <a:rPr lang="fr-FR" sz="4000" dirty="0">
                <a:solidFill>
                  <a:schemeClr val="bg1"/>
                </a:solidFill>
                <a:latin typeface="Arial Rounded MT Bold" panose="020F0704030504030204" pitchFamily="34" charset="0"/>
              </a:rPr>
              <a:t>Prudence envers la colère de Dieu</a:t>
            </a:r>
            <a:endParaRPr lang="en-US" sz="4000" dirty="0">
              <a:solidFill>
                <a:schemeClr val="bg1"/>
              </a:solidFill>
              <a:latin typeface="Arial Rounded MT Bold" panose="020F0704030504030204" pitchFamily="34" charset="0"/>
            </a:endParaRPr>
          </a:p>
          <a:p>
            <a:pPr lvl="0" algn="just"/>
            <a:r>
              <a:rPr lang="fr-FR" sz="4000" dirty="0">
                <a:solidFill>
                  <a:srgbClr val="FFC000"/>
                </a:solidFill>
                <a:latin typeface="Arial Rounded MT Bold" panose="020F0704030504030204" pitchFamily="34" charset="0"/>
              </a:rPr>
              <a:t>C’est une folie de provoquer la colère de Dieu</a:t>
            </a:r>
            <a:endParaRPr lang="en-US" sz="4000" dirty="0">
              <a:solidFill>
                <a:srgbClr val="FFC000"/>
              </a:solidFill>
              <a:latin typeface="Arial Rounded MT Bold" panose="020F0704030504030204" pitchFamily="34" charset="0"/>
            </a:endParaRPr>
          </a:p>
          <a:p>
            <a:pPr lvl="0" algn="just"/>
            <a:r>
              <a:rPr lang="fr-FR" sz="4000" dirty="0">
                <a:solidFill>
                  <a:schemeClr val="bg1"/>
                </a:solidFill>
                <a:latin typeface="Arial Rounded MT Bold" panose="020F0704030504030204" pitchFamily="34" charset="0"/>
              </a:rPr>
              <a:t>La colère de Dieu à éviter à tout prix</a:t>
            </a:r>
            <a:endParaRPr lang="en-US" sz="4000" dirty="0">
              <a:solidFill>
                <a:schemeClr val="bg1"/>
              </a:solidFill>
              <a:latin typeface="Arial Rounded MT Bold" panose="020F0704030504030204" pitchFamily="34" charset="0"/>
            </a:endParaRPr>
          </a:p>
          <a:p>
            <a:pPr lvl="0" algn="just"/>
            <a:r>
              <a:rPr lang="fr-FR" sz="4000" dirty="0">
                <a:solidFill>
                  <a:srgbClr val="FFC000"/>
                </a:solidFill>
                <a:latin typeface="Arial Rounded MT Bold" panose="020F0704030504030204" pitchFamily="34" charset="0"/>
              </a:rPr>
              <a:t>La colère de Dieu est Tempéré par la miséricorde envers les saints. </a:t>
            </a:r>
            <a:endParaRPr lang="en-US" sz="4000" dirty="0">
              <a:solidFill>
                <a:srgbClr val="FFC000"/>
              </a:solidFill>
              <a:latin typeface="Arial Rounded MT Bold" panose="020F0704030504030204" pitchFamily="34" charset="0"/>
            </a:endParaRPr>
          </a:p>
        </p:txBody>
      </p:sp>
    </p:spTree>
    <p:extLst>
      <p:ext uri="{BB962C8B-B14F-4D97-AF65-F5344CB8AC3E}">
        <p14:creationId xmlns:p14="http://schemas.microsoft.com/office/powerpoint/2010/main" val="1597657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BDF9C2-FAE7-377B-CDD5-406A2A699DB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1D0376-0F15-D2B3-8268-C6D4BFBF1162}"/>
              </a:ext>
            </a:extLst>
          </p:cNvPr>
          <p:cNvSpPr>
            <a:spLocks noGrp="1"/>
          </p:cNvSpPr>
          <p:nvPr>
            <p:ph idx="1"/>
          </p:nvPr>
        </p:nvSpPr>
        <p:spPr>
          <a:xfrm>
            <a:off x="0" y="0"/>
            <a:ext cx="9144000" cy="6858000"/>
          </a:xfrm>
          <a:solidFill>
            <a:srgbClr val="0033CC"/>
          </a:solidFill>
        </p:spPr>
        <p:txBody>
          <a:bodyPr>
            <a:normAutofit/>
          </a:bodyPr>
          <a:lstStyle/>
          <a:p>
            <a:pPr algn="just"/>
            <a:r>
              <a:rPr lang="fr-FR" dirty="0">
                <a:solidFill>
                  <a:srgbClr val="FFFF00"/>
                </a:solidFill>
                <a:latin typeface="Copperplate Gothic Bold" panose="020E0705020206020404" pitchFamily="34" charset="0"/>
              </a:rPr>
              <a:t>Exemples de la colère de Dieu</a:t>
            </a:r>
            <a:endParaRPr lang="en-US" dirty="0">
              <a:solidFill>
                <a:srgbClr val="FFFF00"/>
              </a:solidFill>
              <a:latin typeface="Copperplate Gothic Bold" panose="020E0705020206020404" pitchFamily="34" charset="0"/>
            </a:endParaRPr>
          </a:p>
          <a:p>
            <a:pPr lvl="0" algn="just"/>
            <a:r>
              <a:rPr lang="fr-FR" sz="4000" dirty="0">
                <a:solidFill>
                  <a:schemeClr val="bg1"/>
                </a:solidFill>
                <a:latin typeface="Arial Rounded MT Bold" panose="020F0704030504030204" pitchFamily="34" charset="0"/>
              </a:rPr>
              <a:t>La colère de Dieu </a:t>
            </a:r>
            <a:r>
              <a:rPr lang="fr-FR" sz="4000" dirty="0">
                <a:solidFill>
                  <a:srgbClr val="FFFF00"/>
                </a:solidFill>
                <a:latin typeface="Arial Rounded MT Bold" panose="020F0704030504030204" pitchFamily="34" charset="0"/>
              </a:rPr>
              <a:t>exemplifiée contre</a:t>
            </a:r>
            <a:r>
              <a:rPr lang="fr-FR" sz="4000" i="1" dirty="0">
                <a:solidFill>
                  <a:srgbClr val="FFFF00"/>
                </a:solidFill>
                <a:latin typeface="Arial Rounded MT Bold" panose="020F0704030504030204" pitchFamily="34" charset="0"/>
              </a:rPr>
              <a:t> L'ancien monde, </a:t>
            </a:r>
            <a:endParaRPr lang="en-US" sz="4000" dirty="0">
              <a:solidFill>
                <a:srgbClr val="FFFF00"/>
              </a:solidFill>
              <a:latin typeface="Arial Rounded MT Bold" panose="020F0704030504030204" pitchFamily="34" charset="0"/>
            </a:endParaRPr>
          </a:p>
          <a:p>
            <a:pPr lvl="0" algn="just"/>
            <a:r>
              <a:rPr lang="fr-FR" sz="4000" dirty="0">
                <a:solidFill>
                  <a:schemeClr val="bg1"/>
                </a:solidFill>
                <a:latin typeface="Arial Rounded MT Bold" panose="020F0704030504030204" pitchFamily="34" charset="0"/>
              </a:rPr>
              <a:t>La colère de Dieu exemplifiée </a:t>
            </a:r>
            <a:r>
              <a:rPr lang="fr-FR" sz="4000" dirty="0">
                <a:solidFill>
                  <a:srgbClr val="FFFF00"/>
                </a:solidFill>
                <a:latin typeface="Arial Rounded MT Bold" panose="020F0704030504030204" pitchFamily="34" charset="0"/>
              </a:rPr>
              <a:t>contre</a:t>
            </a:r>
            <a:r>
              <a:rPr lang="fr-FR" sz="4000" i="1" dirty="0">
                <a:solidFill>
                  <a:srgbClr val="FFFF00"/>
                </a:solidFill>
                <a:latin typeface="Arial Rounded MT Bold" panose="020F0704030504030204" pitchFamily="34" charset="0"/>
              </a:rPr>
              <a:t> les Bâtisseurs de Babel</a:t>
            </a:r>
            <a:r>
              <a:rPr lang="fr-FR" sz="4000" i="1" dirty="0">
                <a:solidFill>
                  <a:schemeClr val="bg1"/>
                </a:solidFill>
                <a:latin typeface="Arial Rounded MT Bold" panose="020F0704030504030204" pitchFamily="34" charset="0"/>
              </a:rPr>
              <a:t>, </a:t>
            </a:r>
            <a:endParaRPr lang="en-US" sz="4000" dirty="0">
              <a:solidFill>
                <a:schemeClr val="bg1"/>
              </a:solidFill>
              <a:latin typeface="Arial Rounded MT Bold" panose="020F0704030504030204" pitchFamily="34" charset="0"/>
            </a:endParaRPr>
          </a:p>
          <a:p>
            <a:pPr lvl="0" algn="just"/>
            <a:r>
              <a:rPr lang="fr-FR" sz="4000" dirty="0">
                <a:solidFill>
                  <a:schemeClr val="bg1"/>
                </a:solidFill>
                <a:latin typeface="Arial Rounded MT Bold" panose="020F0704030504030204" pitchFamily="34" charset="0"/>
              </a:rPr>
              <a:t>La colère de Dieu exemplifiée </a:t>
            </a:r>
            <a:r>
              <a:rPr lang="fr-FR" sz="4000" dirty="0">
                <a:solidFill>
                  <a:srgbClr val="FFFF00"/>
                </a:solidFill>
                <a:latin typeface="Arial Rounded MT Bold" panose="020F0704030504030204" pitchFamily="34" charset="0"/>
              </a:rPr>
              <a:t>contre Sodome et sur Gomorrhe </a:t>
            </a:r>
            <a:endParaRPr lang="en-US" sz="4000" dirty="0">
              <a:solidFill>
                <a:srgbClr val="FFFF00"/>
              </a:solidFill>
              <a:latin typeface="Arial Rounded MT Bold" panose="020F0704030504030204" pitchFamily="34" charset="0"/>
            </a:endParaRPr>
          </a:p>
          <a:p>
            <a:pPr lvl="0" algn="just"/>
            <a:r>
              <a:rPr lang="fr-FR" sz="4000" dirty="0">
                <a:solidFill>
                  <a:schemeClr val="bg1"/>
                </a:solidFill>
                <a:latin typeface="Arial Rounded MT Bold" panose="020F0704030504030204" pitchFamily="34" charset="0"/>
              </a:rPr>
              <a:t>La colère de Dieu exemplifiée contre</a:t>
            </a:r>
            <a:r>
              <a:rPr lang="fr-FR" sz="4000" i="1" dirty="0">
                <a:solidFill>
                  <a:schemeClr val="bg1"/>
                </a:solidFill>
                <a:latin typeface="Arial Rounded MT Bold" panose="020F0704030504030204" pitchFamily="34" charset="0"/>
              </a:rPr>
              <a:t> </a:t>
            </a:r>
            <a:r>
              <a:rPr lang="fr-FR" sz="4000" i="1" dirty="0">
                <a:solidFill>
                  <a:srgbClr val="FFFF00"/>
                </a:solidFill>
                <a:latin typeface="Arial Rounded MT Bold" panose="020F0704030504030204" pitchFamily="34" charset="0"/>
              </a:rPr>
              <a:t>les Égyptiens, </a:t>
            </a:r>
            <a:endParaRPr lang="en-US" sz="4000" dirty="0">
              <a:solidFill>
                <a:srgbClr val="FFFF00"/>
              </a:solidFill>
              <a:latin typeface="Arial Rounded MT Bold" panose="020F0704030504030204" pitchFamily="34" charset="0"/>
            </a:endParaRPr>
          </a:p>
        </p:txBody>
      </p:sp>
    </p:spTree>
    <p:extLst>
      <p:ext uri="{BB962C8B-B14F-4D97-AF65-F5344CB8AC3E}">
        <p14:creationId xmlns:p14="http://schemas.microsoft.com/office/powerpoint/2010/main" val="36579969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59751</TotalTime>
  <Words>3460</Words>
  <Application>Microsoft Office PowerPoint</Application>
  <PresentationFormat>On-screen Show (4:3)</PresentationFormat>
  <Paragraphs>185</Paragraphs>
  <Slides>59</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59</vt:i4>
      </vt:variant>
    </vt:vector>
  </HeadingPairs>
  <TitlesOfParts>
    <vt:vector size="64" baseType="lpstr">
      <vt:lpstr>Arial</vt:lpstr>
      <vt:lpstr>Arial Rounded MT Bold</vt:lpstr>
      <vt:lpstr>Calibri</vt:lpstr>
      <vt:lpstr>Copperplate Gothic Bold</vt:lpstr>
      <vt:lpstr>Office Theme</vt:lpstr>
      <vt:lpstr>CHRIST THE ROCK CONGREGATION PRÉSENTE ÉTUDIONS LA BIBLE 137ÈME SESSION  ORATEUR: PASTEUR MARC  SIMEON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dc:title>
  <dc:creator>MARC EDOUARD SIMEON</dc:creator>
  <cp:lastModifiedBy>Marc Simeon</cp:lastModifiedBy>
  <cp:revision>610</cp:revision>
  <dcterms:created xsi:type="dcterms:W3CDTF">2022-04-13T13:36:19Z</dcterms:created>
  <dcterms:modified xsi:type="dcterms:W3CDTF">2026-07-29T10:56:42Z</dcterms:modified>
</cp:coreProperties>
</file>