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04" r:id="rId2"/>
    <p:sldId id="1622" r:id="rId3"/>
    <p:sldId id="1758" r:id="rId4"/>
    <p:sldId id="1759" r:id="rId5"/>
    <p:sldId id="1760" r:id="rId6"/>
    <p:sldId id="1761" r:id="rId7"/>
    <p:sldId id="1750" r:id="rId8"/>
    <p:sldId id="1762" r:id="rId9"/>
    <p:sldId id="1763" r:id="rId10"/>
    <p:sldId id="1765" r:id="rId11"/>
    <p:sldId id="1751" r:id="rId12"/>
    <p:sldId id="1766" r:id="rId13"/>
    <p:sldId id="1767" r:id="rId14"/>
    <p:sldId id="1752" r:id="rId15"/>
    <p:sldId id="1768" r:id="rId16"/>
    <p:sldId id="1769" r:id="rId17"/>
    <p:sldId id="1770" r:id="rId18"/>
    <p:sldId id="1771" r:id="rId19"/>
    <p:sldId id="1753" r:id="rId20"/>
    <p:sldId id="1772" r:id="rId21"/>
    <p:sldId id="1773" r:id="rId22"/>
    <p:sldId id="1774" r:id="rId23"/>
    <p:sldId id="1775" r:id="rId24"/>
    <p:sldId id="1747" r:id="rId25"/>
    <p:sldId id="1776" r:id="rId26"/>
    <p:sldId id="1777" r:id="rId27"/>
    <p:sldId id="1778" r:id="rId28"/>
    <p:sldId id="1779" r:id="rId29"/>
    <p:sldId id="1780" r:id="rId30"/>
    <p:sldId id="1781" r:id="rId31"/>
    <p:sldId id="1782" r:id="rId32"/>
    <p:sldId id="1783" r:id="rId33"/>
    <p:sldId id="1784" r:id="rId34"/>
    <p:sldId id="1755" r:id="rId35"/>
    <p:sldId id="1785" r:id="rId36"/>
    <p:sldId id="1786" r:id="rId37"/>
    <p:sldId id="1787" r:id="rId38"/>
    <p:sldId id="1756" r:id="rId39"/>
    <p:sldId id="1788" r:id="rId40"/>
    <p:sldId id="1789" r:id="rId41"/>
    <p:sldId id="1790" r:id="rId42"/>
    <p:sldId id="1791" r:id="rId43"/>
    <p:sldId id="1792" r:id="rId44"/>
    <p:sldId id="1757" r:id="rId45"/>
    <p:sldId id="1793" r:id="rId46"/>
    <p:sldId id="1794" r:id="rId47"/>
    <p:sldId id="1795"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FF00"/>
    <a:srgbClr val="FC0AFC"/>
    <a:srgbClr val="460000"/>
    <a:srgbClr val="0DE522"/>
    <a:srgbClr val="FF3300"/>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452" autoAdjust="0"/>
  </p:normalViewPr>
  <p:slideViewPr>
    <p:cSldViewPr>
      <p:cViewPr varScale="1">
        <p:scale>
          <a:sx n="75" d="100"/>
          <a:sy n="75" d="100"/>
        </p:scale>
        <p:origin x="1594" y="312"/>
      </p:cViewPr>
      <p:guideLst>
        <p:guide orient="horz" pos="2160"/>
        <p:guide pos="2880"/>
      </p:guideLst>
    </p:cSldViewPr>
  </p:slideViewPr>
  <p:outlineViewPr>
    <p:cViewPr>
      <p:scale>
        <a:sx n="33" d="100"/>
        <a:sy n="33" d="100"/>
      </p:scale>
      <p:origin x="0" y="-1351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5/15/2026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5/15/2026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5/15/2026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5/15/2026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5/15/2026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5/15/2026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5/15/2026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DE522"/>
          </a:solidFill>
        </p:spPr>
        <p:txBody>
          <a:bodyPr>
            <a:normAutofit/>
          </a:bodyPr>
          <a:lstStyle/>
          <a:p>
            <a:r>
              <a:rPr lang="en-US" sz="3600" b="1" dirty="0"/>
              <a:t>CHRIST THE ROCK CONGREGATION</a:t>
            </a:r>
            <a:br>
              <a:rPr lang="en-US" sz="3600" b="1" dirty="0"/>
            </a:br>
            <a:r>
              <a:rPr lang="en-US" sz="3600" b="1" dirty="0"/>
              <a:t>DIMANCHE 17 MAI 2026</a:t>
            </a:r>
            <a:br>
              <a:rPr lang="en-US" sz="3600" b="1" dirty="0"/>
            </a:br>
            <a:r>
              <a:rPr lang="en-US" sz="3600" b="1" dirty="0"/>
              <a:t>ORATEUR: PASTEUR MARC E SIMEON</a:t>
            </a:r>
          </a:p>
        </p:txBody>
      </p:sp>
      <p:sp>
        <p:nvSpPr>
          <p:cNvPr id="3" name="Subtitle 2"/>
          <p:cNvSpPr>
            <a:spLocks noGrp="1"/>
          </p:cNvSpPr>
          <p:nvPr>
            <p:ph type="subTitle" idx="1"/>
          </p:nvPr>
        </p:nvSpPr>
        <p:spPr>
          <a:xfrm>
            <a:off x="0" y="2971800"/>
            <a:ext cx="9144000" cy="3429000"/>
          </a:xfrm>
          <a:solidFill>
            <a:schemeClr val="accent6">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a:normAutofit/>
          </a:bodyPr>
          <a:lstStyle/>
          <a:p>
            <a:endParaRPr lang="en-US" sz="4000" b="1" dirty="0">
              <a:solidFill>
                <a:schemeClr val="tx1"/>
              </a:solidFill>
            </a:endParaRPr>
          </a:p>
          <a:p>
            <a:r>
              <a:rPr lang="fr-FR" sz="4000" b="1" i="1" dirty="0">
                <a:solidFill>
                  <a:srgbClr val="0033CC"/>
                </a:solidFill>
              </a:rPr>
              <a:t>SERVIR DIEU SANS LE CONNAITRE PERSONNELLEMENT UN DANGER A EVITER</a:t>
            </a:r>
            <a:endParaRPr lang="en-US" sz="4000" dirty="0">
              <a:solidFill>
                <a:srgbClr val="0033CC"/>
              </a:solidFill>
            </a:endParaRPr>
          </a:p>
          <a:p>
            <a:endParaRPr lang="en-US" sz="4000"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dirty="0">
                <a:solidFill>
                  <a:srgbClr val="0033CC"/>
                </a:solidFill>
                <a:latin typeface="Arial Rounded MT Bold" panose="020F0704030504030204" pitchFamily="34" charset="0"/>
              </a:rPr>
              <a:t>ESAÏE 6 : 1-10</a:t>
            </a:r>
            <a:endParaRPr lang="en-US"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1 ¶ L'année de la mort du roi Ozias, je vis le Seigneur assis sur un trône très élevé, et les pans de sa robe remplissaient le temple.</a:t>
            </a:r>
            <a:endParaRPr lang="en-US" sz="4000" dirty="0">
              <a:solidFill>
                <a:srgbClr val="FF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2 Des séraphins se tenaient au-dessus de lui ; ils avaient chacun six ailes ; deux dont ils se couvraient la face, deux dont ils se couvraient les pieds, et deux dont ils se servaient pour voler.</a:t>
            </a:r>
            <a:endParaRPr lang="en-US" sz="4000" dirty="0">
              <a:solidFill>
                <a:srgbClr val="0033CC"/>
              </a:solidFill>
              <a:latin typeface="Arial Rounded MT Bold" panose="020F07040305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EF180-FC19-81AC-45B3-8E074836F8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33520-FADC-06B5-AD87-287D48D9B61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 3 Ils criaient l'un à l'autre, et disaient : Saint, saint, saint est l'Éternel des armées ! toute la terre est pleine de sa gloire !</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 4 Les portes furent ébranlées dans leurs fondements par la voix qui retentissait, et la maison se remplit de fumée.</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96201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F7008-25E9-70EC-1615-D123629EB0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378CBE-211E-F186-793B-F3F9523D372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33CC"/>
                </a:solidFill>
                <a:latin typeface="Arial Rounded MT Bold" panose="020F0704030504030204" pitchFamily="34" charset="0"/>
              </a:rPr>
              <a:t> 5 ¶ Alors je dis : Malheur à moi ! je suis perdu, car je suis un homme dont les lèvres sont impures, j'habite au milieu d'un peuple dont les lèvres sont impures, et mes yeux ont vu le Roi, l'Éternel des armées.</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6 Mais l'un des séraphins vola vers moi, tenant à la main une pierre ardente, qu'il avait prise sur l'autel avec des pincettes. </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52062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1363-CA06-5BC7-F9EA-42B8451D0A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378272-1301-CFD2-8956-3EF35F03632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0000"/>
                </a:solidFill>
                <a:latin typeface="Arial Rounded MT Bold" panose="020F0704030504030204" pitchFamily="34" charset="0"/>
              </a:rPr>
              <a:t> 7 Il en toucha ma bouche, et dit : Ceci a touché tes lèvres ; ton iniquité est enlevée, et ton péché est expié.</a:t>
            </a:r>
            <a:endParaRPr lang="en-US" sz="4400" dirty="0">
              <a:solidFill>
                <a:srgbClr val="FF0000"/>
              </a:solidFill>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8 J'entendis la voix du Seigneur, disant : Qui enverrai-je, et qui marchera pour nous ? Je répondis : Me voici, envoie-moi.</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284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6C456-84D4-7618-B110-6E3E79D619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3E09D3-1F9E-21D4-BD79-FC0CD6B56B3B}"/>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3800" dirty="0">
                <a:solidFill>
                  <a:srgbClr val="0033CC"/>
                </a:solidFill>
                <a:latin typeface="Arial Rounded MT Bold" panose="020F0704030504030204" pitchFamily="34" charset="0"/>
              </a:rPr>
              <a:t> 9 ¶ Il dit alors : Va, et dis à ce peuple: Vous entendrez, et vous ne comprendrez point ; Vous verrez, et vous ne saisirez point.</a:t>
            </a:r>
            <a:endParaRPr lang="en-US" sz="3800" dirty="0">
              <a:solidFill>
                <a:srgbClr val="0033CC"/>
              </a:solidFill>
              <a:latin typeface="Arial Rounded MT Bold" panose="020F0704030504030204" pitchFamily="34" charset="0"/>
            </a:endParaRPr>
          </a:p>
          <a:p>
            <a:pPr algn="just"/>
            <a:r>
              <a:rPr lang="fr-FR" sz="3800" dirty="0">
                <a:solidFill>
                  <a:srgbClr val="FF0000"/>
                </a:solidFill>
                <a:latin typeface="Arial Rounded MT Bold" panose="020F0704030504030204" pitchFamily="34" charset="0"/>
              </a:rPr>
              <a:t> 10 Rends insensible le cœur de ce peuple, Endurcis ses oreilles, et bouche-lui les yeux, Pour qu'il ne voie point de ses yeux, n'entende point de ses oreilles, Ne comprenne point de son cœur, Ne se convertisse point et ne soit point guéri.</a:t>
            </a:r>
            <a:endParaRPr lang="en-US" sz="38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35082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9786-88EB-E931-60A5-76768CDC0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8045F-7F6A-6CE3-F450-38132886C571}"/>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sz="5400" b="1" dirty="0">
                <a:solidFill>
                  <a:srgbClr val="0033CC"/>
                </a:solidFill>
                <a:latin typeface="Arial Rounded MT Bold" panose="020F0704030504030204" pitchFamily="34" charset="0"/>
              </a:rPr>
              <a:t>INTRODUCTION</a:t>
            </a:r>
            <a:endParaRPr lang="en-US" sz="5400" dirty="0">
              <a:solidFill>
                <a:srgbClr val="0033CC"/>
              </a:solidFill>
              <a:latin typeface="Arial Rounded MT Bold" panose="020F0704030504030204" pitchFamily="34" charset="0"/>
            </a:endParaRPr>
          </a:p>
          <a:p>
            <a:pPr lvl="0" algn="just"/>
            <a:r>
              <a:rPr lang="fr-FR" sz="5400" dirty="0">
                <a:latin typeface="Arial Rounded MT Bold" panose="020F0704030504030204" pitchFamily="34" charset="0"/>
              </a:rPr>
              <a:t>Les églises modernes ont tendance à être passives quant à qui elles autorisent à jouer un rôle dans les fonctions de l'église.</a:t>
            </a: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192980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A7395-1ECA-8BA5-385F-AE50F149B6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40BEA-ACB5-89BD-B8EE-1EDC4F93957A}"/>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a:latin typeface="Arial Rounded MT Bold" panose="020F0704030504030204" pitchFamily="34" charset="0"/>
              </a:rPr>
              <a:t>En vue de contrecarrer la carence d’ouvriers, et par manque de discernement spirituel, </a:t>
            </a:r>
            <a:r>
              <a:rPr lang="fr-FR" sz="4400" dirty="0">
                <a:solidFill>
                  <a:srgbClr val="0033CC"/>
                </a:solidFill>
                <a:latin typeface="Arial Rounded MT Bold" panose="020F0704030504030204" pitchFamily="34" charset="0"/>
              </a:rPr>
              <a:t>toute personne ayant les compétences requises semble être la bienvenue pour effectuer le travail de Dieu, quel que soit leur état d’âme spirituellement et moralement.</a:t>
            </a:r>
            <a:endParaRPr lang="en-US" sz="44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69830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2BFA4-41BA-2108-A640-BE289D4FA5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F165C6-A972-EF71-F89F-29F0EE958F35}"/>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lvl="0" algn="just"/>
            <a:r>
              <a:rPr lang="fr-FR" sz="3800" dirty="0">
                <a:latin typeface="Arial Rounded MT Bold" panose="020F0704030504030204" pitchFamily="34" charset="0"/>
              </a:rPr>
              <a:t>Par conséquent, de nombreuses églises ne font plus emploi de personnes ointes pour le service de Dieu, mais de professionnels, tout comme les entreprises séculières.</a:t>
            </a:r>
            <a:endParaRPr lang="en-US" sz="3800" dirty="0">
              <a:latin typeface="Arial Rounded MT Bold" panose="020F0704030504030204" pitchFamily="34" charset="0"/>
            </a:endParaRPr>
          </a:p>
          <a:p>
            <a:pPr lvl="0" algn="just"/>
            <a:r>
              <a:rPr lang="fr-FR" sz="3800" dirty="0">
                <a:solidFill>
                  <a:srgbClr val="0033CC"/>
                </a:solidFill>
                <a:latin typeface="Arial Rounded MT Bold" panose="020F0704030504030204" pitchFamily="34" charset="0"/>
              </a:rPr>
              <a:t>L’Eglise primitive a failli de s'effondrer à cause de la charnalité des personnes qui distribuaient la nourriture aux nécessiteux.</a:t>
            </a:r>
          </a:p>
        </p:txBody>
      </p:sp>
    </p:spTree>
    <p:extLst>
      <p:ext uri="{BB962C8B-B14F-4D97-AF65-F5344CB8AC3E}">
        <p14:creationId xmlns:p14="http://schemas.microsoft.com/office/powerpoint/2010/main" val="2067637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45817-34DC-FEC9-1241-90BA2442E9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53EBD9-F458-E763-68A0-D4E5282F2BCC}"/>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a:latin typeface="Arial Rounded MT Bold" panose="020F0704030504030204" pitchFamily="34" charset="0"/>
              </a:rPr>
              <a:t>Ils ont laissé le racisme imprégner l'Église, provoquant ainsi une division de classe parmi les frères et sœurs dans la foi.</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Dans l'Ancien Testament, nous avons les deux fils d'Araon </a:t>
            </a:r>
            <a:r>
              <a:rPr lang="fr-FR" sz="4000" dirty="0" err="1">
                <a:solidFill>
                  <a:srgbClr val="0033CC"/>
                </a:solidFill>
                <a:latin typeface="Arial Rounded MT Bold" panose="020F0704030504030204" pitchFamily="34" charset="0"/>
              </a:rPr>
              <a:t>Nadab</a:t>
            </a:r>
            <a:r>
              <a:rPr lang="fr-FR" sz="4000" dirty="0">
                <a:solidFill>
                  <a:srgbClr val="0033CC"/>
                </a:solidFill>
                <a:latin typeface="Arial Rounded MT Bold" panose="020F0704030504030204" pitchFamily="34" charset="0"/>
              </a:rPr>
              <a:t> et </a:t>
            </a:r>
            <a:r>
              <a:rPr lang="fr-FR" sz="4000" dirty="0" err="1">
                <a:solidFill>
                  <a:srgbClr val="0033CC"/>
                </a:solidFill>
                <a:latin typeface="Arial Rounded MT Bold" panose="020F0704030504030204" pitchFamily="34" charset="0"/>
              </a:rPr>
              <a:t>Abihu</a:t>
            </a:r>
            <a:r>
              <a:rPr lang="fr-FR" sz="4000" dirty="0">
                <a:solidFill>
                  <a:srgbClr val="0033CC"/>
                </a:solidFill>
                <a:latin typeface="Arial Rounded MT Bold" panose="020F0704030504030204" pitchFamily="34" charset="0"/>
              </a:rPr>
              <a:t> qui ont introduit un feu étranger en présence de Dieu et en ont payé un prix élevé.</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86091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4B97-4BCC-9CB8-0007-8A704D589D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BD32-C61B-B736-1439-69191896291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dirty="0">
                <a:solidFill>
                  <a:srgbClr val="FFFF00"/>
                </a:solidFill>
                <a:latin typeface="Arial Rounded MT Bold" panose="020F0704030504030204" pitchFamily="34" charset="0"/>
              </a:rPr>
              <a:t> </a:t>
            </a:r>
            <a:r>
              <a:rPr lang="fr-FR" sz="4000" b="1" dirty="0">
                <a:solidFill>
                  <a:srgbClr val="FFFF00"/>
                </a:solidFill>
                <a:latin typeface="Arial Rounded MT Bold" panose="020F0704030504030204" pitchFamily="34" charset="0"/>
              </a:rPr>
              <a:t>A l'Église de </a:t>
            </a:r>
            <a:r>
              <a:rPr lang="fr-FR" sz="4000" b="1" dirty="0" err="1">
                <a:solidFill>
                  <a:srgbClr val="FFFF00"/>
                </a:solidFill>
                <a:latin typeface="Arial Rounded MT Bold" panose="020F0704030504030204" pitchFamily="34" charset="0"/>
              </a:rPr>
              <a:t>Thyatire</a:t>
            </a:r>
            <a:r>
              <a:rPr lang="fr-FR" sz="4000" b="1" dirty="0">
                <a:solidFill>
                  <a:srgbClr val="FFFF00"/>
                </a:solidFill>
                <a:latin typeface="Arial Rounded MT Bold" panose="020F0704030504030204" pitchFamily="34" charset="0"/>
              </a:rPr>
              <a:t>. </a:t>
            </a:r>
            <a:endParaRPr lang="en-US" sz="4000" dirty="0">
              <a:solidFill>
                <a:srgbClr val="FFFF00"/>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Mais ce que j'ai contre toi, c'est que tu laisses la femme Jézabel, qui se dit prophétesse, enseigner et séduire mes serviteurs, pour qu'ils se livrent à l'impudicité et qu'ils mangent des viandes sacrifiées aux idoles. Apocalypse 2:  20</a:t>
            </a:r>
            <a:endParaRPr lang="en-US"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01026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EA411-B94C-299B-7379-3C6D66B191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074589-B117-B7ED-0EFE-36DA59BC397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b="1" dirty="0">
                <a:solidFill>
                  <a:srgbClr val="FFFF00"/>
                </a:solidFill>
                <a:latin typeface="Copperplate Gothic Bold" panose="020E0705020206020404" pitchFamily="34" charset="0"/>
              </a:rPr>
              <a:t>Exemple des Faux pasteurs</a:t>
            </a:r>
            <a:endParaRPr lang="en-US" sz="3600" dirty="0">
              <a:solidFill>
                <a:srgbClr val="FFFF0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On peut être très ancré dans le travail de Dieu sans avoir connu Dieu et sans être connu par Dieu.</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Mt 7:21-23 </a:t>
            </a:r>
            <a:r>
              <a:rPr lang="fr-FR" sz="4000" dirty="0">
                <a:solidFill>
                  <a:schemeClr val="bg1"/>
                </a:solidFill>
                <a:latin typeface="Arial Rounded MT Bold" panose="020F0704030504030204" pitchFamily="34" charset="0"/>
              </a:rPr>
              <a:t>¶ Ceux qui me disent: Seigneur, Seigneur! n'entreront pas tous dans le royaume des cieux, mais celui-là seul qui fait la volonté de mon Père qui est dans les cieux.</a:t>
            </a:r>
            <a:endParaRPr lang="en-US" sz="40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902010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2EE12-8BB8-7D3E-CA38-F9D172C988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865184-AE1F-2677-1ABB-CA5B9BE8EC94}"/>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3800" dirty="0">
                <a:solidFill>
                  <a:schemeClr val="bg1"/>
                </a:solidFill>
                <a:latin typeface="Arial Rounded MT Bold" panose="020F0704030504030204" pitchFamily="34" charset="0"/>
              </a:rPr>
              <a:t> 22 Plusieurs me diront en ce jour-là: Seigneur, Seigneur, n'avons-nous pas prophétisé par ton nom? n'avons-nous pas chassé des démons par ton nom? et n'avons-nous pas fait beaucoup de miracles par ton nom?</a:t>
            </a:r>
            <a:endParaRPr lang="en-US" sz="3800" dirty="0">
              <a:solidFill>
                <a:schemeClr val="bg1"/>
              </a:solidFill>
              <a:latin typeface="Arial Rounded MT Bold" panose="020F0704030504030204" pitchFamily="34" charset="0"/>
            </a:endParaRPr>
          </a:p>
          <a:p>
            <a:pPr algn="just"/>
            <a:r>
              <a:rPr lang="fr-FR" sz="3800" dirty="0">
                <a:solidFill>
                  <a:srgbClr val="FFFF00"/>
                </a:solidFill>
                <a:latin typeface="Arial Rounded MT Bold" panose="020F0704030504030204" pitchFamily="34" charset="0"/>
              </a:rPr>
              <a:t> 23 Alors je leur dirai ouvertement: Je ne vous ai jamais connus, retirez-vous de moi, vous qui commettez l'iniquité.</a:t>
            </a:r>
            <a:endParaRPr lang="en-US" sz="38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3928265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8123-0D1E-FBB0-120B-11BB635B32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D697C-C1C9-F878-DCA5-5541BB0436C3}"/>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4000" b="1" dirty="0">
                <a:solidFill>
                  <a:srgbClr val="FFFF00"/>
                </a:solidFill>
                <a:latin typeface="Copperplate Gothic Bold" panose="020E0705020206020404" pitchFamily="34" charset="0"/>
              </a:rPr>
              <a:t>Exemple d’Uzza</a:t>
            </a:r>
            <a:endParaRPr lang="en-US" sz="4000" dirty="0">
              <a:solidFill>
                <a:srgbClr val="FFFF00"/>
              </a:solidFill>
              <a:latin typeface="Copperplate Gothic Bold" panose="020E0705020206020404" pitchFamily="34" charset="0"/>
            </a:endParaRPr>
          </a:p>
          <a:p>
            <a:pPr lvl="0" algn="just"/>
            <a:r>
              <a:rPr lang="fr-FR" sz="4000" dirty="0">
                <a:latin typeface="Arial Rounded MT Bold" panose="020F0704030504030204" pitchFamily="34" charset="0"/>
              </a:rPr>
              <a:t>Par ignorance, </a:t>
            </a:r>
            <a:r>
              <a:rPr lang="fr-FR" sz="4000" b="1" dirty="0">
                <a:latin typeface="Arial Rounded MT Bold" panose="020F0704030504030204" pitchFamily="34" charset="0"/>
              </a:rPr>
              <a:t>Uzza</a:t>
            </a:r>
            <a:r>
              <a:rPr lang="fr-FR" sz="4000" dirty="0">
                <a:latin typeface="Arial Rounded MT Bold" panose="020F0704030504030204" pitchFamily="34" charset="0"/>
              </a:rPr>
              <a:t> a trouvé la mort lorsqu’il tenta de soutenir l’arche de l’Eternel pour l’empêcher de tomber par terre.</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Il était bien intentionné, mais il ignorait le symbolisme de L’Arche de l’Eternel.</a:t>
            </a:r>
            <a:endParaRPr lang="en-US" sz="4000" dirty="0">
              <a:solidFill>
                <a:srgbClr val="FFFF00"/>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28278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A5B96-E90C-771F-2E4C-52BAC789F3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30E185-4B6E-45B6-3012-B742DEA95BDA}"/>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3600" b="1" dirty="0">
                <a:solidFill>
                  <a:srgbClr val="FFFF00"/>
                </a:solidFill>
                <a:latin typeface="Copperplate Gothic Bold" panose="020E0705020206020404" pitchFamily="34" charset="0"/>
              </a:rPr>
              <a:t>Exemple du Roi Ozias</a:t>
            </a:r>
            <a:endParaRPr lang="en-US" sz="3600" dirty="0">
              <a:solidFill>
                <a:srgbClr val="FFFF00"/>
              </a:solidFill>
              <a:latin typeface="Copperplate Gothic Bold" panose="020E0705020206020404" pitchFamily="34" charset="0"/>
            </a:endParaRPr>
          </a:p>
          <a:p>
            <a:pPr lvl="0" algn="just"/>
            <a:r>
              <a:rPr lang="fr-FR" sz="3600" dirty="0">
                <a:latin typeface="Arial Rounded MT Bold" panose="020F0704030504030204" pitchFamily="34" charset="0"/>
              </a:rPr>
              <a:t>Le Roi Ozias fut couvert de lèpre jusqu’au jour de sa mort, pour avoir profané le temple de Dieu en lui offrant le sacrifice lui-même à la place des sacrificateurs.</a:t>
            </a:r>
            <a:endParaRPr lang="en-US" sz="3600" dirty="0">
              <a:latin typeface="Arial Rounded MT Bold" panose="020F0704030504030204" pitchFamily="34" charset="0"/>
            </a:endParaRPr>
          </a:p>
          <a:p>
            <a:pPr lvl="0" algn="just"/>
            <a:r>
              <a:rPr lang="fr-FR" sz="3600" dirty="0">
                <a:solidFill>
                  <a:srgbClr val="FFFF00"/>
                </a:solidFill>
                <a:latin typeface="Arial Rounded MT Bold" panose="020F0704030504030204" pitchFamily="34" charset="0"/>
              </a:rPr>
              <a:t>Ozias était un bon roi en tout égard, mais, à cause de son ignorance de Dieu et son arrogance à l’endroit des sacrificateurs, il éprouva une mort honteuse.</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1952455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28A74-0D0C-3C84-6010-A449789929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7AD015-04FD-A1A1-F928-5B52B9EC8534}"/>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lnSpcReduction="10000"/>
          </a:bodyPr>
          <a:lstStyle/>
          <a:p>
            <a:pPr algn="just"/>
            <a:r>
              <a:rPr lang="fr-FR" sz="3600" dirty="0">
                <a:solidFill>
                  <a:srgbClr val="FFFF00"/>
                </a:solidFill>
                <a:latin typeface="Arial Rounded MT Bold" panose="020F0704030504030204" pitchFamily="34" charset="0"/>
              </a:rPr>
              <a:t>2 Chroniques 26:16-19</a:t>
            </a:r>
            <a:endParaRPr lang="en-US" sz="3600" dirty="0">
              <a:solidFill>
                <a:srgbClr val="FFFF00"/>
              </a:solidFill>
              <a:latin typeface="Arial Rounded MT Bold" panose="020F0704030504030204" pitchFamily="34" charset="0"/>
            </a:endParaRPr>
          </a:p>
          <a:p>
            <a:pPr algn="just"/>
            <a:r>
              <a:rPr lang="fr-FR" sz="4000" dirty="0">
                <a:latin typeface="Arial Rounded MT Bold" panose="020F0704030504030204" pitchFamily="34" charset="0"/>
              </a:rPr>
              <a:t>16 ¶ Mais lorsqu'il fut puissant, son cœur s'éleva pour le perdre. Il pécha contre l'Éternel, son Dieu: il entra dans le temple de l'Éternel pour brûler des parfums sur l'autel des parfums.</a:t>
            </a:r>
            <a:endParaRPr lang="en-US" sz="4000" dirty="0">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 17 Le sacrificateur Azaria entra après lui, avec quatre-vingts sacrificateurs de l'Éternel,  hommes courageux,</a:t>
            </a:r>
            <a:endParaRPr lang="en-US" sz="4000" dirty="0">
              <a:solidFill>
                <a:srgbClr val="FFFF00"/>
              </a:solidFill>
              <a:latin typeface="Arial Rounded MT Bold" panose="020F0704030504030204" pitchFamily="34" charset="0"/>
            </a:endParaRPr>
          </a:p>
          <a:p>
            <a:pPr marL="0" indent="0" algn="just">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338775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D11C3-93EC-DF0F-4229-544BEAE9D6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F64A9B-51BA-2891-88D8-20F2A3B361A6}"/>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4000" dirty="0">
                <a:latin typeface="Arial Rounded MT Bold" panose="020F0704030504030204" pitchFamily="34" charset="0"/>
              </a:rPr>
              <a:t> </a:t>
            </a:r>
            <a:r>
              <a:rPr lang="fr-FR" sz="4000" dirty="0">
                <a:solidFill>
                  <a:srgbClr val="FFFF00"/>
                </a:solidFill>
                <a:latin typeface="Arial Rounded MT Bold" panose="020F0704030504030204" pitchFamily="34" charset="0"/>
              </a:rPr>
              <a:t>18</a:t>
            </a:r>
            <a:r>
              <a:rPr lang="fr-FR" sz="4000" dirty="0">
                <a:latin typeface="Arial Rounded MT Bold" panose="020F0704030504030204" pitchFamily="34" charset="0"/>
              </a:rPr>
              <a:t> qui s'opposèrent au roi Ozias et lui dirent: Tu n'as pas le droit, Ozias, d'offrir des parfums à l'Éternel! Ce droit appartient aux sacrificateurs, fils d'Aaron, qui ont été consacrés pour les offrir. Sors du sanctuaire, car tu commets un péché! Et cela ne tournera pas à ton honneur devant l'Éternel Dieu.</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428295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ECD0F-254D-7A01-6EEA-82B4AB923D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76C72-594C-0BC2-FFF8-A64AC3AC1F30}"/>
              </a:ext>
            </a:extLst>
          </p:cNvPr>
          <p:cNvSpPr>
            <a:spLocks noGrp="1"/>
          </p:cNvSpPr>
          <p:nvPr>
            <p:ph idx="1"/>
          </p:nvPr>
        </p:nvSpPr>
        <p:spPr>
          <a:xfrm>
            <a:off x="0" y="0"/>
            <a:ext cx="9144000" cy="6858000"/>
          </a:xfrm>
        </p:spPr>
        <p:style>
          <a:lnRef idx="1">
            <a:schemeClr val="dk1"/>
          </a:lnRef>
          <a:fillRef idx="3">
            <a:schemeClr val="dk1"/>
          </a:fillRef>
          <a:effectRef idx="2">
            <a:schemeClr val="dk1"/>
          </a:effectRef>
          <a:fontRef idx="minor">
            <a:schemeClr val="lt1"/>
          </a:fontRef>
        </p:style>
        <p:txBody>
          <a:bodyPr>
            <a:normAutofit/>
          </a:bodyPr>
          <a:lstStyle/>
          <a:p>
            <a:pPr algn="just"/>
            <a:r>
              <a:rPr lang="fr-FR" sz="4400" dirty="0">
                <a:solidFill>
                  <a:srgbClr val="FFFF00"/>
                </a:solidFill>
                <a:latin typeface="Arial Rounded MT Bold" panose="020F0704030504030204" pitchFamily="34" charset="0"/>
              </a:rPr>
              <a:t> 19 </a:t>
            </a:r>
            <a:r>
              <a:rPr lang="fr-FR" sz="4400" dirty="0">
                <a:latin typeface="Arial Rounded MT Bold" panose="020F0704030504030204" pitchFamily="34" charset="0"/>
              </a:rPr>
              <a:t>La colère s'empara d'Ozias, qui tenait un encensoir à la main. Et comme il s'irritait contre les sacrificateurs, la lèpre éclata sur son front, en présence des sacrificateurs, dans la maison de l'Éternel, près de l'autel des parfums.</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368573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BAC5-4122-0D07-32A2-4BD779E124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B45B86-03D1-9ABF-6698-EC1B53951A29}"/>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00FF00"/>
                </a:solidFill>
                <a:latin typeface="Copperplate Gothic Bold" panose="020E0705020206020404" pitchFamily="34" charset="0"/>
              </a:rPr>
              <a:t>Exemple de Simon le Magicien</a:t>
            </a:r>
            <a:endParaRPr lang="en-US" dirty="0">
              <a:solidFill>
                <a:srgbClr val="00FF00"/>
              </a:solidFill>
              <a:latin typeface="Copperplate Gothic Bold" panose="020E0705020206020404" pitchFamily="34" charset="0"/>
            </a:endParaRPr>
          </a:p>
          <a:p>
            <a:pPr lvl="0" algn="just"/>
            <a:r>
              <a:rPr lang="fr-FR" sz="4000" dirty="0">
                <a:solidFill>
                  <a:schemeClr val="bg1"/>
                </a:solidFill>
                <a:latin typeface="Arial Rounded MT Bold" panose="020F0704030504030204" pitchFamily="34" charset="0"/>
              </a:rPr>
              <a:t>Dans le livre des Actes des Apôtres, il y a un certain magicien nommé Simon qui voulait acheter la puissance du Saint Esprit avec de l’argent.</a:t>
            </a:r>
            <a:endParaRPr lang="en-US" sz="4000" dirty="0">
              <a:solidFill>
                <a:schemeClr val="bg1"/>
              </a:solidFill>
              <a:latin typeface="Arial Rounded MT Bold" panose="020F0704030504030204" pitchFamily="34" charset="0"/>
            </a:endParaRPr>
          </a:p>
          <a:p>
            <a:pPr lvl="0" algn="just"/>
            <a:r>
              <a:rPr lang="fr-FR" sz="4000" dirty="0">
                <a:solidFill>
                  <a:srgbClr val="00FF00"/>
                </a:solidFill>
                <a:latin typeface="Arial Rounded MT Bold" panose="020F0704030504030204" pitchFamily="34" charset="0"/>
              </a:rPr>
              <a:t>Tout le monde le percevait comme quelqu’un qui était revêtu de la puissance de Dieu, alors qu’il pratiquait la magie.</a:t>
            </a:r>
            <a:endParaRPr lang="en-US" sz="40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1851804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D654C-4A7A-AFBF-1CB8-65BE6ACF07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325B50-CC7D-5821-2B92-27D685A926E6}"/>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3700" dirty="0" err="1">
                <a:solidFill>
                  <a:srgbClr val="00FF00"/>
                </a:solidFill>
                <a:latin typeface="Arial Rounded MT Bold" panose="020F0704030504030204" pitchFamily="34" charset="0"/>
              </a:rPr>
              <a:t>Ac</a:t>
            </a:r>
            <a:r>
              <a:rPr lang="fr-FR" sz="3700" dirty="0">
                <a:solidFill>
                  <a:srgbClr val="00FF00"/>
                </a:solidFill>
                <a:latin typeface="Arial Rounded MT Bold" panose="020F0704030504030204" pitchFamily="34" charset="0"/>
              </a:rPr>
              <a:t> 8:9-10 </a:t>
            </a:r>
            <a:r>
              <a:rPr lang="fr-FR" sz="3700" dirty="0">
                <a:solidFill>
                  <a:schemeClr val="bg1"/>
                </a:solidFill>
                <a:latin typeface="Arial Rounded MT Bold" panose="020F0704030504030204" pitchFamily="34" charset="0"/>
              </a:rPr>
              <a:t>Il y avait auparavant dans la ville un homme nommé Simon, qui, se donnant pour un personnage important, exerçait la magie et provoquait l'étonnement du peuple de la Samarie.</a:t>
            </a:r>
            <a:endParaRPr lang="en-US" sz="3700" dirty="0">
              <a:solidFill>
                <a:schemeClr val="bg1"/>
              </a:solidFill>
              <a:latin typeface="Arial Rounded MT Bold" panose="020F0704030504030204" pitchFamily="34" charset="0"/>
            </a:endParaRPr>
          </a:p>
          <a:p>
            <a:pPr algn="just"/>
            <a:r>
              <a:rPr lang="fr-FR" sz="3700" dirty="0">
                <a:solidFill>
                  <a:srgbClr val="00FF00"/>
                </a:solidFill>
                <a:latin typeface="Arial Rounded MT Bold" panose="020F0704030504030204" pitchFamily="34" charset="0"/>
              </a:rPr>
              <a:t> 10 Tous, depuis le plus petit jusqu'au plus grand, l'écoutaient attentivement, et disaient: </a:t>
            </a:r>
            <a:r>
              <a:rPr lang="fr-FR" sz="3700" b="1" dirty="0">
                <a:solidFill>
                  <a:srgbClr val="00FF00"/>
                </a:solidFill>
                <a:latin typeface="Arial Rounded MT Bold" panose="020F0704030504030204" pitchFamily="34" charset="0"/>
              </a:rPr>
              <a:t>Celui-ci est la puissance de Dieu, celle qui s'appelle la grande</a:t>
            </a:r>
            <a:r>
              <a:rPr lang="fr-FR" sz="3700" dirty="0">
                <a:solidFill>
                  <a:srgbClr val="00FF00"/>
                </a:solidFill>
                <a:latin typeface="Arial Rounded MT Bold" panose="020F0704030504030204" pitchFamily="34" charset="0"/>
              </a:rPr>
              <a:t>.</a:t>
            </a:r>
            <a:endParaRPr lang="en-US" sz="37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3448041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6067A-3502-BE5E-275D-216B22ABC2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B88A9C-78F5-032A-FE3E-B35564039B4E}"/>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FF00"/>
                </a:solidFill>
                <a:latin typeface="Arial Rounded MT Bold" panose="020F0704030504030204" pitchFamily="34" charset="0"/>
              </a:rPr>
              <a:t>Actes 8:18-21 </a:t>
            </a:r>
          </a:p>
          <a:p>
            <a:pPr algn="just"/>
            <a:r>
              <a:rPr lang="fr-FR" sz="4000" dirty="0">
                <a:solidFill>
                  <a:schemeClr val="bg1"/>
                </a:solidFill>
                <a:latin typeface="Arial Rounded MT Bold" panose="020F0704030504030204" pitchFamily="34" charset="0"/>
              </a:rPr>
              <a:t>18 Lorsque Simon vit que le Saint-Esprit était donné par l'imposition des mains des apôtres, il leur offrit de l'argent,</a:t>
            </a:r>
            <a:endParaRPr lang="en-US" sz="4000" dirty="0">
              <a:solidFill>
                <a:schemeClr val="bg1"/>
              </a:solidFill>
              <a:latin typeface="Arial Rounded MT Bold" panose="020F0704030504030204" pitchFamily="34" charset="0"/>
            </a:endParaRPr>
          </a:p>
          <a:p>
            <a:pPr algn="just"/>
            <a:r>
              <a:rPr lang="fr-FR" sz="4000" dirty="0">
                <a:solidFill>
                  <a:srgbClr val="00FF00"/>
                </a:solidFill>
                <a:latin typeface="Arial Rounded MT Bold" panose="020F0704030504030204" pitchFamily="34" charset="0"/>
              </a:rPr>
              <a:t> 19 en disant: Accordez-moi aussi ce pouvoir, afin que celui à qui j'imposerai les mains reçoive le Saint-Esprit.</a:t>
            </a:r>
            <a:endParaRPr lang="en-US" sz="4000" dirty="0">
              <a:solidFill>
                <a:srgbClr val="00FF00"/>
              </a:solidFill>
              <a:latin typeface="Arial Rounded MT Bold" panose="020F0704030504030204" pitchFamily="34" charset="0"/>
            </a:endParaRPr>
          </a:p>
          <a:p>
            <a:pPr marL="0" indent="0" algn="just">
              <a:buNone/>
            </a:pPr>
            <a:endParaRPr lang="en-US"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702973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8CFFA-FB5A-F0BF-BB75-46BF3FD381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75B1EE-8AF0-8015-F30B-8A49E05C0683}"/>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chemeClr val="bg1"/>
                </a:solidFill>
                <a:latin typeface="Arial Rounded MT Bold" panose="020F0704030504030204" pitchFamily="34" charset="0"/>
              </a:rPr>
              <a:t> 20 Mais Pierre lui dit: Que ton argent périsse avec toi, puisque tu as cru que le don de Dieu s'acquérait à prix d'argent!</a:t>
            </a:r>
            <a:endParaRPr lang="en-US" sz="4400" dirty="0">
              <a:solidFill>
                <a:schemeClr val="bg1"/>
              </a:solidFill>
              <a:latin typeface="Arial Rounded MT Bold" panose="020F0704030504030204" pitchFamily="34" charset="0"/>
            </a:endParaRPr>
          </a:p>
          <a:p>
            <a:pPr algn="just"/>
            <a:r>
              <a:rPr lang="fr-FR" sz="4400" dirty="0">
                <a:solidFill>
                  <a:srgbClr val="00FF00"/>
                </a:solidFill>
                <a:latin typeface="Arial Rounded MT Bold" panose="020F0704030504030204" pitchFamily="34" charset="0"/>
              </a:rPr>
              <a:t> 21 Il n'y a pour toi ni part ni lot dans cette affaire, car ton cœur n'est pas droit devant Dieu.</a:t>
            </a:r>
            <a:endParaRPr lang="en-US" sz="44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1749155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D61D7-64A9-913C-289A-2357CD872B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E542E2-8175-9E43-5F0D-3F9FE7F36CC0}"/>
              </a:ext>
            </a:extLst>
          </p:cNvPr>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dirty="0">
                <a:solidFill>
                  <a:schemeClr val="bg1"/>
                </a:solidFill>
                <a:latin typeface="Arial Rounded MT Bold" panose="020F0704030504030204" pitchFamily="34" charset="0"/>
              </a:rPr>
              <a:t>C’est évident que beaucoup sont présentement engagés dans le travail de Dieu sans être appelés de Dieu et sans comprendre la nature de Dieu.</a:t>
            </a:r>
            <a:endParaRPr lang="en-US" sz="48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924538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97EB-4705-E881-662D-0F498DE57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3DC927-AA0B-4E44-04B0-1B5F686BBBD1}"/>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sz="4000" b="1" dirty="0">
                <a:solidFill>
                  <a:srgbClr val="0033CC"/>
                </a:solidFill>
                <a:latin typeface="Copperplate Gothic Bold" panose="020E0705020206020404" pitchFamily="34" charset="0"/>
              </a:rPr>
              <a:t>Le Ministère Prophétique d’Esaïe</a:t>
            </a:r>
            <a:endParaRPr lang="en-US" sz="4000" dirty="0">
              <a:solidFill>
                <a:srgbClr val="0033CC"/>
              </a:solidFill>
              <a:latin typeface="Copperplate Gothic Bold" panose="020E0705020206020404" pitchFamily="34" charset="0"/>
            </a:endParaRPr>
          </a:p>
          <a:p>
            <a:pPr lvl="0" algn="just"/>
            <a:r>
              <a:rPr lang="fr-FR" sz="4000" dirty="0">
                <a:latin typeface="Arial Rounded MT Bold" panose="020F0704030504030204" pitchFamily="34" charset="0"/>
              </a:rPr>
              <a:t>Le livre d’Esaïe débute sans nous parler de l’auteur et de son appel au ministère prophétique.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Ce fut jusqu’au 6</a:t>
            </a:r>
            <a:r>
              <a:rPr lang="fr-FR" sz="4000" baseline="30000" dirty="0">
                <a:solidFill>
                  <a:srgbClr val="0033CC"/>
                </a:solidFill>
                <a:latin typeface="Arial Rounded MT Bold" panose="020F0704030504030204" pitchFamily="34" charset="0"/>
              </a:rPr>
              <a:t>e</a:t>
            </a:r>
            <a:r>
              <a:rPr lang="fr-FR" sz="4000" dirty="0">
                <a:solidFill>
                  <a:srgbClr val="0033CC"/>
                </a:solidFill>
                <a:latin typeface="Arial Rounded MT Bold" panose="020F0704030504030204" pitchFamily="34" charset="0"/>
              </a:rPr>
              <a:t> chapitre du livre que le prophète devint introduit proprement à ce Dieu qu’il servait depuis tantôt.</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01857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272EA-99B5-41DD-051F-A8E6401049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2F3AD-994D-D8F7-84A0-254503C42D44}"/>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Ce fut après sa vision de Dieu qu’Esaïe parvint à répondre à son appel officiellement.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L’appel de Dieu peut être vrai et latent dans la vie de quelqu’un ; ce ne doit jamais être une License pour débuter le travail de Dieu sans être convoqué et commissionné officiellement par Dieu. </a:t>
            </a:r>
            <a:endParaRPr lang="en-US" sz="40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3754878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48DF8-F3FE-9344-3454-4955D7FCA5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D5356B-3DE8-35AE-8CF5-0A5AEDFCC20D}"/>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b="1" dirty="0">
                <a:solidFill>
                  <a:srgbClr val="0033CC"/>
                </a:solidFill>
                <a:latin typeface="Arial Rounded MT Bold" panose="020F0704030504030204" pitchFamily="34" charset="0"/>
              </a:rPr>
              <a:t>ESAÏE 6 : 5-8</a:t>
            </a:r>
            <a:endParaRPr lang="en-US"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5 ¶ Alors je dis : Malheur à moi ! je suis perdu, car je suis un homme dont les lèvres sont impures, j'habite au milieu d'un peuple dont les lèvres sont impures, et mes yeux ont vu le Roi, l'Éternel des armées.</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6 Mais l'un des séraphins vola vers moi, tenant à la main une pierre ardente, qu'il avait prise sur l'autel avec des pincettes. </a:t>
            </a:r>
            <a:endParaRPr lang="en-US" sz="3600" dirty="0">
              <a:solidFill>
                <a:srgbClr val="0033CC"/>
              </a:solidFill>
              <a:latin typeface="Arial Rounded MT Bold" panose="020F0704030504030204" pitchFamily="34" charset="0"/>
            </a:endParaRPr>
          </a:p>
          <a:p>
            <a:pPr marL="0" indent="0" algn="just">
              <a:buNone/>
            </a:pPr>
            <a:endParaRPr lang="en-US" sz="4000" dirty="0"/>
          </a:p>
        </p:txBody>
      </p:sp>
    </p:spTree>
    <p:extLst>
      <p:ext uri="{BB962C8B-B14F-4D97-AF65-F5344CB8AC3E}">
        <p14:creationId xmlns:p14="http://schemas.microsoft.com/office/powerpoint/2010/main" val="3711839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C4EB2-013F-976C-D089-A4E529623C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0D77A-DB5A-3452-02AB-D10AAFE71F33}"/>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 7 Il en toucha ma bouche, et dit : Ceci a touché tes lèvres ; ton iniquité est enlevée, et ton péché est expié.</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8 J'entendis la voix du Seigneur, disant : Qui enverrai-je, et qui marchera pour nous ? Je répondis : Me voici, envoie-moi.</a:t>
            </a:r>
            <a:endParaRPr lang="en-US" sz="4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794419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876B9-7512-878F-9FF1-E38478A223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FBF1CA-9935-D0FE-EBFE-07C433A71EEA}"/>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latin typeface="Arial Rounded MT Bold" panose="020F0704030504030204" pitchFamily="34" charset="0"/>
              </a:rPr>
              <a:t>On ne peut pas s’aventurer dans le travail de Dieu sans être en diapason avec sa nature.</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Soyez saint car je suis saint a dit Dieu.</a:t>
            </a:r>
            <a:r>
              <a:rPr lang="en-US" sz="3600" dirty="0">
                <a:solidFill>
                  <a:srgbClr val="0033CC"/>
                </a:solidFill>
                <a:latin typeface="Arial Rounded MT Bold" panose="020F0704030504030204" pitchFamily="34" charset="0"/>
              </a:rPr>
              <a:t> </a:t>
            </a:r>
            <a:r>
              <a:rPr lang="fr-FR" sz="3600" dirty="0">
                <a:solidFill>
                  <a:srgbClr val="0033CC"/>
                </a:solidFill>
                <a:latin typeface="Arial Rounded MT Bold" panose="020F0704030504030204" pitchFamily="34" charset="0"/>
              </a:rPr>
              <a:t>On ne pas travailler pour Dieu avec les mains sales.</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Après avoir été exposé à la gloire et à la sainteté de Dieu, Esaïe était dès lors convaincu qu’il n’était pas encore qualifié pour sa fonction de prophète. </a:t>
            </a:r>
            <a:endParaRPr lang="en-US" sz="36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492788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80DA6-9E1B-9D96-D389-21E81820E3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3A2DE4-2974-DA46-C312-944AD47DD266}"/>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solidFill>
                  <a:srgbClr val="0033CC"/>
                </a:solidFill>
                <a:latin typeface="Arial Rounded MT Bold" panose="020F0704030504030204" pitchFamily="34" charset="0"/>
              </a:rPr>
              <a:t>Il cria</a:t>
            </a:r>
            <a:r>
              <a:rPr lang="fr-FR" sz="4800" dirty="0">
                <a:latin typeface="Arial Rounded MT Bold" panose="020F0704030504030204" pitchFamily="34" charset="0"/>
              </a:rPr>
              <a:t>, « </a:t>
            </a:r>
            <a:r>
              <a:rPr lang="fr-FR" sz="4800" i="1" dirty="0">
                <a:latin typeface="Arial Rounded MT Bold" panose="020F0704030504030204" pitchFamily="34" charset="0"/>
              </a:rPr>
              <a:t>Malheur à moi ! je suis perdu, car je suis un homme dont les lèvres sont impures, j'habite au milieu d'un peuple dont les lèvres sont impures, et mes yeux ont vu le Roi, l'Éternel des armées</a:t>
            </a:r>
            <a:r>
              <a:rPr lang="fr-FR" sz="4800" dirty="0">
                <a:latin typeface="Arial Rounded MT Bold" panose="020F0704030504030204" pitchFamily="34" charset="0"/>
              </a:rPr>
              <a:t>. »</a:t>
            </a:r>
            <a:endParaRPr lang="en-US" sz="48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401777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F39FC-5E22-E878-6484-9FF00DE5F9B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E6EE0-78F8-66C8-06A8-85EB10909F38}"/>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Quand on travaille pour Dieu on doit s’approprier pour le servir avec respect et crainte.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Les séraphins qui sont supérieurs à nous en puissance, n’osaient fixer leurs regards pour regarder Dieu de ses yeux.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Ils se couvraient le visage par crainte et respect.</a:t>
            </a:r>
            <a:endParaRPr lang="en-US" sz="40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89247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D25F7-A56D-CC02-27D5-68D47AB267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2EC133-7874-9ABF-454A-1E80F862AFB2}"/>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Il se couvraient les pieds comme s’ils représentaient les parties inférieures de leurs êtres, sentant qu’ils n’étaient pas dignes d’être exposés à la sainteté de la présence de Dieu.</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Nous courrons le risque en nous présentant devant Dieu n’importe comment.</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606589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7B830-0974-6632-4CCA-E3CA056AE1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AF33F1-24DF-5498-EB5E-7B3D56AFC457}"/>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200" dirty="0">
                <a:latin typeface="Arial Rounded MT Bold" panose="020F0704030504030204" pitchFamily="34" charset="0"/>
              </a:rPr>
              <a:t>Il y a des danses qui n’ont pas leurs places dans les services d’adoration à Dieu.</a:t>
            </a:r>
            <a:endParaRPr lang="en-US" sz="4200" dirty="0">
              <a:latin typeface="Arial Rounded MT Bold" panose="020F0704030504030204" pitchFamily="34" charset="0"/>
            </a:endParaRPr>
          </a:p>
          <a:p>
            <a:pPr lvl="0" algn="just"/>
            <a:r>
              <a:rPr lang="fr-FR" sz="4200" dirty="0">
                <a:solidFill>
                  <a:srgbClr val="0033CC"/>
                </a:solidFill>
                <a:latin typeface="Arial Rounded MT Bold" panose="020F0704030504030204" pitchFamily="34" charset="0"/>
              </a:rPr>
              <a:t>Il y a des plaisanteries qui n’ont pas leurs places dans la présence de Dieu.</a:t>
            </a:r>
            <a:endParaRPr lang="en-US" sz="4200" dirty="0">
              <a:solidFill>
                <a:srgbClr val="0033CC"/>
              </a:solidFill>
              <a:latin typeface="Arial Rounded MT Bold" panose="020F0704030504030204" pitchFamily="34" charset="0"/>
            </a:endParaRPr>
          </a:p>
          <a:p>
            <a:pPr lvl="0" algn="just"/>
            <a:r>
              <a:rPr lang="fr-FR" sz="4200" dirty="0">
                <a:latin typeface="Arial Rounded MT Bold" panose="020F0704030504030204" pitchFamily="34" charset="0"/>
              </a:rPr>
              <a:t>Il y a des habits qui n’ont pas leurs places dans les assemblés des saints où on adore le Dieu Saint.</a:t>
            </a:r>
            <a:endParaRPr lang="en-US" sz="4200"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61005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1B17D-8AC5-1AB4-66C7-0BB369185E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827116-006C-1181-0C8F-EB2F2F977FDD}"/>
              </a:ext>
            </a:extLst>
          </p:cNvPr>
          <p:cNvSpPr>
            <a:spLocks noGrp="1"/>
          </p:cNvSpPr>
          <p:nvPr>
            <p:ph idx="1"/>
          </p:nvPr>
        </p:nvSpPr>
        <p:spPr>
          <a:xfrm>
            <a:off x="0" y="0"/>
            <a:ext cx="9144000" cy="6858000"/>
          </a:xfrm>
          <a:solidFill>
            <a:srgbClr val="FFFF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5400" dirty="0">
                <a:latin typeface="Arial Rounded MT Bold" panose="020F0704030504030204" pitchFamily="34" charset="0"/>
              </a:rPr>
              <a:t>Il y a des comportements qui n’ont pas leurs places dans l’Église.</a:t>
            </a:r>
            <a:endParaRPr lang="en-US" sz="5400" dirty="0">
              <a:latin typeface="Arial Rounded MT Bold" panose="020F0704030504030204" pitchFamily="34" charset="0"/>
            </a:endParaRPr>
          </a:p>
          <a:p>
            <a:pPr lvl="0" algn="just"/>
            <a:r>
              <a:rPr lang="fr-FR" sz="5400" dirty="0">
                <a:solidFill>
                  <a:srgbClr val="0033CC"/>
                </a:solidFill>
                <a:latin typeface="Arial Rounded MT Bold" panose="020F0704030504030204" pitchFamily="34" charset="0"/>
              </a:rPr>
              <a:t>La table du Seigneur n’est pas méprisable comme quelques-uns le font.</a:t>
            </a:r>
            <a:endParaRPr lang="en-US" sz="54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248411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C85DF-9503-CCF8-7408-A88722F247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5749F-FCB5-7F98-2047-02C9D68F5BBE}"/>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fr-FR" sz="4000" b="1" dirty="0">
                <a:solidFill>
                  <a:srgbClr val="FF0000"/>
                </a:solidFill>
                <a:latin typeface="Copperplate Gothic Bold" panose="020E0705020206020404" pitchFamily="34" charset="0"/>
              </a:rPr>
              <a:t>Les Comportements et Protocoles Appropriés Dans le Temple de Dieu </a:t>
            </a:r>
            <a:endParaRPr lang="en-US" sz="4000" dirty="0">
              <a:solidFill>
                <a:srgbClr val="FF0000"/>
              </a:solidFill>
              <a:latin typeface="Copperplate Gothic Bold" panose="020E0705020206020404" pitchFamily="34" charset="0"/>
            </a:endParaRPr>
          </a:p>
          <a:p>
            <a:pPr algn="just"/>
            <a:r>
              <a:rPr lang="fr-FR" sz="4000" b="1" dirty="0">
                <a:latin typeface="Arial Rounded MT Bold" panose="020F0704030504030204" pitchFamily="34" charset="0"/>
              </a:rPr>
              <a:t>Ps 138:2</a:t>
            </a:r>
            <a:r>
              <a:rPr lang="fr-FR" sz="4000" dirty="0">
                <a:latin typeface="Arial Rounded MT Bold" panose="020F0704030504030204" pitchFamily="34" charset="0"/>
              </a:rPr>
              <a:t> Je me prosterne dans ton </a:t>
            </a:r>
            <a:r>
              <a:rPr lang="fr-FR" sz="4000" b="1" dirty="0">
                <a:latin typeface="Arial Rounded MT Bold" panose="020F0704030504030204" pitchFamily="34" charset="0"/>
              </a:rPr>
              <a:t>saint temple</a:t>
            </a:r>
            <a:r>
              <a:rPr lang="fr-FR" sz="4000" dirty="0">
                <a:latin typeface="Arial Rounded MT Bold" panose="020F0704030504030204" pitchFamily="34" charset="0"/>
              </a:rPr>
              <a:t>, Et je célèbre ton nom, à cause de ta bonté et de ta fidélité, Car ta renommée s'est accrue par l'accomplissement de tes promesses.</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386307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CAC6-AE7F-1D7A-C181-9DB2CB29D0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91F801-3AD9-6896-7BEA-76ECD6692BBB}"/>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Ps 11:4 </a:t>
            </a:r>
            <a:r>
              <a:rPr lang="fr-FR" sz="4000" dirty="0">
                <a:latin typeface="Arial Rounded MT Bold" panose="020F0704030504030204" pitchFamily="34" charset="0"/>
              </a:rPr>
              <a:t>¶ L'Éternel est dans son </a:t>
            </a:r>
            <a:r>
              <a:rPr lang="fr-FR" sz="4000" b="1" dirty="0">
                <a:latin typeface="Arial Rounded MT Bold" panose="020F0704030504030204" pitchFamily="34" charset="0"/>
              </a:rPr>
              <a:t>saint temple</a:t>
            </a:r>
            <a:r>
              <a:rPr lang="fr-FR" sz="4000" dirty="0">
                <a:latin typeface="Arial Rounded MT Bold" panose="020F0704030504030204" pitchFamily="34" charset="0"/>
              </a:rPr>
              <a:t>, L'Éternel a </a:t>
            </a:r>
            <a:r>
              <a:rPr lang="fr-FR" sz="4000" b="1" dirty="0">
                <a:latin typeface="Arial Rounded MT Bold" panose="020F0704030504030204" pitchFamily="34" charset="0"/>
              </a:rPr>
              <a:t>son trône dans les cieux</a:t>
            </a:r>
            <a:r>
              <a:rPr lang="fr-FR" sz="4000" dirty="0">
                <a:latin typeface="Arial Rounded MT Bold" panose="020F0704030504030204" pitchFamily="34" charset="0"/>
              </a:rPr>
              <a:t>; Ses yeux regardent, Ses paupières sondent les fils de l'homme.</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Ps 5:8 </a:t>
            </a:r>
            <a:r>
              <a:rPr lang="fr-FR" sz="4000" dirty="0">
                <a:latin typeface="Arial Rounded MT Bold" panose="020F0704030504030204" pitchFamily="34" charset="0"/>
              </a:rPr>
              <a:t>¶ Mais moi, par ta grande miséricorde, je vais à ta maison, Je me prosterne dans </a:t>
            </a:r>
            <a:r>
              <a:rPr lang="fr-FR" sz="4000" b="1" dirty="0">
                <a:latin typeface="Arial Rounded MT Bold" panose="020F0704030504030204" pitchFamily="34" charset="0"/>
              </a:rPr>
              <a:t>ton saint temple avec crainte.</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895731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35C2-8067-D836-7307-39230F94F0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52FD81-5AEA-CFF4-F19C-61E20F02B4E6}"/>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4000" dirty="0" err="1">
                <a:solidFill>
                  <a:srgbClr val="FF0000"/>
                </a:solidFill>
                <a:latin typeface="Arial Rounded MT Bold" panose="020F0704030504030204" pitchFamily="34" charset="0"/>
              </a:rPr>
              <a:t>Hab</a:t>
            </a:r>
            <a:r>
              <a:rPr lang="fr-FR" sz="4000" dirty="0">
                <a:solidFill>
                  <a:srgbClr val="FF0000"/>
                </a:solidFill>
                <a:latin typeface="Arial Rounded MT Bold" panose="020F0704030504030204" pitchFamily="34" charset="0"/>
              </a:rPr>
              <a:t> 2:20 </a:t>
            </a:r>
            <a:r>
              <a:rPr lang="fr-FR" sz="4000" dirty="0">
                <a:latin typeface="Arial Rounded MT Bold" panose="020F0704030504030204" pitchFamily="34" charset="0"/>
              </a:rPr>
              <a:t>L'Éternel est dans </a:t>
            </a:r>
            <a:r>
              <a:rPr lang="fr-FR" sz="4000" b="1" dirty="0">
                <a:latin typeface="Arial Rounded MT Bold" panose="020F0704030504030204" pitchFamily="34" charset="0"/>
              </a:rPr>
              <a:t>son saint temple</a:t>
            </a:r>
            <a:r>
              <a:rPr lang="fr-FR" sz="4000" dirty="0">
                <a:latin typeface="Arial Rounded MT Bold" panose="020F0704030504030204" pitchFamily="34" charset="0"/>
              </a:rPr>
              <a:t>. Que toute la terre fasse silence devant lui!</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Les parents doivent apprendre aux enfants à freiner les vas-et-viens au cours du culte seulement en cas d’urgence.</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On doit faire de son mieux pour arriver à l’heure dans le culte d’adoration.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079913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4E65D-BF3A-1615-0F16-0A74787F7F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31FF2A-66E1-481B-4D83-0C4F4C84D009}"/>
              </a:ext>
            </a:extLst>
          </p:cNvPr>
          <p:cNvSpPr>
            <a:spLocks noGrp="1"/>
          </p:cNvSpPr>
          <p:nvPr>
            <p:ph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3800" dirty="0">
                <a:latin typeface="Arial Rounded MT Bold" panose="020F0704030504030204" pitchFamily="34" charset="0"/>
              </a:rPr>
              <a:t>On se lève promptement quand le dirigeant ou la dirigeante demande de se lever.</a:t>
            </a:r>
            <a:endParaRPr lang="en-US" sz="3800" dirty="0">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On enlève son chapeau en entrant au culte.</a:t>
            </a:r>
            <a:endParaRPr lang="en-US" sz="3800" dirty="0">
              <a:solidFill>
                <a:srgbClr val="FF0000"/>
              </a:solidFill>
              <a:latin typeface="Arial Rounded MT Bold" panose="020F0704030504030204" pitchFamily="34" charset="0"/>
            </a:endParaRPr>
          </a:p>
          <a:p>
            <a:pPr lvl="0" algn="just"/>
            <a:r>
              <a:rPr lang="fr-FR" sz="3800" dirty="0">
                <a:latin typeface="Arial Rounded MT Bold" panose="020F0704030504030204" pitchFamily="34" charset="0"/>
              </a:rPr>
              <a:t>Les femmes se couvrent proprement pour respecter la sainteté de Dieu dans les cultes.</a:t>
            </a:r>
            <a:endParaRPr lang="en-US" sz="3800" dirty="0">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On ne bavarde pas dans la présence de Dieu.</a:t>
            </a:r>
            <a:endParaRPr lang="en-US" sz="3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133093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F80D7-6355-11B0-DA77-A89B05C11E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582D98-7AD0-A61E-1649-24A2AF2F57DE}"/>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b="1" dirty="0">
                <a:solidFill>
                  <a:srgbClr val="FF0000"/>
                </a:solidFill>
                <a:latin typeface="Copperplate Gothic Bold" panose="020E0705020206020404" pitchFamily="34" charset="0"/>
              </a:rPr>
              <a:t>Conclusion</a:t>
            </a:r>
            <a:endParaRPr lang="en-US" sz="4000" dirty="0">
              <a:solidFill>
                <a:srgbClr val="FF0000"/>
              </a:solidFill>
              <a:latin typeface="Copperplate Gothic Bold" panose="020E0705020206020404" pitchFamily="34" charset="0"/>
            </a:endParaRPr>
          </a:p>
          <a:p>
            <a:pPr algn="just"/>
            <a:r>
              <a:rPr lang="fr-FR" sz="4000" dirty="0">
                <a:solidFill>
                  <a:srgbClr val="0033CC"/>
                </a:solidFill>
                <a:latin typeface="Arial Rounded MT Bold" panose="020F0704030504030204" pitchFamily="34" charset="0"/>
              </a:rPr>
              <a:t>ESAÏE 6 :6-8 </a:t>
            </a:r>
            <a:r>
              <a:rPr lang="fr-FR" sz="4000" dirty="0">
                <a:latin typeface="Arial Rounded MT Bold" panose="020F0704030504030204" pitchFamily="34" charset="0"/>
              </a:rPr>
              <a:t>Mais l'un des séraphins vola vers moi, tenant à la main une pierre ardente, qu'il avait prise sur l'autel avec des pincettes. </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7 Il en toucha ma bouche, et dit : Ceci a touché tes lèvres ; ton iniquité est enlevée, et ton péché est expié.</a:t>
            </a:r>
            <a:endParaRPr lang="en-US" sz="4000" dirty="0">
              <a:solidFill>
                <a:srgbClr val="0033CC"/>
              </a:solidFill>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670037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81806-945C-F651-C1DB-C969F13939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4F636F-82C0-B940-7541-4D7E9DFFC049}"/>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3600" dirty="0">
                <a:latin typeface="Arial Rounded MT Bold" panose="020F0704030504030204" pitchFamily="34" charset="0"/>
              </a:rPr>
              <a:t> 8 J'entendis la voix du Seigneur, disant : Qui enverrai-je, et qui marchera pour nous ? Je répondis : Me voici, envoie-moi.</a:t>
            </a:r>
            <a:endParaRPr lang="en-US" sz="36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Dieu est prêt à t’assister pour te rendre accessible dans sa présence.</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Comme dit le chant, « </a:t>
            </a:r>
            <a:r>
              <a:rPr lang="fr-FR" sz="4000" i="1" dirty="0">
                <a:latin typeface="Arial Rounded MT Bold" panose="020F0704030504030204" pitchFamily="34" charset="0"/>
              </a:rPr>
              <a:t>S’il nous voit vrais et sincères à chercher la sainteté, Il écoute nos prières, et nous met en liberté.</a:t>
            </a:r>
            <a:endParaRPr lang="en-US" sz="4000" i="1" dirty="0">
              <a:latin typeface="Arial Rounded MT Bold" panose="020F0704030504030204" pitchFamily="34" charset="0"/>
            </a:endParaRPr>
          </a:p>
        </p:txBody>
      </p:sp>
    </p:spTree>
    <p:extLst>
      <p:ext uri="{BB962C8B-B14F-4D97-AF65-F5344CB8AC3E}">
        <p14:creationId xmlns:p14="http://schemas.microsoft.com/office/powerpoint/2010/main" val="878366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105D3-73A5-5B15-0495-60B7ECFB9F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A2F72-679D-5BCE-4867-FCCDC5829F01}"/>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Autofit/>
          </a:bodyPr>
          <a:lstStyle/>
          <a:p>
            <a:pPr lvl="0" algn="just"/>
            <a:r>
              <a:rPr lang="fr-FR" sz="4000" dirty="0">
                <a:latin typeface="Arial Rounded MT Bold" panose="020F0704030504030204" pitchFamily="34" charset="0"/>
              </a:rPr>
              <a:t>Cessons de nous approcher devant Dieu n’importe comment.</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Après l’expiation de ses péchés, Esaïe était finalement prêt pour le service.</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Quand Dieu prononça « Qui enverrai-je ? » </a:t>
            </a:r>
            <a:r>
              <a:rPr lang="fr-FR" sz="4000" dirty="0">
                <a:solidFill>
                  <a:srgbClr val="0033CC"/>
                </a:solidFill>
                <a:latin typeface="Arial Rounded MT Bold" panose="020F0704030504030204" pitchFamily="34" charset="0"/>
              </a:rPr>
              <a:t>il répondit avec calme et assurance, « Me voici, envoie-moi Seigneur. </a:t>
            </a:r>
            <a:r>
              <a:rPr lang="fr-FR" sz="4000" dirty="0">
                <a:latin typeface="Arial Rounded MT Bold" panose="020F0704030504030204" pitchFamily="34" charset="0"/>
              </a:rPr>
              <a:t>»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357527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2D717-8F12-FDD4-BBA7-9D9EBC048A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FD2317-A3D7-0D05-33B5-29B5758368B6}"/>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latin typeface="Arial Rounded MT Bold" panose="020F0704030504030204" pitchFamily="34" charset="0"/>
              </a:rPr>
              <a:t>Demande à Dieu de te toucher ce matin.</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Expose ta nudité à Dieu.</a:t>
            </a:r>
            <a:r>
              <a:rPr lang="en-US" sz="3600" dirty="0">
                <a:solidFill>
                  <a:srgbClr val="0033CC"/>
                </a:solidFill>
                <a:latin typeface="Arial Rounded MT Bold" panose="020F0704030504030204" pitchFamily="34" charset="0"/>
              </a:rPr>
              <a:t> </a:t>
            </a:r>
            <a:r>
              <a:rPr lang="fr-FR" sz="3600" dirty="0">
                <a:solidFill>
                  <a:srgbClr val="0033CC"/>
                </a:solidFill>
                <a:latin typeface="Arial Rounded MT Bold" panose="020F0704030504030204" pitchFamily="34" charset="0"/>
              </a:rPr>
              <a:t>Dis-Lui comment tu te sens intérieurement. Parles-Lui de tes indispositions et de tes embarras.</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Comme dit le chant : </a:t>
            </a:r>
            <a:r>
              <a:rPr lang="fr-FR" sz="3600" i="1" dirty="0">
                <a:latin typeface="Arial Rounded MT Bold" panose="020F0704030504030204" pitchFamily="34" charset="0"/>
              </a:rPr>
              <a:t>Forme-nous pour le service De notre Divin Sauveur ; A ses pieds, en sacrifice, Nous apportons notre cœur.</a:t>
            </a:r>
            <a:endParaRPr lang="en-US" sz="3600" i="1" dirty="0">
              <a:latin typeface="Arial Rounded MT Bold" panose="020F0704030504030204" pitchFamily="34" charset="0"/>
            </a:endParaRPr>
          </a:p>
        </p:txBody>
      </p:sp>
    </p:spTree>
    <p:extLst>
      <p:ext uri="{BB962C8B-B14F-4D97-AF65-F5344CB8AC3E}">
        <p14:creationId xmlns:p14="http://schemas.microsoft.com/office/powerpoint/2010/main" val="2676208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39D59-8B9F-3D43-E7B5-CB84525233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1C284-B57F-A2EC-097B-621512EDF556}"/>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latin typeface="Arial Rounded MT Bold" panose="020F0704030504030204" pitchFamily="34" charset="0"/>
              </a:rPr>
              <a:t>Un autre chant me vient a l’idée. Jesus ta sainte présence.</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Il faut aussi ta présence Pour ton service, ô Jésus ! Car elle est une puissance Pour relever les perdus !</a:t>
            </a:r>
            <a:endParaRPr lang="en-US" sz="48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04736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31079-9042-D663-A67B-214B74E56A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53C1EE-0170-AAC6-CA9B-AA6B7E852E14}"/>
              </a:ext>
            </a:extLst>
          </p:cNvPr>
          <p:cNvSpPr>
            <a:spLocks noGrp="1"/>
          </p:cNvSpPr>
          <p:nvPr>
            <p:ph idx="1"/>
          </p:nvPr>
        </p:nvSpPr>
        <p:spPr>
          <a:xfrm>
            <a:off x="0" y="0"/>
            <a:ext cx="9144000" cy="6858000"/>
          </a:xfr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dirty="0">
                <a:latin typeface="Arial Rounded MT Bold" panose="020F0704030504030204" pitchFamily="34" charset="0"/>
              </a:rPr>
              <a:t>Fais briller sur moi ta face, Ô Jésus, Agneau de Dieu ! à tes pieds c’est là ma place, près de toi mon ciel est bleu. </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Que Dieu ajoute sa grâce à sa parole !</a:t>
            </a:r>
            <a:endParaRPr lang="en-US" sz="4800" dirty="0">
              <a:solidFill>
                <a:srgbClr val="0033CC"/>
              </a:solidFill>
              <a:latin typeface="Arial Rounded MT Bold" panose="020F0704030504030204" pitchFamily="34" charset="0"/>
            </a:endParaRPr>
          </a:p>
          <a:p>
            <a:pPr algn="r"/>
            <a:r>
              <a:rPr lang="fr-FR" sz="4800" dirty="0">
                <a:latin typeface="Arial Rounded MT Bold" panose="020F0704030504030204" pitchFamily="34" charset="0"/>
              </a:rPr>
              <a:t>AMEN !</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1723774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4386-D6A2-5F9A-678A-9B9509633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BE127-7DB6-8A78-6563-8324F35C43B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marL="0" indent="0" algn="ctr">
              <a:buNone/>
            </a:pPr>
            <a:r>
              <a:rPr lang="fr-FR" b="1" dirty="0">
                <a:solidFill>
                  <a:srgbClr val="FF0000"/>
                </a:solidFill>
                <a:latin typeface="Arial Rounded MT Bold" panose="020F0704030504030204" pitchFamily="34" charset="0"/>
              </a:rPr>
              <a:t>JESUS TA SAINTE PRESENCE</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Jésus, ta sainte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Est la source du bonheur.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Dans la joie et la souffrance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Elle est le repos du cœur.</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1966158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0B2F1-5DBA-AF6C-1B3E-B8DD3DADE5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18D137-B0C6-0E87-E711-0C37F589572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b="1"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Sur celui qui te contemple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Descend un rayon divin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Tu fais de son cœur ton temple,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Ton doigt pointe son chemin.</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426415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F248A-6C19-F82F-9103-42AC9BFE0A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49DC44-2495-1D73-C35A-BC64D90064A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b="1"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Il faut aussi ta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ton service, ô Jésus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Car elle est une puissance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relever les perdus !</a:t>
            </a:r>
            <a:endParaRPr lang="en-US" sz="4000" dirty="0">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24282059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33B26-B3B5-FD71-69C9-CBD1D051B3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C15D2-3E24-87F1-9D29-6F1F35C712E8}"/>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b="1" dirty="0">
                <a:solidFill>
                  <a:srgbClr val="FF0000"/>
                </a:solidFill>
                <a:latin typeface="Arial Rounded MT Bold" panose="020F0704030504030204" pitchFamily="34" charset="0"/>
              </a:rPr>
              <a:t>4</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Quand, dans l'étendue immense,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Ô Jésus tu paraîtras,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C'est encor par ta présence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 tu nous attireras !</a:t>
            </a:r>
          </a:p>
          <a:p>
            <a:pPr marL="0" indent="0" algn="ctr">
              <a:buNone/>
            </a:pPr>
            <a:r>
              <a:rPr lang="fr-FR" sz="4000" b="1" dirty="0">
                <a:solidFill>
                  <a:srgbClr val="FF0000"/>
                </a:solidFill>
                <a:latin typeface="Arial Rounded MT Bold" panose="020F0704030504030204" pitchFamily="34" charset="0"/>
              </a:rPr>
              <a:t>Refrain</a:t>
            </a:r>
            <a:endParaRPr lang="en-US" sz="4000" dirty="0">
              <a:solidFill>
                <a:srgbClr val="FF0000"/>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Fais briller sur moi ta face,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Ô Jésus, Agneau de Dieu !</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À tes pieds, c'est là ma place,</a:t>
            </a:r>
            <a:endParaRPr lang="en-US" sz="4000" dirty="0">
              <a:solidFill>
                <a:srgbClr val="0033CC"/>
              </a:solidFill>
              <a:latin typeface="Arial Rounded MT Bold" panose="020F0704030504030204" pitchFamily="34" charset="0"/>
            </a:endParaRPr>
          </a:p>
          <a:p>
            <a:pPr marL="0" indent="0" algn="ctr">
              <a:buNone/>
            </a:pPr>
            <a:r>
              <a:rPr lang="fr-FR" sz="4000" b="1" dirty="0">
                <a:solidFill>
                  <a:srgbClr val="0033CC"/>
                </a:solidFill>
                <a:latin typeface="Arial Rounded MT Bold" panose="020F0704030504030204" pitchFamily="34" charset="0"/>
              </a:rPr>
              <a:t>Près de toi mon ciel est bleu.</a:t>
            </a:r>
            <a:endParaRPr lang="en-US" sz="4000" dirty="0">
              <a:solidFill>
                <a:srgbClr val="0033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algn="just"/>
            <a:endParaRPr lang="en-US" sz="4000" dirty="0"/>
          </a:p>
        </p:txBody>
      </p:sp>
    </p:spTree>
    <p:extLst>
      <p:ext uri="{BB962C8B-B14F-4D97-AF65-F5344CB8AC3E}">
        <p14:creationId xmlns:p14="http://schemas.microsoft.com/office/powerpoint/2010/main" val="33883413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29666</TotalTime>
  <Words>2489</Words>
  <Application>Microsoft Office PowerPoint</Application>
  <PresentationFormat>On-screen Show (4:3)</PresentationFormat>
  <Paragraphs>144</Paragraphs>
  <Slides>47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Arial Rounded MT Bold</vt:lpstr>
      <vt:lpstr>Calibri</vt:lpstr>
      <vt:lpstr>Copperplate Gothic Bold</vt:lpstr>
      <vt:lpstr>Office Theme</vt:lpstr>
      <vt:lpstr>CHRIST THE ROCK CONGREGATION DIMANCHE 17 MAI 2026 ORATEUR: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305</cp:revision>
  <dcterms:created xsi:type="dcterms:W3CDTF">2022-04-13T13:36:19Z</dcterms:created>
  <dcterms:modified xsi:type="dcterms:W3CDTF">2026-05-15T16:29:34Z</dcterms:modified>
</cp:coreProperties>
</file>