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304" r:id="rId2"/>
    <p:sldId id="1622" r:id="rId3"/>
    <p:sldId id="1750" r:id="rId4"/>
    <p:sldId id="1751" r:id="rId5"/>
    <p:sldId id="1752" r:id="rId6"/>
    <p:sldId id="1753" r:id="rId7"/>
    <p:sldId id="1747" r:id="rId8"/>
    <p:sldId id="1755" r:id="rId9"/>
    <p:sldId id="1756" r:id="rId10"/>
    <p:sldId id="1757" r:id="rId11"/>
    <p:sldId id="1758" r:id="rId12"/>
    <p:sldId id="1754" r:id="rId13"/>
    <p:sldId id="1759" r:id="rId14"/>
    <p:sldId id="1760" r:id="rId15"/>
    <p:sldId id="1742" r:id="rId16"/>
    <p:sldId id="1769" r:id="rId17"/>
    <p:sldId id="1768" r:id="rId18"/>
    <p:sldId id="1770" r:id="rId19"/>
    <p:sldId id="1763" r:id="rId20"/>
    <p:sldId id="1771" r:id="rId21"/>
    <p:sldId id="1772" r:id="rId22"/>
    <p:sldId id="1761" r:id="rId23"/>
    <p:sldId id="1774" r:id="rId24"/>
    <p:sldId id="1775" r:id="rId25"/>
    <p:sldId id="1776" r:id="rId26"/>
    <p:sldId id="1762" r:id="rId27"/>
    <p:sldId id="1777" r:id="rId28"/>
    <p:sldId id="1778" r:id="rId29"/>
    <p:sldId id="1779" r:id="rId30"/>
    <p:sldId id="1780" r:id="rId31"/>
    <p:sldId id="1749" r:id="rId32"/>
    <p:sldId id="1783" r:id="rId33"/>
    <p:sldId id="1781" r:id="rId34"/>
    <p:sldId id="1782"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FF00"/>
    <a:srgbClr val="FC0AFC"/>
    <a:srgbClr val="460000"/>
    <a:srgbClr val="0DE522"/>
    <a:srgbClr val="FF3300"/>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4452" autoAdjust="0"/>
  </p:normalViewPr>
  <p:slideViewPr>
    <p:cSldViewPr>
      <p:cViewPr varScale="1">
        <p:scale>
          <a:sx n="75" d="100"/>
          <a:sy n="75" d="100"/>
        </p:scale>
        <p:origin x="1594" y="91"/>
      </p:cViewPr>
      <p:guideLst>
        <p:guide orient="horz" pos="2160"/>
        <p:guide pos="2880"/>
      </p:guideLst>
    </p:cSldViewPr>
  </p:slideViewPr>
  <p:outlineViewPr>
    <p:cViewPr>
      <p:scale>
        <a:sx n="33" d="100"/>
        <a:sy n="33" d="100"/>
      </p:scale>
      <p:origin x="0" y="-1351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4/30/2026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4/30/2026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4/30/2026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4/30/2026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4/30/2026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4/30/2026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4/30/2026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4/30/2026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0DE522"/>
          </a:solidFill>
        </p:spPr>
        <p:txBody>
          <a:bodyPr>
            <a:normAutofit/>
          </a:bodyPr>
          <a:lstStyle/>
          <a:p>
            <a:r>
              <a:rPr lang="en-US" sz="3600" b="1" dirty="0"/>
              <a:t>CHRIST THE ROCK CONGREGATION</a:t>
            </a:r>
            <a:br>
              <a:rPr lang="en-US" sz="3600" b="1" dirty="0"/>
            </a:br>
            <a:r>
              <a:rPr lang="en-US" sz="3600" b="1" dirty="0"/>
              <a:t>DIMANCHE 3 MAI 2026</a:t>
            </a:r>
            <a:br>
              <a:rPr lang="en-US" sz="3600" b="1" dirty="0"/>
            </a:br>
            <a:r>
              <a:rPr lang="en-US" sz="3600" b="1" dirty="0"/>
              <a:t>ORATEUR: PASTEUR MARC E SIMEON</a:t>
            </a:r>
          </a:p>
        </p:txBody>
      </p:sp>
      <p:sp>
        <p:nvSpPr>
          <p:cNvPr id="3" name="Subtitle 2"/>
          <p:cNvSpPr>
            <a:spLocks noGrp="1"/>
          </p:cNvSpPr>
          <p:nvPr>
            <p:ph type="subTitle" idx="1"/>
          </p:nvPr>
        </p:nvSpPr>
        <p:spPr>
          <a:xfrm>
            <a:off x="0" y="2971800"/>
            <a:ext cx="9144000" cy="3429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endParaRPr lang="en-US" sz="4000" b="1" dirty="0">
              <a:solidFill>
                <a:schemeClr val="tx1"/>
              </a:solidFill>
            </a:endParaRPr>
          </a:p>
          <a:p>
            <a:r>
              <a:rPr lang="fr-FR" b="1" dirty="0">
                <a:solidFill>
                  <a:srgbClr val="0033CC"/>
                </a:solidFill>
              </a:rPr>
              <a:t>«</a:t>
            </a:r>
            <a:r>
              <a:rPr lang="fr-FR" sz="4000" b="1" dirty="0">
                <a:solidFill>
                  <a:srgbClr val="0033CC"/>
                </a:solidFill>
              </a:rPr>
              <a:t> </a:t>
            </a:r>
            <a:r>
              <a:rPr lang="fr-FR" sz="4000" b="1" i="1" dirty="0">
                <a:solidFill>
                  <a:srgbClr val="0033CC"/>
                </a:solidFill>
              </a:rPr>
              <a:t>L’ESPRIT DU SEIGNEUR EST SUR MOI</a:t>
            </a:r>
            <a:r>
              <a:rPr lang="fr-FR" sz="4000" b="1" dirty="0">
                <a:solidFill>
                  <a:srgbClr val="0033CC"/>
                </a:solidFill>
              </a:rPr>
              <a:t> » : QUOI ENSUITE ?</a:t>
            </a:r>
            <a:endParaRPr lang="en-US" sz="4000" dirty="0">
              <a:solidFill>
                <a:srgbClr val="0033CC"/>
              </a:solidFill>
            </a:endParaRPr>
          </a:p>
          <a:p>
            <a:endParaRPr lang="en-US" sz="4000"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FF0000"/>
                </a:solidFill>
                <a:latin typeface="Arial Rounded MT Bold" panose="020F0704030504030204" pitchFamily="34" charset="0"/>
              </a:rPr>
              <a:t>ESAIE 61 : 1-3</a:t>
            </a:r>
            <a:endParaRPr lang="en-US" sz="4000" dirty="0">
              <a:solidFill>
                <a:srgbClr val="FF0000"/>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1 ¶ L'esprit du Seigneur, l'Éternel, est sur moi, Car l'Éternel m'a oint pour porter de bonnes nouvelles aux malheureux ; Il m'a envoyé pour guérir ceux qui ont le cœur brisé, Pour proclamer aux captifs la liberté, Et aux prisonniers la délivrance ;</a:t>
            </a:r>
            <a:endParaRPr lang="en-US" sz="40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E9786-88EB-E931-60A5-76768CDC017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68045F-7F6A-6CE3-F450-38132886C571}"/>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6000" dirty="0">
                <a:solidFill>
                  <a:srgbClr val="0033CC"/>
                </a:solidFill>
                <a:latin typeface="Arial Rounded MT Bold" panose="020F0704030504030204" pitchFamily="34" charset="0"/>
              </a:rPr>
              <a:t> </a:t>
            </a:r>
            <a:r>
              <a:rPr lang="fr-FR" sz="6000" dirty="0">
                <a:solidFill>
                  <a:srgbClr val="FF0000"/>
                </a:solidFill>
                <a:latin typeface="Arial Rounded MT Bold" panose="020F0704030504030204" pitchFamily="34" charset="0"/>
              </a:rPr>
              <a:t>2</a:t>
            </a:r>
            <a:r>
              <a:rPr lang="fr-FR" sz="6000" dirty="0">
                <a:solidFill>
                  <a:srgbClr val="0033CC"/>
                </a:solidFill>
                <a:latin typeface="Arial Rounded MT Bold" panose="020F0704030504030204" pitchFamily="34" charset="0"/>
              </a:rPr>
              <a:t> Pour publier une année de grâce de l'Éternel, Et un jour de vengeance de notre Dieu ; Pour consoler tous les affligés ;</a:t>
            </a:r>
            <a:endParaRPr lang="en-US" sz="6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92980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94B97-4BCC-9CB8-0007-8A704D589D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C9BD32-C61B-B736-1439-691918962917}"/>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 </a:t>
            </a:r>
            <a:r>
              <a:rPr lang="fr-FR" sz="4000" dirty="0">
                <a:solidFill>
                  <a:srgbClr val="FF0000"/>
                </a:solidFill>
                <a:latin typeface="Arial Rounded MT Bold" panose="020F0704030504030204" pitchFamily="34" charset="0"/>
              </a:rPr>
              <a:t>3</a:t>
            </a:r>
            <a:r>
              <a:rPr lang="fr-FR" sz="4000" dirty="0">
                <a:solidFill>
                  <a:srgbClr val="0033CC"/>
                </a:solidFill>
                <a:latin typeface="Arial Rounded MT Bold" panose="020F0704030504030204" pitchFamily="34" charset="0"/>
              </a:rPr>
              <a:t> Pour accorder aux affligés de Sion, Pour leur donner un diadème au lieu de la cendre, Une huile de joie au lieu du deuil, Un vêtement de louange au lieu d'un esprit abattu, Afin qu'on les appelle des térébinthes de la justice, Une plantation de l'Éternel, pour servir à sa gloire.</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01026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18123-0D1E-FBB0-120B-11BB635B32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ED697C-C1C9-F878-DCA5-5541BB0436C3}"/>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a:solidFill>
                  <a:srgbClr val="0033CC"/>
                </a:solidFill>
                <a:latin typeface="Arial Rounded MT Bold" panose="020F0704030504030204" pitchFamily="34" charset="0"/>
              </a:rPr>
              <a:t>Luc 4 :18-19</a:t>
            </a:r>
            <a:endParaRPr lang="en-US" sz="4800" dirty="0">
              <a:solidFill>
                <a:srgbClr val="0033CC"/>
              </a:solidFill>
              <a:latin typeface="Arial Rounded MT Bold" panose="020F0704030504030204" pitchFamily="34" charset="0"/>
            </a:endParaRPr>
          </a:p>
          <a:p>
            <a:pPr algn="just">
              <a:tabLst>
                <a:tab pos="2854325" algn="l"/>
              </a:tabLst>
            </a:pPr>
            <a:r>
              <a:rPr lang="fr-FR" sz="4800" dirty="0">
                <a:solidFill>
                  <a:srgbClr val="FF0000"/>
                </a:solidFill>
                <a:latin typeface="Arial Rounded MT Bold" panose="020F0704030504030204" pitchFamily="34" charset="0"/>
              </a:rPr>
              <a:t>18 L'Esprit du Seigneur est sur moi, Parce qu'il m'a oint pour annoncer une bonne nouvelle aux pauvres ; Il m'a envoyé pour guérir ceux qui ont le cœur brisé, </a:t>
            </a:r>
            <a:endParaRPr lang="en-US" sz="48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3282783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FBAC5-4122-0D07-32A2-4BD779E124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B45B86-03D1-9ABF-6698-EC1B53951A29}"/>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5400" dirty="0">
                <a:solidFill>
                  <a:srgbClr val="0033CC"/>
                </a:solidFill>
                <a:latin typeface="Arial Rounded MT Bold" panose="020F0704030504030204" pitchFamily="34" charset="0"/>
              </a:rPr>
              <a:t>19 </a:t>
            </a:r>
            <a:r>
              <a:rPr lang="fr-FR" sz="5400" dirty="0">
                <a:solidFill>
                  <a:srgbClr val="FF0000"/>
                </a:solidFill>
                <a:latin typeface="Arial Rounded MT Bold" panose="020F0704030504030204" pitchFamily="34" charset="0"/>
              </a:rPr>
              <a:t>Pour proclamer aux captifs la délivrance, Et aux aveugles le recouvrement de la vue, Pour renvoyer libres les opprimés, Pour publier une année de grâce du Seigneur.</a:t>
            </a:r>
            <a:endParaRPr lang="en-US" sz="54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1851804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797EB-4705-E881-662D-0F498DE57E7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3DC927-AA0B-4E44-04B0-1B5F686BBBD1}"/>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4000" dirty="0">
                <a:latin typeface="Arial Rounded MT Bold" panose="020F0704030504030204" pitchFamily="34" charset="0"/>
              </a:rPr>
              <a:t>INTRODUCTION</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Beaucoup veulent faire croire que l’Esprit du Seigneur est sur eux et ils s’appuient sur leur vive façon d’adorer Dieu pour authentifier qu’ils opèrent sous la puissance du Saint Esprit.</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Plus on se sent ivre dans ses expressions d’adoration, plus on peut se convaincre qu’on agit sous la dictée du Saint Esprit.</a:t>
            </a:r>
            <a:endParaRPr lang="en-US" sz="4000"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101857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C85DF-9503-CCF8-7408-A88722F247A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E5749F-FCB5-7F98-2047-02C9D68F5BBE}"/>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Une sœur en Christ qui était très émotionnelle et extravagante dans ses adorations à Dieu a découvert une de ses vidéos, elle dit : </a:t>
            </a:r>
            <a:r>
              <a:rPr lang="fr-FR" sz="4000" dirty="0">
                <a:solidFill>
                  <a:srgbClr val="0033CC"/>
                </a:solidFill>
                <a:latin typeface="Arial Rounded MT Bold" panose="020F0704030504030204" pitchFamily="34" charset="0"/>
              </a:rPr>
              <a:t>« </a:t>
            </a:r>
            <a:r>
              <a:rPr lang="fr-FR" sz="4000" i="1" dirty="0">
                <a:solidFill>
                  <a:srgbClr val="0033CC"/>
                </a:solidFill>
                <a:latin typeface="Arial Rounded MT Bold" panose="020F0704030504030204" pitchFamily="34" charset="0"/>
              </a:rPr>
              <a:t>qu’est ce qui m’a pris pour agir comme une personne en rage comme ça ?</a:t>
            </a:r>
            <a:r>
              <a:rPr lang="fr-FR" sz="4000" dirty="0">
                <a:solidFill>
                  <a:srgbClr val="0033CC"/>
                </a:solidFill>
                <a:latin typeface="Arial Rounded MT Bold" panose="020F0704030504030204" pitchFamily="34" charset="0"/>
              </a:rPr>
              <a:t> »</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L’esprit du Seigneur est une puissance dynamique dans la vie du croyant.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1386307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F80D7-6355-11B0-DA77-A89B05C11E3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582D98-7AD0-A61E-1649-24A2AF2F57DE}"/>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Le Saint Esprit est notre compagnon, notre professeur, notre défenseur, notre conseiller, notre juge et notre assistant pour nous aider à connaître et à faire la volonté de Dieu.</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Maintenant quand quelqu’un déclare que l’Esprit du Seigneur est sur moi, on s’attend à de l’émotion.</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670037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24386-D6A2-5F9A-678A-9B95096338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8BE127-7DB6-8A78-6563-8324F35C43B9}"/>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a:latin typeface="Arial Rounded MT Bold" panose="020F0704030504030204" pitchFamily="34" charset="0"/>
              </a:rPr>
              <a:t>Dans le contexte biblique, quand quelqu’un est sous l’emprise du Saint Esprit, on s’attend à de l’action.</a:t>
            </a:r>
            <a:endParaRPr lang="en-US" sz="4400" dirty="0">
              <a:latin typeface="Arial Rounded MT Bold" panose="020F0704030504030204" pitchFamily="34" charset="0"/>
            </a:endParaRPr>
          </a:p>
          <a:p>
            <a:pPr lvl="0" algn="just"/>
            <a:r>
              <a:rPr lang="fr-FR" sz="4400" dirty="0">
                <a:solidFill>
                  <a:srgbClr val="0033CC"/>
                </a:solidFill>
                <a:latin typeface="Arial Rounded MT Bold" panose="020F0704030504030204" pitchFamily="34" charset="0"/>
              </a:rPr>
              <a:t>Le Saint Esprit dans la vie du croyant est un investissement de Dieu pour la gloire de son royaume.</a:t>
            </a:r>
            <a:endParaRPr lang="en-US" sz="44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1966158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0C015-C993-1356-474C-F064E0AA38C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B8EE71-EB64-AE3E-8A0E-D1250E61B0F4}"/>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a:latin typeface="Arial Rounded MT Bold" panose="020F0704030504030204" pitchFamily="34" charset="0"/>
              </a:rPr>
              <a:t>Si un homme d’affaire fait cette attestation, « ma banque a investi 1 million de dollars en moi.</a:t>
            </a:r>
            <a:endParaRPr lang="en-US" sz="4400" dirty="0">
              <a:latin typeface="Arial Rounded MT Bold" panose="020F0704030504030204" pitchFamily="34" charset="0"/>
            </a:endParaRPr>
          </a:p>
          <a:p>
            <a:pPr lvl="0" algn="just"/>
            <a:r>
              <a:rPr lang="fr-FR" sz="4400" dirty="0">
                <a:solidFill>
                  <a:srgbClr val="0033CC"/>
                </a:solidFill>
                <a:latin typeface="Arial Rounded MT Bold" panose="020F0704030504030204" pitchFamily="34" charset="0"/>
              </a:rPr>
              <a:t>La question qui suivra sera de savoir à quelle fin ta banque t’a donné cet argent.</a:t>
            </a:r>
            <a:endParaRPr lang="en-US" sz="4400" dirty="0">
              <a:solidFill>
                <a:srgbClr val="0033CC"/>
              </a:solidFill>
              <a:latin typeface="Arial Rounded MT Bold" panose="020F0704030504030204" pitchFamily="34" charset="0"/>
            </a:endParaRPr>
          </a:p>
          <a:p>
            <a:pPr lvl="0" algn="just"/>
            <a:r>
              <a:rPr lang="fr-FR" sz="4400" dirty="0">
                <a:latin typeface="Arial Rounded MT Bold" panose="020F0704030504030204" pitchFamily="34" charset="0"/>
              </a:rPr>
              <a:t>Un investissement n’est pas un acte de générosité.</a:t>
            </a:r>
            <a:endParaRPr lang="en-US" sz="4400"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2056229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52A26-BC2A-DA30-A121-68CCD75F226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3B33E7-C650-D019-1F37-2776CBEBAAF0}"/>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1Co 12:4-7</a:t>
            </a:r>
            <a:endParaRPr lang="en-US" sz="4000" dirty="0">
              <a:solidFill>
                <a:srgbClr val="0033CC"/>
              </a:solidFill>
              <a:latin typeface="Arial Rounded MT Bold" panose="020F0704030504030204" pitchFamily="34" charset="0"/>
            </a:endParaRPr>
          </a:p>
          <a:p>
            <a:pPr algn="just"/>
            <a:r>
              <a:rPr lang="fr-FR" sz="4000" dirty="0">
                <a:latin typeface="Arial Rounded MT Bold" panose="020F0704030504030204" pitchFamily="34" charset="0"/>
              </a:rPr>
              <a:t>4 Il y a diversité de dons, mais le même Esprit;</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5 Diversité de ministères, mais le même Seigneur;</a:t>
            </a:r>
            <a:endParaRPr lang="en-US" sz="4000" dirty="0">
              <a:solidFill>
                <a:srgbClr val="0033CC"/>
              </a:solidFill>
              <a:latin typeface="Arial Rounded MT Bold" panose="020F0704030504030204" pitchFamily="34" charset="0"/>
            </a:endParaRPr>
          </a:p>
          <a:p>
            <a:pPr algn="just"/>
            <a:r>
              <a:rPr lang="fr-FR" sz="4000" dirty="0">
                <a:latin typeface="Arial Rounded MT Bold" panose="020F0704030504030204" pitchFamily="34" charset="0"/>
              </a:rPr>
              <a:t> 6 Diversité d'opérations, mais le même Dieu qui opère tout en tous.</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7 Or, à chacun la manifestation de l'Esprit est donnée pour l'utilité commune.</a:t>
            </a:r>
            <a:endParaRPr lang="en-US" sz="4000" dirty="0">
              <a:solidFill>
                <a:srgbClr val="0033CC"/>
              </a:solidFill>
              <a:latin typeface="Arial Rounded MT Bold" panose="020F0704030504030204" pitchFamily="34" charset="0"/>
            </a:endParaRPr>
          </a:p>
          <a:p>
            <a:pPr marL="0" indent="0" algn="just">
              <a:buNone/>
            </a:pPr>
            <a:endParaRPr lang="en-US" sz="4000" dirty="0"/>
          </a:p>
        </p:txBody>
      </p:sp>
    </p:spTree>
    <p:extLst>
      <p:ext uri="{BB962C8B-B14F-4D97-AF65-F5344CB8AC3E}">
        <p14:creationId xmlns:p14="http://schemas.microsoft.com/office/powerpoint/2010/main" val="2446631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B7CF6-6E33-DBEA-974F-D8937EABFB6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80B83-ADF3-597D-723B-B51FB8CB0076}"/>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800" dirty="0">
                <a:latin typeface="Arial Rounded MT Bold" panose="020F0704030504030204" pitchFamily="34" charset="0"/>
              </a:rPr>
              <a:t>Quand on prononce que l’Esprit du Seigneur est sur moi, on doit le concevoir comme un déposit, un avaloir; comme un carburant pour vous faciliter à accomplir votre mission sur terre.</a:t>
            </a:r>
            <a:endParaRPr lang="en-US" sz="4800" dirty="0">
              <a:latin typeface="Arial Rounded MT Bold" panose="020F0704030504030204" pitchFamily="34" charset="0"/>
            </a:endParaRPr>
          </a:p>
          <a:p>
            <a:pPr marL="0" indent="0" algn="just">
              <a:buNone/>
            </a:pPr>
            <a:endParaRPr lang="en-US" sz="4000" dirty="0"/>
          </a:p>
        </p:txBody>
      </p:sp>
    </p:spTree>
    <p:extLst>
      <p:ext uri="{BB962C8B-B14F-4D97-AF65-F5344CB8AC3E}">
        <p14:creationId xmlns:p14="http://schemas.microsoft.com/office/powerpoint/2010/main" val="2078807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ED4E7-33E6-5FF7-CE31-045F24187B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686D6F-296B-F991-93EF-9F6B08AD2FA7}"/>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3600" dirty="0">
                <a:solidFill>
                  <a:srgbClr val="0033CC"/>
                </a:solidFill>
                <a:latin typeface="Arial Rounded MT Bold" panose="020F0704030504030204" pitchFamily="34" charset="0"/>
              </a:rPr>
              <a:t>1</a:t>
            </a:r>
            <a:r>
              <a:rPr lang="fr-FR" sz="3600" dirty="0">
                <a:latin typeface="Arial Rounded MT Bold" panose="020F0704030504030204" pitchFamily="34" charset="0"/>
              </a:rPr>
              <a:t>-Rends-Toi Maître de nos âmes, Esprit Saint, Esprit d’Amour </a:t>
            </a:r>
          </a:p>
          <a:p>
            <a:pPr marL="0" indent="0" algn="ctr">
              <a:buNone/>
            </a:pPr>
            <a:r>
              <a:rPr lang="fr-FR" sz="3600" dirty="0">
                <a:solidFill>
                  <a:srgbClr val="0033CC"/>
                </a:solidFill>
                <a:latin typeface="Arial Rounded MT Bold" panose="020F0704030504030204" pitchFamily="34" charset="0"/>
              </a:rPr>
              <a:t>Refrain</a:t>
            </a:r>
          </a:p>
          <a:p>
            <a:pPr marL="0" indent="0" algn="ctr">
              <a:buNone/>
            </a:pPr>
            <a:r>
              <a:rPr lang="fr-FR" sz="3600" dirty="0">
                <a:solidFill>
                  <a:srgbClr val="C00000"/>
                </a:solidFill>
                <a:latin typeface="Arial Rounded MT Bold" panose="020F0704030504030204" pitchFamily="34" charset="0"/>
              </a:rPr>
              <a:t>Oh viens, Esprit de Dieu ! Fais-nous sentir ta présence, Revêts-nous de ta puissance Et baptise-nous de feu ! Esprit de Dieu, Baptise de feu !</a:t>
            </a:r>
            <a:endParaRPr lang="en-US" sz="3600" dirty="0">
              <a:solidFill>
                <a:srgbClr val="C00000"/>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3</a:t>
            </a:r>
            <a:r>
              <a:rPr lang="fr-FR" sz="3600" dirty="0">
                <a:latin typeface="Arial Rounded MT Bold" panose="020F0704030504030204" pitchFamily="34" charset="0"/>
              </a:rPr>
              <a:t>-Forme-nous pour le service De notre Divin Sauveur ; A ses pieds, en sacrifice, Nous apportons notre cœur.</a:t>
            </a:r>
            <a:endParaRPr lang="en-US" sz="3600"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3848759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400" dirty="0">
                <a:latin typeface="Arial Rounded MT Bold" panose="020F0704030504030204" pitchFamily="34" charset="0"/>
              </a:rPr>
              <a:t>THE WORKS OF THE HOLY SPIRIT</a:t>
            </a:r>
          </a:p>
          <a:p>
            <a:pPr algn="just"/>
            <a:r>
              <a:rPr lang="en-US" sz="4400" dirty="0">
                <a:solidFill>
                  <a:srgbClr val="0033CC"/>
                </a:solidFill>
                <a:latin typeface="Arial Rounded MT Bold" panose="020F0704030504030204" pitchFamily="34" charset="0"/>
              </a:rPr>
              <a:t>AI Overview</a:t>
            </a:r>
          </a:p>
          <a:p>
            <a:pPr algn="just"/>
            <a:r>
              <a:rPr lang="en-US" sz="4400" i="1" dirty="0">
                <a:latin typeface="Arial Rounded MT Bold" panose="020F0704030504030204" pitchFamily="34" charset="0"/>
              </a:rPr>
              <a:t>The operations of the Holy Spirit involve empowering, guiding, and transforming believers, acting as a comforter, teacher, and producer of spiritual fruit. </a:t>
            </a:r>
          </a:p>
          <a:p>
            <a:pPr algn="just"/>
            <a:endParaRPr lang="en-US" dirty="0">
              <a:latin typeface="Arial Rounded MT Bold" panose="020F070403050403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3C6D1-BE96-0B42-55E0-BD4DD547C6E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C9A6E5-0CBF-4E38-BE50-AA1CB1887FB8}"/>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dirty="0">
                <a:latin typeface="Arial Rounded MT Bold" panose="020F0704030504030204" pitchFamily="34" charset="0"/>
              </a:rPr>
              <a:t>THE WORKS OF THE HOLY SPIRIT</a:t>
            </a:r>
          </a:p>
          <a:p>
            <a:pPr algn="just"/>
            <a:r>
              <a:rPr lang="en-US" dirty="0">
                <a:solidFill>
                  <a:srgbClr val="0033CC"/>
                </a:solidFill>
                <a:latin typeface="Arial Rounded MT Bold" panose="020F0704030504030204" pitchFamily="34" charset="0"/>
              </a:rPr>
              <a:t>AI Overview</a:t>
            </a:r>
          </a:p>
          <a:p>
            <a:pPr algn="just"/>
            <a:r>
              <a:rPr lang="en-US" sz="4400" i="1" dirty="0">
                <a:latin typeface="Arial Rounded MT Bold" panose="020F0704030504030204" pitchFamily="34" charset="0"/>
              </a:rPr>
              <a:t>Key functions include convicting the world of sin, regenerating hearts, gifting believers for service, and sealing them for salvation, while promoting unity and holiness within the Church. </a:t>
            </a: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1710258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4CA06-6A62-3470-64A9-99B8FDFE1E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6293A1-F76F-840C-5FEF-60D23241DF3E}"/>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dirty="0">
                <a:latin typeface="Arial Rounded MT Bold" panose="020F0704030504030204" pitchFamily="34" charset="0"/>
              </a:rPr>
              <a:t>LES FONCTIONS DU SAINT ESPRIT</a:t>
            </a:r>
          </a:p>
          <a:p>
            <a:pPr algn="just"/>
            <a:r>
              <a:rPr lang="fr-FR" dirty="0">
                <a:latin typeface="Arial Rounded MT Bold" panose="020F0704030504030204" pitchFamily="34" charset="0"/>
              </a:rPr>
              <a:t>Aperçu de l’IA  </a:t>
            </a:r>
          </a:p>
          <a:p>
            <a:pPr algn="just"/>
            <a:r>
              <a:rPr lang="fr-FR" sz="4400" i="1" dirty="0">
                <a:solidFill>
                  <a:srgbClr val="0033CC"/>
                </a:solidFill>
                <a:latin typeface="Arial Rounded MT Bold" panose="020F0704030504030204" pitchFamily="34" charset="0"/>
              </a:rPr>
              <a:t>Les opérations du Saint-Esprit impliquent d’habiliter, de guider et de transformer les croyants, agissant comme un consolateur, un enseignant et un producteur de fruit spirituel.  </a:t>
            </a:r>
          </a:p>
        </p:txBody>
      </p:sp>
    </p:spTree>
    <p:extLst>
      <p:ext uri="{BB962C8B-B14F-4D97-AF65-F5344CB8AC3E}">
        <p14:creationId xmlns:p14="http://schemas.microsoft.com/office/powerpoint/2010/main" val="652075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40D8D-2FA9-F231-CB53-44C6C32D672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36D525-257C-D6C5-4E48-CD28F6A85FF7}"/>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dirty="0">
                <a:latin typeface="Arial Rounded MT Bold" panose="020F0704030504030204" pitchFamily="34" charset="0"/>
              </a:rPr>
              <a:t>LES FONCTIONS DU SAINT ESPRIT</a:t>
            </a:r>
          </a:p>
          <a:p>
            <a:pPr algn="just"/>
            <a:r>
              <a:rPr lang="fr-FR" dirty="0">
                <a:latin typeface="Arial Rounded MT Bold" panose="020F0704030504030204" pitchFamily="34" charset="0"/>
              </a:rPr>
              <a:t>Aperçu de l’IA  </a:t>
            </a:r>
          </a:p>
          <a:p>
            <a:pPr algn="just"/>
            <a:r>
              <a:rPr lang="fr-FR" sz="4400" i="1" dirty="0">
                <a:solidFill>
                  <a:srgbClr val="0033CC"/>
                </a:solidFill>
                <a:latin typeface="Arial Rounded MT Bold" panose="020F0704030504030204" pitchFamily="34" charset="0"/>
              </a:rPr>
              <a:t>Les fonctions clés incluent la conviction du monde de péché, la régénération des cœurs, l’octroi de dons aux croyants pour le service, et le scellement pour le salut, tout en favorisant l’unité et la sainteté au sein de l’Église.</a:t>
            </a:r>
            <a:endParaRPr lang="en-US" sz="4400" i="1"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051867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93567-3FC2-D6B5-1E44-E48A95E8420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E20C35-E81A-DFDB-6CD3-4EDA1ECBD899}"/>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latin typeface="Arial Rounded MT Bold" panose="020F0704030504030204" pitchFamily="34" charset="0"/>
              </a:rPr>
              <a:t>Dans </a:t>
            </a:r>
            <a:r>
              <a:rPr lang="fr-FR" sz="4000" dirty="0">
                <a:solidFill>
                  <a:srgbClr val="0033CC"/>
                </a:solidFill>
                <a:latin typeface="Arial Rounded MT Bold" panose="020F0704030504030204" pitchFamily="34" charset="0"/>
              </a:rPr>
              <a:t>Philippiens 4:13</a:t>
            </a:r>
            <a:r>
              <a:rPr lang="fr-FR" sz="4000" dirty="0">
                <a:latin typeface="Arial Rounded MT Bold" panose="020F0704030504030204" pitchFamily="34" charset="0"/>
              </a:rPr>
              <a:t>, Paul déclare, </a:t>
            </a:r>
            <a:r>
              <a:rPr lang="fr-FR" sz="4000" i="1" dirty="0">
                <a:latin typeface="Arial Rounded MT Bold" panose="020F0704030504030204" pitchFamily="34" charset="0"/>
              </a:rPr>
              <a:t>Je puis tout par celui qui me fortifie</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Zorobabel devait savoir par quelle essence le travail de Dieu se fait.</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Zac 4:6 </a:t>
            </a:r>
            <a:r>
              <a:rPr lang="fr-FR" sz="4000" dirty="0">
                <a:latin typeface="Arial Rounded MT Bold" panose="020F0704030504030204" pitchFamily="34" charset="0"/>
              </a:rPr>
              <a:t>Alors il reprit et me dit: C'est ici la parole que l'Éternel adresse à Zorobabel : Ce n'est ni par la puissance ni par la force, mais c'est par mon esprit, dit l'Éternel des armées.</a:t>
            </a:r>
            <a:endParaRPr lang="en-US" sz="4000" dirty="0">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11745858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EF59E-8A75-7348-0846-E684190F8F0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682278-9EA9-F739-B5AC-12567E08C5EA}"/>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Dans les cas de Samson, de Jephté, de Moïse, de Josué, de Caleb, de David, de Daniel, de Joseph, et bien d’autre personnalités de la bible, </a:t>
            </a:r>
            <a:r>
              <a:rPr lang="fr-FR" sz="4000" dirty="0">
                <a:solidFill>
                  <a:srgbClr val="0033CC"/>
                </a:solidFill>
                <a:latin typeface="Arial Rounded MT Bold" panose="020F0704030504030204" pitchFamily="34" charset="0"/>
              </a:rPr>
              <a:t>l’Esprit du Seigneur agissait comme une dynamo qui les permet à effectuer des exploits qui étaient en dehors de leurs portés.</a:t>
            </a:r>
            <a:endParaRPr lang="en-US" sz="4000" dirty="0">
              <a:solidFill>
                <a:srgbClr val="0033CC"/>
              </a:solidFill>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1344608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6E95A-B34A-72E0-FE1E-F5C9C21D32A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83A226-3479-F12E-B950-A12EB6A46675}"/>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a:latin typeface="Arial Rounded MT Bold" panose="020F0704030504030204" pitchFamily="34" charset="0"/>
              </a:rPr>
              <a:t>Jésus déclare : L’Esprit du Seigneur est sur moi, puis Il émet le travail que le Saint Esprit le permettait et lui commissionnait de faire.</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Tout le monde veut borner l’opération du Saint Esprit au-dedans des quatre coins de l’église, mais c’est plutôt en dehors de l’Eglise que le Saint Esprit milite beaucoup plus. </a:t>
            </a:r>
            <a:endParaRPr lang="en-US" sz="4000" dirty="0">
              <a:solidFill>
                <a:srgbClr val="0033CC"/>
              </a:solidFill>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2691099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9323E-FA36-8372-FD72-69B925A41A4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E39711-BF0F-E006-6288-E595343194E6}"/>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latin typeface="Arial Rounded MT Bold" panose="020F0704030504030204" pitchFamily="34" charset="0"/>
              </a:rPr>
              <a:t>Lu 4 :18 L'Esprit du Seigneur est sur moi, Parce qu'il m'a oint </a:t>
            </a:r>
            <a:endParaRPr lang="en-US" sz="4400" dirty="0">
              <a:latin typeface="Arial Rounded MT Bold" panose="020F0704030504030204" pitchFamily="34" charset="0"/>
            </a:endParaRPr>
          </a:p>
          <a:p>
            <a:pPr algn="just"/>
            <a:r>
              <a:rPr lang="fr-FR" sz="4400" dirty="0">
                <a:solidFill>
                  <a:srgbClr val="C00000"/>
                </a:solidFill>
                <a:latin typeface="Arial Rounded MT Bold" panose="020F0704030504030204" pitchFamily="34" charset="0"/>
              </a:rPr>
              <a:t>1. Pour annoncer une bonne nouvelle aux pauvres ; </a:t>
            </a:r>
            <a:endParaRPr lang="en-US" sz="4400" dirty="0">
              <a:solidFill>
                <a:srgbClr val="C00000"/>
              </a:solidFill>
              <a:latin typeface="Arial Rounded MT Bold" panose="020F0704030504030204" pitchFamily="34" charset="0"/>
            </a:endParaRPr>
          </a:p>
          <a:p>
            <a:pPr algn="just"/>
            <a:r>
              <a:rPr lang="fr-FR" sz="4400" dirty="0">
                <a:latin typeface="Arial Rounded MT Bold" panose="020F0704030504030204" pitchFamily="34" charset="0"/>
              </a:rPr>
              <a:t>2. Il m'a envoyé pour guérir ceux qui ont le cœur brisé, </a:t>
            </a:r>
            <a:endParaRPr lang="en-US" sz="4400" dirty="0">
              <a:latin typeface="Arial Rounded MT Bold" panose="020F0704030504030204" pitchFamily="34" charset="0"/>
            </a:endParaRPr>
          </a:p>
          <a:p>
            <a:pPr algn="just"/>
            <a:r>
              <a:rPr lang="fr-FR" sz="4400" dirty="0">
                <a:solidFill>
                  <a:srgbClr val="C00000"/>
                </a:solidFill>
                <a:latin typeface="Arial Rounded MT Bold" panose="020F0704030504030204" pitchFamily="34" charset="0"/>
              </a:rPr>
              <a:t>3. Pour proclamer aux captifs la délivrance, Et </a:t>
            </a:r>
            <a:endParaRPr lang="en-US" sz="44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235072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87293-E6AD-BC96-0106-DD4E8998FC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3A9995-D435-9882-C417-9FA4EC23AE96}"/>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latin typeface="Arial Rounded MT Bold" panose="020F0704030504030204" pitchFamily="34" charset="0"/>
              </a:rPr>
              <a:t>4.    Aux aveugles le recouvrement de la vue, </a:t>
            </a:r>
            <a:endParaRPr lang="en-US" sz="4000" dirty="0">
              <a:latin typeface="Arial Rounded MT Bold" panose="020F0704030504030204" pitchFamily="34" charset="0"/>
            </a:endParaRPr>
          </a:p>
          <a:p>
            <a:pPr algn="just"/>
            <a:r>
              <a:rPr lang="fr-FR" sz="4000" dirty="0">
                <a:solidFill>
                  <a:srgbClr val="C00000"/>
                </a:solidFill>
                <a:latin typeface="Arial Rounded MT Bold" panose="020F0704030504030204" pitchFamily="34" charset="0"/>
              </a:rPr>
              <a:t>5. Pour renvoyer libres les opprimés, </a:t>
            </a:r>
            <a:endParaRPr lang="en-US" sz="4000" dirty="0">
              <a:solidFill>
                <a:srgbClr val="C00000"/>
              </a:solidFill>
              <a:latin typeface="Arial Rounded MT Bold" panose="020F0704030504030204" pitchFamily="34" charset="0"/>
            </a:endParaRPr>
          </a:p>
          <a:p>
            <a:pPr algn="just"/>
            <a:r>
              <a:rPr lang="fr-FR" sz="4000" dirty="0">
                <a:latin typeface="Arial Rounded MT Bold" panose="020F0704030504030204" pitchFamily="34" charset="0"/>
              </a:rPr>
              <a:t>6. Pour publier une année de grâce du Seigneur.</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Avant de faire étalage à tous que l’Esprit du Seigneur est sur toi, il faut savoir pour quelle mission le Saint Esprit t’a oint.</a:t>
            </a:r>
            <a:endParaRPr lang="en-US" sz="40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35900304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F6E-88CD-4519-329C-2E0CCC60B2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069DCC-2FCB-1C10-851F-DAD9A297E498}"/>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Le Saint Esprit ne t’a pas oint pour écraser les bancs quand tu adores.</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L’onction du Saint Esprit n’est pas là pour pousser les gens à être les plus expressifs et émotionnels dans les services d’adoration.</a:t>
            </a:r>
            <a:endParaRPr lang="en-US" sz="4000"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Autres que les agitations, quels autres outils le Saint Esprit a-T-il fait de toi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39511290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5A7FD-2036-B85D-5B69-8577F9951AE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F7017F-A57F-C8EE-759B-F573A4F21549}"/>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Autofit/>
          </a:bodyPr>
          <a:lstStyle/>
          <a:p>
            <a:pPr lvl="0" algn="just"/>
            <a:r>
              <a:rPr lang="fr-FR" sz="4400" dirty="0">
                <a:latin typeface="Arial Rounded MT Bold" panose="020F0704030504030204" pitchFamily="34" charset="0"/>
              </a:rPr>
              <a:t>Quelle solution t’emploie-t-Il à apporter à ce monde si désorienté ?</a:t>
            </a:r>
            <a:endParaRPr lang="en-US" sz="4400" dirty="0">
              <a:latin typeface="Arial Rounded MT Bold" panose="020F0704030504030204" pitchFamily="34" charset="0"/>
            </a:endParaRPr>
          </a:p>
          <a:p>
            <a:pPr lvl="0" algn="just"/>
            <a:r>
              <a:rPr lang="fr-FR" sz="4400" dirty="0">
                <a:solidFill>
                  <a:srgbClr val="C00000"/>
                </a:solidFill>
                <a:latin typeface="Arial Rounded MT Bold" panose="020F0704030504030204" pitchFamily="34" charset="0"/>
              </a:rPr>
              <a:t>Comment les affligés de ce monde bénéficient-ils de la plénitude du Saint Esprit en toi ?</a:t>
            </a:r>
            <a:endParaRPr lang="en-US" sz="4400" dirty="0">
              <a:solidFill>
                <a:srgbClr val="C00000"/>
              </a:solidFill>
              <a:latin typeface="Arial Rounded MT Bold" panose="020F0704030504030204" pitchFamily="34" charset="0"/>
            </a:endParaRPr>
          </a:p>
          <a:p>
            <a:pPr lvl="0" algn="just"/>
            <a:r>
              <a:rPr lang="fr-FR" sz="4400" dirty="0">
                <a:latin typeface="Arial Rounded MT Bold" panose="020F0704030504030204" pitchFamily="34" charset="0"/>
              </a:rPr>
              <a:t>A quelle fin le Saint Esprit te remplit de sa puissance ?</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val="2715606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272B0-151C-C9C2-AC0A-CD7C69EAB1B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C49EE4-ED31-6040-05DB-701D66979C0B}"/>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Est-ce pour ta propre gratification ou glorification que le Saint Esprit veut te couvre ?</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Si c’est pour le service que le Saint t’a animé de sa puissance, où est l’œuvre que tu accomplisses par son assistance ? </a:t>
            </a:r>
            <a:endParaRPr lang="en-US" sz="4000"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Qui sont les bénéficiaires de ton onction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34045711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8C189-B5E7-015A-D797-BEFF1C9AD8E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CB6FD9-22C2-DFD3-A8F7-C84B723AC862}"/>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On peut avoir d’un bon système de stéréo dans sa voiture, mais le but principal on se procure une voiture c’est pour la transportation.</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Si c’est seulement dans les Hallelujah(s) que le Saint Esprit s’est manifesté en toi, donc à quelle fin cela sert-elle ?</a:t>
            </a:r>
            <a:endParaRPr lang="en-US" sz="40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2817300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17981-4D11-B367-16B7-CBE86A4B98C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D4AF9C-8039-4855-DC91-85952D860A66}"/>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latin typeface="Arial Rounded MT Bold" panose="020F0704030504030204" pitchFamily="34" charset="0"/>
              </a:rPr>
              <a:t>Les malheureux de ce monde, bénéficient-ils de ton onction ?</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Les captifs, les enchaînées, les prisonniers, les démunis, les orphelins, les oppressés, les veuves, comment les assistes-tu par ton onction ?</a:t>
            </a:r>
            <a:endParaRPr lang="en-US" sz="4000"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L’esprit de la religion nous éloigne de ceux qui ont beaucoup plus besoin de notre onction.</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28549653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1C9B6-DF39-7128-BE14-6995BE9D68E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4DC36A-3016-E23A-4D6E-A2E01F1A713A}"/>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a:latin typeface="Arial Rounded MT Bold" panose="020F0704030504030204" pitchFamily="34" charset="0"/>
              </a:rPr>
              <a:t>Celui prêche la pure vérité de la bible peut ne pas avoir plus d’onction du Saint Esprit que celui qui visite les hôpitaux, qui soutient les malheureux de ce monde, qui prend soin des orphelins.</a:t>
            </a:r>
            <a:endParaRPr lang="en-US" sz="4800" dirty="0">
              <a:latin typeface="Arial Rounded MT Bold" panose="020F0704030504030204" pitchFamily="34" charset="0"/>
            </a:endParaRPr>
          </a:p>
        </p:txBody>
      </p:sp>
    </p:spTree>
    <p:extLst>
      <p:ext uri="{BB962C8B-B14F-4D97-AF65-F5344CB8AC3E}">
        <p14:creationId xmlns:p14="http://schemas.microsoft.com/office/powerpoint/2010/main" val="41522114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857EB-C31D-9E69-E793-3D7A7226A48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6A3872-2F03-3418-D35E-141BF48C9529}"/>
              </a:ext>
            </a:extLst>
          </p:cNvPr>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b="1" dirty="0">
                <a:solidFill>
                  <a:srgbClr val="0033CC"/>
                </a:solidFill>
                <a:latin typeface="Arial Rounded MT Bold" panose="020F0704030504030204" pitchFamily="34" charset="0"/>
              </a:rPr>
              <a:t>Jacques 1:27</a:t>
            </a:r>
            <a:r>
              <a:rPr lang="fr-FR" sz="4800" dirty="0">
                <a:solidFill>
                  <a:srgbClr val="0033CC"/>
                </a:solidFill>
                <a:latin typeface="Arial Rounded MT Bold" panose="020F0704030504030204" pitchFamily="34" charset="0"/>
              </a:rPr>
              <a:t> </a:t>
            </a:r>
          </a:p>
          <a:p>
            <a:pPr algn="just"/>
            <a:r>
              <a:rPr lang="fr-FR" sz="4800" dirty="0">
                <a:solidFill>
                  <a:srgbClr val="C00000"/>
                </a:solidFill>
                <a:latin typeface="Arial Rounded MT Bold" panose="020F0704030504030204" pitchFamily="34" charset="0"/>
              </a:rPr>
              <a:t>La religion pure et sans tache, devant Dieu notre Père, consiste à visiter les orphelins et les veuves dans leurs afflictions, et à se préserver des souillures du monde.</a:t>
            </a:r>
            <a:endParaRPr lang="en-US" sz="48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550367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AE5F4-9D47-F008-06FD-D9A46075A5C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153EC-361E-5EFE-63B2-6F4A03B78ED5}"/>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FFFF00"/>
                </a:solidFill>
                <a:latin typeface="Arial Rounded MT Bold" panose="020F0704030504030204" pitchFamily="34" charset="0"/>
              </a:rPr>
              <a:t>CONCLUSION</a:t>
            </a:r>
            <a:endParaRPr lang="en-US" sz="4400" dirty="0">
              <a:solidFill>
                <a:srgbClr val="FFFF00"/>
              </a:solidFill>
              <a:latin typeface="Arial Rounded MT Bold" panose="020F0704030504030204" pitchFamily="34" charset="0"/>
            </a:endParaRPr>
          </a:p>
          <a:p>
            <a:pPr lvl="0" algn="just"/>
            <a:r>
              <a:rPr lang="fr-FR" sz="4400" dirty="0">
                <a:solidFill>
                  <a:schemeClr val="bg1"/>
                </a:solidFill>
                <a:latin typeface="Arial Rounded MT Bold" panose="020F0704030504030204" pitchFamily="34" charset="0"/>
              </a:rPr>
              <a:t>Cessons tous cette pratique des pharisiens qui voulaient toujours se faire passer comme les près de Dieu par leur apparentes religiosités. Souvenez-vous comment Jésus les accusait toujours de tombes blanchies.</a:t>
            </a:r>
            <a:endParaRPr lang="en-US" sz="44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28768614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70CB8-B115-FCB0-E014-074D679C4E6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8ED24F-684D-4DCF-3C82-F833C99F67D7}"/>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5400" dirty="0">
                <a:solidFill>
                  <a:schemeClr val="bg1"/>
                </a:solidFill>
                <a:latin typeface="Arial Rounded MT Bold" panose="020F0704030504030204" pitchFamily="34" charset="0"/>
              </a:rPr>
              <a:t>Quand l’Esprit du Seigneur est réellement sur nous, Il apporte la liberté, le soulagement, le réconfort, la délivrance à nous et aux autres.</a:t>
            </a:r>
            <a:endParaRPr lang="en-US" sz="54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931828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3AC3B-EF2B-C9A8-DE25-CF51A4D2776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511AF8-2264-7D8D-A997-B34BAEAF3CF8}"/>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FFFF00"/>
                </a:solidFill>
                <a:latin typeface="Arial Rounded MT Bold" panose="020F0704030504030204" pitchFamily="34" charset="0"/>
              </a:rPr>
              <a:t>Lu 4 :18-19 </a:t>
            </a:r>
          </a:p>
          <a:p>
            <a:pPr algn="just"/>
            <a:r>
              <a:rPr lang="fr-FR" sz="4400" dirty="0">
                <a:solidFill>
                  <a:schemeClr val="bg1"/>
                </a:solidFill>
                <a:latin typeface="Arial Rounded MT Bold" panose="020F0704030504030204" pitchFamily="34" charset="0"/>
              </a:rPr>
              <a:t>18 L'Esprit du Seigneur est sur moi, Parce qu'il m'a oint pour annoncer une bonne nouvelle aux pauvres ; Il m'a envoyé pour guérir ceux qui ont le cœur brisé, </a:t>
            </a:r>
          </a:p>
        </p:txBody>
      </p:sp>
    </p:spTree>
    <p:extLst>
      <p:ext uri="{BB962C8B-B14F-4D97-AF65-F5344CB8AC3E}">
        <p14:creationId xmlns:p14="http://schemas.microsoft.com/office/powerpoint/2010/main" val="32987351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E4709-1D47-9BEC-681E-242C3AD27EF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DB88B4-AB04-F09A-7360-32E60336D6CD}"/>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chemeClr val="bg1"/>
                </a:solidFill>
                <a:latin typeface="Arial Rounded MT Bold" panose="020F0704030504030204" pitchFamily="34" charset="0"/>
              </a:rPr>
              <a:t>Pour proclamer aux captifs la délivrance, Et aux aveugles le recouvrement de la vue, Pour renvoyer libres les opprimés, Pour publier une année de grâce du Seigneur.</a:t>
            </a:r>
            <a:endParaRPr lang="en-US" sz="4000" dirty="0">
              <a:solidFill>
                <a:schemeClr val="bg1"/>
              </a:solidFill>
              <a:latin typeface="Arial Rounded MT Bold" panose="020F0704030504030204" pitchFamily="34" charset="0"/>
            </a:endParaRPr>
          </a:p>
          <a:p>
            <a:pPr lvl="0" algn="just"/>
            <a:r>
              <a:rPr lang="fr-FR" sz="4000" dirty="0">
                <a:solidFill>
                  <a:srgbClr val="FFFF00"/>
                </a:solidFill>
                <a:latin typeface="Arial Rounded MT Bold" panose="020F0704030504030204" pitchFamily="34" charset="0"/>
              </a:rPr>
              <a:t>Qu’il en soit ainsi pour vous, et que Dieu ajoute sa grâce à sa parole !</a:t>
            </a:r>
            <a:endParaRPr lang="en-US" sz="4000" dirty="0">
              <a:solidFill>
                <a:srgbClr val="FFFF00"/>
              </a:solidFill>
              <a:latin typeface="Arial Rounded MT Bold" panose="020F0704030504030204" pitchFamily="34" charset="0"/>
            </a:endParaRPr>
          </a:p>
          <a:p>
            <a:pPr algn="r"/>
            <a:r>
              <a:rPr lang="fr-FR" sz="4000" dirty="0">
                <a:solidFill>
                  <a:schemeClr val="bg1"/>
                </a:solidFill>
                <a:latin typeface="Arial Rounded MT Bold" panose="020F0704030504030204" pitchFamily="34" charset="0"/>
              </a:rPr>
              <a:t>AMEN !</a:t>
            </a:r>
            <a:endParaRPr lang="en-US" sz="4000" dirty="0">
              <a:solidFill>
                <a:schemeClr val="bg1"/>
              </a:solidFill>
              <a:latin typeface="Arial Rounded MT Bold" panose="020F0704030504030204" pitchFamily="34" charset="0"/>
            </a:endParaRPr>
          </a:p>
          <a:p>
            <a:pPr marL="0" indent="0">
              <a:buNone/>
            </a:pPr>
            <a:endParaRPr lang="en-US" dirty="0"/>
          </a:p>
        </p:txBody>
      </p:sp>
    </p:spTree>
    <p:extLst>
      <p:ext uri="{BB962C8B-B14F-4D97-AF65-F5344CB8AC3E}">
        <p14:creationId xmlns:p14="http://schemas.microsoft.com/office/powerpoint/2010/main" val="37273256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29615</TotalTime>
  <Words>1560</Words>
  <Application>Microsoft Office PowerPoint</Application>
  <PresentationFormat>On-screen Show (4:3)</PresentationFormat>
  <Paragraphs>84</Paragraphs>
  <Slides>34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Arial Rounded MT Bold</vt:lpstr>
      <vt:lpstr>Calibri</vt:lpstr>
      <vt:lpstr>Office Theme</vt:lpstr>
      <vt:lpstr>CHRIST THE ROCK CONGREGATION DIMANCHE 3 MAI 2026 ORATEUR: PASTEUR MARC E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Simeon</cp:lastModifiedBy>
  <cp:revision>297</cp:revision>
  <dcterms:created xsi:type="dcterms:W3CDTF">2022-04-13T13:36:19Z</dcterms:created>
  <dcterms:modified xsi:type="dcterms:W3CDTF">2026-05-01T14:31:28Z</dcterms:modified>
</cp:coreProperties>
</file>