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304" r:id="rId2"/>
    <p:sldId id="1622" r:id="rId3"/>
    <p:sldId id="1766" r:id="rId4"/>
    <p:sldId id="1767" r:id="rId5"/>
    <p:sldId id="1758" r:id="rId6"/>
    <p:sldId id="1768" r:id="rId7"/>
    <p:sldId id="1769" r:id="rId8"/>
    <p:sldId id="1770" r:id="rId9"/>
    <p:sldId id="1771" r:id="rId10"/>
    <p:sldId id="1772" r:id="rId11"/>
    <p:sldId id="1773" r:id="rId12"/>
    <p:sldId id="1759" r:id="rId13"/>
    <p:sldId id="1774" r:id="rId14"/>
    <p:sldId id="1775" r:id="rId15"/>
    <p:sldId id="1778" r:id="rId16"/>
    <p:sldId id="1760" r:id="rId17"/>
    <p:sldId id="1780" r:id="rId18"/>
    <p:sldId id="1781" r:id="rId19"/>
    <p:sldId id="1779" r:id="rId20"/>
    <p:sldId id="1782" r:id="rId21"/>
    <p:sldId id="1783" r:id="rId22"/>
    <p:sldId id="1784" r:id="rId23"/>
    <p:sldId id="1787" r:id="rId24"/>
    <p:sldId id="1785" r:id="rId25"/>
    <p:sldId id="1750" r:id="rId26"/>
    <p:sldId id="1788" r:id="rId27"/>
    <p:sldId id="1789" r:id="rId28"/>
    <p:sldId id="1790" r:id="rId29"/>
    <p:sldId id="1791" r:id="rId30"/>
    <p:sldId id="1792" r:id="rId31"/>
    <p:sldId id="1762" r:id="rId32"/>
    <p:sldId id="1793" r:id="rId33"/>
    <p:sldId id="1794" r:id="rId34"/>
    <p:sldId id="1795" r:id="rId35"/>
    <p:sldId id="1765" r:id="rId36"/>
    <p:sldId id="1796" r:id="rId37"/>
    <p:sldId id="1797" r:id="rId38"/>
    <p:sldId id="1798" r:id="rId39"/>
    <p:sldId id="1799" r:id="rId40"/>
    <p:sldId id="1751" r:id="rId41"/>
    <p:sldId id="1800" r:id="rId42"/>
    <p:sldId id="1803" r:id="rId43"/>
    <p:sldId id="1804" r:id="rId44"/>
    <p:sldId id="1757" r:id="rId45"/>
    <p:sldId id="1805" r:id="rId46"/>
    <p:sldId id="1806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99FF33"/>
    <a:srgbClr val="00FF00"/>
    <a:srgbClr val="0DE522"/>
    <a:srgbClr val="FC0AFC"/>
    <a:srgbClr val="460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4452" autoAdjust="0"/>
  </p:normalViewPr>
  <p:slideViewPr>
    <p:cSldViewPr>
      <p:cViewPr varScale="1">
        <p:scale>
          <a:sx n="75" d="100"/>
          <a:sy n="75" d="100"/>
        </p:scale>
        <p:origin x="1594" y="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351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AF5C8-1D43-4806-8BD8-4B4CD8D04E99}" type="datetimeFigureOut">
              <a:rPr lang="en-US" smtClean="0"/>
              <a:pPr/>
              <a:t>5/30/2026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EF3A9-6767-417A-90ED-648F6232AE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EF3A9-6767-417A-90ED-648F6232AE4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5/30/2026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5/30/2026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5/30/2026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5/30/2026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5/30/2026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5/30/2026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5/30/2026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5/30/2026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5/30/2026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5/30/2026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5/30/2026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81207-D212-45AE-B60F-0C7B3FAE7BD5}" type="datetimeFigureOut">
              <a:rPr lang="en-US" smtClean="0"/>
              <a:pPr/>
              <a:t>5/30/2026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s://pasteurmarcsimeon.com/wp-content/uploads/2020/07/lautorite-investie-dans-le-nom-de-jesus.pptx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BLE 2 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991600" cy="6858000"/>
          </a:xfrm>
          <a:prstGeom prst="rect">
            <a:avLst/>
          </a:prstGeom>
          <a:solidFill>
            <a:srgbClr val="00FF00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9812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/>
          </a:bodyPr>
          <a:lstStyle/>
          <a:p>
            <a:r>
              <a:rPr lang="en-US" sz="3600" b="1" dirty="0"/>
              <a:t>CHRIST THE ROCK CONGREGATION</a:t>
            </a:r>
            <a:br>
              <a:rPr lang="en-US" sz="3600" b="1" dirty="0"/>
            </a:br>
            <a:r>
              <a:rPr lang="en-US" sz="3600" b="1" dirty="0">
                <a:solidFill>
                  <a:srgbClr val="0033CC"/>
                </a:solidFill>
              </a:rPr>
              <a:t>DIMANCHE 31 MAI 2026</a:t>
            </a:r>
            <a:br>
              <a:rPr lang="en-US" sz="3600" b="1" dirty="0"/>
            </a:br>
            <a:r>
              <a:rPr lang="en-US" sz="3600" b="1" dirty="0"/>
              <a:t>ORATEUR: PASTEUR MARC E SIMEON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257800"/>
            <a:ext cx="9144000" cy="1600200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fr-FR" sz="4000" b="1" i="1" dirty="0">
                <a:solidFill>
                  <a:srgbClr val="0033CC"/>
                </a:solidFill>
              </a:rPr>
              <a:t>LES SENTIMENTS DE JÉSUS-CHRIST ET L’AUTORITÉ INVESTIE DANS SON NOM</a:t>
            </a:r>
            <a:endParaRPr lang="en-US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Philippiens 2:5-11</a:t>
            </a:r>
            <a:endParaRPr lang="en-US" sz="48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8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5 Ayez en vous les sentiments qui étaient en Jésus-Christ,</a:t>
            </a:r>
            <a:endParaRPr lang="en-US" sz="48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8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48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6 lequel, existant en forme de Dieu, n'a point regardé comme une proie à arracher d'être égal avec Dieu,</a:t>
            </a:r>
            <a:endParaRPr lang="en-US" sz="48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algn="just"/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5A32F-477D-7D50-78D8-456BB250F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951BFC-BFAB-0CD1-8DBB-7E20AC7BC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fr-FR" sz="42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7 mais s'est dépouillé lui-même, en prenant une forme de serviteur, en devenant semblable aux hommes ; et ayant paru comme un simple homme, </a:t>
            </a:r>
            <a:endParaRPr lang="en-US" sz="42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2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8 il s'est humilié lui-même, se rendant obéissant jusqu'à la mort, même jusqu'à la mort de la croix.</a:t>
            </a:r>
            <a:endParaRPr lang="en-US" sz="42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sz="42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934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F780A-10A6-905C-386F-40DE1DC0A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DE60D-7E3F-7F76-61A6-25200DDCC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9 C'est pourquoi aussi Dieu l'a souverainement élevé, et lui a donné le nom qui est au-dessus de tout nom,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10 afin qu'au nom de Jésus tout genou fléchisse dans les cieux, sur la terre et sous la terre,</a:t>
            </a:r>
            <a:endParaRPr lang="en-US" sz="4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 11 et que toute langue confesse que Jésus-Christ est Seigneur, à la gloire de Dieu le Père. </a:t>
            </a:r>
            <a:r>
              <a:rPr lang="fr-FR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AMEN!</a:t>
            </a:r>
            <a:endParaRPr lang="en-US" sz="4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104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EF180-FC19-81AC-45B3-8E074836F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533520-FADC-06B5-AD87-287D48D9B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000" b="1" dirty="0">
                <a:solidFill>
                  <a:srgbClr val="0033CC"/>
                </a:solidFill>
                <a:latin typeface="Arial Rounded MT Bold" panose="020F0704030504030204" pitchFamily="34" charset="0"/>
              </a:rPr>
              <a:t>INTRODUCTION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Un nom est une entité très puissante.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Chaque nom transmet un message.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Le nom d'une personne est parfois lié à son destin.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On trouve souvent des gens qui changent de nom parce que leurs anciens noms les ont mal représentés.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6201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E55BC-5E34-ADB7-6962-2FC93D2C1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8B2756-6974-2F9D-500F-E1A0CA288F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Beaucoup de gens ont reçu des noms d'après des démons.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Dieu a changé le nom d'Abram en Abraham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Dieu a changé le nom de </a:t>
            </a:r>
            <a:r>
              <a:rPr lang="fr-FR" sz="4000" dirty="0" err="1">
                <a:latin typeface="Arial Rounded MT Bold" panose="020F0704030504030204" pitchFamily="34" charset="0"/>
              </a:rPr>
              <a:t>Saraï</a:t>
            </a:r>
            <a:r>
              <a:rPr lang="fr-FR" sz="4000" dirty="0">
                <a:latin typeface="Arial Rounded MT Bold" panose="020F0704030504030204" pitchFamily="34" charset="0"/>
              </a:rPr>
              <a:t> en Sara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Dieu a changé le nom de Jacob en Israël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Jésus a changé le nom de Simon à Pierre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718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E1AC6-544D-1B28-6EDF-A506E8B76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58855-ADC0-04AC-718F-49581FCD74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Le nom de Saül de Tarse fut changé en Paul.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Chaque chrétien recevra un nom nouveau au ciel.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Jésus lui-même aura un nouveau nom.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Dans le monde des esprits, un nom n'est pas seulement un moyen d'identification, mais aussi un titre et une déclaration, une attestation.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715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C2108-8257-4DC9-F168-57375794A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58C5D7-4986-547D-08EA-0DB7743FC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Le nom d’une personne porte la distinction, la gloire, le pouvoir, la capacité, le rang social, la hiérarchie, etc.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Avant la chute, l'ancien nom de Satan était Lucifer, signifiant ange de lumière et d'influence.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Après la chute, le nom de Satan lui a été donné car il signifie adversaire.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798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A441F-9A6E-1640-8698-84E691333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7E22E0-15BA-CE5E-1B8F-3CC9048A2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dirty="0">
                <a:latin typeface="Arial Rounded MT Bold" panose="020F0704030504030204" pitchFamily="34" charset="0"/>
              </a:rPr>
              <a:t>Certains noms sont si puissants qu'il est interdit à d'autres de prononcer ce nom. </a:t>
            </a:r>
            <a:endParaRPr lang="en-US" sz="48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8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Le peuple juif dans l'Ancien Testament avait ce qui est rendu Yahweh pour le nom de Dieu. </a:t>
            </a:r>
            <a:endParaRPr lang="en-US" sz="48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263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7DD21-2CB3-771C-E8D2-9EFAA05B4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6E3B14-5149-1CEA-4349-E4668C3BA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3800" dirty="0">
                <a:latin typeface="Arial Rounded MT Bold" panose="020F0704030504030204" pitchFamily="34" charset="0"/>
              </a:rPr>
              <a:t>Les Juifs n'ont jamais prononcé ce nom ; et partout où il apparaît dans les Écritures hébraïques, ils le remplacent, en lisant, par le mot ADONAI, Seigneur, ou ELOHIM, Dieu. (Société américaine des tracts)</a:t>
            </a:r>
            <a:endParaRPr lang="en-US" sz="38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38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Quand un scribe devait écrire les lettres destinées à Dieu, il changeait la plume qu'il utilisait en révérence pour le nom extraordinaire de Jéhovah. </a:t>
            </a:r>
            <a:endParaRPr lang="en-US" sz="38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8116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A756D0-11F0-2B70-9E14-F04355DA8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B4F944-BB4D-7124-A0C6-A363A27DCD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dirty="0">
                <a:latin typeface="Arial Rounded MT Bold" panose="020F0704030504030204" pitchFamily="34" charset="0"/>
              </a:rPr>
              <a:t>Dans le monde physique, nous passons beaucoup de temps à l'école pour nous faire un nom dans la société.</a:t>
            </a:r>
            <a:endParaRPr lang="en-US" sz="48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8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On veut toujours s’associer avec les membres de notre famille qui sont fameux.</a:t>
            </a:r>
            <a:endParaRPr lang="en-US" sz="48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139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F7008-25E9-70EC-1615-D123629EB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378CBE-211E-F186-793B-F3F9523D3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PORTONS LES REGARDS MAINTENANT SUR JESUS</a:t>
            </a:r>
            <a:endParaRPr lang="en-US" sz="4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Le Fils Eternel de Dieu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La personnification de la sagesse</a:t>
            </a:r>
            <a:endParaRPr lang="en-US" sz="4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La deuxième Personne de la Trinite Divine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algn="just"/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Celui qui habite dans la lumière inaccessible</a:t>
            </a:r>
          </a:p>
          <a:p>
            <a:pPr algn="just"/>
            <a:r>
              <a:rPr lang="fr-FR" sz="4000" dirty="0">
                <a:latin typeface="Arial Rounded MT Bold" panose="020F0704030504030204" pitchFamily="34" charset="0"/>
              </a:rPr>
              <a:t>S’est dépouillé Lui-même de toute sa gloire.</a:t>
            </a:r>
            <a:endParaRPr lang="en-US" sz="3600" dirty="0">
              <a:latin typeface="Arial Rounded MT Bold" panose="020F0704030504030204" pitchFamily="34" charset="0"/>
            </a:endParaRPr>
          </a:p>
          <a:p>
            <a:pPr lvl="0" algn="just"/>
            <a:endParaRPr lang="en-US" sz="4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062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5A560-B194-D299-F319-2080EB67C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4C753F-1280-54C8-5292-2550C7D29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1" algn="just"/>
            <a:r>
              <a:rPr lang="fr-FR" sz="3800" dirty="0">
                <a:latin typeface="Arial Rounded MT Bold" panose="020F0704030504030204" pitchFamily="34" charset="0"/>
              </a:rPr>
              <a:t>En acceptant de laisser son trône d’ivoire ;</a:t>
            </a:r>
            <a:endParaRPr lang="en-US" sz="3800" dirty="0">
              <a:latin typeface="Arial Rounded MT Bold" panose="020F0704030504030204" pitchFamily="34" charset="0"/>
            </a:endParaRPr>
          </a:p>
          <a:p>
            <a:pPr lvl="1" algn="just"/>
            <a:r>
              <a:rPr lang="fr-FR" sz="3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En acceptant de se positionner au-dessous des anges ;</a:t>
            </a:r>
            <a:endParaRPr lang="en-US" sz="38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1" algn="just"/>
            <a:r>
              <a:rPr lang="fr-FR" sz="3800" dirty="0">
                <a:latin typeface="Arial Rounded MT Bold" panose="020F0704030504030204" pitchFamily="34" charset="0"/>
              </a:rPr>
              <a:t>En acceptant de passer par le ventre d’une femme pour avoir un corps humain ;</a:t>
            </a:r>
            <a:endParaRPr lang="en-US" sz="3800" dirty="0">
              <a:latin typeface="Arial Rounded MT Bold" panose="020F0704030504030204" pitchFamily="34" charset="0"/>
            </a:endParaRPr>
          </a:p>
          <a:p>
            <a:pPr lvl="1" algn="just"/>
            <a:r>
              <a:rPr lang="fr-FR" sz="3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En acceptant de vivre l’expérience d’un simple homme sans la luxure de la bourgeoisie.</a:t>
            </a:r>
            <a:endParaRPr lang="en-US" sz="38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3958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17870-13EF-6FB7-45DC-135275C6D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3E210-EE86-F112-D040-DD0B3D27C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 </a:t>
            </a:r>
            <a:r>
              <a:rPr lang="fr-FR" sz="4400" b="1" dirty="0">
                <a:solidFill>
                  <a:srgbClr val="0033CC"/>
                </a:solidFill>
                <a:latin typeface="Arial Rounded MT Bold" panose="020F0704030504030204" pitchFamily="34" charset="0"/>
              </a:rPr>
              <a:t>5 Ayez en vous les sentiments qui étaient en Jésus Christ, veut dire</a:t>
            </a:r>
            <a:r>
              <a:rPr lang="fr-FR" sz="44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 :</a:t>
            </a:r>
            <a:endParaRPr lang="en-US" sz="44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latin typeface="Arial Rounded MT Bold" panose="020F0704030504030204" pitchFamily="34" charset="0"/>
              </a:rPr>
              <a:t>Devenez comme Christ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Conduisez-vous de la même manière de Christ.</a:t>
            </a:r>
            <a:endParaRPr lang="en-US" sz="44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latin typeface="Arial Rounded MT Bold" panose="020F0704030504030204" pitchFamily="34" charset="0"/>
              </a:rPr>
              <a:t>Aspirez à avoir l’humilité de Jésus.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0251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5ED59-CA31-DDAF-E363-0088E7279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043021-A579-1801-27E5-59D7FED262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Dieu veut que notre vie coïncide à celle de Jésus.</a:t>
            </a:r>
            <a:endParaRPr lang="en-US" sz="48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800" dirty="0">
                <a:latin typeface="Arial Rounded MT Bold" panose="020F0704030504030204" pitchFamily="34" charset="0"/>
              </a:rPr>
              <a:t>C’est même un impératif. Nous devons avoir les sentiments qui étaient en Jésus.</a:t>
            </a:r>
            <a:endParaRPr lang="en-US" sz="48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8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Jésus est le modèle par excellence.</a:t>
            </a:r>
            <a:endParaRPr lang="en-US" sz="48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274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A1363-CA06-5BC7-F9EA-42B8451D0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78272-1301-CFD2-8956-3EF35F0363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 </a:t>
            </a:r>
            <a:r>
              <a:rPr lang="fr-FR" sz="40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6 lequel, existant en forme de Dieu,</a:t>
            </a:r>
            <a:endParaRPr lang="en-US" sz="4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Lequel était le Dieu incarné.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Lequel était 100% Dieu en essence</a:t>
            </a:r>
            <a:endParaRPr lang="en-US" sz="4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Lequel était La personnification de la sagesse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Lequel était la deuxième Personne de la Trinité divine</a:t>
            </a:r>
            <a:endParaRPr lang="en-US" sz="4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Lequel en Qui tout pouvoir était investi</a:t>
            </a:r>
            <a:endParaRPr lang="en-US" sz="40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470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9563F-6AF9-6AD7-C4E6-1248C25BE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85209-A375-7F31-F322-FDDF71CA16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N’a point regardé comme une proie à arracher d’être égal avec Dieu,</a:t>
            </a:r>
            <a:endParaRPr lang="en-US" sz="48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800" dirty="0">
                <a:latin typeface="Arial Rounded MT Bold" panose="020F0704030504030204" pitchFamily="34" charset="0"/>
              </a:rPr>
              <a:t>Il a mis de côté ses privilèges et ses mérites.</a:t>
            </a:r>
            <a:endParaRPr lang="en-US" sz="48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Il a passé outre de sa grande position et de sa hiérarchie.</a:t>
            </a:r>
            <a:endParaRPr lang="en-US" sz="48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7291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5C24B-7928-E2AC-E466-55CE82E21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F3A01C-8AE9-E967-D125-8E66F8506D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fr-FR" sz="5400" dirty="0">
                <a:latin typeface="Arial Rounded MT Bold" panose="020F0704030504030204" pitchFamily="34" charset="0"/>
              </a:rPr>
              <a:t>Il préféra de s’identifier comme Fils de l’homme plutôt que de son titre céleste.</a:t>
            </a:r>
            <a:endParaRPr lang="en-US" sz="54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54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Il préféra de faire des miracles a huis clos, défendant toujours aux bénéficiaires de révéler son identité.</a:t>
            </a:r>
            <a:endParaRPr lang="en-US" sz="54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endParaRPr lang="en-US" dirty="0"/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1603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95BB1-F15C-9B4C-0494-DE4985F2E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975C6-6448-7AFC-B324-5812864F16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3800" b="1" dirty="0">
                <a:solidFill>
                  <a:srgbClr val="0033CC"/>
                </a:solidFill>
                <a:latin typeface="Arial Rounded MT Bold" panose="020F0704030504030204" pitchFamily="34" charset="0"/>
              </a:rPr>
              <a:t>7 mais s’est dépouillé lui-même,</a:t>
            </a:r>
            <a:endParaRPr lang="en-US" sz="38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3800" dirty="0">
                <a:latin typeface="Arial Rounded MT Bold" panose="020F0704030504030204" pitchFamily="34" charset="0"/>
              </a:rPr>
              <a:t>Dépouillement volontaire</a:t>
            </a:r>
            <a:endParaRPr lang="en-US" sz="38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38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Accepter volontairement une diminution de son statut pour se conformer à la tâche en question.</a:t>
            </a:r>
            <a:endParaRPr lang="en-US" sz="38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3800" dirty="0">
                <a:latin typeface="Arial Rounded MT Bold" panose="020F0704030504030204" pitchFamily="34" charset="0"/>
              </a:rPr>
              <a:t>Accepter de revertier l’image d’un homme simple.</a:t>
            </a:r>
            <a:endParaRPr lang="en-US" sz="38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38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Se dépouiller de ses droits et de ses mérites. </a:t>
            </a:r>
            <a:r>
              <a:rPr lang="fr-FR" sz="3800" dirty="0">
                <a:latin typeface="Arial Rounded MT Bold" panose="020F0704030504030204" pitchFamily="34" charset="0"/>
              </a:rPr>
              <a:t>(Exemple : distribution des surettes en Haïti)</a:t>
            </a:r>
            <a:endParaRPr lang="en-US" sz="3800" dirty="0"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6499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CAF8C-7CE4-0685-058C-59E18A534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1B512-4CEA-84A0-E707-8C2F30BECD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3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En prenant une forme de serviteur,</a:t>
            </a:r>
            <a:endParaRPr lang="en-US" sz="38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3800" dirty="0">
                <a:latin typeface="Arial Rounded MT Bold" panose="020F0704030504030204" pitchFamily="34" charset="0"/>
              </a:rPr>
              <a:t>Acceptant de devenir serviteur</a:t>
            </a:r>
            <a:endParaRPr lang="en-US" sz="38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3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Un Simple envoyé</a:t>
            </a:r>
            <a:endParaRPr lang="en-US" sz="38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3800" dirty="0">
                <a:latin typeface="Arial Rounded MT Bold" panose="020F0704030504030204" pitchFamily="34" charset="0"/>
              </a:rPr>
              <a:t>Une personne dépendante</a:t>
            </a:r>
            <a:endParaRPr lang="en-US" sz="38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3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Une personne qui répond à un supérieur.</a:t>
            </a:r>
            <a:endParaRPr lang="en-US" sz="38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3800" dirty="0">
                <a:latin typeface="Arial Rounded MT Bold" panose="020F0704030504030204" pitchFamily="34" charset="0"/>
              </a:rPr>
              <a:t>Jésus joua ce rôle si parfaitement bien, que certains novices questionnent son égalité avec le Père.</a:t>
            </a:r>
            <a:endParaRPr lang="en-US" sz="3800" dirty="0"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7973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93E8B-247F-A643-ED70-6F69231DE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ADEAA-94CD-C00D-7049-46C0DA9430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b="1" dirty="0">
                <a:solidFill>
                  <a:srgbClr val="7030A0"/>
                </a:solidFill>
                <a:latin typeface="Arial Rounded MT Bold" panose="020F0704030504030204" pitchFamily="34" charset="0"/>
              </a:rPr>
              <a:t>En devenant semblable aux hommes ;</a:t>
            </a:r>
            <a:endParaRPr lang="en-US" sz="4000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Le Dieu invisible omni présent accepta les limitations du corps humain.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Le Dieu omnipotent accepta de devenir une créature en besoin d’aide.</a:t>
            </a:r>
            <a:endParaRPr lang="en-US" sz="4000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Le Dieu Créateur accepte de vivre la totalité de l’expérience humaine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0841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4C04A-5DE5-0446-0902-6CE1DA368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AA753-D94C-5A09-5D32-8E2138340A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b="1" dirty="0">
                <a:latin typeface="Arial Rounded MT Bold" panose="020F0704030504030204" pitchFamily="34" charset="0"/>
              </a:rPr>
              <a:t>Et ayant paru comme un simple homme,</a:t>
            </a:r>
            <a:endParaRPr lang="en-US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dirty="0">
                <a:latin typeface="Arial Rounded MT Bold" panose="020F0704030504030204" pitchFamily="34" charset="0"/>
              </a:rPr>
              <a:t>Il refusa même de faire l’expérience d’une âme bien née.</a:t>
            </a:r>
            <a:endParaRPr lang="en-US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dirty="0">
                <a:latin typeface="Arial Rounded MT Bold" panose="020F0704030504030204" pitchFamily="34" charset="0"/>
              </a:rPr>
              <a:t>Il refusa même l’expérience de la noblesse.</a:t>
            </a:r>
            <a:endParaRPr lang="en-US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dirty="0">
                <a:latin typeface="Arial Rounded MT Bold" panose="020F0704030504030204" pitchFamily="34" charset="0"/>
              </a:rPr>
              <a:t>Sa naissance était célébrée par les bergers.</a:t>
            </a:r>
            <a:endParaRPr lang="en-US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dirty="0">
                <a:latin typeface="Arial Rounded MT Bold" panose="020F0704030504030204" pitchFamily="34" charset="0"/>
              </a:rPr>
              <a:t>Son ministère s’est déroulé parmi les simples.</a:t>
            </a:r>
            <a:endParaRPr lang="en-US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dirty="0">
                <a:latin typeface="Arial Rounded MT Bold" panose="020F0704030504030204" pitchFamily="34" charset="0"/>
              </a:rPr>
              <a:t>Il a eu un métier comme tout homme, celui de charpentier.</a:t>
            </a:r>
            <a:endParaRPr lang="en-US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dirty="0">
                <a:latin typeface="Arial Rounded MT Bold" panose="020F0704030504030204" pitchFamily="34" charset="0"/>
              </a:rPr>
              <a:t>Il connut la faim, la soif, la nudité et le manque d’argent etc.</a:t>
            </a:r>
            <a:endParaRPr lang="en-US" dirty="0"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43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A2F5F-4D0E-4323-7DE9-FDA5F585D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2892D-C3FC-591C-A685-7D3B0C783B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Et ayant paru comme un simple homme,</a:t>
            </a:r>
            <a:endParaRPr lang="en-US" sz="44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latin typeface="Arial Rounded MT Bold" panose="020F0704030504030204" pitchFamily="34" charset="0"/>
              </a:rPr>
              <a:t>Il refusa même de faire l’expérience d’une âme bien née.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Il refusa même l’expérience de la noblesse.</a:t>
            </a:r>
            <a:endParaRPr lang="en-US" sz="44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Sa naissance était célébrée par les bergers.</a:t>
            </a:r>
            <a:endParaRPr lang="en-US" sz="44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5738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47F56-1613-4BC6-BF8D-36996F699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9E93A-C441-36B6-60FB-F146CAF1C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dirty="0">
                <a:latin typeface="Arial Rounded MT Bold" panose="020F0704030504030204" pitchFamily="34" charset="0"/>
              </a:rPr>
              <a:t>Son ministère s’est déroulé parmi les simples.</a:t>
            </a:r>
            <a:endParaRPr lang="en-US" sz="48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Il a eu un métier comme tout homme, celui de charpentier.</a:t>
            </a:r>
            <a:endParaRPr lang="en-US" sz="48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800" dirty="0">
                <a:latin typeface="Arial Rounded MT Bold" panose="020F0704030504030204" pitchFamily="34" charset="0"/>
              </a:rPr>
              <a:t>Il connut la faim, la soif, la nudité et le manque d’argent etc.</a:t>
            </a:r>
            <a:endParaRPr lang="en-US" sz="4800" dirty="0"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1340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E9786-88EB-E931-60A5-76768CDC0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68045F-7F6A-6CE3-F450-38132886C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3600" b="1" dirty="0">
                <a:solidFill>
                  <a:srgbClr val="0033CC"/>
                </a:solidFill>
                <a:latin typeface="Arial Rounded MT Bold" panose="020F0704030504030204" pitchFamily="34" charset="0"/>
              </a:rPr>
              <a:t>8 Il s’est humilié lui-même, se rendant obéissant jusqu’à la mort,</a:t>
            </a:r>
            <a:endParaRPr lang="en-US" sz="36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Etant sans péché, la mort n’avait pas de pouvoir sur Lui,</a:t>
            </a:r>
            <a:r>
              <a:rPr lang="en-US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>
                <a:latin typeface="Arial Rounded MT Bold" panose="020F0704030504030204" pitchFamily="34" charset="0"/>
              </a:rPr>
              <a:t>Il accepta volontairement l’expérience de la mort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Il ne mérita pas même la mort d’un homme juste étant sans péché.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Il accepta l’expérience complète de l’homme faible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9808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3E4EA-C5DF-7FF0-FABF-829168784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1E5F71-5134-CED5-1686-1C3D63EFFF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36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Même jusqu’à la mort de la croix.</a:t>
            </a:r>
            <a:endParaRPr lang="en-US" sz="36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3600" dirty="0">
                <a:latin typeface="Arial Rounded MT Bold" panose="020F0704030504030204" pitchFamily="34" charset="0"/>
              </a:rPr>
              <a:t>Non seulement qu’il accepta la mort qui est le sort commun de tous les êtres vivants,</a:t>
            </a:r>
            <a:endParaRPr lang="en-US" sz="36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Il accepta la mort du plus vil des hommes.</a:t>
            </a:r>
            <a:endParaRPr lang="en-US" sz="36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3600" dirty="0">
                <a:latin typeface="Arial Rounded MT Bold" panose="020F0704030504030204" pitchFamily="34" charset="0"/>
              </a:rPr>
              <a:t>Il accepta la mort la plus cruelle, la mort d’un criminel, la mort d’un maudit.</a:t>
            </a:r>
            <a:endParaRPr lang="en-US" sz="36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Jésus accepta de devenir péché pour nous.</a:t>
            </a:r>
            <a:endParaRPr lang="en-US" sz="36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6890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17C0D-894E-9D2C-CD97-44C4E9336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ACF92B-C99A-F45C-A5A9-CCE223667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>
                <a:latin typeface="Arial Rounded MT Bold" panose="020F0704030504030204" pitchFamily="34" charset="0"/>
              </a:rPr>
              <a:t> </a:t>
            </a:r>
            <a:r>
              <a:rPr lang="fr-FR" sz="4400" b="1" dirty="0">
                <a:solidFill>
                  <a:srgbClr val="7030A0"/>
                </a:solidFill>
                <a:latin typeface="Arial Rounded MT Bold" panose="020F0704030504030204" pitchFamily="34" charset="0"/>
              </a:rPr>
              <a:t>9 C’est pourquoi aussi</a:t>
            </a:r>
            <a:endParaRPr lang="en-US" sz="4400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latin typeface="Arial Rounded MT Bold" panose="020F0704030504030204" pitchFamily="34" charset="0"/>
              </a:rPr>
              <a:t>En raison d’être, en Vêtu de l’action posée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En conséquence de son humilité</a:t>
            </a:r>
            <a:endParaRPr lang="en-US" sz="4400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latin typeface="Arial Rounded MT Bold" panose="020F0704030504030204" pitchFamily="34" charset="0"/>
              </a:rPr>
              <a:t>Comme rémunération pour son sacrifice.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Proportionnellement à son humilité</a:t>
            </a:r>
            <a:r>
              <a:rPr lang="fr-FR" sz="4400" dirty="0">
                <a:latin typeface="Arial Rounded MT Bold" panose="020F0704030504030204" pitchFamily="34" charset="0"/>
              </a:rPr>
              <a:t>,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1977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84D3E-0996-B658-A396-C9273B167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BDB91C-F872-678C-6475-861140449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b="1" dirty="0">
                <a:solidFill>
                  <a:srgbClr val="0033CC"/>
                </a:solidFill>
                <a:latin typeface="Arial Rounded MT Bold" panose="020F0704030504030204" pitchFamily="34" charset="0"/>
              </a:rPr>
              <a:t>Dieu l’a souverainement élevé,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Puisqu’Il avait mis de côté sa souveraineté pour accomplir la mission du salut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Puisqu’il s’était humilie volontairement pour accomplir le dessein de Dieu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Puisqu’Il a accepté de se descendre jusqu’au règne des hommes</a:t>
            </a:r>
            <a:endParaRPr lang="en-US" sz="40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58040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4E25C-E881-B541-8ACE-DEE3ADA50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3EE65-A78B-5A23-8048-AF1754D2E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600" dirty="0">
                <a:latin typeface="Arial Rounded MT Bold" panose="020F0704030504030204" pitchFamily="34" charset="0"/>
              </a:rPr>
              <a:t>Puisqu’il a accepté une apparente diminution de valeur en devenant un homme,</a:t>
            </a:r>
            <a:endParaRPr lang="en-US" sz="46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Dieu le Père, Lui a donné la plus grande des promotions imaginables. </a:t>
            </a:r>
            <a:endParaRPr lang="en-US" sz="46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Dieu l’a souverainement élevé</a:t>
            </a:r>
            <a:endParaRPr lang="en-US" sz="46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1752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2CAF1F-9092-4852-8135-893B2EFF0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2468D-1A67-4FB8-6334-E08613F68C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Et lui a donné le nom qui est au-dessus de tout nom,</a:t>
            </a:r>
            <a:endParaRPr lang="en-US" sz="44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latin typeface="Arial Rounded MT Bold" panose="020F0704030504030204" pitchFamily="34" charset="0"/>
              </a:rPr>
              <a:t>Le nom au-dessus de tout nom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Le nom muni de toute autorité</a:t>
            </a:r>
            <a:endParaRPr lang="en-US" sz="44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latin typeface="Arial Rounded MT Bold" panose="020F0704030504030204" pitchFamily="34" charset="0"/>
              </a:rPr>
              <a:t>Le nom le plus puissant de la terre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Le nom qui correspond à son statut.</a:t>
            </a:r>
            <a:endParaRPr lang="en-US" sz="44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1271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A7395-1ECA-8BA5-385F-AE50F149B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40BEA-ACB5-89BD-B8EE-1EDC4F939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3800" b="1" dirty="0">
                <a:solidFill>
                  <a:srgbClr val="7030A0"/>
                </a:solidFill>
                <a:latin typeface="Arial Rounded MT Bold" panose="020F0704030504030204" pitchFamily="34" charset="0"/>
              </a:rPr>
              <a:t>10 afin qu’au nom de Jésus tout genou fléchisse</a:t>
            </a:r>
            <a:endParaRPr lang="en-US" sz="3800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3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Tout genou fléchisse</a:t>
            </a:r>
            <a:r>
              <a:rPr lang="en-US" sz="3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, </a:t>
            </a:r>
            <a:r>
              <a:rPr lang="en-US" sz="38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= </a:t>
            </a:r>
            <a:r>
              <a:rPr lang="fr-FR" sz="38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Dignité absolu, respect, autorité, puissance, valeur, pouvoir, domination.</a:t>
            </a:r>
            <a:endParaRPr lang="en-US" sz="3800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3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Tout être créée lui est assujetti;</a:t>
            </a:r>
            <a:r>
              <a:rPr lang="en-US" sz="3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Tout l’univers est au-dessous de Jésus</a:t>
            </a:r>
            <a:endParaRPr lang="en-US" sz="38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3800" dirty="0">
                <a:latin typeface="Arial Rounded MT Bold" panose="020F0704030504030204" pitchFamily="34" charset="0"/>
              </a:rPr>
              <a:t>Toutes les forces de la nature sont soumises à l’autorité de Jésus.</a:t>
            </a:r>
            <a:endParaRPr lang="en-US" sz="3800" dirty="0">
              <a:latin typeface="Arial Rounded MT Bold" panose="020F0704030504030204" pitchFamily="34" charset="0"/>
            </a:endParaRPr>
          </a:p>
          <a:p>
            <a:pPr algn="just"/>
            <a:endParaRPr lang="en-US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8303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4C9CE1-EC17-F3A0-D588-5B0AE1074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196BF-DC1D-9B68-FADF-E29BFAB03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4800" b="1" dirty="0">
                <a:solidFill>
                  <a:srgbClr val="0033CC"/>
                </a:solidFill>
                <a:latin typeface="Arial Rounded MT Bold" panose="020F0704030504030204" pitchFamily="34" charset="0"/>
              </a:rPr>
              <a:t>Dans les cieux, sur la terre et sous la terre, et dans toutes juridictions.</a:t>
            </a:r>
            <a:br>
              <a:rPr lang="fr-FR" sz="4800" dirty="0">
                <a:latin typeface="Arial Rounded MT Bold" panose="020F0704030504030204" pitchFamily="34" charset="0"/>
              </a:rPr>
            </a:br>
            <a:endParaRPr lang="fr-FR" sz="4800" dirty="0">
              <a:latin typeface="Arial Rounded MT Bold" panose="020F0704030504030204" pitchFamily="34" charset="0"/>
            </a:endParaRPr>
          </a:p>
          <a:p>
            <a:r>
              <a:rPr lang="fr-FR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Dans les cieux</a:t>
            </a:r>
            <a:r>
              <a:rPr lang="fr-FR" sz="4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endParaRPr lang="en-US" sz="48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800" dirty="0">
                <a:latin typeface="Arial Rounded MT Bold" panose="020F0704030504030204" pitchFamily="34" charset="0"/>
              </a:rPr>
              <a:t>Le monde spirituel </a:t>
            </a:r>
            <a:endParaRPr lang="en-US" sz="48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800" dirty="0">
                <a:latin typeface="Arial Rounded MT Bold" panose="020F0704030504030204" pitchFamily="34" charset="0"/>
              </a:rPr>
              <a:t>Les êtres célestes </a:t>
            </a:r>
            <a:endParaRPr lang="en-US" sz="48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800" dirty="0">
                <a:latin typeface="Arial Rounded MT Bold" panose="020F0704030504030204" pitchFamily="34" charset="0"/>
              </a:rPr>
              <a:t>Le monde invisible</a:t>
            </a:r>
            <a:endParaRPr lang="en-US" sz="4800" dirty="0">
              <a:latin typeface="Arial Rounded MT Bold" panose="020F0704030504030204" pitchFamily="34" charset="0"/>
            </a:endParaRPr>
          </a:p>
          <a:p>
            <a:pPr algn="just"/>
            <a:endParaRPr lang="en-US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141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BEDFF-50AF-DE9E-4C7A-09E2CE4AC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B5822-9E13-64DF-5C45-EEF796AE8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60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Sur la terre</a:t>
            </a:r>
            <a:endParaRPr lang="en-US" sz="6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6000" dirty="0">
                <a:latin typeface="Arial Rounded MT Bold" panose="020F0704030504030204" pitchFamily="34" charset="0"/>
              </a:rPr>
              <a:t>Dans le visible </a:t>
            </a:r>
            <a:endParaRPr lang="en-US" sz="6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6000" dirty="0">
                <a:latin typeface="Arial Rounded MT Bold" panose="020F0704030504030204" pitchFamily="34" charset="0"/>
              </a:rPr>
              <a:t>Dans le cosmos </a:t>
            </a:r>
            <a:endParaRPr lang="en-US" sz="6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5400" dirty="0">
                <a:latin typeface="Arial Rounded MT Bold" panose="020F0704030504030204" pitchFamily="34" charset="0"/>
              </a:rPr>
              <a:t>Dans le monde matériel</a:t>
            </a:r>
            <a:endParaRPr lang="en-US" sz="5400" dirty="0">
              <a:latin typeface="Arial Rounded MT Bold" panose="020F0704030504030204" pitchFamily="34" charset="0"/>
            </a:endParaRPr>
          </a:p>
          <a:p>
            <a:pPr algn="just"/>
            <a:endParaRPr lang="en-US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028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9139C-490C-2E47-CEE7-085AE2C51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0CFF12-A745-86F7-59E1-3DA4BCE95E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Sous la terre</a:t>
            </a:r>
            <a:endParaRPr lang="en-US" sz="4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Dans le monde des ténèbres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Dans le monde satanique</a:t>
            </a:r>
            <a:endParaRPr lang="en-US" sz="4000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Dans le règne des anges déchus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Dans le séjour des morts</a:t>
            </a:r>
            <a:endParaRPr lang="en-US" sz="4000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Dans le sein d’Abraham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Dans la géhenne éternelle</a:t>
            </a:r>
            <a:endParaRPr lang="en-US" sz="4000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0611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45817-34DC-FEC9-1241-90BA2442E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53EBD9-F458-E763-68A0-D4E5282F2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>
                <a:latin typeface="Arial Rounded MT Bold" panose="020F0704030504030204" pitchFamily="34" charset="0"/>
              </a:rPr>
              <a:t>11 et que toute langue confesse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Toute Lange confesse</a:t>
            </a:r>
            <a:endParaRPr lang="en-US" sz="4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Soumission universelle</a:t>
            </a:r>
            <a:endParaRPr lang="en-US" sz="4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Soumission globale</a:t>
            </a:r>
            <a:endParaRPr lang="en-US" sz="4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Les langues des anges et celles des hommes</a:t>
            </a:r>
            <a:endParaRPr lang="en-US" sz="4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Tout être vivant</a:t>
            </a:r>
            <a:endParaRPr lang="en-US" sz="4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0918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D49E98-CF95-793E-76CE-84B4F3CC2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2A862-9350-1A63-7BF7-8C33B1B78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>
                <a:latin typeface="Arial Rounded MT Bold" panose="020F0704030504030204" pitchFamily="34" charset="0"/>
              </a:rPr>
              <a:t>Il faut que toute être répète et avoue la seigneurie de Jésus.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Cette tâche sera la plus difficile à Satan qui voulut usurper cette position de seigneur pour lui-même.</a:t>
            </a:r>
            <a:endParaRPr lang="en-US" sz="4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latin typeface="Arial Rounded MT Bold" panose="020F0704030504030204" pitchFamily="34" charset="0"/>
              </a:rPr>
              <a:t>Il va devoir répéter de concert avec le reste de la création que Jésus Christ est Seigneur.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algn="just"/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643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37731-9495-A430-28C3-25B031E33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786591-19D2-5E06-F501-E9B9E815B3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Que Jésus Christ est Seigneur,</a:t>
            </a:r>
            <a:endParaRPr lang="en-US" sz="4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latin typeface="Arial Rounded MT Bold" panose="020F0704030504030204" pitchFamily="34" charset="0"/>
              </a:rPr>
              <a:t>Que Jésus est le chef suprême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latin typeface="Arial Rounded MT Bold" panose="020F0704030504030204" pitchFamily="34" charset="0"/>
              </a:rPr>
              <a:t>Que Jésus domine éternellement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latin typeface="Arial Rounded MT Bold" panose="020F0704030504030204" pitchFamily="34" charset="0"/>
              </a:rPr>
              <a:t>Que Jésus est le vainqueur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latin typeface="Arial Rounded MT Bold" panose="020F0704030504030204" pitchFamily="34" charset="0"/>
              </a:rPr>
              <a:t>Que Jésus est le commandant en chef</a:t>
            </a:r>
            <a:endParaRPr lang="en-US" sz="44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8720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63F31-1EE7-6107-57BD-B614B9068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4178C9-4AAE-DEA3-DFC3-F7DEA2726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À la gloire de Dieu le Père.</a:t>
            </a:r>
            <a:endParaRPr lang="en-US" sz="4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Tout ceci pour plaire à Dieu le Père.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Tout ceci pour rendre hommage au créateur de l’univers</a:t>
            </a:r>
            <a:endParaRPr lang="en-US" sz="4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latin typeface="Arial Rounded MT Bold" panose="020F0704030504030204" pitchFamily="34" charset="0"/>
              </a:rPr>
              <a:t>Tout ceci pour rendre hommage à la trinité céleste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Tout ceci pour rendre gloire au Dieu qui a frayé le plan du salut de l’humanité.</a:t>
            </a:r>
            <a:endParaRPr lang="en-US" sz="4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4070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D24ED-CFC7-98CE-FA76-171C3F9B9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7C10D0-807E-DD1C-2923-9401AEABF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>
                <a:latin typeface="Arial Rounded MT Bold" panose="020F0704030504030204" pitchFamily="34" charset="0"/>
              </a:rPr>
              <a:t>Tout ceci pour rendre gloire à la patience et à la sagesse de Dieu pour ramener la création toute entière dans l’ordre qu’elle avait été avant la chute des anges et des hommes.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algn="just"/>
            <a:r>
              <a:rPr lang="fr-FR" sz="44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Tout ceci pour vérifier la grandeur insondable de Dieu.</a:t>
            </a:r>
            <a:endParaRPr lang="en-US" sz="4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9828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94B97-4BCC-9CB8-0007-8A704D589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C9BD32-C61B-B736-1439-691918962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b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CONCLUSION</a:t>
            </a:r>
            <a:endParaRPr lang="en-US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Nous sommes exhortés à avoir les sentiments d’humilité qui étaient en Jésus Christ.</a:t>
            </a:r>
            <a:endParaRPr lang="en-US" sz="40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Prov 29:23 ¶ L’orgueil d’un homme l’abaisse, Mais celui qui est humble d’esprit obtient la gloire.</a:t>
            </a:r>
            <a:endParaRPr lang="en-US" sz="4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Jacques 4:6 c’est pourquoi l’Écriture dit: Dieu résiste aux orgueilleux, Mais il fait grâce aux humbles.</a:t>
            </a:r>
            <a:endParaRPr lang="en-US" sz="40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262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ADF3B-21E5-4097-7CB4-F653487DC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701FAC-F9DD-29CA-F198-32330A8B38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>
                <a:latin typeface="Arial Rounded MT Bold" panose="020F0704030504030204" pitchFamily="34" charset="0"/>
              </a:rPr>
              <a:t>LES SENTIMENTS DE JÉSUS CHRIST ET </a:t>
            </a:r>
            <a:r>
              <a:rPr lang="fr-FR" sz="4000" dirty="0">
                <a:latin typeface="Arial Rounded MT Bold" panose="020F0704030504030204" pitchFamily="34" charset="0"/>
                <a:hlinkClick r:id="rId2" tooltip="L'AUTORITE INVESTIE DANS LE NOM DE JESUS"/>
              </a:rPr>
              <a:t>L’AUTORITÉ</a:t>
            </a:r>
            <a:r>
              <a:rPr lang="en-US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>
                <a:latin typeface="Arial Rounded MT Bold" panose="020F0704030504030204" pitchFamily="34" charset="0"/>
              </a:rPr>
              <a:t>INVESTIE DANS SON NOM </a:t>
            </a:r>
            <a:endParaRPr lang="fr-FR" sz="40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000" dirty="0" err="1">
                <a:solidFill>
                  <a:srgbClr val="0033CC"/>
                </a:solidFill>
                <a:latin typeface="Arial Rounded MT Bold" panose="020F0704030504030204" pitchFamily="34" charset="0"/>
              </a:rPr>
              <a:t>Php</a:t>
            </a:r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 2:5-11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5 Ayez en vous les sentiments qui étaient en Jésus-Christ,</a:t>
            </a:r>
            <a:endParaRPr lang="en-US" sz="40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 6 lequel, existant en forme de Dieu, n'a point regardé comme une proie à arracher d'être égal avec Dieu,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9842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F121C-1FDF-939A-1D70-F5F387795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8746E-45F1-EB97-491E-27F7AA0EE2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7 mais s'est dépouillé lui-même, en prenant une forme de serviteur, en devenant semblable aux hommes; et ayant paru comme un simple homme, </a:t>
            </a:r>
            <a:endParaRPr lang="en-US" sz="36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36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8 il s'est humilié lui-même, se rendant obéissant jusqu'à la mort, même jusqu'à la mort de la croix.</a:t>
            </a:r>
            <a:endParaRPr lang="en-US" sz="36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36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 9 C'est pourquoi aussi Dieu l'a souverainement élevé, et lui a donné le nom qui est au-dessus de tout nom,</a:t>
            </a:r>
            <a:endParaRPr lang="en-US" sz="36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4492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5554C-CEC9-724C-E7B6-A2871A609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0DE4AA-9D00-7C04-B31F-3497925CFB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10 afin qu'au nom de Jésus tout genou fléchisse dans les cieux, sur la terre et sous la terre,</a:t>
            </a:r>
            <a:endParaRPr lang="en-US" sz="44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4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11 et que toute langue confesse que Jésus-Christ est Seigneur, à la gloire de Dieu le Père.</a:t>
            </a:r>
            <a:endParaRPr lang="en-US" sz="44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  <a:p>
            <a:pPr algn="r"/>
            <a:r>
              <a:rPr lang="en-US" sz="4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AMEN !</a:t>
            </a:r>
          </a:p>
        </p:txBody>
      </p:sp>
    </p:spTree>
    <p:extLst>
      <p:ext uri="{BB962C8B-B14F-4D97-AF65-F5344CB8AC3E}">
        <p14:creationId xmlns:p14="http://schemas.microsoft.com/office/powerpoint/2010/main" val="11726919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24386-D6A2-5F9A-678A-9B9509633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BE127-7DB6-8A78-6563-8324F35C43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rgbClr val="FF0000"/>
                </a:solidFill>
                <a:latin typeface="Arial Narrow" panose="020B0606020202030204" pitchFamily="34" charset="0"/>
              </a:rPr>
              <a:t>8 Fr CE </a:t>
            </a:r>
            <a:r>
              <a:rPr lang="fr-FR" b="1" u="sng" dirty="0">
                <a:solidFill>
                  <a:srgbClr val="FF0000"/>
                </a:solidFill>
                <a:latin typeface="Arial Narrow" panose="020B0606020202030204" pitchFamily="34" charset="0"/>
              </a:rPr>
              <a:t>Dans les cieux et sur la terre</a:t>
            </a:r>
            <a:endParaRPr lang="en-US" b="1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b="1" dirty="0">
                <a:solidFill>
                  <a:srgbClr val="FF0000"/>
                </a:solidFill>
                <a:latin typeface="Arial Narrow" panose="020B0606020202030204" pitchFamily="34" charset="0"/>
              </a:rPr>
              <a:t>1</a:t>
            </a:r>
            <a:endParaRPr lang="en-US" b="1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latin typeface="Arial Narrow" panose="020B0606020202030204" pitchFamily="34" charset="0"/>
              </a:rPr>
              <a:t>Dans les cieux et sur la terre</a:t>
            </a:r>
            <a:endParaRPr lang="en-US" sz="4000" b="1" dirty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latin typeface="Arial Narrow" panose="020B0606020202030204" pitchFamily="34" charset="0"/>
              </a:rPr>
              <a:t>Il n’est aucun nom plus doux,</a:t>
            </a:r>
            <a:endParaRPr lang="en-US" sz="4000" b="1" dirty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latin typeface="Arial Narrow" panose="020B0606020202030204" pitchFamily="34" charset="0"/>
              </a:rPr>
              <a:t>Aucun que mon cœur préfère</a:t>
            </a:r>
            <a:endParaRPr lang="en-US" sz="4000" b="1" dirty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latin typeface="Arial Narrow" panose="020B0606020202030204" pitchFamily="34" charset="0"/>
              </a:rPr>
              <a:t>Au nom de Christ mort pour nous.</a:t>
            </a:r>
            <a:endParaRPr lang="en-US" sz="4000" b="1" dirty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FF0000"/>
                </a:solidFill>
                <a:latin typeface="Arial Narrow" panose="020B0606020202030204" pitchFamily="34" charset="0"/>
              </a:rPr>
              <a:t>Refrain</a:t>
            </a:r>
            <a:endParaRPr lang="en-US" sz="4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7030A0"/>
                </a:solidFill>
                <a:latin typeface="Arial Narrow" panose="020B0606020202030204" pitchFamily="34" charset="0"/>
              </a:rPr>
              <a:t>Quel beau nom (bis)</a:t>
            </a:r>
            <a:endParaRPr lang="en-US" sz="4000" b="1" dirty="0">
              <a:solidFill>
                <a:srgbClr val="7030A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7030A0"/>
                </a:solidFill>
                <a:latin typeface="Arial Narrow" panose="020B0606020202030204" pitchFamily="34" charset="0"/>
              </a:rPr>
              <a:t>Porte L’Oint de l’Eternel !</a:t>
            </a:r>
            <a:endParaRPr lang="en-US" sz="4000" b="1" dirty="0">
              <a:solidFill>
                <a:srgbClr val="7030A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7030A0"/>
                </a:solidFill>
                <a:latin typeface="Arial Narrow" panose="020B0606020202030204" pitchFamily="34" charset="0"/>
              </a:rPr>
              <a:t>Quel beau nom (Bis)</a:t>
            </a:r>
            <a:endParaRPr lang="en-US" sz="4000" b="1" dirty="0">
              <a:solidFill>
                <a:srgbClr val="7030A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7030A0"/>
                </a:solidFill>
                <a:latin typeface="Arial Narrow" panose="020B0606020202030204" pitchFamily="34" charset="0"/>
              </a:rPr>
              <a:t>Que celui d’Emmanuel !</a:t>
            </a:r>
            <a:endParaRPr lang="en-US" sz="4000" b="1" dirty="0">
              <a:solidFill>
                <a:srgbClr val="7030A0"/>
              </a:solidFill>
              <a:latin typeface="Arial Narrow" panose="020B0606020202030204" pitchFamily="34" charset="0"/>
            </a:endParaRPr>
          </a:p>
          <a:p>
            <a:pPr algn="just"/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661581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E18F7-5936-EA79-7772-2A16A6609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ED2A3-9DE1-2110-01A1-C691881815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rgbClr val="FF0000"/>
                </a:solidFill>
                <a:latin typeface="Arial Narrow" panose="020B0606020202030204" pitchFamily="34" charset="0"/>
              </a:rPr>
              <a:t>2-</a:t>
            </a:r>
            <a:endParaRPr lang="en-US" b="1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latin typeface="Arial Narrow" panose="020B0606020202030204" pitchFamily="34" charset="0"/>
              </a:rPr>
              <a:t>Quelque grand que soit un homme,</a:t>
            </a:r>
            <a:endParaRPr lang="en-US" sz="4000" b="1" dirty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latin typeface="Arial Narrow" panose="020B0606020202030204" pitchFamily="34" charset="0"/>
              </a:rPr>
              <a:t>Qu’il soit prince, ou qu’il soit roi.</a:t>
            </a:r>
            <a:endParaRPr lang="en-US" sz="4000" b="1" dirty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latin typeface="Arial Narrow" panose="020B0606020202030204" pitchFamily="34" charset="0"/>
              </a:rPr>
              <a:t>De quelque nom qu’on le nomme,</a:t>
            </a:r>
            <a:endParaRPr lang="en-US" sz="4000" b="1" dirty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latin typeface="Arial Narrow" panose="020B0606020202030204" pitchFamily="34" charset="0"/>
              </a:rPr>
              <a:t>Jésus est plus grand pour moi</a:t>
            </a:r>
            <a:endParaRPr lang="en-US" sz="4000" b="1" dirty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FF0000"/>
                </a:solidFill>
                <a:latin typeface="Arial Narrow" panose="020B0606020202030204" pitchFamily="34" charset="0"/>
              </a:rPr>
              <a:t>Refrain</a:t>
            </a:r>
            <a:endParaRPr lang="en-US" sz="4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7030A0"/>
                </a:solidFill>
                <a:latin typeface="Arial Narrow" panose="020B0606020202030204" pitchFamily="34" charset="0"/>
              </a:rPr>
              <a:t>Quel beau nom (bis)</a:t>
            </a:r>
            <a:endParaRPr lang="en-US" sz="4000" b="1" dirty="0">
              <a:solidFill>
                <a:srgbClr val="7030A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7030A0"/>
                </a:solidFill>
                <a:latin typeface="Arial Narrow" panose="020B0606020202030204" pitchFamily="34" charset="0"/>
              </a:rPr>
              <a:t>Porte L’Oint de l’Eternel !</a:t>
            </a:r>
            <a:endParaRPr lang="en-US" sz="4000" b="1" dirty="0">
              <a:solidFill>
                <a:srgbClr val="7030A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7030A0"/>
                </a:solidFill>
                <a:latin typeface="Arial Narrow" panose="020B0606020202030204" pitchFamily="34" charset="0"/>
              </a:rPr>
              <a:t>Quel beau nom (Bis)</a:t>
            </a:r>
            <a:endParaRPr lang="en-US" sz="4000" b="1" dirty="0">
              <a:solidFill>
                <a:srgbClr val="7030A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7030A0"/>
                </a:solidFill>
                <a:latin typeface="Arial Narrow" panose="020B0606020202030204" pitchFamily="34" charset="0"/>
              </a:rPr>
              <a:t>Que celui d’Emmanuel !</a:t>
            </a:r>
            <a:endParaRPr lang="en-US" sz="4000" b="1" dirty="0">
              <a:solidFill>
                <a:srgbClr val="7030A0"/>
              </a:solidFill>
              <a:latin typeface="Arial Narrow" panose="020B0606020202030204" pitchFamily="34" charset="0"/>
            </a:endParaRPr>
          </a:p>
          <a:p>
            <a:pPr algn="just"/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1122866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A81E9-D774-3838-3B37-C394A1698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462006-E9AC-6928-262C-E164336797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rgbClr val="FF0000"/>
                </a:solidFill>
                <a:latin typeface="Arial Narrow" panose="020B0606020202030204" pitchFamily="34" charset="0"/>
              </a:rPr>
              <a:t>3</a:t>
            </a:r>
            <a:endParaRPr lang="en-US" b="1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latin typeface="Arial Narrow" panose="020B0606020202030204" pitchFamily="34" charset="0"/>
              </a:rPr>
              <a:t>Dans les maux Jésus soulage,</a:t>
            </a:r>
            <a:endParaRPr lang="en-US" sz="4000" b="1" dirty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latin typeface="Arial Narrow" panose="020B0606020202030204" pitchFamily="34" charset="0"/>
              </a:rPr>
              <a:t>Il guérit l’esprit froissé,</a:t>
            </a:r>
            <a:endParaRPr lang="en-US" sz="4000" b="1" dirty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latin typeface="Arial Narrow" panose="020B0606020202030204" pitchFamily="34" charset="0"/>
              </a:rPr>
              <a:t>Il ranime le courage</a:t>
            </a:r>
            <a:endParaRPr lang="en-US" sz="4000" b="1" dirty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latin typeface="Arial Narrow" panose="020B0606020202030204" pitchFamily="34" charset="0"/>
              </a:rPr>
              <a:t>Du cœur le plus oppressé.</a:t>
            </a:r>
          </a:p>
          <a:p>
            <a:pPr marL="0" indent="0" algn="ctr">
              <a:buNone/>
            </a:pPr>
            <a:r>
              <a:rPr lang="fr-FR" sz="4000" b="1" dirty="0">
                <a:solidFill>
                  <a:srgbClr val="FF0000"/>
                </a:solidFill>
                <a:latin typeface="Arial Narrow" panose="020B0606020202030204" pitchFamily="34" charset="0"/>
              </a:rPr>
              <a:t>Refrain</a:t>
            </a:r>
            <a:endParaRPr lang="en-US" sz="4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7030A0"/>
                </a:solidFill>
                <a:latin typeface="Arial Narrow" panose="020B0606020202030204" pitchFamily="34" charset="0"/>
              </a:rPr>
              <a:t>Quel beau nom (bis)</a:t>
            </a:r>
            <a:endParaRPr lang="en-US" sz="4000" b="1" dirty="0">
              <a:solidFill>
                <a:srgbClr val="7030A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7030A0"/>
                </a:solidFill>
                <a:latin typeface="Arial Narrow" panose="020B0606020202030204" pitchFamily="34" charset="0"/>
              </a:rPr>
              <a:t>Porte L’Oint de l’Eternel !</a:t>
            </a:r>
            <a:endParaRPr lang="en-US" sz="4000" b="1" dirty="0">
              <a:solidFill>
                <a:srgbClr val="7030A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7030A0"/>
                </a:solidFill>
                <a:latin typeface="Arial Narrow" panose="020B0606020202030204" pitchFamily="34" charset="0"/>
              </a:rPr>
              <a:t>Quel beau nom (Bis)</a:t>
            </a:r>
            <a:endParaRPr lang="en-US" sz="4000" b="1" dirty="0">
              <a:solidFill>
                <a:srgbClr val="7030A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7030A0"/>
                </a:solidFill>
                <a:latin typeface="Arial Narrow" panose="020B0606020202030204" pitchFamily="34" charset="0"/>
              </a:rPr>
              <a:t>Que celui d’Emmanuel !</a:t>
            </a:r>
            <a:endParaRPr lang="en-US" sz="4000" b="1" dirty="0">
              <a:solidFill>
                <a:srgbClr val="7030A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endParaRPr lang="en-US" b="1" dirty="0">
              <a:latin typeface="Arial Narrow" panose="020B0606020202030204" pitchFamily="34" charset="0"/>
            </a:endParaRPr>
          </a:p>
          <a:p>
            <a:pPr algn="just"/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609428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31261</TotalTime>
  <Words>2017</Words>
  <Application>Microsoft Office PowerPoint</Application>
  <PresentationFormat>On-screen Show (4:3)</PresentationFormat>
  <Paragraphs>203</Paragraphs>
  <Slides>46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1" baseType="lpstr">
      <vt:lpstr>Arial</vt:lpstr>
      <vt:lpstr>Arial Narrow</vt:lpstr>
      <vt:lpstr>Arial Rounded MT Bold</vt:lpstr>
      <vt:lpstr>Calibri</vt:lpstr>
      <vt:lpstr>Office Theme</vt:lpstr>
      <vt:lpstr>CHRIST THE ROCK CONGREGATION DIMANCHE 31 MAI 2026 ORATEUR: PASTEUR MARC E SIMEON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</dc:title>
  <dc:creator>MARC EDOUARD SIMEON</dc:creator>
  <cp:lastModifiedBy>Marc Simeon</cp:lastModifiedBy>
  <cp:revision>312</cp:revision>
  <dcterms:created xsi:type="dcterms:W3CDTF">2022-04-13T13:36:19Z</dcterms:created>
  <dcterms:modified xsi:type="dcterms:W3CDTF">2026-05-30T17:28:04Z</dcterms:modified>
</cp:coreProperties>
</file>