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304" r:id="rId2"/>
    <p:sldId id="1622" r:id="rId3"/>
    <p:sldId id="1763" r:id="rId4"/>
    <p:sldId id="1764" r:id="rId5"/>
    <p:sldId id="1765" r:id="rId6"/>
    <p:sldId id="1766" r:id="rId7"/>
    <p:sldId id="1757" r:id="rId8"/>
    <p:sldId id="1768" r:id="rId9"/>
    <p:sldId id="1769" r:id="rId10"/>
    <p:sldId id="1767" r:id="rId11"/>
    <p:sldId id="1770" r:id="rId12"/>
    <p:sldId id="1771" r:id="rId13"/>
    <p:sldId id="1774" r:id="rId14"/>
    <p:sldId id="1758" r:id="rId15"/>
    <p:sldId id="1775" r:id="rId16"/>
    <p:sldId id="1776" r:id="rId17"/>
    <p:sldId id="1759" r:id="rId18"/>
    <p:sldId id="1778" r:id="rId19"/>
    <p:sldId id="1779" r:id="rId20"/>
    <p:sldId id="1760" r:id="rId21"/>
    <p:sldId id="1780" r:id="rId22"/>
    <p:sldId id="1781" r:id="rId23"/>
    <p:sldId id="1782" r:id="rId24"/>
    <p:sldId id="1783" r:id="rId25"/>
    <p:sldId id="1784" r:id="rId26"/>
    <p:sldId id="1761" r:id="rId27"/>
    <p:sldId id="1785" r:id="rId28"/>
    <p:sldId id="1786" r:id="rId29"/>
    <p:sldId id="1750" r:id="rId30"/>
    <p:sldId id="1787" r:id="rId31"/>
    <p:sldId id="1788" r:id="rId32"/>
    <p:sldId id="1789" r:id="rId33"/>
    <p:sldId id="1790" r:id="rId34"/>
    <p:sldId id="1791" r:id="rId35"/>
    <p:sldId id="1792" r:id="rId36"/>
    <p:sldId id="1793" r:id="rId37"/>
    <p:sldId id="1794" r:id="rId38"/>
    <p:sldId id="1751" r:id="rId39"/>
    <p:sldId id="1795" r:id="rId40"/>
    <p:sldId id="1796" r:id="rId41"/>
    <p:sldId id="1762" r:id="rId42"/>
    <p:sldId id="1797" r:id="rId43"/>
    <p:sldId id="1798" r:id="rId44"/>
    <p:sldId id="1799" r:id="rId4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FF3300"/>
    <a:srgbClr val="460000"/>
    <a:srgbClr val="99FF33"/>
    <a:srgbClr val="FC0AFC"/>
    <a:srgbClr val="00FF00"/>
    <a:srgbClr val="0DE5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9" autoAdjust="0"/>
    <p:restoredTop sz="94452" autoAdjust="0"/>
  </p:normalViewPr>
  <p:slideViewPr>
    <p:cSldViewPr>
      <p:cViewPr varScale="1">
        <p:scale>
          <a:sx n="75" d="100"/>
          <a:sy n="75" d="100"/>
        </p:scale>
        <p:origin x="1594" y="3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3512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FAF5C8-1D43-4806-8BD8-4B4CD8D04E99}" type="datetimeFigureOut">
              <a:rPr lang="en-US" smtClean="0"/>
              <a:pPr/>
              <a:t>5/7/2026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8EF3A9-6767-417A-90ED-648F6232AE4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8EF3A9-6767-417A-90ED-648F6232AE49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5/7/2026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5/7/2026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5/7/2026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5/7/2026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5/7/2026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5/7/2026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581207-D212-45AE-B60F-0C7B3FAE7BD5}" type="datetimeFigureOut">
              <a:rPr lang="en-US" smtClean="0"/>
              <a:pPr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IBLE 2 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8991600" cy="6858000"/>
          </a:xfrm>
          <a:prstGeom prst="rect">
            <a:avLst/>
          </a:prstGeom>
          <a:solidFill>
            <a:srgbClr val="00FF00"/>
          </a:solidFill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981200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fr-FR" sz="3600" b="1" dirty="0"/>
              <a:t>ÉTUDIONS LA BIBLE 133ÈME SESSION</a:t>
            </a:r>
            <a:br>
              <a:rPr lang="en-US" sz="3600" b="1" dirty="0"/>
            </a:br>
            <a:r>
              <a:rPr lang="en-US" sz="3600" b="1" dirty="0">
                <a:solidFill>
                  <a:srgbClr val="0033CC"/>
                </a:solidFill>
              </a:rPr>
              <a:t>VENDREDI 15 MAI 2026</a:t>
            </a:r>
            <a:br>
              <a:rPr lang="en-US" sz="3600" b="1" dirty="0"/>
            </a:br>
            <a:r>
              <a:rPr lang="en-US" sz="3600" b="1" dirty="0"/>
              <a:t>By PASTEUR MARC E SIMEON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971800"/>
            <a:ext cx="9144000" cy="3429000"/>
          </a:xfr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endParaRPr lang="fr-FR" b="1" dirty="0"/>
          </a:p>
          <a:p>
            <a:r>
              <a:rPr lang="fr-FR" sz="4000" b="1" dirty="0">
                <a:solidFill>
                  <a:schemeClr val="bg1"/>
                </a:solidFill>
              </a:rPr>
              <a:t>LES PRÉVENTIONS CONTRE LA CHUTE </a:t>
            </a:r>
          </a:p>
          <a:p>
            <a:r>
              <a:rPr lang="fr-FR" sz="4000" b="1" dirty="0">
                <a:solidFill>
                  <a:schemeClr val="bg1"/>
                </a:solidFill>
                <a:highlight>
                  <a:srgbClr val="99FF33"/>
                </a:highlight>
              </a:rPr>
              <a:t>(</a:t>
            </a:r>
            <a:r>
              <a:rPr lang="fr-FR" sz="4000" b="1" dirty="0">
                <a:solidFill>
                  <a:srgbClr val="460000"/>
                </a:solidFill>
                <a:highlight>
                  <a:srgbClr val="99FF33"/>
                </a:highlight>
              </a:rPr>
              <a:t>LA CHUTE DE L’EGLISE D’EPHÈSE</a:t>
            </a:r>
            <a:r>
              <a:rPr lang="fr-FR" sz="4000" b="1" dirty="0">
                <a:solidFill>
                  <a:schemeClr val="bg1"/>
                </a:solidFill>
                <a:highlight>
                  <a:srgbClr val="99FF33"/>
                </a:highlight>
              </a:rPr>
              <a:t>)</a:t>
            </a:r>
            <a:endParaRPr lang="en-US" sz="4000" dirty="0">
              <a:solidFill>
                <a:schemeClr val="bg1"/>
              </a:solidFill>
              <a:highlight>
                <a:srgbClr val="99FF33"/>
              </a:highlight>
            </a:endParaRPr>
          </a:p>
          <a:p>
            <a:endParaRPr lang="en-US" sz="40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/>
            <a:r>
              <a:rPr lang="fr-FR" sz="4000" i="1" dirty="0">
                <a:solidFill>
                  <a:srgbClr val="0033CC"/>
                </a:solidFill>
                <a:latin typeface="Arial Rounded MT Bold" panose="020F0704030504030204" pitchFamily="34" charset="0"/>
              </a:rPr>
              <a:t>Apocalypse 2:4 </a:t>
            </a:r>
            <a:r>
              <a:rPr lang="fr-FR" sz="4000" i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Mais ce que j'ai contre toi, c'est que tu as abandonné ton premier amour. </a:t>
            </a:r>
            <a:r>
              <a:rPr lang="fr-FR" sz="4000" b="1" dirty="0">
                <a:solidFill>
                  <a:srgbClr val="0033CC"/>
                </a:solidFill>
                <a:latin typeface="Arial Rounded MT Bold" panose="020F0704030504030204" pitchFamily="34" charset="0"/>
              </a:rPr>
              <a:t>L’HEUREUX DEBUT DE L’EGLISE D’EPHÈSE</a:t>
            </a:r>
            <a:endParaRPr lang="en-US" sz="40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algn="just"/>
            <a:r>
              <a:rPr lang="fr-FR" sz="4000" noProof="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Le sens de satisfaction que l’apôtre Paul conservait pour l’Eglise d’Ephèse est notoire dans ses Epitres et plus principalement dans sa lettre adressée aux Éphésiens.</a:t>
            </a:r>
          </a:p>
          <a:p>
            <a:pPr marL="0" indent="0" algn="just">
              <a:buNone/>
            </a:pPr>
            <a:endParaRPr lang="en-US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9A0C81-DFBD-3F09-B2FB-1112F74ED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4319F7-D53D-4747-8CB7-BFF9D27BA4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36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Si vous deviez prendre l’apôtre Paul à part et lui demander : parmi toutes les églises que vous avez implantées, laquelle vous a été la plus reconnaissante ? Sans la moindre hésitation, il répondrait : l’Église de Philippes.  </a:t>
            </a:r>
            <a:endParaRPr lang="en-US" sz="36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36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Si vous demandiez à l’apôtre Paul laquelle des églises semblait avoir le plus bel avenir, sans aucun doute, sa réponse serait : l’Église d’Éphèse.  </a:t>
            </a:r>
            <a:endParaRPr lang="en-US" sz="36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78514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30A912-03D7-E2C1-1C97-A2FF1117C1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E769C4-C723-6C93-275E-E021439F45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36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Quelle était l’église la plus saine ? Éphèse.  </a:t>
            </a:r>
            <a:endParaRPr lang="en-US" sz="36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36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Quelle était l’église la mieux organisée ? Éphèse.  </a:t>
            </a:r>
            <a:endParaRPr lang="en-US" sz="36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36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Quelle était l’église la plus solide doctrinalement ? Éphèse.  </a:t>
            </a:r>
            <a:endParaRPr lang="en-US" sz="36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36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Quelle était l’église qui montrait le plus de progrès ? Éphèse.  </a:t>
            </a:r>
            <a:endParaRPr lang="en-US" sz="36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36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Quelle était l’église la plus orientée vers la mission ? Éphèse.  </a:t>
            </a:r>
            <a:endParaRPr lang="en-US" sz="36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77512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B125AF-45D2-032A-7EC6-CC71EBE023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AFF538-F01B-946D-EDB0-944F1CF985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0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Quelle était l’église apparemment la plus centrée sur Christ ? Éphèse.  </a:t>
            </a:r>
            <a:endParaRPr lang="en-US" sz="40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Quelle était l’église la mieux nourrie spirituellement ? Éphèse.  </a:t>
            </a:r>
            <a:endParaRPr lang="en-US" sz="40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Quelle église aimeriez-vous que le reste de la chrétienté prenne comme modèle ? Éphèse.  </a:t>
            </a:r>
            <a:endParaRPr lang="en-US" sz="40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Éphèse, Éphèse, Éphèse !  </a:t>
            </a:r>
            <a:endParaRPr lang="en-US" sz="40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  <a:p>
            <a:pPr marL="0" indent="0" algn="just">
              <a:buNone/>
            </a:pPr>
            <a:endParaRPr lang="en-US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13198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0323DD-E5A2-B201-2E0B-354DB9F011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356242-B7D6-9FD2-4F84-2DAB780A3D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36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Le sentiment de satisfaction que l’apôtre Paul éprouvait pour l’Église d’Éphèse résonne dans son épître aux Éphésiens. </a:t>
            </a:r>
            <a:endParaRPr lang="en-US" sz="36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algn="just"/>
            <a:r>
              <a:rPr lang="fr-FR" sz="3600" i="1" dirty="0" err="1">
                <a:solidFill>
                  <a:srgbClr val="0033CC"/>
                </a:solidFill>
                <a:latin typeface="Arial Rounded MT Bold" panose="020F0704030504030204" pitchFamily="34" charset="0"/>
              </a:rPr>
              <a:t>Eph</a:t>
            </a:r>
            <a:r>
              <a:rPr lang="fr-FR" sz="3600" i="1" dirty="0">
                <a:solidFill>
                  <a:srgbClr val="0033CC"/>
                </a:solidFill>
                <a:latin typeface="Arial Rounded MT Bold" panose="020F0704030504030204" pitchFamily="34" charset="0"/>
              </a:rPr>
              <a:t> 1:15-16 </a:t>
            </a:r>
            <a:r>
              <a:rPr lang="fr-FR" sz="3600" i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¶ C'est pourquoi moi aussi, ayant entendu parler de votre foi au Seigneur Jésus et de votre charité pour tous les saints, </a:t>
            </a:r>
            <a:r>
              <a:rPr lang="fr-FR" sz="3600" i="1" dirty="0">
                <a:solidFill>
                  <a:srgbClr val="0033CC"/>
                </a:solidFill>
                <a:latin typeface="Arial Rounded MT Bold" panose="020F0704030504030204" pitchFamily="34" charset="0"/>
              </a:rPr>
              <a:t>16 je ne cesse de rendre grâces pour vous, faisant mention de vous dans mes prières,</a:t>
            </a:r>
            <a:endParaRPr lang="en-US" sz="36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marL="0" indent="0" algn="just">
              <a:buNone/>
            </a:pPr>
            <a:endParaRPr lang="en-US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884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4DB0DD-9280-9ABE-6513-BA27D5E3CD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ACC369-61E8-10A1-DEBA-1BFF687FBF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dirty="0">
                <a:latin typeface="Arial Rounded MT Bold" panose="020F0704030504030204" pitchFamily="34" charset="0"/>
              </a:rPr>
              <a:t>LA CRAINTE DE S’ÉLOIGNER DE LA GRÂCE  </a:t>
            </a:r>
            <a:endParaRPr lang="en-US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dirty="0">
                <a:solidFill>
                  <a:srgbClr val="0033CC"/>
                </a:solidFill>
                <a:latin typeface="Arial Rounded MT Bold" panose="020F0704030504030204" pitchFamily="34" charset="0"/>
              </a:rPr>
              <a:t>S’éloigner de la foi est une réalité pour les individus comme pour les églises.  </a:t>
            </a:r>
            <a:endParaRPr lang="en-US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dirty="0">
                <a:latin typeface="Arial Rounded MT Bold" panose="020F0704030504030204" pitchFamily="34" charset="0"/>
              </a:rPr>
              <a:t>S’éloigner de la foi se produit chaque jour.  </a:t>
            </a:r>
            <a:endParaRPr lang="en-US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36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Personne n’est à l’abri de s’éloigner de Dieu. Il n’existe aucun moment dans le pèlerinage vers le ciel où l’on puisse appuyer sur le pilote automatique ou le régulateur de vitesse.  </a:t>
            </a:r>
            <a:endParaRPr lang="en-US" sz="36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4683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6F839C-3E05-6C59-AAF6-FC2FCB5B93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845EAD-4A54-16A5-A52B-B47FDFC393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000" dirty="0">
                <a:latin typeface="Arial Rounded MT Bold" panose="020F0704030504030204" pitchFamily="34" charset="0"/>
              </a:rPr>
              <a:t>Tous doivent rester vigilants et engagés dans le processus. L’aide du Saint-Esprit est assurée, et la victoire l’est aussi pour le chrétien prudent.  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Nous devons comprendre que le Saint-Esprit accomplit la plus grande partie de son œuvre dans nos vies comme (power </a:t>
            </a:r>
            <a:r>
              <a:rPr lang="fr-FR" sz="4000" dirty="0" err="1">
                <a:solidFill>
                  <a:srgbClr val="0033CC"/>
                </a:solidFill>
                <a:latin typeface="Arial Rounded MT Bold" panose="020F0704030504030204" pitchFamily="34" charset="0"/>
              </a:rPr>
              <a:t>steering</a:t>
            </a:r>
            <a:r>
              <a:rPr lang="fr-FR" sz="40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) dans nos voitures.  </a:t>
            </a:r>
            <a:endParaRPr lang="en-US" sz="40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76479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7CDEE1-D83F-5B5D-A28D-612330A6C0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254D91-7999-CE0D-9128-9749C65FEF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3600" dirty="0">
                <a:latin typeface="Arial Rounded MT Bold" panose="020F0704030504030204" pitchFamily="34" charset="0"/>
              </a:rPr>
              <a:t>Lorsque vous essayez de diriger votre vie dans la direction de Dieu, l’assistance du Saint-Esprit est garantie pour rendre cela possible.  </a:t>
            </a:r>
            <a:endParaRPr lang="en-US" sz="36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36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Si vous retirez vos mains du volant, le système de Power </a:t>
            </a:r>
            <a:r>
              <a:rPr lang="fr-FR" sz="3600" dirty="0" err="1">
                <a:solidFill>
                  <a:srgbClr val="0033CC"/>
                </a:solidFill>
                <a:latin typeface="Arial Rounded MT Bold" panose="020F0704030504030204" pitchFamily="34" charset="0"/>
              </a:rPr>
              <a:t>Steering</a:t>
            </a:r>
            <a:r>
              <a:rPr lang="fr-FR" sz="36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 ne sert plus à rien.  </a:t>
            </a:r>
            <a:endParaRPr lang="en-US" sz="36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3600" dirty="0">
                <a:latin typeface="Arial Rounded MT Bold" panose="020F0704030504030204" pitchFamily="34" charset="0"/>
              </a:rPr>
              <a:t>Nous devons consciemment et quotidiennement porter cette croix sur notre dos et suivre le Christ.</a:t>
            </a:r>
            <a:endParaRPr lang="en-US" sz="36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92763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FF80AE-C514-453F-3E59-6A2015AA73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30469A-802F-8096-6263-31B58BC735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just">
              <a:buNone/>
            </a:pPr>
            <a:r>
              <a:rPr lang="fr-FR" sz="3600" dirty="0">
                <a:latin typeface="Arial Rounded MT Bold" panose="020F0704030504030204" pitchFamily="34" charset="0"/>
              </a:rPr>
              <a:t>LE PROCESSUS DE LA CHUTE</a:t>
            </a:r>
            <a:endParaRPr lang="en-US" sz="36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36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Dans la Bible et dans la vie réelle, nous voyons que tout peut dériver sauf Dieu, parce que Dieu est immuable et inchangeable, et qu’il n’y a en Lui aucune variation.  </a:t>
            </a:r>
            <a:endParaRPr lang="en-US" sz="36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3600" dirty="0">
                <a:latin typeface="Arial Rounded MT Bold" panose="020F0704030504030204" pitchFamily="34" charset="0"/>
              </a:rPr>
              <a:t>Satan, l’adversaire, ainsi que tous les anges déchus que nous appelons aujourd’hui démons, étaient autrefois dans la présence de Dieu.  </a:t>
            </a:r>
            <a:endParaRPr lang="en-US" sz="36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87910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AEFF4C-5650-58A7-22EC-526DAD75AD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376326-C496-7ABC-7F78-C3B49DAB76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000" dirty="0">
                <a:latin typeface="Arial Rounded MT Bold" panose="020F0704030504030204" pitchFamily="34" charset="0"/>
              </a:rPr>
              <a:t>Ils étaient en harmonie avec Dieu.  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latin typeface="Arial Rounded MT Bold" panose="020F0704030504030204" pitchFamily="34" charset="0"/>
              </a:rPr>
              <a:t>Certains étaient parmi les plus dignes de confiance et les plus aimés de Dieu.  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Lorsque l’iniquité fut trouvée en eux, ils furent chassés.  </a:t>
            </a:r>
            <a:endParaRPr lang="en-US" sz="40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latin typeface="Arial Rounded MT Bold" panose="020F0704030504030204" pitchFamily="34" charset="0"/>
              </a:rPr>
              <a:t>Nos premiers parents, Adam et Ève, étaient autrefois remplis de la présence de Dieu. Ils étaient revêtus de la gloire de Dieu.  </a:t>
            </a:r>
            <a:endParaRPr lang="en-US" sz="40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71825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983721-8D67-BB9C-8AF2-E90159E039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4F4685-2B40-A3BF-C3F2-5931B0B4A6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dirty="0">
                <a:latin typeface="Arial Rounded MT Bold" panose="020F0704030504030204" pitchFamily="34" charset="0"/>
              </a:rPr>
              <a:t>Ils avaient une relation parfaite avec Dieu, jusqu’à ce que le péché fut trouvé en eux.  </a:t>
            </a:r>
            <a:endParaRPr lang="en-US" sz="44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44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Ils perdirent immédiatement la couverture de la gloire de Dieu, et la chute se répandit dans toutes leurs entreprises.  </a:t>
            </a:r>
            <a:endParaRPr lang="en-US" sz="44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22798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A3A64D-11A8-53AB-6895-8FBCF82783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6D355D-F543-35B6-0C83-0F223BDE64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dirty="0">
                <a:latin typeface="Arial Rounded MT Bold" panose="020F0704030504030204" pitchFamily="34" charset="0"/>
              </a:rPr>
              <a:t>Les enfants d’Israël furent choisis pour devenir une nation sainte et mise à part pour Dieu. </a:t>
            </a:r>
            <a:endParaRPr lang="en-US" sz="4400" dirty="0">
              <a:latin typeface="Arial Rounded MT Bold" panose="020F0704030504030204" pitchFamily="34" charset="0"/>
            </a:endParaRPr>
          </a:p>
          <a:p>
            <a:pPr algn="just"/>
            <a:r>
              <a:rPr lang="fr-FR" sz="44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Ils échouèrent lamentablement, bien que Dieu n’en ait pas fini avec eux ; ils se sont éloignés et en ont payé un prix terrible en conséquence.</a:t>
            </a:r>
            <a:endParaRPr lang="en-US" sz="44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27339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7A68D5-789A-6568-FD0C-2972D1CFA0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99D911-AE7D-F9D7-9143-EB7091AB49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dirty="0">
                <a:solidFill>
                  <a:srgbClr val="FF0000"/>
                </a:solidFill>
                <a:latin typeface="Arial Rounded MT Bold" panose="020F0704030504030204" pitchFamily="34" charset="0"/>
              </a:rPr>
              <a:t>MISE EN GARDE CONTRE LA CHUTE</a:t>
            </a:r>
            <a:endParaRPr lang="en-US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36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La relation entre Dieu et l’humanité est toujours fondée sur une alliance ; il y a toujours un « si », une condition, même si ce « si » n’est pas toujours tangible ou visible pour tout le monde.</a:t>
            </a:r>
            <a:endParaRPr lang="en-US" sz="36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algn="just"/>
            <a:r>
              <a:rPr lang="fr-FR" sz="3600" i="1" dirty="0" err="1">
                <a:solidFill>
                  <a:srgbClr val="FF0000"/>
                </a:solidFill>
                <a:latin typeface="Arial Rounded MT Bold" panose="020F0704030504030204" pitchFamily="34" charset="0"/>
              </a:rPr>
              <a:t>Heb</a:t>
            </a:r>
            <a:r>
              <a:rPr lang="fr-FR" sz="3600" i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 2:1 ¶ C'est pourquoi nous devons d'autant plus nous attacher aux choses que nous avons entendues, de peur que nous ne soyons emportés loin d'elles. </a:t>
            </a:r>
            <a:endParaRPr lang="en-US" sz="36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  <a:p>
            <a:pPr marL="0" indent="0" algn="just">
              <a:buNone/>
            </a:pPr>
            <a:endParaRPr lang="en-US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01379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0954F4-BBC3-CFDE-69F3-741CCB0778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1E3446-14A8-D2AE-70D2-5B4570D018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0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Earnest </a:t>
            </a:r>
            <a:r>
              <a:rPr lang="fr-FR" sz="4000" b="1" dirty="0" err="1">
                <a:solidFill>
                  <a:srgbClr val="FF0000"/>
                </a:solidFill>
                <a:latin typeface="Arial Rounded MT Bold" panose="020F0704030504030204" pitchFamily="34" charset="0"/>
              </a:rPr>
              <a:t>heeds</a:t>
            </a:r>
            <a:r>
              <a:rPr lang="fr-FR" sz="40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 </a:t>
            </a:r>
            <a:r>
              <a:rPr lang="fr-FR" sz="40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implique une attention totale, une obéissance totale, une révérence totale, une dévotion totale, un attachement total.  </a:t>
            </a:r>
            <a:endParaRPr lang="en-US" sz="40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Les choses que nous avons entendues</a:t>
            </a:r>
            <a:r>
              <a:rPr lang="fr-FR" sz="40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 </a:t>
            </a:r>
            <a:r>
              <a:rPr lang="fr-FR" sz="40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impliquent la parole de Dieu, la volonté de Dieu, les commandements de Dieu, les préceptes de Dieu.  </a:t>
            </a:r>
            <a:endParaRPr lang="en-US" sz="40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marL="0" indent="0" algn="just">
              <a:buNone/>
            </a:pPr>
            <a:endParaRPr lang="en-US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87178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2F466-3F91-6321-4592-A6B1E07A9B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E11450-075F-8DCE-FE47-70BE5DB2A1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0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De peur signifie</a:t>
            </a:r>
            <a:r>
              <a:rPr lang="fr-FR" sz="40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 </a:t>
            </a:r>
            <a:r>
              <a:rPr lang="fr-FR" sz="40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: autrement, sinon, de peur que, en danger de  </a:t>
            </a:r>
            <a:endParaRPr lang="en-US" sz="40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Emportés loin d'elles </a:t>
            </a:r>
            <a:r>
              <a:rPr lang="fr-FR" sz="40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: quitter le chemin, s’éloigner, quitter la voie, manquer la cible, dévier, se détacher, dérailler, etc.  </a:t>
            </a:r>
            <a:endParaRPr lang="en-US" sz="40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Loin</a:t>
            </a:r>
            <a:r>
              <a:rPr lang="fr-FR" sz="40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 signifie : loin de l’Évangile du salut, loin de la grâce de Dieu, loin de l’héritage des saints.   </a:t>
            </a:r>
            <a:endParaRPr lang="en-US" sz="40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marL="0" indent="0" algn="just">
              <a:buNone/>
            </a:pPr>
            <a:endParaRPr lang="en-US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16265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FFA262-A74C-32FB-FF34-4A14EFAAF5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B8F452-A885-E176-9B2D-F7CF3B60B2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fr-FR" sz="3600" dirty="0">
                <a:latin typeface="Arial Rounded MT Bold" panose="020F0704030504030204" pitchFamily="34" charset="0"/>
              </a:rPr>
              <a:t>Les versets suivants du chapitre 2 des Hébreux se lisent comme suit.</a:t>
            </a:r>
            <a:endParaRPr lang="en-US" sz="3600" dirty="0">
              <a:latin typeface="Arial Rounded MT Bold" panose="020F0704030504030204" pitchFamily="34" charset="0"/>
            </a:endParaRPr>
          </a:p>
          <a:p>
            <a:pPr algn="just"/>
            <a:r>
              <a:rPr lang="fr-FR" sz="3600" dirty="0" err="1">
                <a:solidFill>
                  <a:srgbClr val="0033CC"/>
                </a:solidFill>
                <a:latin typeface="Arial Rounded MT Bold" panose="020F0704030504030204" pitchFamily="34" charset="0"/>
              </a:rPr>
              <a:t>Heb</a:t>
            </a:r>
            <a:r>
              <a:rPr lang="fr-FR" sz="36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 2:2-3 Car, si la parole annoncée par des anges a eu son effet, et si toute transgression et toute désobéissance a reçu une juste rétribution, </a:t>
            </a:r>
          </a:p>
          <a:p>
            <a:pPr algn="just"/>
            <a:r>
              <a:rPr lang="fr-FR" sz="3600" dirty="0">
                <a:latin typeface="Arial Rounded MT Bold" panose="020F0704030504030204" pitchFamily="34" charset="0"/>
              </a:rPr>
              <a:t>3 comment échapperons-nous en négligeant un si grand salut, qui, annoncé d'abord par le Seigneur, nous a été confirmé par ceux qui l'ont entendu,</a:t>
            </a:r>
            <a:endParaRPr lang="en-US" sz="36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02415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FE3369-D9A6-C0AD-C2E2-4029AD2048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804E86-230C-00C1-9D56-E587B81141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3600" dirty="0">
                <a:latin typeface="Arial Rounded MT Bold" panose="020F0704030504030204" pitchFamily="34" charset="0"/>
              </a:rPr>
              <a:t>Gardez cette ligne de pensée pour comprendre ce que l’auteur de l’Épître aux Hébreux souligne ici.  </a:t>
            </a:r>
            <a:endParaRPr lang="en-US" sz="36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36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Si la parole de Dieu transmise par des anges portait tout le poids du jugement,  </a:t>
            </a:r>
            <a:endParaRPr lang="en-US" sz="36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3600" dirty="0">
                <a:latin typeface="Arial Rounded MT Bold" panose="020F0704030504030204" pitchFamily="34" charset="0"/>
              </a:rPr>
              <a:t>Combien plus sévère sera le châtiment pour ceux qui se détournent, lorsque c’est </a:t>
            </a:r>
            <a:r>
              <a:rPr lang="fr-FR" sz="36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le Fils de Dieu Lui-même </a:t>
            </a:r>
            <a:r>
              <a:rPr lang="fr-FR" sz="3600" dirty="0">
                <a:latin typeface="Arial Rounded MT Bold" panose="020F0704030504030204" pitchFamily="34" charset="0"/>
              </a:rPr>
              <a:t>— </a:t>
            </a:r>
            <a:r>
              <a:rPr lang="fr-FR" sz="36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Dieu incarné </a:t>
            </a:r>
            <a:r>
              <a:rPr lang="fr-FR" sz="3600" dirty="0">
                <a:latin typeface="Arial Rounded MT Bold" panose="020F0704030504030204" pitchFamily="34" charset="0"/>
              </a:rPr>
              <a:t>— qui est venu en personne apporter le message du salut.  </a:t>
            </a:r>
            <a:endParaRPr lang="en-US" sz="36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81502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092C5A-D96B-424A-BED2-8DF0A66DA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C1E7A5-F693-3B36-DF67-3DA2FF4E5A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dirty="0">
                <a:latin typeface="Arial Rounded MT Bold" panose="020F0704030504030204" pitchFamily="34" charset="0"/>
              </a:rPr>
              <a:t>Après que le Christ eut payé le prix total du salut de l’humanité avec son propre sang, </a:t>
            </a:r>
            <a:r>
              <a:rPr lang="fr-FR" sz="44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si nous négligeons un salut aussi précieux et nous nous laissons entraîner loin de Dieu, </a:t>
            </a:r>
            <a:r>
              <a:rPr lang="fr-FR" sz="4400" dirty="0">
                <a:latin typeface="Arial Rounded MT Bold" panose="020F0704030504030204" pitchFamily="34" charset="0"/>
              </a:rPr>
              <a:t>comment pensons-nous alors pouvoir échapper à l’ampleur du jugement de Dieu ?</a:t>
            </a:r>
            <a:endParaRPr lang="en-US" sz="44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0442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B6CA19-0C5C-79E4-E46F-DD93FE0B53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8C1536-E2B4-B24B-285B-76C0B201B9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000" b="1" dirty="0">
                <a:latin typeface="Arial Rounded MT Bold" panose="020F0704030504030204" pitchFamily="34" charset="0"/>
              </a:rPr>
              <a:t>LE BILAN MORTEL DES ÉGLISES MALADES  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Le taux de mortalité des églises malades atteint à 100 %.  </a:t>
            </a:r>
            <a:endParaRPr lang="en-US" sz="40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latin typeface="Arial Rounded MT Bold" panose="020F0704030504030204" pitchFamily="34" charset="0"/>
              </a:rPr>
              <a:t>À moins qu’il n’y ait repentance et que des mesures préventives soient prises, peu importe l’insignifiance de la maladie initiale qui frappe l’église, elle conduira sûrement à sa mort.  </a:t>
            </a:r>
            <a:endParaRPr lang="en-US" sz="40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75217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FB96BB-A4C2-58D5-A49F-0B96320B2E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B6188F-D4AF-55E2-01B1-3A81A05A5E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000" dirty="0">
                <a:latin typeface="Arial Rounded MT Bold" panose="020F0704030504030204" pitchFamily="34" charset="0"/>
              </a:rPr>
              <a:t>La première Église, l’Église primitive, était un feu ardent.  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Son taux de croissance était phénoménal ;  </a:t>
            </a:r>
            <a:endParaRPr lang="en-US" sz="40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latin typeface="Arial Rounded MT Bold" panose="020F0704030504030204" pitchFamily="34" charset="0"/>
              </a:rPr>
              <a:t>Sa communion fraternelle et son amour fraternel étaient incomparables.  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Son zèle et son audace pour faire avancer le royaume de Dieu étaient sans égal.  </a:t>
            </a:r>
            <a:endParaRPr lang="en-US" sz="40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pPr marL="0" indent="0" algn="just">
              <a:buNone/>
            </a:pPr>
            <a:endParaRPr lang="en-US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80417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9173EB-A3A6-056C-A42F-C7E44B0D16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3AB1EF-8175-251F-E47D-7210529FED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fr-FR" sz="4000" dirty="0">
                <a:latin typeface="Arial Rounded MT Bold" panose="020F0704030504030204" pitchFamily="34" charset="0"/>
              </a:rPr>
              <a:t>Alors qu’ils servaient le Seigneur et répondaient aux besoins des saints, ils furent frappés par un grave problème.  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La discrimination faillit presque faire tomber la première Église à cause de la distribution de nourriture.  </a:t>
            </a:r>
            <a:endParaRPr lang="en-US" sz="40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latin typeface="Arial Rounded MT Bold" panose="020F0704030504030204" pitchFamily="34" charset="0"/>
              </a:rPr>
              <a:t>Les apôtres durent agir rapidement pour remettre l’Église sur pied.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just">
              <a:buNone/>
            </a:pPr>
            <a:endParaRPr lang="en-US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68667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001418-F660-E3B1-F316-F637A12A15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89E64D-AC3C-5C0E-56B4-FF676BC523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000" dirty="0">
                <a:latin typeface="Arial Rounded MT Bold" panose="020F0704030504030204" pitchFamily="34" charset="0"/>
              </a:rPr>
              <a:t>Leur vue restrictive de la bonne nouvelle du salut leur borna à évangéliser seulement aux Juifs à l’encontre du mandat de la Grande Commission d’évangéliser au monde entier.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Tout à coup, l'église primitive de Jérusalem perdit son rôle central dans la chrétienté.</a:t>
            </a:r>
            <a:endParaRPr lang="en-US" sz="40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pPr marL="0" indent="0" algn="just">
              <a:buNone/>
            </a:pPr>
            <a:endParaRPr lang="en-US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38206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14C0E4-573E-FDA3-30C4-6651A881B2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824F5E-6E88-B1F2-6AED-F66A944D22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fr-FR" sz="4000" dirty="0">
                <a:latin typeface="Arial Rounded MT Bold" panose="020F0704030504030204" pitchFamily="34" charset="0"/>
              </a:rPr>
              <a:t>Lorsque les chrétiens dispersés et persécutés arrivèrent à Antioche, ils commencèrent à partager l'Évangile avec les païens ainsi qu'avec les Juifs ; par conséquent, un grand mouvement de Dieu commença à nouveau dans l'Église.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L'église d' </a:t>
            </a:r>
            <a:r>
              <a:rPr lang="fr-FR" sz="4000" u="sng" dirty="0">
                <a:solidFill>
                  <a:srgbClr val="C00000"/>
                </a:solidFill>
                <a:latin typeface="Arial Rounded MT Bold" panose="020F0704030504030204" pitchFamily="34" charset="0"/>
              </a:rPr>
              <a:t>Antioche</a:t>
            </a:r>
            <a:r>
              <a:rPr lang="fr-FR" sz="40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devint le nouveau modèle pour le reste des églises.</a:t>
            </a:r>
            <a:endParaRPr lang="en-US" sz="40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pPr marL="0" indent="0" algn="just">
              <a:buNone/>
            </a:pPr>
            <a:endParaRPr lang="en-US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57586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C9D2A-C3B3-84B9-3993-C70602CD05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C235DF-CC63-EA86-40E0-867350D3A3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000" dirty="0">
                <a:latin typeface="Arial Rounded MT Bold" panose="020F0704030504030204" pitchFamily="34" charset="0"/>
              </a:rPr>
              <a:t>Bien que les Apôtres soient restés importants pour l'Église universelle, l'église d'Antioche devint le tremplin du plus grand tas de christianisme dans le monde.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Dieu ne fait pas exception aux personnes. Si une église est en accord avec Son but, c'est cette église qu'Il va utiliser.</a:t>
            </a:r>
            <a:endParaRPr lang="en-US" sz="40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pPr marL="0" lvl="0" indent="0">
              <a:buNone/>
            </a:pPr>
            <a:endParaRPr lang="en-US" dirty="0"/>
          </a:p>
          <a:p>
            <a:pPr marL="0" indent="0" algn="just">
              <a:buNone/>
            </a:pPr>
            <a:endParaRPr lang="en-US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06920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1BBF95-0489-1F91-64A4-A708A27048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47F66E-2F6E-CA3B-6262-C1EBEF4753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33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en-US" b="1" dirty="0">
                <a:solidFill>
                  <a:schemeClr val="bg1"/>
                </a:solidFill>
                <a:latin typeface="Copperplate Gothic Bold" panose="020E0705020206020404" pitchFamily="34" charset="0"/>
              </a:rPr>
              <a:t>Cimetière des </a:t>
            </a:r>
            <a:r>
              <a:rPr lang="en-US" b="1" dirty="0" err="1">
                <a:solidFill>
                  <a:schemeClr val="bg1"/>
                </a:solidFill>
                <a:latin typeface="Copperplate Gothic Bold" panose="020E0705020206020404" pitchFamily="34" charset="0"/>
              </a:rPr>
              <a:t>Églises</a:t>
            </a:r>
            <a:r>
              <a:rPr lang="en-US" b="1" dirty="0">
                <a:solidFill>
                  <a:schemeClr val="bg1"/>
                </a:solidFill>
                <a:latin typeface="Copperplate Gothic Bold" panose="020E0705020206020404" pitchFamily="34" charset="0"/>
              </a:rPr>
              <a:t> Mortes</a:t>
            </a:r>
            <a:endParaRPr lang="en-US" dirty="0">
              <a:solidFill>
                <a:schemeClr val="bg1"/>
              </a:solidFill>
              <a:latin typeface="Copperplate Gothic Bold" panose="020E0705020206020404" pitchFamily="34" charset="0"/>
            </a:endParaRPr>
          </a:p>
          <a:p>
            <a:pPr lvl="0" algn="just"/>
            <a:r>
              <a:rPr lang="fr-FR" dirty="0">
                <a:solidFill>
                  <a:srgbClr val="FFFF00"/>
                </a:solidFill>
                <a:latin typeface="Arial Rounded MT Bold" panose="020F0704030504030204" pitchFamily="34" charset="0"/>
              </a:rPr>
              <a:t>Il y a un grand cimetière d'églises mortes. Certaines ont complètement disparu et d'autres ont encore des foules de gens qui gonflent les bancs chaque week-end. </a:t>
            </a:r>
            <a:endParaRPr lang="en-US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dirty="0">
                <a:solidFill>
                  <a:schemeClr val="bg1"/>
                </a:solidFill>
                <a:latin typeface="Arial Rounded MT Bold" panose="020F0704030504030204" pitchFamily="34" charset="0"/>
              </a:rPr>
              <a:t>Si vous pouviez rassembler toutes les églises mortes du monde entier et construire un cimetière assez grand pour y mettre toutes ces églises dans des cercueils assez grands pour y insérer tous leurs sanctuaires.</a:t>
            </a:r>
            <a:endParaRPr lang="en-US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73632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1493F0-B0B9-C16F-D0E0-1F43E12C8D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B22437-C5B4-E4B5-CDEE-59ACA2249A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33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0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La taille de ce cimetière couvrirait tout un État d'Amérique.</a:t>
            </a:r>
            <a:endParaRPr lang="en-US" sz="40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En fait, les sept églises dont nous lisons dans l'Apocalypse sont toutes mortes.</a:t>
            </a:r>
            <a:endParaRPr lang="en-US" sz="40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en-US" sz="4000" dirty="0" err="1">
                <a:solidFill>
                  <a:schemeClr val="bg1"/>
                </a:solidFill>
                <a:latin typeface="Arial Rounded MT Bold" panose="020F0704030504030204" pitchFamily="34" charset="0"/>
              </a:rPr>
              <a:t>L'église</a:t>
            </a:r>
            <a:r>
              <a:rPr lang="en-US" sz="40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 de </a:t>
            </a:r>
            <a:r>
              <a:rPr lang="en-US" sz="4000" dirty="0" err="1">
                <a:solidFill>
                  <a:schemeClr val="bg1"/>
                </a:solidFill>
                <a:latin typeface="Arial Rounded MT Bold" panose="020F0704030504030204" pitchFamily="34" charset="0"/>
              </a:rPr>
              <a:t>Corinthe</a:t>
            </a:r>
            <a:r>
              <a:rPr lang="en-US" sz="40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 est </a:t>
            </a:r>
            <a:r>
              <a:rPr lang="en-US" sz="4000" dirty="0" err="1">
                <a:solidFill>
                  <a:schemeClr val="bg1"/>
                </a:solidFill>
                <a:latin typeface="Arial Rounded MT Bold" panose="020F0704030504030204" pitchFamily="34" charset="0"/>
              </a:rPr>
              <a:t>morte</a:t>
            </a:r>
            <a:endParaRPr lang="en-US" sz="40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en-US" sz="4000" dirty="0" err="1">
                <a:solidFill>
                  <a:srgbClr val="FFFF00"/>
                </a:solidFill>
                <a:latin typeface="Arial Rounded MT Bold" panose="020F0704030504030204" pitchFamily="34" charset="0"/>
              </a:rPr>
              <a:t>L'église</a:t>
            </a:r>
            <a:r>
              <a:rPr lang="en-US" sz="40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 autrefois </a:t>
            </a:r>
            <a:r>
              <a:rPr lang="en-US" sz="4000" dirty="0" err="1">
                <a:solidFill>
                  <a:srgbClr val="FFFF00"/>
                </a:solidFill>
                <a:latin typeface="Arial Rounded MT Bold" panose="020F0704030504030204" pitchFamily="34" charset="0"/>
              </a:rPr>
              <a:t>aisée</a:t>
            </a:r>
            <a:r>
              <a:rPr lang="en-US" sz="40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 </a:t>
            </a:r>
            <a:r>
              <a:rPr lang="en-US" sz="4000" dirty="0" err="1">
                <a:solidFill>
                  <a:srgbClr val="FFFF00"/>
                </a:solidFill>
                <a:latin typeface="Arial Rounded MT Bold" panose="020F0704030504030204" pitchFamily="34" charset="0"/>
              </a:rPr>
              <a:t>d'Antioche</a:t>
            </a:r>
            <a:r>
              <a:rPr lang="en-US" sz="40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 </a:t>
            </a:r>
            <a:r>
              <a:rPr lang="en-US" sz="4000" dirty="0" err="1">
                <a:solidFill>
                  <a:srgbClr val="FFFF00"/>
                </a:solidFill>
                <a:latin typeface="Arial Rounded MT Bold" panose="020F0704030504030204" pitchFamily="34" charset="0"/>
              </a:rPr>
              <a:t>disparut</a:t>
            </a:r>
            <a:endParaRPr lang="en-US" sz="40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en-US" sz="4000" dirty="0" err="1">
                <a:solidFill>
                  <a:schemeClr val="bg1"/>
                </a:solidFill>
                <a:latin typeface="Arial Rounded MT Bold" panose="020F0704030504030204" pitchFamily="34" charset="0"/>
              </a:rPr>
              <a:t>L'église</a:t>
            </a:r>
            <a:r>
              <a:rPr lang="en-US" sz="40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 de </a:t>
            </a:r>
            <a:r>
              <a:rPr lang="en-US" sz="4000" dirty="0" err="1">
                <a:solidFill>
                  <a:schemeClr val="bg1"/>
                </a:solidFill>
                <a:latin typeface="Arial Rounded MT Bold" panose="020F0704030504030204" pitchFamily="34" charset="0"/>
              </a:rPr>
              <a:t>Galatie</a:t>
            </a:r>
            <a:r>
              <a:rPr lang="en-US" sz="40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Arial Rounded MT Bold" panose="020F0704030504030204" pitchFamily="34" charset="0"/>
              </a:rPr>
              <a:t>disparut</a:t>
            </a:r>
            <a:r>
              <a:rPr lang="en-US" sz="40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.</a:t>
            </a:r>
          </a:p>
          <a:p>
            <a:pPr marL="0" indent="0" algn="just">
              <a:buNone/>
            </a:pPr>
            <a:endParaRPr lang="en-US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17277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95DF7F-548E-D9DF-70A5-458AA4F4FA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35DBC3-EF7A-171F-B11B-F1FF9DEFA5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33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0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En Amérique, le taux de mortalité des églises est très élevé.</a:t>
            </a:r>
            <a:endParaRPr lang="en-US" sz="40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cap="all" dirty="0">
                <a:solidFill>
                  <a:schemeClr val="bg1"/>
                </a:solidFill>
                <a:latin typeface="Arial Rounded MT Bold" panose="020F0704030504030204" pitchFamily="34" charset="0"/>
              </a:rPr>
              <a:t>On estime que </a:t>
            </a:r>
            <a:r>
              <a:rPr lang="fr-FR" sz="4000" cap="all" dirty="0">
                <a:solidFill>
                  <a:schemeClr val="tx1"/>
                </a:solidFill>
                <a:highlight>
                  <a:srgbClr val="FFFF00"/>
                </a:highlight>
                <a:latin typeface="Arial Rounded MT Bold" panose="020F0704030504030204" pitchFamily="34" charset="0"/>
              </a:rPr>
              <a:t>30 000 </a:t>
            </a:r>
            <a:r>
              <a:rPr lang="fr-FR" sz="4000" cap="all" dirty="0">
                <a:solidFill>
                  <a:schemeClr val="bg1"/>
                </a:solidFill>
                <a:latin typeface="Arial Rounded MT Bold" panose="020F0704030504030204" pitchFamily="34" charset="0"/>
              </a:rPr>
              <a:t>congrégations ont fermé leurs portes aux États-Unis entre </a:t>
            </a:r>
            <a:r>
              <a:rPr lang="fr-FR" sz="4000" cap="all" dirty="0">
                <a:solidFill>
                  <a:schemeClr val="tx1"/>
                </a:solidFill>
                <a:highlight>
                  <a:srgbClr val="FFFF00"/>
                </a:highlight>
                <a:latin typeface="Arial Rounded MT Bold" panose="020F0704030504030204" pitchFamily="34" charset="0"/>
              </a:rPr>
              <a:t>2006 et 2012. </a:t>
            </a:r>
            <a:r>
              <a:rPr lang="en-US" sz="4000" cap="all" dirty="0">
                <a:solidFill>
                  <a:schemeClr val="bg1"/>
                </a:solidFill>
                <a:latin typeface="Arial Rounded MT Bold" panose="020F0704030504030204" pitchFamily="34" charset="0"/>
              </a:rPr>
              <a:t>(</a:t>
            </a:r>
            <a:r>
              <a:rPr lang="en-US" sz="4000" cap="all" dirty="0" err="1">
                <a:solidFill>
                  <a:schemeClr val="bg1"/>
                </a:solidFill>
                <a:latin typeface="Arial Rounded MT Bold" panose="020F0704030504030204" pitchFamily="34" charset="0"/>
              </a:rPr>
              <a:t>Christianisme</a:t>
            </a:r>
            <a:r>
              <a:rPr lang="en-US" sz="4000" cap="all" dirty="0">
                <a:solidFill>
                  <a:schemeClr val="bg1"/>
                </a:solidFill>
                <a:latin typeface="Arial Rounded MT Bold" panose="020F0704030504030204" pitchFamily="34" charset="0"/>
              </a:rPr>
              <a:t> </a:t>
            </a:r>
            <a:r>
              <a:rPr lang="en-US" sz="4000" cap="all" dirty="0" err="1">
                <a:solidFill>
                  <a:schemeClr val="bg1"/>
                </a:solidFill>
                <a:latin typeface="Arial Rounded MT Bold" panose="020F0704030504030204" pitchFamily="34" charset="0"/>
              </a:rPr>
              <a:t>aujourd'hui</a:t>
            </a:r>
            <a:r>
              <a:rPr lang="en-US" sz="4000" cap="all" dirty="0">
                <a:solidFill>
                  <a:schemeClr val="bg1"/>
                </a:solidFill>
                <a:latin typeface="Arial Rounded MT Bold" panose="020F0704030504030204" pitchFamily="34" charset="0"/>
              </a:rPr>
              <a:t>)</a:t>
            </a:r>
            <a:endParaRPr lang="en-US" sz="40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  <a:p>
            <a:pPr marL="0" indent="0" algn="just">
              <a:buNone/>
            </a:pPr>
            <a:endParaRPr lang="en-US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04075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CE9786-88EB-E931-60A5-76768CDC01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68045F-7F6A-6CE3-F450-38132886C5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000" b="1" dirty="0">
                <a:solidFill>
                  <a:srgbClr val="FF0000"/>
                </a:solidFill>
              </a:rPr>
              <a:t>LES SIGNES D'UNE CONGRÉGATION MOURANTE</a:t>
            </a:r>
            <a:endParaRPr lang="en-US" sz="4000" dirty="0">
              <a:solidFill>
                <a:srgbClr val="FF0000"/>
              </a:solidFill>
            </a:endParaRPr>
          </a:p>
          <a:p>
            <a:pPr lvl="0" algn="just"/>
            <a:r>
              <a:rPr lang="fr-FR" sz="4000" b="1" dirty="0"/>
              <a:t>Le premier signe </a:t>
            </a:r>
            <a:r>
              <a:rPr lang="fr-FR" sz="4000" dirty="0"/>
              <a:t>de la mort dans une église est le départ du Saint-Esprit, tout comme l'Esprit du Seigneur quitta le temple dans l'Ancien Testament. La mort physique peut prendre des décennies à se produire, mais elle se produira sur le bon chemin.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1929808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0B9417-062C-2C2B-1E84-7FF0564802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72B24F-B39D-0D35-859C-62B6E8E157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 algn="just"/>
            <a:r>
              <a:rPr lang="fr-FR" sz="4400" dirty="0"/>
              <a:t>L'église est l'épouse du Christ, lorsqu'elle est déconnectée du Christ, elle ne peut pas survivre.</a:t>
            </a:r>
            <a:endParaRPr lang="en-US" sz="4400" dirty="0"/>
          </a:p>
          <a:p>
            <a:pPr lvl="0" algn="just"/>
            <a:r>
              <a:rPr lang="fr-FR" sz="4400" dirty="0">
                <a:solidFill>
                  <a:srgbClr val="FF0000"/>
                </a:solidFill>
              </a:rPr>
              <a:t>Beaucoup d'églises sont en probation sans le savoir. Certaines églises portent le cœur même de la patience de Dieu, mais elles y sont indifférentes.</a:t>
            </a:r>
            <a:endParaRPr lang="en-US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43179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26B68D-6453-1F9A-FD83-EFBCB0B088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D684A8-4240-0262-83C7-BF759E97CE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3600" b="1" dirty="0">
                <a:solidFill>
                  <a:srgbClr val="FF0000"/>
                </a:solidFill>
              </a:rPr>
              <a:t>Le premier</a:t>
            </a:r>
            <a:r>
              <a:rPr lang="fr-FR" sz="3600" dirty="0">
                <a:solidFill>
                  <a:srgbClr val="FF0000"/>
                </a:solidFill>
              </a:rPr>
              <a:t> </a:t>
            </a:r>
            <a:r>
              <a:rPr lang="fr-FR" sz="3600" dirty="0"/>
              <a:t>signe de départ est </a:t>
            </a:r>
            <a:r>
              <a:rPr lang="fr-FR" sz="3600" u="sng" dirty="0"/>
              <a:t>la passivité de la Parole de Dieu</a:t>
            </a:r>
            <a:r>
              <a:rPr lang="fr-FR" sz="3600" dirty="0"/>
              <a:t>. (La Parole de Dieu n'est pas prise au sérieux), ou (Le Monde de Dieu comme pied d'égalité avec les traditions), ou (La Parole de Dieu est associée à une autre révélation)</a:t>
            </a:r>
            <a:endParaRPr lang="en-US" sz="3600" dirty="0"/>
          </a:p>
          <a:p>
            <a:pPr lvl="0" algn="just"/>
            <a:r>
              <a:rPr lang="fr-FR" sz="3600" b="1" dirty="0">
                <a:solidFill>
                  <a:srgbClr val="FF0000"/>
                </a:solidFill>
              </a:rPr>
              <a:t>Le deuxième</a:t>
            </a:r>
            <a:r>
              <a:rPr lang="fr-FR" sz="3600" dirty="0">
                <a:solidFill>
                  <a:srgbClr val="FF0000"/>
                </a:solidFill>
              </a:rPr>
              <a:t> </a:t>
            </a:r>
            <a:r>
              <a:rPr lang="fr-FR" sz="3600" dirty="0"/>
              <a:t>signe de départ est une vision obscurcie ou erronée du </a:t>
            </a:r>
            <a:r>
              <a:rPr lang="fr-FR" sz="3600" u="sng" dirty="0"/>
              <a:t>Seigneur Jésus-Christ</a:t>
            </a:r>
            <a:r>
              <a:rPr lang="fr-FR" sz="3600" dirty="0"/>
              <a:t>. Si le Jésus que vous adorez n'est pas Dieu incarné, alors vous vous trompez de Jésus.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5558523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51EEFD-E46B-93B7-C85E-1824A8371A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54D82F-A0F8-CA8D-03F2-D839B0DA4E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3600" b="1" dirty="0">
                <a:solidFill>
                  <a:srgbClr val="FF0000"/>
                </a:solidFill>
              </a:rPr>
              <a:t>Le troisième</a:t>
            </a:r>
            <a:r>
              <a:rPr lang="fr-FR" sz="3600" dirty="0">
                <a:solidFill>
                  <a:srgbClr val="FF0000"/>
                </a:solidFill>
              </a:rPr>
              <a:t> </a:t>
            </a:r>
            <a:r>
              <a:rPr lang="fr-FR" sz="3600" dirty="0"/>
              <a:t>signe de départ est </a:t>
            </a:r>
            <a:r>
              <a:rPr lang="fr-FR" sz="3600" u="sng" dirty="0"/>
              <a:t>le pragmatisme ou la modernisation de l'Église pour l'adapter à la société actuelle</a:t>
            </a:r>
            <a:r>
              <a:rPr lang="fr-FR" sz="3600" dirty="0"/>
              <a:t>.</a:t>
            </a:r>
            <a:endParaRPr lang="en-US" sz="3600" dirty="0"/>
          </a:p>
          <a:p>
            <a:pPr lvl="0" algn="just"/>
            <a:r>
              <a:rPr lang="fr-FR" sz="3600" b="1" dirty="0">
                <a:solidFill>
                  <a:srgbClr val="FF0000"/>
                </a:solidFill>
              </a:rPr>
              <a:t>Le quatrième signe</a:t>
            </a:r>
            <a:r>
              <a:rPr lang="fr-FR" sz="3600" dirty="0">
                <a:solidFill>
                  <a:srgbClr val="FF0000"/>
                </a:solidFill>
              </a:rPr>
              <a:t> </a:t>
            </a:r>
            <a:r>
              <a:rPr lang="fr-FR" sz="3600" dirty="0"/>
              <a:t>de départ est la </a:t>
            </a:r>
            <a:r>
              <a:rPr lang="fr-FR" sz="3600" u="sng" dirty="0"/>
              <a:t>tolérance envers d'autres points de vue, voire les points de vue opposés de la Bible </a:t>
            </a:r>
            <a:r>
              <a:rPr lang="fr-FR" sz="3600" dirty="0"/>
              <a:t>comme moyen de salut.</a:t>
            </a:r>
            <a:endParaRPr lang="en-US" sz="3600" dirty="0">
              <a:solidFill>
                <a:srgbClr val="FF0000"/>
              </a:solidFill>
            </a:endParaRPr>
          </a:p>
          <a:p>
            <a:pPr lvl="0" algn="just"/>
            <a:r>
              <a:rPr lang="fr-FR" sz="3600" b="1" dirty="0">
                <a:solidFill>
                  <a:srgbClr val="FF0000"/>
                </a:solidFill>
              </a:rPr>
              <a:t>Le cinquième signe</a:t>
            </a:r>
            <a:r>
              <a:rPr lang="fr-FR" sz="3600" dirty="0">
                <a:solidFill>
                  <a:srgbClr val="FF0000"/>
                </a:solidFill>
              </a:rPr>
              <a:t> </a:t>
            </a:r>
            <a:r>
              <a:rPr lang="fr-FR" sz="3600" dirty="0"/>
              <a:t>de départ est la confirmation volontaire des </a:t>
            </a:r>
            <a:r>
              <a:rPr lang="fr-FR" sz="3600" u="sng" dirty="0"/>
              <a:t>erreurs doctrinales</a:t>
            </a:r>
            <a:r>
              <a:rPr lang="fr-FR" sz="3600" dirty="0"/>
              <a:t>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1276613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FD25DE-8D71-7C59-AA81-8E33124AF7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E99A09-C6CC-BF24-40FD-EC89B8E969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000" b="1" dirty="0">
                <a:solidFill>
                  <a:srgbClr val="FF0000"/>
                </a:solidFill>
              </a:rPr>
              <a:t>Le sixième signe</a:t>
            </a:r>
            <a:r>
              <a:rPr lang="fr-FR" sz="4000" dirty="0">
                <a:solidFill>
                  <a:srgbClr val="FF0000"/>
                </a:solidFill>
              </a:rPr>
              <a:t> </a:t>
            </a:r>
            <a:r>
              <a:rPr lang="fr-FR" sz="4000" dirty="0"/>
              <a:t>est la passivité </a:t>
            </a:r>
            <a:r>
              <a:rPr lang="fr-FR" sz="4000" u="sng" dirty="0"/>
              <a:t>face au péché</a:t>
            </a:r>
            <a:endParaRPr lang="en-US" sz="4000" dirty="0"/>
          </a:p>
          <a:p>
            <a:pPr lvl="0" algn="just"/>
            <a:r>
              <a:rPr lang="fr-FR" sz="4000" b="1" dirty="0">
                <a:solidFill>
                  <a:srgbClr val="FF0000"/>
                </a:solidFill>
              </a:rPr>
              <a:t>Le septième</a:t>
            </a:r>
            <a:r>
              <a:rPr lang="fr-FR" sz="4000" dirty="0">
                <a:solidFill>
                  <a:srgbClr val="FF0000"/>
                </a:solidFill>
              </a:rPr>
              <a:t> </a:t>
            </a:r>
            <a:r>
              <a:rPr lang="fr-FR" sz="4000" dirty="0"/>
              <a:t>signe de départ est une plus grande révérence pour les hommes ou </a:t>
            </a:r>
            <a:r>
              <a:rPr lang="fr-FR" sz="4000" u="sng" dirty="0"/>
              <a:t>les traditions humaines que pour Dieu</a:t>
            </a:r>
            <a:r>
              <a:rPr lang="fr-FR" sz="4000" dirty="0"/>
              <a:t>.</a:t>
            </a:r>
            <a:endParaRPr lang="en-US" sz="4000" dirty="0"/>
          </a:p>
          <a:p>
            <a:pPr lvl="0" algn="just"/>
            <a:r>
              <a:rPr lang="fr-FR" sz="4000" b="1" dirty="0">
                <a:solidFill>
                  <a:srgbClr val="FF0000"/>
                </a:solidFill>
              </a:rPr>
              <a:t>Le huitième </a:t>
            </a:r>
            <a:r>
              <a:rPr lang="fr-FR" sz="4000" dirty="0"/>
              <a:t>signe de départ est</a:t>
            </a:r>
            <a:r>
              <a:rPr lang="fr-FR" sz="4000" u="sng" dirty="0"/>
              <a:t> le feu étranger</a:t>
            </a:r>
            <a:r>
              <a:rPr lang="fr-FR" sz="4000" dirty="0"/>
              <a:t> / divertissement pour l'excitation plutôt que la plénitude du Saint-Esprit.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46066078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EAE9D8-D5EE-BCD7-1727-EB9742D9B4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0AB93A-A6B0-B11C-9DE4-D6669A0171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000" b="1" dirty="0">
                <a:solidFill>
                  <a:srgbClr val="FF0000"/>
                </a:solidFill>
              </a:rPr>
              <a:t>Le neuvième signe </a:t>
            </a:r>
            <a:r>
              <a:rPr lang="fr-FR" sz="4000" dirty="0"/>
              <a:t>de départ est </a:t>
            </a:r>
            <a:r>
              <a:rPr lang="fr-FR" sz="4000" u="sng" dirty="0"/>
              <a:t>la dépendance aux biens matériels de l'église comme moyen de survivre.</a:t>
            </a:r>
            <a:endParaRPr lang="en-US" sz="4000" dirty="0"/>
          </a:p>
          <a:p>
            <a:pPr lvl="0" algn="just"/>
            <a:r>
              <a:rPr lang="fr-FR" sz="4000" b="1" dirty="0">
                <a:solidFill>
                  <a:srgbClr val="FF0000"/>
                </a:solidFill>
              </a:rPr>
              <a:t>Le dixième signe </a:t>
            </a:r>
            <a:r>
              <a:rPr lang="fr-FR" sz="4000" dirty="0"/>
              <a:t>de départ est la passivité dans la chaire. </a:t>
            </a:r>
            <a:r>
              <a:rPr lang="fr-FR" sz="4000" u="sng" dirty="0"/>
              <a:t>Mettre la chaire à disposition des non-chrétiens ou des personnes impies</a:t>
            </a:r>
            <a:r>
              <a:rPr lang="fr-FR" sz="4000" dirty="0"/>
              <a:t>.</a:t>
            </a:r>
            <a:endParaRPr lang="en-US" sz="4000" dirty="0"/>
          </a:p>
          <a:p>
            <a:pPr lvl="0" algn="just"/>
            <a:r>
              <a:rPr lang="fr-FR" sz="4000" b="1" dirty="0">
                <a:solidFill>
                  <a:srgbClr val="FF0000"/>
                </a:solidFill>
              </a:rPr>
              <a:t>Le</a:t>
            </a:r>
            <a:r>
              <a:rPr lang="fr-FR" sz="4000" dirty="0"/>
              <a:t> </a:t>
            </a:r>
            <a:r>
              <a:rPr lang="fr-FR" sz="4000" b="1" dirty="0">
                <a:solidFill>
                  <a:srgbClr val="FF0000"/>
                </a:solidFill>
              </a:rPr>
              <a:t>11e</a:t>
            </a:r>
            <a:r>
              <a:rPr lang="fr-FR" sz="4000" dirty="0"/>
              <a:t> </a:t>
            </a:r>
            <a:r>
              <a:rPr lang="fr-FR" sz="4000" b="1" dirty="0">
                <a:solidFill>
                  <a:srgbClr val="FF0000"/>
                </a:solidFill>
              </a:rPr>
              <a:t>signe</a:t>
            </a:r>
            <a:r>
              <a:rPr lang="fr-FR" sz="4000" dirty="0"/>
              <a:t> de départ de Dieu est la passivité </a:t>
            </a:r>
            <a:r>
              <a:rPr lang="fr-FR" sz="4000" u="sng" dirty="0"/>
              <a:t>lors de la prière, de la réunion et de la méditation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9370764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B311CD-9DE9-4B6E-5914-C74D70B3FF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BDC933-C67B-FB8C-107A-BE6EFAA645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000" b="1" dirty="0">
                <a:solidFill>
                  <a:srgbClr val="FF0000"/>
                </a:solidFill>
              </a:rPr>
              <a:t>Le douzième signe </a:t>
            </a:r>
            <a:r>
              <a:rPr lang="fr-FR" sz="4000" dirty="0"/>
              <a:t>de départ de Dieu est l'amour de l'argent et du profit, en voyant l'Église comme une entreprise lucrative. </a:t>
            </a:r>
            <a:endParaRPr lang="en-US" sz="4000" dirty="0"/>
          </a:p>
          <a:p>
            <a:pPr lvl="0" algn="just"/>
            <a:r>
              <a:rPr lang="fr-FR" sz="4000" b="1" dirty="0">
                <a:solidFill>
                  <a:srgbClr val="FF0000"/>
                </a:solidFill>
              </a:rPr>
              <a:t>Le treizième signe </a:t>
            </a:r>
            <a:r>
              <a:rPr lang="fr-FR" sz="4000" dirty="0"/>
              <a:t>de départ de Dieu est </a:t>
            </a:r>
            <a:r>
              <a:rPr lang="fr-FR" sz="4000" u="sng" dirty="0"/>
              <a:t>l’orgueil provenant de sa dénomination d’appartenance.</a:t>
            </a:r>
            <a:endParaRPr lang="en-US" sz="4000" dirty="0"/>
          </a:p>
          <a:p>
            <a:pPr lvl="0" algn="just"/>
            <a:r>
              <a:rPr lang="fr-FR" sz="4000" b="1" dirty="0">
                <a:solidFill>
                  <a:srgbClr val="FF0000"/>
                </a:solidFill>
              </a:rPr>
              <a:t>Le 14e signe </a:t>
            </a:r>
            <a:r>
              <a:rPr lang="fr-FR" sz="4000" dirty="0"/>
              <a:t>de départ de Dieu est </a:t>
            </a:r>
            <a:r>
              <a:rPr lang="fr-FR" sz="4000" u="sng" dirty="0"/>
              <a:t>la stagnation </a:t>
            </a:r>
            <a:r>
              <a:rPr lang="fr-FR" sz="4000" dirty="0"/>
              <a:t>: toujours la même chose. </a:t>
            </a:r>
            <a:r>
              <a:rPr lang="fr-FR" sz="4000" u="sng" dirty="0"/>
              <a:t>Aucune sensibilité au mouvement actuel du Saint-Esprit.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53518111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CA513C-D505-8D08-3F42-0095AC029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E82214-169B-2164-F0D0-0780B20BAC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000" b="1" dirty="0">
                <a:solidFill>
                  <a:srgbClr val="FF0000"/>
                </a:solidFill>
              </a:rPr>
              <a:t>Le 15e signe </a:t>
            </a:r>
            <a:r>
              <a:rPr lang="fr-FR" sz="4000" dirty="0"/>
              <a:t>de départ de Dieu est un </a:t>
            </a:r>
            <a:r>
              <a:rPr lang="fr-FR" sz="4000" u="sng" dirty="0"/>
              <a:t>esprit de compétition qui introduit des incitations charnelles pour une gloire vaine.</a:t>
            </a:r>
            <a:endParaRPr lang="en-US" sz="4000" dirty="0"/>
          </a:p>
          <a:p>
            <a:pPr lvl="0" algn="just"/>
            <a:r>
              <a:rPr lang="fr-FR" sz="4000" b="1" dirty="0">
                <a:solidFill>
                  <a:srgbClr val="FF0000"/>
                </a:solidFill>
              </a:rPr>
              <a:t>Le seizième signe </a:t>
            </a:r>
            <a:r>
              <a:rPr lang="fr-FR" sz="4000" dirty="0"/>
              <a:t>de départ de Dieu est l'esprit d'</a:t>
            </a:r>
            <a:r>
              <a:rPr lang="fr-FR" sz="4000" u="sng" dirty="0"/>
              <a:t>exclusion, de discrimination fondée sur la race et le statut économique.</a:t>
            </a:r>
            <a:endParaRPr lang="en-US" sz="4000" dirty="0"/>
          </a:p>
          <a:p>
            <a:pPr lvl="0" algn="just"/>
            <a:r>
              <a:rPr lang="fr-FR" sz="4000" b="1" dirty="0">
                <a:solidFill>
                  <a:srgbClr val="FF0000"/>
                </a:solidFill>
              </a:rPr>
              <a:t>Le 17e signe </a:t>
            </a:r>
            <a:r>
              <a:rPr lang="fr-FR" sz="4000" dirty="0"/>
              <a:t>de départ de Dieu est l'</a:t>
            </a:r>
            <a:r>
              <a:rPr lang="fr-FR" sz="4000" u="sng" dirty="0"/>
              <a:t>usage d'objets et de pratiques païens</a:t>
            </a:r>
            <a:r>
              <a:rPr lang="fr-FR" sz="4000" dirty="0"/>
              <a:t>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43858468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B73869-7BB0-4121-CD27-67B3AC31AF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20F13F-6DB7-71F5-6CC3-082135998E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000" b="1" dirty="0">
                <a:solidFill>
                  <a:srgbClr val="FF0000"/>
                </a:solidFill>
              </a:rPr>
              <a:t>Le 18e signe </a:t>
            </a:r>
            <a:r>
              <a:rPr lang="fr-FR" sz="4000" dirty="0"/>
              <a:t>de départ de Dieu survient lorsque l'église devient davantage une plateforme politique qu'un lieu de culte à Dieu.</a:t>
            </a:r>
            <a:endParaRPr lang="en-US" sz="4000" dirty="0"/>
          </a:p>
          <a:p>
            <a:pPr lvl="0" algn="just"/>
            <a:r>
              <a:rPr lang="fr-FR" sz="4000" b="1" dirty="0">
                <a:solidFill>
                  <a:srgbClr val="FF0000"/>
                </a:solidFill>
              </a:rPr>
              <a:t>Le 19e signe </a:t>
            </a:r>
            <a:r>
              <a:rPr lang="fr-FR" sz="4000" dirty="0"/>
              <a:t>de départ de Dieu est </a:t>
            </a:r>
            <a:r>
              <a:rPr lang="fr-FR" sz="4000" u="sng" dirty="0"/>
              <a:t>la philosophie mondaine du ministère</a:t>
            </a:r>
            <a:endParaRPr lang="en-US" sz="4000" dirty="0"/>
          </a:p>
          <a:p>
            <a:pPr lvl="0" algn="just"/>
            <a:r>
              <a:rPr lang="fr-FR" sz="4000" b="1" dirty="0">
                <a:solidFill>
                  <a:srgbClr val="FF0000"/>
                </a:solidFill>
              </a:rPr>
              <a:t>Le 20e signe </a:t>
            </a:r>
            <a:r>
              <a:rPr lang="fr-FR" sz="4000" dirty="0"/>
              <a:t>de départ de Dieu est </a:t>
            </a:r>
            <a:r>
              <a:rPr lang="fr-FR" sz="4000" u="sng" dirty="0"/>
              <a:t>le blasphème utilisant l'Église comme tribune pour insulter Dieu</a:t>
            </a:r>
            <a:r>
              <a:rPr lang="fr-FR" sz="4000" dirty="0"/>
              <a:t>.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84202355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894B97-4BCC-9CB8-0007-8A704D589D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C9BD32-C61B-B736-1439-6919189629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000" b="1" dirty="0">
                <a:solidFill>
                  <a:srgbClr val="0033CC"/>
                </a:solidFill>
                <a:latin typeface="Arial Rounded MT Bold" panose="020F0704030504030204" pitchFamily="34" charset="0"/>
              </a:rPr>
              <a:t>Souviens-toi; --  Repens-toi ; Pratique tes premières œuvres.</a:t>
            </a:r>
            <a:endParaRPr lang="en-US" sz="40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algn="just"/>
            <a:r>
              <a:rPr lang="fr-FR" sz="4000" dirty="0">
                <a:latin typeface="Arial Rounded MT Bold" panose="020F0704030504030204" pitchFamily="34" charset="0"/>
              </a:rPr>
              <a:t>SINON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algn="just"/>
            <a:r>
              <a:rPr lang="en-US" sz="40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Re 2:5 </a:t>
            </a:r>
            <a:r>
              <a:rPr lang="fr-FR" sz="4000" dirty="0">
                <a:latin typeface="Arial Rounded MT Bold" panose="020F0704030504030204" pitchFamily="34" charset="0"/>
              </a:rPr>
              <a:t>Souviens-toi donc d'où tu es tombé, repens-toi, et pratique tes premières œuvres; sinon, je viendrai à toi, et j'ôterai ton chandelier de sa place, à moins que tu ne te repentes. 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02625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FAB791-1525-2777-8622-E2165266B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DB4D86-FA94-E230-5DF7-AC350BEA20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dirty="0">
                <a:latin typeface="Arial Rounded MT Bold" panose="020F0704030504030204" pitchFamily="34" charset="0"/>
              </a:rPr>
              <a:t>Cet avertissement est très sérieux et ne doit pas être pris à la légère.</a:t>
            </a:r>
            <a:endParaRPr lang="en-US" sz="44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44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Je sais que nous parlons de l'église d'Éphèse. Il est facile de fixer son esprit sur une église ou un groupe de croyants. </a:t>
            </a:r>
            <a:endParaRPr lang="en-US" sz="44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400" dirty="0">
                <a:latin typeface="Arial Rounded MT Bold" panose="020F0704030504030204" pitchFamily="34" charset="0"/>
              </a:rPr>
              <a:t>Cet avertissement est personnel. </a:t>
            </a:r>
          </a:p>
        </p:txBody>
      </p:sp>
    </p:spTree>
    <p:extLst>
      <p:ext uri="{BB962C8B-B14F-4D97-AF65-F5344CB8AC3E}">
        <p14:creationId xmlns:p14="http://schemas.microsoft.com/office/powerpoint/2010/main" val="222982902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F35CB9-407B-E35F-1916-1EF6FFB77F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F928D1-4AA2-36A1-5D22-70FEB62510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3600" dirty="0">
                <a:latin typeface="Arial Rounded MT Bold" panose="020F0704030504030204" pitchFamily="34" charset="0"/>
              </a:rPr>
              <a:t>Le problème d'une église donnée est le problème commun de la majorité des membres de cette église, à commencer par le leader principal, le pasteur, le superviseur.</a:t>
            </a:r>
            <a:endParaRPr lang="en-US" sz="36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36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Le schéma de repentance est aussi individuel. Lorsque chaque membre d'une église donnée commence à se repentir, on peut collectivement dire que cette église s'est repentie.</a:t>
            </a:r>
            <a:endParaRPr lang="en-US" sz="36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712919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50F114-F6B5-4A5D-95A3-6A1D258129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980233-6A62-5B5A-86D9-40F3BE1E99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33CC"/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en-US" sz="4000" b="1" dirty="0">
                <a:latin typeface="Arial Rounded MT Bold" panose="020F0704030504030204" pitchFamily="34" charset="0"/>
              </a:rPr>
              <a:t>CONCLUSION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algn="just"/>
            <a:r>
              <a:rPr lang="fr-FR" sz="4000" b="1" dirty="0">
                <a:solidFill>
                  <a:srgbClr val="FFFF00"/>
                </a:solidFill>
                <a:latin typeface="Arial Rounded MT Bold" panose="020F0704030504030204" pitchFamily="34" charset="0"/>
              </a:rPr>
              <a:t>La conséquence de la perte du premier amour pour Dieu correspond à celle de s'éloigner du salut.</a:t>
            </a:r>
            <a:endParaRPr lang="en-US" sz="40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latin typeface="Arial Rounded MT Bold" panose="020F0704030504030204" pitchFamily="34" charset="0"/>
              </a:rPr>
              <a:t>La repentance est disponible tant qu'il est encore temps.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Après que la patience de Dieu s'est épuisée, le cœur se brûle ; rejet et damnation suivront bientôt.</a:t>
            </a:r>
            <a:endParaRPr lang="en-US" sz="40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311642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0D024A-2BE1-B88D-06CB-11BE89782A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B2F325-20C2-270B-C06D-AD6A84893E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33CC"/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lvl="0" algn="just"/>
            <a:r>
              <a:rPr lang="fr-FR" sz="3800" dirty="0">
                <a:latin typeface="Arial Rounded MT Bold" panose="020F0704030504030204" pitchFamily="34" charset="0"/>
              </a:rPr>
              <a:t>Dans le cas d'une église : le Saint-Esprit quittera ce lieu.</a:t>
            </a:r>
            <a:endParaRPr lang="en-US" sz="38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38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Les chrétiens authentiques commenceront à quitter cette église à la recherche d'une église vivante.</a:t>
            </a:r>
            <a:endParaRPr lang="en-US" sz="38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3800" dirty="0">
                <a:latin typeface="Arial Rounded MT Bold" panose="020F0704030504030204" pitchFamily="34" charset="0"/>
              </a:rPr>
              <a:t>La stagnation et les compromis auront leur tour. Si quelques membres persistent à rester dans cette église, la vieillesse et la mort les atteindront.</a:t>
            </a:r>
            <a:endParaRPr lang="en-US" sz="38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18552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63AB8B-E426-157C-3787-4A96C87E52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AB197F-225E-C51C-ECBB-C5146B4F81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33CC"/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dirty="0">
                <a:latin typeface="Arial Rounded MT Bold" panose="020F0704030504030204" pitchFamily="34" charset="0"/>
              </a:rPr>
              <a:t>Beaucoup d'églises sont des zombies ; Ce sont des églises mortes qui donnent l'impression d'être vivantes.</a:t>
            </a:r>
            <a:endParaRPr lang="en-US" sz="44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44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Combien de messages faut-il encore entendre sur le sujet avant d'être convaincu que Dieu essaie d'attirer votre attention ?</a:t>
            </a:r>
            <a:endParaRPr lang="en-US" sz="44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515037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41269C-E335-A889-C751-C5FCF40526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CF9587-E362-ACF5-CF20-D2B086D729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33CC"/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dirty="0">
                <a:latin typeface="Arial Rounded MT Bold" panose="020F0704030504030204" pitchFamily="34" charset="0"/>
              </a:rPr>
              <a:t>Andre Couch a écrit cette chanson. </a:t>
            </a:r>
            <a:endParaRPr lang="en-US" sz="44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4400" i="1" dirty="0">
                <a:solidFill>
                  <a:srgbClr val="FFFF00"/>
                </a:solidFill>
                <a:latin typeface="Arial Rounded MT Bold" panose="020F0704030504030204" pitchFamily="34" charset="0"/>
              </a:rPr>
              <a:t>Ramène-moi, ô Seigneur, à l'endroit où je t'ai reçu pour la première fois !</a:t>
            </a:r>
            <a:endParaRPr lang="en-US" sz="44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400" dirty="0">
                <a:latin typeface="Arial Rounded MT Bold" panose="020F0704030504030204" pitchFamily="34" charset="0"/>
              </a:rPr>
              <a:t>Ne devons-nous pas tous faire la même prière ?</a:t>
            </a:r>
            <a:endParaRPr lang="en-US" sz="4400" dirty="0">
              <a:latin typeface="Arial Rounded MT Bold" panose="020F0704030504030204" pitchFamily="34" charset="0"/>
            </a:endParaRPr>
          </a:p>
          <a:p>
            <a:pPr algn="r"/>
            <a:r>
              <a:rPr lang="en-US" sz="4400" dirty="0">
                <a:latin typeface="Arial Rounded MT Bold" panose="020F0704030504030204" pitchFamily="34" charset="0"/>
              </a:rPr>
              <a:t>Amen!!! </a:t>
            </a:r>
          </a:p>
        </p:txBody>
      </p:sp>
    </p:spTree>
    <p:extLst>
      <p:ext uri="{BB962C8B-B14F-4D97-AF65-F5344CB8AC3E}">
        <p14:creationId xmlns:p14="http://schemas.microsoft.com/office/powerpoint/2010/main" val="32195761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38200</TotalTime>
  <Words>2346</Words>
  <Application>Microsoft Office PowerPoint</Application>
  <PresentationFormat>On-screen Show (4:3)</PresentationFormat>
  <Paragraphs>126</Paragraphs>
  <Slides>44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9" baseType="lpstr">
      <vt:lpstr>Arial</vt:lpstr>
      <vt:lpstr>Arial Rounded MT Bold</vt:lpstr>
      <vt:lpstr>Calibri</vt:lpstr>
      <vt:lpstr>Copperplate Gothic Bold</vt:lpstr>
      <vt:lpstr>Office Theme</vt:lpstr>
      <vt:lpstr>ÉTUDIONS LA BIBLE 133ÈME SESSION VENDREDI 15 MAI 2026 By PASTEUR MARC E SIMEON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</dc:title>
  <dc:creator>MARC EDOUARD SIMEON</dc:creator>
  <cp:lastModifiedBy>Marc Simeon</cp:lastModifiedBy>
  <cp:revision>308</cp:revision>
  <dcterms:created xsi:type="dcterms:W3CDTF">2022-04-13T13:36:19Z</dcterms:created>
  <dcterms:modified xsi:type="dcterms:W3CDTF">2026-05-13T17:51:49Z</dcterms:modified>
</cp:coreProperties>
</file>