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6"/>
  </p:notesMasterIdLst>
  <p:sldIdLst>
    <p:sldId id="256" r:id="rId2"/>
    <p:sldId id="257" r:id="rId3"/>
    <p:sldId id="796" r:id="rId4"/>
    <p:sldId id="1662" r:id="rId5"/>
    <p:sldId id="1811" r:id="rId6"/>
    <p:sldId id="1543" r:id="rId7"/>
    <p:sldId id="1926" r:id="rId8"/>
    <p:sldId id="1927" r:id="rId9"/>
    <p:sldId id="633" r:id="rId10"/>
    <p:sldId id="635" r:id="rId11"/>
    <p:sldId id="1225" r:id="rId12"/>
    <p:sldId id="1812" r:id="rId13"/>
    <p:sldId id="1813" r:id="rId14"/>
    <p:sldId id="1814" r:id="rId15"/>
    <p:sldId id="1096" r:id="rId16"/>
    <p:sldId id="1929" r:id="rId17"/>
    <p:sldId id="1930" r:id="rId18"/>
    <p:sldId id="1928" r:id="rId19"/>
    <p:sldId id="1931" r:id="rId20"/>
    <p:sldId id="1932" r:id="rId21"/>
    <p:sldId id="405" r:id="rId22"/>
    <p:sldId id="411" r:id="rId23"/>
    <p:sldId id="1933" r:id="rId24"/>
    <p:sldId id="733" r:id="rId25"/>
    <p:sldId id="651" r:id="rId26"/>
    <p:sldId id="1819" r:id="rId27"/>
    <p:sldId id="1820" r:id="rId28"/>
    <p:sldId id="1821" r:id="rId29"/>
    <p:sldId id="1229" r:id="rId30"/>
    <p:sldId id="1822" r:id="rId31"/>
    <p:sldId id="1823" r:id="rId32"/>
    <p:sldId id="1824" r:id="rId33"/>
    <p:sldId id="734" r:id="rId34"/>
    <p:sldId id="1523" r:id="rId35"/>
    <p:sldId id="1935" r:id="rId36"/>
    <p:sldId id="1936" r:id="rId37"/>
    <p:sldId id="1937" r:id="rId38"/>
    <p:sldId id="1934" r:id="rId39"/>
    <p:sldId id="1938" r:id="rId40"/>
    <p:sldId id="1757" r:id="rId41"/>
    <p:sldId id="1939" r:id="rId42"/>
    <p:sldId id="1940" r:id="rId43"/>
    <p:sldId id="603" r:id="rId44"/>
    <p:sldId id="471" r:id="rId45"/>
    <p:sldId id="284" r:id="rId46"/>
    <p:sldId id="844" r:id="rId47"/>
    <p:sldId id="1043" r:id="rId48"/>
    <p:sldId id="435" r:id="rId49"/>
    <p:sldId id="1739" r:id="rId50"/>
    <p:sldId id="1941" r:id="rId51"/>
    <p:sldId id="1942" r:id="rId52"/>
    <p:sldId id="1943" r:id="rId53"/>
    <p:sldId id="1944" r:id="rId54"/>
    <p:sldId id="1595" r:id="rId55"/>
    <p:sldId id="295" r:id="rId56"/>
    <p:sldId id="304" r:id="rId57"/>
    <p:sldId id="1622" r:id="rId58"/>
    <p:sldId id="1750" r:id="rId59"/>
    <p:sldId id="1751" r:id="rId60"/>
    <p:sldId id="1752" r:id="rId61"/>
    <p:sldId id="1753" r:id="rId62"/>
    <p:sldId id="1747" r:id="rId63"/>
    <p:sldId id="1755" r:id="rId64"/>
    <p:sldId id="1756" r:id="rId65"/>
    <p:sldId id="1945" r:id="rId66"/>
    <p:sldId id="1758" r:id="rId67"/>
    <p:sldId id="1754" r:id="rId68"/>
    <p:sldId id="1759" r:id="rId69"/>
    <p:sldId id="1946" r:id="rId70"/>
    <p:sldId id="1742" r:id="rId71"/>
    <p:sldId id="1769" r:id="rId72"/>
    <p:sldId id="1768" r:id="rId73"/>
    <p:sldId id="1770" r:id="rId74"/>
    <p:sldId id="1763" r:id="rId75"/>
    <p:sldId id="1771" r:id="rId76"/>
    <p:sldId id="1772" r:id="rId77"/>
    <p:sldId id="1761" r:id="rId78"/>
    <p:sldId id="1774" r:id="rId79"/>
    <p:sldId id="1775" r:id="rId80"/>
    <p:sldId id="1776" r:id="rId81"/>
    <p:sldId id="1762" r:id="rId82"/>
    <p:sldId id="1777" r:id="rId83"/>
    <p:sldId id="1778" r:id="rId84"/>
    <p:sldId id="1779" r:id="rId85"/>
    <p:sldId id="1780" r:id="rId86"/>
    <p:sldId id="1749" r:id="rId87"/>
    <p:sldId id="1783" r:id="rId88"/>
    <p:sldId id="1781" r:id="rId89"/>
    <p:sldId id="1782" r:id="rId90"/>
    <p:sldId id="296" r:id="rId91"/>
    <p:sldId id="1760" r:id="rId92"/>
    <p:sldId id="1832" r:id="rId93"/>
    <p:sldId id="1833" r:id="rId94"/>
    <p:sldId id="430" r:id="rId95"/>
    <p:sldId id="517" r:id="rId96"/>
    <p:sldId id="706" r:id="rId97"/>
    <p:sldId id="518" r:id="rId98"/>
    <p:sldId id="707" r:id="rId99"/>
    <p:sldId id="480" r:id="rId100"/>
    <p:sldId id="1684" r:id="rId101"/>
    <p:sldId id="1834" r:id="rId102"/>
    <p:sldId id="1835" r:id="rId103"/>
    <p:sldId id="1836" r:id="rId104"/>
    <p:sldId id="330"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460000"/>
    <a:srgbClr val="0000CC"/>
    <a:srgbClr val="660066"/>
    <a:srgbClr val="003300"/>
    <a:srgbClr val="99FF33"/>
    <a:srgbClr val="0D069A"/>
    <a:srgbClr val="0033CC"/>
    <a:srgbClr val="000066"/>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7" autoAdjust="0"/>
    <p:restoredTop sz="94671" autoAdjust="0"/>
  </p:normalViewPr>
  <p:slideViewPr>
    <p:cSldViewPr>
      <p:cViewPr varScale="1">
        <p:scale>
          <a:sx n="76" d="100"/>
          <a:sy n="76" d="100"/>
        </p:scale>
        <p:origin x="1795" y="14"/>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val="2799521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val="1178411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920076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val="1110314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extLst>
      <p:ext uri="{BB962C8B-B14F-4D97-AF65-F5344CB8AC3E}">
        <p14:creationId xmlns:p14="http://schemas.microsoft.com/office/powerpoint/2010/main" val="376345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extLst>
      <p:ext uri="{BB962C8B-B14F-4D97-AF65-F5344CB8AC3E}">
        <p14:creationId xmlns:p14="http://schemas.microsoft.com/office/powerpoint/2010/main" val="4115279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42</a:t>
            </a:fld>
            <a:endParaRPr lang="en-US"/>
          </a:p>
        </p:txBody>
      </p:sp>
    </p:spTree>
    <p:extLst>
      <p:ext uri="{BB962C8B-B14F-4D97-AF65-F5344CB8AC3E}">
        <p14:creationId xmlns:p14="http://schemas.microsoft.com/office/powerpoint/2010/main" val="398335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5/1/2026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5/1/2026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5/1/2026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5/1/2026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5/1/2026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5/1/2026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5/1/2026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5/1/2026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003300"/>
              </a:solidFill>
              <a:latin typeface="Cambria Math" pitchFamily="18" charset="0"/>
              <a:ea typeface="Cambria Math" pitchFamily="18" charset="0"/>
            </a:endParaRPr>
          </a:p>
          <a:p>
            <a:pPr algn="ctr"/>
            <a:r>
              <a:rPr lang="en-US" sz="3600" b="1" dirty="0">
                <a:solidFill>
                  <a:srgbClr val="000066"/>
                </a:solidFill>
                <a:latin typeface="Cambria Math" pitchFamily="18" charset="0"/>
                <a:ea typeface="Cambria Math" pitchFamily="18" charset="0"/>
              </a:rPr>
              <a:t>Sunday,  MAY 3</a:t>
            </a:r>
            <a:r>
              <a:rPr lang="en-US" sz="3600" b="1" baseline="30000" dirty="0">
                <a:solidFill>
                  <a:srgbClr val="000066"/>
                </a:solidFill>
                <a:latin typeface="Cambria Math" pitchFamily="18" charset="0"/>
                <a:ea typeface="Cambria Math" pitchFamily="18" charset="0"/>
              </a:rPr>
              <a:t>RD</a:t>
            </a:r>
            <a:r>
              <a:rPr lang="en-US" sz="3600" b="1" dirty="0">
                <a:solidFill>
                  <a:srgbClr val="000066"/>
                </a:solidFill>
                <a:latin typeface="Cambria Math" pitchFamily="18" charset="0"/>
                <a:ea typeface="Cambria Math" pitchFamily="18" charset="0"/>
              </a:rPr>
              <a:t> 2026</a:t>
            </a:r>
          </a:p>
          <a:p>
            <a:pPr algn="ctr"/>
            <a:r>
              <a:rPr lang="en-US" sz="3600" b="1" dirty="0">
                <a:solidFill>
                  <a:srgbClr val="000066"/>
                </a:solidFill>
                <a:latin typeface="Copperplate Gothic Light" pitchFamily="34" charset="0"/>
              </a:rPr>
              <a:t>Lead by </a:t>
            </a:r>
          </a:p>
          <a:p>
            <a:pPr algn="ctr"/>
            <a:r>
              <a:rPr lang="en-US" sz="3600" b="1" dirty="0">
                <a:solidFill>
                  <a:srgbClr val="000066"/>
                </a:solidFill>
                <a:latin typeface="Copperplate Gothic Light" pitchFamily="34" charset="0"/>
              </a:rPr>
              <a:t>MAESTRO RENAUD TERZIER</a:t>
            </a: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a:solidFill>
                  <a:srgbClr val="002060"/>
                </a:solidFill>
              </a:rPr>
              <a:t>BIENVENUE A TOUS!</a:t>
            </a:r>
            <a:br>
              <a:rPr lang="en-US" sz="3200" dirty="0">
                <a:solidFill>
                  <a:srgbClr val="002060"/>
                </a:solidFill>
              </a:rPr>
            </a:br>
            <a:r>
              <a:rPr lang="en-US" sz="3200" dirty="0">
                <a:solidFill>
                  <a:srgbClr val="C00000"/>
                </a:solidFill>
              </a:rPr>
              <a:t>AUJOURD’HUI EST LE DIMANCHE </a:t>
            </a:r>
          </a:p>
          <a:p>
            <a:pPr algn="ctr"/>
            <a:r>
              <a:rPr lang="en-US" sz="3200" dirty="0">
                <a:solidFill>
                  <a:srgbClr val="002060"/>
                </a:solidFill>
              </a:rPr>
              <a:t>De la Sainte </a:t>
            </a:r>
            <a:r>
              <a:rPr lang="en-US" sz="3200" dirty="0" err="1">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Table du Seigneur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a:solidFill>
                  <a:schemeClr val="bg1"/>
                </a:solidFill>
              </a:rPr>
              <a:t>MAY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fontScale="92500"/>
          </a:bodyPr>
          <a:lstStyle/>
          <a:p>
            <a:pPr algn="ctr">
              <a:buNone/>
            </a:pPr>
            <a:r>
              <a:rPr lang="fr-FR" sz="4000" b="1" dirty="0">
                <a:solidFill>
                  <a:srgbClr val="660066"/>
                </a:solidFill>
                <a:latin typeface="Arial Rounded MT Bold" pitchFamily="34" charset="0"/>
              </a:rPr>
              <a:t>Mwen </a:t>
            </a:r>
            <a:r>
              <a:rPr lang="fr-FR" sz="4000" b="1" dirty="0" err="1">
                <a:solidFill>
                  <a:srgbClr val="660066"/>
                </a:solidFill>
                <a:latin typeface="Arial Rounded MT Bold" pitchFamily="34" charset="0"/>
              </a:rPr>
              <a:t>beni</a:t>
            </a:r>
            <a:r>
              <a:rPr lang="fr-FR" sz="4000" b="1" dirty="0">
                <a:solidFill>
                  <a:srgbClr val="660066"/>
                </a:solidFill>
                <a:latin typeface="Arial Rounded MT Bold" pitchFamily="34" charset="0"/>
              </a:rPr>
              <a:t> non Ou, Mwen </a:t>
            </a:r>
            <a:r>
              <a:rPr lang="fr-FR" sz="4000" b="1" dirty="0" err="1">
                <a:solidFill>
                  <a:srgbClr val="660066"/>
                </a:solidFill>
                <a:latin typeface="Arial Rounded MT Bold" pitchFamily="34" charset="0"/>
              </a:rPr>
              <a:t>beni</a:t>
            </a:r>
            <a:r>
              <a:rPr lang="fr-FR" sz="4000" b="1" dirty="0">
                <a:solidFill>
                  <a:srgbClr val="660066"/>
                </a:solidFill>
                <a:latin typeface="Arial Rounded MT Bold" pitchFamily="34" charset="0"/>
              </a:rPr>
              <a:t> non Ou,</a:t>
            </a:r>
            <a:endParaRPr lang="en-US" sz="4000" dirty="0">
              <a:solidFill>
                <a:srgbClr val="660066"/>
              </a:solidFill>
              <a:latin typeface="Arial Rounded MT Bold" pitchFamily="34" charset="0"/>
            </a:endParaRPr>
          </a:p>
          <a:p>
            <a:pPr algn="ctr">
              <a:buNone/>
            </a:pPr>
            <a:r>
              <a:rPr lang="fr-FR" sz="4000" dirty="0">
                <a:solidFill>
                  <a:srgbClr val="660066"/>
                </a:solidFill>
                <a:latin typeface="Arial Rounded MT Bold" pitchFamily="34" charset="0"/>
              </a:rPr>
              <a:t>Mwen </a:t>
            </a:r>
            <a:r>
              <a:rPr lang="fr-FR" sz="4000" dirty="0" err="1">
                <a:solidFill>
                  <a:srgbClr val="660066"/>
                </a:solidFill>
                <a:latin typeface="Arial Rounded MT Bold" pitchFamily="34" charset="0"/>
              </a:rPr>
              <a:t>beni</a:t>
            </a:r>
            <a:r>
              <a:rPr lang="fr-FR" sz="4000" dirty="0">
                <a:solidFill>
                  <a:srgbClr val="660066"/>
                </a:solidFill>
                <a:latin typeface="Arial Rounded MT Bold" pitchFamily="34" charset="0"/>
              </a:rPr>
              <a:t> non Ou Pou sa Ou </a:t>
            </a:r>
            <a:r>
              <a:rPr lang="fr-FR" sz="4000" dirty="0" err="1">
                <a:solidFill>
                  <a:srgbClr val="660066"/>
                </a:solidFill>
                <a:latin typeface="Arial Rounded MT Bold" pitchFamily="34" charset="0"/>
              </a:rPr>
              <a:t>fè</a:t>
            </a:r>
            <a:r>
              <a:rPr lang="fr-FR" sz="4000" dirty="0">
                <a:solidFill>
                  <a:srgbClr val="660066"/>
                </a:solidFill>
                <a:latin typeface="Arial Rounded MT Bold" pitchFamily="34" charset="0"/>
              </a:rPr>
              <a:t> pou </a:t>
            </a:r>
            <a:r>
              <a:rPr lang="fr-FR" sz="4000" dirty="0" err="1">
                <a:solidFill>
                  <a:srgbClr val="660066"/>
                </a:solidFill>
                <a:latin typeface="Arial Rounded MT Bold" pitchFamily="34" charset="0"/>
              </a:rPr>
              <a:t>mwen</a:t>
            </a:r>
            <a:r>
              <a:rPr lang="fr-FR" sz="4000" dirty="0">
                <a:solidFill>
                  <a:srgbClr val="660066"/>
                </a:solidFill>
                <a:latin typeface="Arial Rounded MT Bold" pitchFamily="34" charset="0"/>
              </a:rPr>
              <a:t> (</a:t>
            </a:r>
            <a:r>
              <a:rPr lang="fr-FR" sz="4000" dirty="0">
                <a:solidFill>
                  <a:srgbClr val="C00000"/>
                </a:solidFill>
                <a:latin typeface="Arial Rounded MT Bold" pitchFamily="34" charset="0"/>
              </a:rPr>
              <a:t>BIS</a:t>
            </a:r>
            <a:r>
              <a:rPr lang="fr-FR" sz="4000" dirty="0">
                <a:solidFill>
                  <a:srgbClr val="660066"/>
                </a:solidFill>
                <a:latin typeface="Arial Rounded MT Bold" pitchFamily="34" charset="0"/>
              </a:rPr>
              <a:t>)</a:t>
            </a:r>
            <a:endParaRPr lang="en-US" sz="4000" dirty="0">
              <a:solidFill>
                <a:srgbClr val="660066"/>
              </a:solidFill>
              <a:latin typeface="Arial Rounded MT Bold" pitchFamily="34" charset="0"/>
            </a:endParaRPr>
          </a:p>
          <a:p>
            <a:pPr algn="ctr">
              <a:buNone/>
            </a:pPr>
            <a:r>
              <a:rPr lang="fr-FR" sz="4000" b="1" dirty="0">
                <a:solidFill>
                  <a:srgbClr val="C00000"/>
                </a:solidFill>
                <a:latin typeface="Arial Rounded MT Bold" pitchFamily="34" charset="0"/>
              </a:rPr>
              <a:t>*******</a:t>
            </a:r>
            <a:endParaRPr lang="en-US" sz="4000" dirty="0">
              <a:solidFill>
                <a:srgbClr val="C00000"/>
              </a:solidFill>
              <a:latin typeface="Arial Rounded MT Bold" pitchFamily="34" charset="0"/>
            </a:endParaRPr>
          </a:p>
          <a:p>
            <a:pPr algn="ctr">
              <a:buNone/>
            </a:pPr>
            <a:r>
              <a:rPr lang="fr-FR" sz="4000" b="1" dirty="0" err="1">
                <a:solidFill>
                  <a:srgbClr val="0000CC"/>
                </a:solidFill>
                <a:latin typeface="Arial Rounded MT Bold" pitchFamily="34" charset="0"/>
              </a:rPr>
              <a:t>Ala</a:t>
            </a:r>
            <a:r>
              <a:rPr lang="fr-FR" sz="4000" b="1" dirty="0">
                <a:solidFill>
                  <a:srgbClr val="0000CC"/>
                </a:solidFill>
                <a:latin typeface="Arial Rounded MT Bold" pitchFamily="34" charset="0"/>
              </a:rPr>
              <a:t> bon sa bon </a:t>
            </a:r>
            <a:r>
              <a:rPr lang="fr-FR" sz="4000" b="1" dirty="0" err="1">
                <a:solidFill>
                  <a:srgbClr val="0000CC"/>
                </a:solidFill>
                <a:latin typeface="Arial Rounded MT Bold" pitchFamily="34" charset="0"/>
              </a:rPr>
              <a:t>lè</a:t>
            </a:r>
            <a:r>
              <a:rPr lang="fr-FR" sz="4000" b="1" dirty="0">
                <a:solidFill>
                  <a:srgbClr val="0000CC"/>
                </a:solidFill>
                <a:latin typeface="Arial Rounded MT Bold" pitchFamily="34" charset="0"/>
              </a:rPr>
              <a:t> </a:t>
            </a:r>
            <a:r>
              <a:rPr lang="fr-FR" sz="4000" b="1" dirty="0" err="1">
                <a:solidFill>
                  <a:srgbClr val="0000CC"/>
                </a:solidFill>
                <a:latin typeface="Arial Rounded MT Bold" pitchFamily="34" charset="0"/>
              </a:rPr>
              <a:t>n-ap</a:t>
            </a:r>
            <a:r>
              <a:rPr lang="fr-FR" sz="4000" b="1" dirty="0">
                <a:solidFill>
                  <a:srgbClr val="0000CC"/>
                </a:solidFill>
                <a:latin typeface="Arial Rounded MT Bold" pitchFamily="34" charset="0"/>
              </a:rPr>
              <a:t> </a:t>
            </a:r>
            <a:r>
              <a:rPr lang="fr-FR" sz="4000" b="1" dirty="0" err="1">
                <a:solidFill>
                  <a:srgbClr val="0000CC"/>
                </a:solidFill>
                <a:latin typeface="Arial Rounded MT Bold" pitchFamily="34" charset="0"/>
              </a:rPr>
              <a:t>sèvi</a:t>
            </a:r>
            <a:r>
              <a:rPr lang="fr-FR" sz="4000" b="1" dirty="0">
                <a:solidFill>
                  <a:srgbClr val="0000CC"/>
                </a:solidFill>
                <a:latin typeface="Arial Rounded MT Bold" pitchFamily="34" charset="0"/>
              </a:rPr>
              <a:t> </a:t>
            </a:r>
            <a:r>
              <a:rPr lang="fr-FR" sz="4000" b="1" dirty="0" err="1">
                <a:solidFill>
                  <a:srgbClr val="0000CC"/>
                </a:solidFill>
                <a:latin typeface="Arial Rounded MT Bold" pitchFamily="34" charset="0"/>
              </a:rPr>
              <a:t>BonDye</a:t>
            </a:r>
            <a:endParaRPr lang="en-US" sz="4000" dirty="0">
              <a:solidFill>
                <a:srgbClr val="0000CC"/>
              </a:solidFill>
              <a:latin typeface="Arial Rounded MT Bold" pitchFamily="34" charset="0"/>
            </a:endParaRPr>
          </a:p>
          <a:p>
            <a:pPr algn="ctr">
              <a:buNone/>
            </a:pPr>
            <a:r>
              <a:rPr lang="fr-FR" sz="4000" dirty="0" err="1">
                <a:solidFill>
                  <a:srgbClr val="0000CC"/>
                </a:solidFill>
                <a:latin typeface="Arial Rounded MT Bold" pitchFamily="34" charset="0"/>
              </a:rPr>
              <a:t>Traka</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ak</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tèt</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chage</a:t>
            </a:r>
            <a:r>
              <a:rPr lang="fr-FR" sz="4000" dirty="0">
                <a:solidFill>
                  <a:srgbClr val="0000CC"/>
                </a:solidFill>
                <a:latin typeface="Arial Rounded MT Bold" pitchFamily="34" charset="0"/>
              </a:rPr>
              <a:t>, se pou </a:t>
            </a:r>
            <a:r>
              <a:rPr lang="fr-FR" sz="4000" dirty="0" err="1">
                <a:solidFill>
                  <a:srgbClr val="0000CC"/>
                </a:solidFill>
                <a:latin typeface="Arial Rounded MT Bold" pitchFamily="34" charset="0"/>
              </a:rPr>
              <a:t>yon</a:t>
            </a:r>
            <a:r>
              <a:rPr lang="fr-FR" sz="4000" dirty="0">
                <a:solidFill>
                  <a:srgbClr val="0000CC"/>
                </a:solidFill>
                <a:latin typeface="Arial Rounded MT Bold" pitchFamily="34" charset="0"/>
              </a:rPr>
              <a:t> ti </a:t>
            </a:r>
            <a:r>
              <a:rPr lang="fr-FR" sz="4000" dirty="0" err="1">
                <a:solidFill>
                  <a:srgbClr val="0000CC"/>
                </a:solidFill>
                <a:latin typeface="Arial Rounded MT Bold" pitchFamily="34" charset="0"/>
              </a:rPr>
              <a:t>moman</a:t>
            </a:r>
            <a:r>
              <a:rPr lang="fr-FR" sz="4000" dirty="0">
                <a:solidFill>
                  <a:srgbClr val="0000CC"/>
                </a:solidFill>
                <a:latin typeface="Arial Rounded MT Bold" pitchFamily="34" charset="0"/>
              </a:rPr>
              <a:t>.</a:t>
            </a:r>
            <a:endParaRPr lang="en-US" sz="4000" dirty="0">
              <a:solidFill>
                <a:srgbClr val="0000CC"/>
              </a:solidFill>
              <a:latin typeface="Arial Rounded MT Bold" pitchFamily="34" charset="0"/>
            </a:endParaRPr>
          </a:p>
          <a:p>
            <a:pPr algn="ctr">
              <a:buNone/>
            </a:pPr>
            <a:r>
              <a:rPr lang="fr-FR" sz="4000" dirty="0">
                <a:solidFill>
                  <a:srgbClr val="0000CC"/>
                </a:solidFill>
                <a:latin typeface="Arial Rounded MT Bold" pitchFamily="34" charset="0"/>
              </a:rPr>
              <a:t>Pa </a:t>
            </a:r>
            <a:r>
              <a:rPr lang="fr-FR" sz="4000" dirty="0" err="1">
                <a:solidFill>
                  <a:srgbClr val="0000CC"/>
                </a:solidFill>
                <a:latin typeface="Arial Rounded MT Bold" pitchFamily="34" charset="0"/>
              </a:rPr>
              <a:t>gengnen</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baryè</a:t>
            </a:r>
            <a:r>
              <a:rPr lang="fr-FR" sz="4000" dirty="0">
                <a:solidFill>
                  <a:srgbClr val="0000CC"/>
                </a:solidFill>
                <a:latin typeface="Arial Rounded MT Bold" pitchFamily="34" charset="0"/>
              </a:rPr>
              <a:t> L’Eternel </a:t>
            </a:r>
            <a:r>
              <a:rPr lang="fr-FR" sz="4000" dirty="0" err="1">
                <a:solidFill>
                  <a:srgbClr val="0000CC"/>
                </a:solidFill>
                <a:latin typeface="Arial Rounded MT Bold" pitchFamily="34" charset="0"/>
              </a:rPr>
              <a:t>pap</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kraze</a:t>
            </a:r>
            <a:endParaRPr lang="en-US" sz="4000" dirty="0">
              <a:solidFill>
                <a:srgbClr val="0000CC"/>
              </a:solidFill>
              <a:latin typeface="Arial Rounded MT Bold" pitchFamily="34" charset="0"/>
            </a:endParaRPr>
          </a:p>
          <a:p>
            <a:pPr algn="ctr">
              <a:buNone/>
            </a:pPr>
            <a:r>
              <a:rPr lang="fr-FR" sz="4000" dirty="0">
                <a:solidFill>
                  <a:srgbClr val="0000CC"/>
                </a:solidFill>
                <a:latin typeface="Arial Rounded MT Bold" pitchFamily="34" charset="0"/>
              </a:rPr>
              <a:t>Se pou-m </a:t>
            </a:r>
            <a:r>
              <a:rPr lang="fr-FR" sz="4000" dirty="0" err="1">
                <a:solidFill>
                  <a:srgbClr val="0000CC"/>
                </a:solidFill>
                <a:latin typeface="Arial Rounded MT Bold" pitchFamily="34" charset="0"/>
              </a:rPr>
              <a:t>beni</a:t>
            </a:r>
            <a:r>
              <a:rPr lang="fr-FR" sz="4000" dirty="0">
                <a:solidFill>
                  <a:srgbClr val="0000CC"/>
                </a:solidFill>
                <a:latin typeface="Arial Rounded MT Bold" pitchFamily="34" charset="0"/>
              </a:rPr>
              <a:t> non Ou pou tout </a:t>
            </a:r>
            <a:r>
              <a:rPr lang="fr-FR" sz="4000" dirty="0" err="1">
                <a:solidFill>
                  <a:srgbClr val="0000CC"/>
                </a:solidFill>
                <a:latin typeface="Arial Rounded MT Bold" pitchFamily="34" charset="0"/>
              </a:rPr>
              <a:t>letènite</a:t>
            </a:r>
            <a:endParaRPr lang="en-US" sz="4000" dirty="0">
              <a:solidFill>
                <a:srgbClr val="0000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a:solidFill>
                  <a:srgbClr val="660066"/>
                </a:solidFill>
                <a:latin typeface="Arial Rounded MT Bold" pitchFamily="34" charset="0"/>
              </a:rPr>
              <a:t>Mwen </a:t>
            </a:r>
            <a:r>
              <a:rPr lang="fr-FR" sz="4000" b="1" dirty="0" err="1">
                <a:solidFill>
                  <a:srgbClr val="660066"/>
                </a:solidFill>
                <a:latin typeface="Arial Rounded MT Bold" pitchFamily="34" charset="0"/>
              </a:rPr>
              <a:t>beni</a:t>
            </a:r>
            <a:r>
              <a:rPr lang="fr-FR" sz="4000" b="1" dirty="0">
                <a:solidFill>
                  <a:srgbClr val="660066"/>
                </a:solidFill>
                <a:latin typeface="Arial Rounded MT Bold" pitchFamily="34" charset="0"/>
              </a:rPr>
              <a:t> non Ou, Mwen </a:t>
            </a:r>
            <a:r>
              <a:rPr lang="fr-FR" sz="4000" b="1" dirty="0" err="1">
                <a:solidFill>
                  <a:srgbClr val="660066"/>
                </a:solidFill>
                <a:latin typeface="Arial Rounded MT Bold" pitchFamily="34" charset="0"/>
              </a:rPr>
              <a:t>beni</a:t>
            </a:r>
            <a:r>
              <a:rPr lang="fr-FR" sz="4000" b="1" dirty="0">
                <a:solidFill>
                  <a:srgbClr val="660066"/>
                </a:solidFill>
                <a:latin typeface="Arial Rounded MT Bold" pitchFamily="34" charset="0"/>
              </a:rPr>
              <a:t> non Ou,</a:t>
            </a:r>
            <a:endParaRPr lang="en-US" sz="4000" dirty="0">
              <a:solidFill>
                <a:srgbClr val="660066"/>
              </a:solidFill>
              <a:latin typeface="Arial Rounded MT Bold" pitchFamily="34" charset="0"/>
            </a:endParaRPr>
          </a:p>
          <a:p>
            <a:pPr algn="ctr">
              <a:buNone/>
            </a:pPr>
            <a:r>
              <a:rPr lang="fr-FR" sz="4000" dirty="0">
                <a:solidFill>
                  <a:srgbClr val="660066"/>
                </a:solidFill>
                <a:latin typeface="Arial Rounded MT Bold" pitchFamily="34" charset="0"/>
              </a:rPr>
              <a:t>Mwen </a:t>
            </a:r>
            <a:r>
              <a:rPr lang="fr-FR" sz="4000" dirty="0" err="1">
                <a:solidFill>
                  <a:srgbClr val="660066"/>
                </a:solidFill>
                <a:latin typeface="Arial Rounded MT Bold" pitchFamily="34" charset="0"/>
              </a:rPr>
              <a:t>beni</a:t>
            </a:r>
            <a:r>
              <a:rPr lang="fr-FR" sz="4000" dirty="0">
                <a:solidFill>
                  <a:srgbClr val="660066"/>
                </a:solidFill>
                <a:latin typeface="Arial Rounded MT Bold" pitchFamily="34" charset="0"/>
              </a:rPr>
              <a:t> non Ou Pou sa Ou </a:t>
            </a:r>
            <a:r>
              <a:rPr lang="fr-FR" sz="4000" dirty="0" err="1">
                <a:solidFill>
                  <a:srgbClr val="660066"/>
                </a:solidFill>
                <a:latin typeface="Arial Rounded MT Bold" pitchFamily="34" charset="0"/>
              </a:rPr>
              <a:t>fè</a:t>
            </a:r>
            <a:r>
              <a:rPr lang="fr-FR" sz="4000" dirty="0">
                <a:solidFill>
                  <a:srgbClr val="660066"/>
                </a:solidFill>
                <a:latin typeface="Arial Rounded MT Bold" pitchFamily="34" charset="0"/>
              </a:rPr>
              <a:t> pou </a:t>
            </a:r>
            <a:r>
              <a:rPr lang="fr-FR" sz="4000" dirty="0" err="1">
                <a:solidFill>
                  <a:srgbClr val="660066"/>
                </a:solidFill>
                <a:latin typeface="Arial Rounded MT Bold" pitchFamily="34" charset="0"/>
              </a:rPr>
              <a:t>mwen</a:t>
            </a:r>
            <a:r>
              <a:rPr lang="fr-FR" sz="4000" dirty="0">
                <a:solidFill>
                  <a:srgbClr val="660066"/>
                </a:solidFill>
                <a:latin typeface="Arial Rounded MT Bold" pitchFamily="34" charset="0"/>
              </a:rPr>
              <a:t> (</a:t>
            </a:r>
            <a:r>
              <a:rPr lang="fr-FR" sz="4000" dirty="0">
                <a:solidFill>
                  <a:srgbClr val="C00000"/>
                </a:solidFill>
                <a:latin typeface="Arial Rounded MT Bold" pitchFamily="34" charset="0"/>
              </a:rPr>
              <a:t>BIS</a:t>
            </a:r>
            <a:r>
              <a:rPr lang="fr-FR" sz="4000" dirty="0">
                <a:solidFill>
                  <a:srgbClr val="660066"/>
                </a:solidFill>
                <a:latin typeface="Arial Rounded MT Bold" pitchFamily="34" charset="0"/>
              </a:rPr>
              <a:t>)</a:t>
            </a:r>
            <a:endParaRPr lang="en-US" sz="4000" dirty="0">
              <a:solidFill>
                <a:srgbClr val="660066"/>
              </a:solidFill>
              <a:latin typeface="Arial Rounded MT Bold" pitchFamily="34" charset="0"/>
            </a:endParaRPr>
          </a:p>
          <a:p>
            <a:pPr algn="ctr">
              <a:buNone/>
            </a:pPr>
            <a:r>
              <a:rPr lang="fr-FR" sz="4000" dirty="0">
                <a:solidFill>
                  <a:srgbClr val="C00000"/>
                </a:solidFill>
                <a:latin typeface="Arial Rounded MT Bold" pitchFamily="34" charset="0"/>
              </a:rPr>
              <a:t>2-</a:t>
            </a:r>
            <a:endParaRPr lang="en-US" sz="4000" dirty="0">
              <a:solidFill>
                <a:srgbClr val="C00000"/>
              </a:solidFill>
              <a:latin typeface="Arial Rounded MT Bold" pitchFamily="34" charset="0"/>
            </a:endParaRPr>
          </a:p>
          <a:p>
            <a:pPr algn="ctr">
              <a:buNone/>
            </a:pPr>
            <a:r>
              <a:rPr lang="fr-FR" sz="4000" dirty="0">
                <a:solidFill>
                  <a:srgbClr val="0000CC"/>
                </a:solidFill>
                <a:latin typeface="Arial Rounded MT Bold" pitchFamily="34" charset="0"/>
              </a:rPr>
              <a:t>Oh </a:t>
            </a:r>
            <a:r>
              <a:rPr lang="fr-FR" sz="4000" dirty="0" err="1">
                <a:solidFill>
                  <a:srgbClr val="0000CC"/>
                </a:solidFill>
                <a:latin typeface="Arial Rounded MT Bold" pitchFamily="34" charset="0"/>
              </a:rPr>
              <a:t>mèsi</a:t>
            </a:r>
            <a:r>
              <a:rPr lang="fr-FR" sz="4000" dirty="0">
                <a:solidFill>
                  <a:srgbClr val="0000CC"/>
                </a:solidFill>
                <a:latin typeface="Arial Rounded MT Bold" pitchFamily="34" charset="0"/>
              </a:rPr>
              <a:t> , </a:t>
            </a:r>
            <a:r>
              <a:rPr lang="fr-FR" sz="4000" dirty="0" err="1">
                <a:solidFill>
                  <a:srgbClr val="0000CC"/>
                </a:solidFill>
                <a:latin typeface="Arial Rounded MT Bold" pitchFamily="34" charset="0"/>
              </a:rPr>
              <a:t>mèsi</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mèsi</a:t>
            </a:r>
            <a:r>
              <a:rPr lang="fr-FR" sz="4000" dirty="0">
                <a:solidFill>
                  <a:srgbClr val="0000CC"/>
                </a:solidFill>
                <a:latin typeface="Arial Rounded MT Bold" pitchFamily="34" charset="0"/>
              </a:rPr>
              <a:t> papa </a:t>
            </a:r>
            <a:r>
              <a:rPr lang="fr-FR" sz="4000" dirty="0" err="1">
                <a:solidFill>
                  <a:srgbClr val="0000CC"/>
                </a:solidFill>
                <a:latin typeface="Arial Rounded MT Bold" pitchFamily="34" charset="0"/>
              </a:rPr>
              <a:t>BonDye</a:t>
            </a:r>
            <a:r>
              <a:rPr lang="fr-FR" sz="4000" dirty="0">
                <a:solidFill>
                  <a:srgbClr val="0000CC"/>
                </a:solidFill>
                <a:latin typeface="Arial Rounded MT Bold" pitchFamily="34" charset="0"/>
              </a:rPr>
              <a:t>.</a:t>
            </a:r>
            <a:endParaRPr lang="en-US" sz="4000" dirty="0">
              <a:solidFill>
                <a:srgbClr val="0000CC"/>
              </a:solidFill>
              <a:latin typeface="Arial Rounded MT Bold" pitchFamily="34" charset="0"/>
            </a:endParaRPr>
          </a:p>
          <a:p>
            <a:pPr algn="ctr">
              <a:buNone/>
            </a:pPr>
            <a:r>
              <a:rPr lang="fr-FR" sz="4000" dirty="0">
                <a:solidFill>
                  <a:srgbClr val="0000CC"/>
                </a:solidFill>
                <a:latin typeface="Arial Rounded MT Bold" pitchFamily="34" charset="0"/>
              </a:rPr>
              <a:t>Ou </a:t>
            </a:r>
            <a:r>
              <a:rPr lang="fr-FR" sz="4000" dirty="0" err="1">
                <a:solidFill>
                  <a:srgbClr val="0000CC"/>
                </a:solidFill>
                <a:latin typeface="Arial Rounded MT Bold" pitchFamily="34" charset="0"/>
              </a:rPr>
              <a:t>voye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Jezukri</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vi’n</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mouri</a:t>
            </a:r>
            <a:r>
              <a:rPr lang="fr-FR" sz="4000" dirty="0">
                <a:solidFill>
                  <a:srgbClr val="0000CC"/>
                </a:solidFill>
                <a:latin typeface="Arial Rounded MT Bold" pitchFamily="34" charset="0"/>
              </a:rPr>
              <a:t> sou </a:t>
            </a:r>
            <a:r>
              <a:rPr lang="fr-FR" sz="4000" dirty="0" err="1">
                <a:solidFill>
                  <a:srgbClr val="0000CC"/>
                </a:solidFill>
                <a:latin typeface="Arial Rounded MT Bold" pitchFamily="34" charset="0"/>
              </a:rPr>
              <a:t>latè</a:t>
            </a:r>
            <a:endParaRPr lang="en-US" sz="4000" dirty="0">
              <a:solidFill>
                <a:srgbClr val="0000CC"/>
              </a:solidFill>
              <a:latin typeface="Arial Rounded MT Bold" pitchFamily="34" charset="0"/>
            </a:endParaRPr>
          </a:p>
          <a:p>
            <a:pPr algn="ctr">
              <a:buNone/>
            </a:pPr>
            <a:r>
              <a:rPr lang="fr-FR" sz="4000" dirty="0" err="1">
                <a:solidFill>
                  <a:srgbClr val="0000CC"/>
                </a:solidFill>
                <a:latin typeface="Arial Rounded MT Bold" pitchFamily="34" charset="0"/>
              </a:rPr>
              <a:t>Vi’n</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delivre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nou</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anba</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pwisans</a:t>
            </a:r>
            <a:r>
              <a:rPr lang="fr-FR" sz="4000" dirty="0">
                <a:solidFill>
                  <a:srgbClr val="0000CC"/>
                </a:solidFill>
                <a:latin typeface="Arial Rounded MT Bold" pitchFamily="34" charset="0"/>
              </a:rPr>
              <a:t> Satan</a:t>
            </a:r>
            <a:endParaRPr lang="en-US" sz="4000" dirty="0">
              <a:solidFill>
                <a:srgbClr val="0000CC"/>
              </a:solidFill>
              <a:latin typeface="Arial Rounded MT Bold" pitchFamily="34" charset="0"/>
            </a:endParaRPr>
          </a:p>
          <a:p>
            <a:pPr algn="ctr">
              <a:buNone/>
            </a:pPr>
            <a:r>
              <a:rPr lang="fr-FR" sz="4000" dirty="0">
                <a:solidFill>
                  <a:srgbClr val="0000CC"/>
                </a:solidFill>
                <a:latin typeface="Arial Rounded MT Bold" pitchFamily="34" charset="0"/>
              </a:rPr>
              <a:t>Se pou-n </a:t>
            </a:r>
            <a:r>
              <a:rPr lang="fr-FR" sz="4000" dirty="0" err="1">
                <a:solidFill>
                  <a:srgbClr val="0000CC"/>
                </a:solidFill>
                <a:latin typeface="Arial Rounded MT Bold" pitchFamily="34" charset="0"/>
              </a:rPr>
              <a:t>beni</a:t>
            </a:r>
            <a:r>
              <a:rPr lang="fr-FR" sz="4000" dirty="0">
                <a:solidFill>
                  <a:srgbClr val="0000CC"/>
                </a:solidFill>
                <a:latin typeface="Arial Rounded MT Bold" pitchFamily="34" charset="0"/>
              </a:rPr>
              <a:t> non-ou pou tout </a:t>
            </a:r>
            <a:r>
              <a:rPr lang="fr-FR" sz="4000" dirty="0" err="1">
                <a:solidFill>
                  <a:srgbClr val="0000CC"/>
                </a:solidFill>
                <a:latin typeface="Arial Rounded MT Bold" pitchFamily="34" charset="0"/>
              </a:rPr>
              <a:t>letènite</a:t>
            </a:r>
            <a:endParaRPr lang="en-US" sz="4000" dirty="0">
              <a:solidFill>
                <a:srgbClr val="0000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Autofit/>
          </a:bodyPr>
          <a:lstStyle/>
          <a:p>
            <a:pPr marL="0" indent="0" algn="ctr">
              <a:spcBef>
                <a:spcPts val="0"/>
              </a:spcBef>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 La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Sovè</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Espesyal</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Mwen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Genyen</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 la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Sovè</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pou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kache</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nannm</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anba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gwo</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ròch</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Kode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dlo</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lavi</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ap</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koule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100" dirty="0">
                <a:solidFill>
                  <a:srgbClr val="C00000"/>
                </a:solidFill>
                <a:effectLst/>
                <a:latin typeface="Abadi MT Condensed Light" panose="020B0306030101010103" pitchFamily="34" charset="77"/>
                <a:ea typeface="Calibri" panose="020F0502020204030204" pitchFamily="34" charset="0"/>
                <a:cs typeface="Times New Roman" panose="02020603050405020304" pitchFamily="18" charset="0"/>
              </a:rPr>
              <a:t>Kè</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kache</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nanm</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en-US" sz="4000" b="1" kern="100" dirty="0">
                <a:solidFill>
                  <a:srgbClr val="003300"/>
                </a:solidFill>
                <a:latin typeface="Abadi MT Condensed Light" panose="020B0306030101010103"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mitan</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gwo</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ròch</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yo</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kouvri</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amba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lombraj</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Li</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Kounye</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 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konnen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la vi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asure</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pè</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sa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kap</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rive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demen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(2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foua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Autofit/>
          </a:bodyPr>
          <a:lstStyle/>
          <a:p>
            <a:pPr marL="0" marR="0" indent="0" algn="ctr">
              <a:spcBef>
                <a:spcPts val="0"/>
              </a:spcBef>
              <a:spcAft>
                <a:spcPts val="0"/>
              </a:spcAft>
              <a:buNone/>
            </a:pPr>
            <a:r>
              <a:rPr lang="fr-FR" sz="1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1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toujou</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komble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ak</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benediksyon</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rampli</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ak</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gras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diven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Li</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 la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Redamptè</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pap ka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blye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Kite-m chante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chan pou Li</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1800" b="1" kern="100" dirty="0">
                <a:solidFill>
                  <a:srgbClr val="C00000"/>
                </a:solidFill>
                <a:effectLst/>
                <a:latin typeface="Abadi MT Condensed Light" panose="020B0306030101010103" pitchFamily="34" charset="77"/>
                <a:ea typeface="Calibri" panose="020F0502020204030204" pitchFamily="34" charset="0"/>
                <a:cs typeface="Times New Roman" panose="02020603050405020304" pitchFamily="18" charset="0"/>
              </a:rPr>
              <a:t>Kè</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kache</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nanm</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en-US" sz="4000" b="1" kern="100" dirty="0">
                <a:solidFill>
                  <a:srgbClr val="003300"/>
                </a:solidFill>
                <a:latin typeface="Abadi MT Condensed Light" panose="020B0306030101010103"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mitan</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gwo</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ròch</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yo</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kouvri</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amba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lombraj</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Li</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Kounye</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 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konnen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la vi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asure</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pè</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sa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kap</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rive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demen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(2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foua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979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Autofit/>
          </a:bodyPr>
          <a:lstStyle/>
          <a:p>
            <a:pPr marL="0" marR="0" indent="0" algn="ctr">
              <a:spcBef>
                <a:spcPts val="0"/>
              </a:spcBef>
              <a:spcAft>
                <a:spcPts val="0"/>
              </a:spcAft>
              <a:buNone/>
            </a:pPr>
            <a:r>
              <a:rPr lang="fr-FR" sz="1800" b="1" kern="100" dirty="0">
                <a:solidFill>
                  <a:srgbClr val="C00000"/>
                </a:solidFill>
                <a:effectLst/>
                <a:latin typeface="Abadi MT Condensed Light" panose="020B0306030101010103" pitchFamily="34" charset="77"/>
                <a:ea typeface="Calibri" panose="020F0502020204030204" pitchFamily="34" charset="0"/>
                <a:cs typeface="Times New Roman" panose="02020603050405020304" pitchFamily="18" charset="0"/>
              </a:rPr>
              <a:t>3</a:t>
            </a:r>
            <a:endParaRPr lang="en-US" sz="1800" b="1" kern="100" dirty="0">
              <a:solidFill>
                <a:srgbClr val="C0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 la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Sovè</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espesyal</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genyen</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pran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tout fado yo pou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leve</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byen</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wo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pou</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pye</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 pa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fè</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bitay</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E li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banm</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yon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fòs</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san</a:t>
            </a:r>
            <a:r>
              <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parey</a:t>
            </a:r>
            <a:r>
              <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a:t>
            </a:r>
          </a:p>
          <a:p>
            <a:pPr marL="0" marR="0" indent="0" algn="ctr">
              <a:spcBef>
                <a:spcPts val="0"/>
              </a:spcBef>
              <a:spcAft>
                <a:spcPts val="0"/>
              </a:spcAft>
              <a:buNone/>
            </a:pPr>
            <a:r>
              <a:rPr lang="en-US" sz="2400" b="1" kern="100" dirty="0">
                <a:solidFill>
                  <a:srgbClr val="C00000"/>
                </a:solidFill>
                <a:effectLst/>
                <a:latin typeface="Abadi MT Condensed Light" panose="020B0306030101010103" pitchFamily="34" charset="77"/>
                <a:ea typeface="Calibri" panose="020F0502020204030204" pitchFamily="34" charset="0"/>
                <a:cs typeface="Times New Roman" panose="02020603050405020304" pitchFamily="18" charset="0"/>
              </a:rPr>
              <a:t>Kè</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kache</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nanm</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en-US" sz="4000" b="1" kern="100" dirty="0">
                <a:solidFill>
                  <a:srgbClr val="003300"/>
                </a:solidFill>
                <a:latin typeface="Abadi MT Condensed Light" panose="020B0306030101010103"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Nan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mitan</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gwo</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ròch</a:t>
            </a:r>
            <a:r>
              <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yo</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kouvri</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amba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lombraj</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Li</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Kounye</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 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konnen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la vi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mwen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asure</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m-</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pè</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sa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kap</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rive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demen</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 (2 </a:t>
            </a:r>
            <a:r>
              <a:rPr lang="fr-FR" sz="4000" b="1" kern="100" dirty="0" err="1">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foua</a:t>
            </a:r>
            <a:r>
              <a:rPr lang="fr-FR"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000" b="1" kern="100" dirty="0">
              <a:solidFill>
                <a:srgbClr val="0033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456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800" dirty="0">
                <a:solidFill>
                  <a:srgbClr val="0000CC"/>
                </a:solidFill>
                <a:latin typeface="Arial Rounded MT Bold" pitchFamily="34" charset="0"/>
              </a:rPr>
              <a:t>Ps 24:1 </a:t>
            </a:r>
            <a:r>
              <a:rPr lang="fr-CA" sz="4800" dirty="0">
                <a:solidFill>
                  <a:srgbClr val="660066"/>
                </a:solidFill>
                <a:latin typeface="Arial Rounded MT Bold" pitchFamily="34" charset="0"/>
              </a:rPr>
              <a:t>¶ Psaume de David. A l'Éternel la terre et ce qu'elle renferme, Le monde et ceux qui l'habitent!</a:t>
            </a:r>
            <a:endParaRPr lang="en-US" sz="4800" dirty="0">
              <a:solidFill>
                <a:srgbClr val="660066"/>
              </a:solidFill>
              <a:latin typeface="Arial Rounded MT Bold" pitchFamily="34" charset="0"/>
            </a:endParaRPr>
          </a:p>
          <a:p>
            <a:pPr algn="just"/>
            <a:r>
              <a:rPr lang="fr-CA" sz="4800" dirty="0">
                <a:solidFill>
                  <a:srgbClr val="0000CC"/>
                </a:solidFill>
                <a:latin typeface="Arial Rounded MT Bold" pitchFamily="34" charset="0"/>
              </a:rPr>
              <a:t> 2 Car il l'a fondée sur les mers, Et affermie sur les fleuves.</a:t>
            </a:r>
            <a:endParaRPr lang="en-US" sz="4800" dirty="0">
              <a:solidFill>
                <a:srgbClr val="0000CC"/>
              </a:solidFill>
              <a:latin typeface="Arial Rounded MT Bold" pitchFamily="34" charset="0"/>
            </a:endParaRPr>
          </a:p>
          <a:p>
            <a:pPr algn="just"/>
            <a:r>
              <a:rPr lang="fr-CA" sz="4800" dirty="0">
                <a:solidFill>
                  <a:srgbClr val="660066"/>
                </a:solidFill>
                <a:latin typeface="Arial Rounded MT Bold" pitchFamily="34" charset="0"/>
              </a:rPr>
              <a:t> 3 ¶ Qui pourra monter à la montagne de l'Éternel? Qui s'élèvera jusqu'à son lieu saint?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CA" sz="4800" dirty="0">
                <a:solidFill>
                  <a:srgbClr val="660066"/>
                </a:solidFill>
                <a:latin typeface="Arial Rounded MT Bold" pitchFamily="34" charset="0"/>
              </a:rPr>
              <a:t>4 Celui qui a les mains innocentes et le cœur pur; Celui qui ne livre pas son âme au mensonge, Et qui ne jure pas pour tromper.</a:t>
            </a:r>
            <a:endParaRPr lang="en-US" sz="4800" dirty="0">
              <a:solidFill>
                <a:srgbClr val="660066"/>
              </a:solidFill>
              <a:latin typeface="Arial Rounded MT Bold" pitchFamily="34" charset="0"/>
            </a:endParaRPr>
          </a:p>
          <a:p>
            <a:pPr algn="just"/>
            <a:r>
              <a:rPr lang="fr-CA" sz="4800" dirty="0">
                <a:solidFill>
                  <a:srgbClr val="0000CC"/>
                </a:solidFill>
                <a:latin typeface="Arial Rounded MT Bold" pitchFamily="34" charset="0"/>
              </a:rPr>
              <a:t> 5 Il obtiendra la bénédiction de l'Éternel, La miséricorde du Dieu de son salut.</a:t>
            </a:r>
            <a:endParaRPr lang="en-US" sz="4800" dirty="0">
              <a:solidFill>
                <a:srgbClr val="0000CC"/>
              </a:solidFill>
              <a:latin typeface="Arial Rounded MT Bold" pitchFamily="34" charset="0"/>
            </a:endParaRPr>
          </a:p>
          <a:p>
            <a:pPr algn="just"/>
            <a:r>
              <a:rPr lang="fr-CA" sz="4800" dirty="0">
                <a:solidFill>
                  <a:srgbClr val="660066"/>
                </a:solidFill>
                <a:latin typeface="Arial Rounded MT Bold" pitchFamily="34" charset="0"/>
              </a:rPr>
              <a:t> 6 Voilà le partage de la génération qui l'invoque, De ceux qui cherchent ta face, de Jacob! -Pause.</a:t>
            </a:r>
            <a:endParaRPr lang="en-US" sz="4800" dirty="0">
              <a:solidFill>
                <a:srgbClr val="660066"/>
              </a:solidFill>
              <a:latin typeface="Arial Rounded MT Bold" pitchFamily="34" charset="0"/>
            </a:endParaRPr>
          </a:p>
          <a:p>
            <a:pPr algn="just"/>
            <a:endParaRPr lang="en-US" sz="7200" dirty="0">
              <a:solidFill>
                <a:srgbClr val="660066"/>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800" dirty="0">
                <a:solidFill>
                  <a:srgbClr val="660066"/>
                </a:solidFill>
                <a:latin typeface="Arial Rounded MT Bold" pitchFamily="34" charset="0"/>
              </a:rPr>
              <a:t>7 ¶ Portes, élevez vos linteaux; Élevez-vous, portes éternelles! Que le roi de gloire fasse son entrée! -</a:t>
            </a:r>
            <a:endParaRPr lang="en-US" sz="4800" dirty="0">
              <a:solidFill>
                <a:srgbClr val="660066"/>
              </a:solidFill>
              <a:latin typeface="Arial Rounded MT Bold" pitchFamily="34" charset="0"/>
            </a:endParaRPr>
          </a:p>
          <a:p>
            <a:pPr algn="just"/>
            <a:r>
              <a:rPr lang="fr-CA" sz="4800" dirty="0">
                <a:solidFill>
                  <a:srgbClr val="0000CC"/>
                </a:solidFill>
                <a:latin typeface="Arial Rounded MT Bold" pitchFamily="34" charset="0"/>
              </a:rPr>
              <a:t> 8 Qui est ce roi de gloire? -L'Éternel fort et puissant, L'Éternel puissant dans les combats.</a:t>
            </a:r>
            <a:endParaRPr lang="en-US" sz="4800" dirty="0">
              <a:solidFill>
                <a:srgbClr val="0000CC"/>
              </a:solidFill>
              <a:latin typeface="Arial Rounded MT Bold" pitchFamily="34" charset="0"/>
            </a:endParaRPr>
          </a:p>
          <a:p>
            <a:pPr algn="just"/>
            <a:endParaRPr lang="en-US" sz="7200" dirty="0">
              <a:solidFill>
                <a:srgbClr val="660066"/>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800" dirty="0">
                <a:solidFill>
                  <a:srgbClr val="660066"/>
                </a:solidFill>
                <a:latin typeface="Arial Rounded MT Bold" pitchFamily="34" charset="0"/>
              </a:rPr>
              <a:t>9 Portes, élevez vos linteaux; Élevez-les, portes éternelles! Que le roi de gloire fasse son entrée! -</a:t>
            </a:r>
            <a:endParaRPr lang="en-US" sz="4800" dirty="0">
              <a:solidFill>
                <a:srgbClr val="660066"/>
              </a:solidFill>
              <a:latin typeface="Arial Rounded MT Bold" pitchFamily="34" charset="0"/>
            </a:endParaRPr>
          </a:p>
          <a:p>
            <a:pPr algn="just"/>
            <a:r>
              <a:rPr lang="fr-CA" sz="4800" dirty="0">
                <a:solidFill>
                  <a:srgbClr val="0000CC"/>
                </a:solidFill>
                <a:latin typeface="Arial Rounded MT Bold" pitchFamily="34" charset="0"/>
              </a:rPr>
              <a:t> 10 Qui donc est ce roi de gloire? -L'Éternel des armées: Voilà le roi de gloire! </a:t>
            </a:r>
            <a:r>
              <a:rPr lang="fr-CA" sz="4800" dirty="0">
                <a:solidFill>
                  <a:srgbClr val="660066"/>
                </a:solidFill>
                <a:latin typeface="Arial Rounded MT Bold" pitchFamily="34" charset="0"/>
              </a:rPr>
              <a:t>-Pause. </a:t>
            </a:r>
          </a:p>
          <a:p>
            <a:pPr algn="r"/>
            <a:r>
              <a:rPr lang="fr-CA" sz="4800" dirty="0">
                <a:solidFill>
                  <a:srgbClr val="FF0000"/>
                </a:solidFill>
                <a:latin typeface="Arial Rounded MT Bold" pitchFamily="34" charset="0"/>
              </a:rPr>
              <a:t>AMEN!</a:t>
            </a:r>
            <a:endParaRPr lang="en-US" sz="4800" dirty="0">
              <a:solidFill>
                <a:srgbClr val="FF0000"/>
              </a:solidFill>
              <a:latin typeface="Arial Rounded MT Bold" pitchFamily="34" charset="0"/>
            </a:endParaRPr>
          </a:p>
          <a:p>
            <a:pPr algn="just">
              <a:buNone/>
            </a:pPr>
            <a:endParaRPr lang="en-US" sz="7200" dirty="0">
              <a:solidFill>
                <a:srgbClr val="660066"/>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marR="0" indent="0" algn="ctr">
              <a:spcBef>
                <a:spcPts val="0"/>
              </a:spcBef>
              <a:spcAft>
                <a:spcPts val="0"/>
              </a:spcAft>
              <a:buNone/>
            </a:pPr>
            <a:r>
              <a:rPr lang="fr-FR" sz="28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8 Fr CE </a:t>
            </a:r>
            <a:r>
              <a:rPr lang="fr-FR" sz="2800" b="1" u="sng"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Dans les cieux et sur la terre</a:t>
            </a:r>
            <a:endParaRPr lang="en-US" sz="2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2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2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Dans les cieux et sur la terre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Il n’est aucun nom plus doux,</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Aucun que mon cœur préfère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Au nom de Christ mort pour nous.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Porte L’Oint de l’Eternel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 celui d’Emmanuel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marR="0" indent="0" algn="ctr">
              <a:spcBef>
                <a:spcPts val="0"/>
              </a:spcBef>
              <a:spcAft>
                <a:spcPts val="0"/>
              </a:spcAft>
              <a:buNone/>
            </a:pPr>
            <a:r>
              <a:rPr lang="fr-FR"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Quelque grand que soit un homme,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Qu’il soit prince, ou qu’il soit roi.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De quelque nom qu’on le nomme,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Jésus est plus grand pour moi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Porte L’Oint de l’Eternel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 celui d’Emmanuel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0636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marR="0" indent="0" algn="ctr">
              <a:spcBef>
                <a:spcPts val="0"/>
              </a:spcBef>
              <a:spcAft>
                <a:spcPts val="0"/>
              </a:spcAft>
              <a:buNone/>
            </a:pPr>
            <a:r>
              <a:rPr lang="fr-FR"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Dans les maux Jésus soulage,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Il guérit l’esprit froiss</a:t>
            </a:r>
            <a:r>
              <a:rPr lang="fr-FR" sz="4000" kern="100" dirty="0">
                <a:effectLst/>
                <a:latin typeface="Arial Rounded MT Bold" panose="020F0704030504030204" pitchFamily="34" charset="77"/>
                <a:ea typeface="@Arial Unicode MS" panose="020B0604020202020204" pitchFamily="34" charset="-128"/>
                <a:cs typeface="Times New Roman" panose="02020603050405020304" pitchFamily="18" charset="0"/>
              </a:rPr>
              <a:t>é</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Il ranime le courage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Du cœur le plus oppress</a:t>
            </a:r>
            <a:r>
              <a:rPr lang="fr-FR" sz="4000" kern="100" dirty="0">
                <a:effectLst/>
                <a:latin typeface="Arial Rounded MT Bold" panose="020F0704030504030204" pitchFamily="34" charset="77"/>
                <a:ea typeface="@Arial Unicode MS" panose="020B0604020202020204" pitchFamily="34" charset="-128"/>
                <a:cs typeface="Times New Roman" panose="02020603050405020304" pitchFamily="18" charset="0"/>
              </a:rPr>
              <a:t>é</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t>
            </a:r>
          </a:p>
          <a:p>
            <a:pPr marL="0" marR="0" indent="0" algn="ctr">
              <a:spcBef>
                <a:spcPts val="0"/>
              </a:spcBef>
              <a:spcAft>
                <a:spcPts val="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Porte L’Oint de l’Eternel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 beau nom (Bis)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 celui d’Emmanuel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2042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marR="0" indent="0" algn="ctr">
              <a:spcBef>
                <a:spcPts val="0"/>
              </a:spcBef>
              <a:spcAft>
                <a:spcPts val="600"/>
              </a:spcAft>
              <a:buNone/>
            </a:pPr>
            <a:r>
              <a:rPr lang="fr-FR" sz="1800" b="1" kern="100" dirty="0">
                <a:solidFill>
                  <a:srgbClr val="FF0000"/>
                </a:solidFill>
                <a:latin typeface="Arial" panose="020B0604020202020204" pitchFamily="34" charset="0"/>
                <a:ea typeface="Calibri" panose="020F0502020204030204" pitchFamily="34" charset="0"/>
                <a:cs typeface="Times New Roman" panose="02020603050405020304" pitchFamily="18" charset="0"/>
              </a:rPr>
              <a:t>11 FCD Chantons </a:t>
            </a:r>
            <a:r>
              <a:rPr lang="fr-FR" sz="18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Du Sauveur La Tendresse </a:t>
            </a:r>
            <a:br>
              <a:rPr lang="fr-FR" sz="18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br>
            <a:r>
              <a:rPr lang="fr-FR" sz="18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a:t>
            </a:r>
            <a:br>
              <a:rPr lang="fr-FR" sz="18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Chantons du Sauveur la tendresse: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Sur la croix il est mort pour nous.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Il remplit nos cœurs d’allégresse,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Au ciel il nous invite tous.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Refrain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(oui, je veux)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Chanter (mon Sauveur)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dire a tous mon bonheur.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(le Sauveur), (bis)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l’amour du Rédempteur! </a:t>
            </a:r>
            <a:br>
              <a:rPr lang="fr-FR" sz="1800" b="1" kern="100" dirty="0">
                <a:effectLst/>
                <a:latin typeface="Arial" panose="020B0604020202020204" pitchFamily="34" charset="0"/>
                <a:ea typeface="Calibri" panose="020F0502020204030204" pitchFamily="34" charset="0"/>
                <a:cs typeface="Times New Roman" panose="02020603050405020304" pitchFamily="18" charset="0"/>
              </a:rPr>
            </a:b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692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indent="0" algn="ctr">
              <a:spcBef>
                <a:spcPts val="0"/>
              </a:spcBef>
              <a:spcAft>
                <a:spcPts val="600"/>
              </a:spcAft>
              <a:buNone/>
            </a:pPr>
            <a:r>
              <a:rPr lang="fr-FR" sz="18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2</a:t>
            </a:r>
            <a:br>
              <a:rPr lang="fr-FR" sz="18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Chantons du Sauveur la puissance: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C’est lui qui brisa nos liens.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Perdus, sans Dieu, sans espérance,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Il nous racheta, nous fit siens.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Refrain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(oui, je veux)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Chanter (mon Sauveur)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dire a tous mon bonheur.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(le Sauveur), (bis)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l’amour du Rédempteur! </a:t>
            </a:r>
            <a:br>
              <a:rPr lang="fr-FR" sz="1000" b="1" kern="100" dirty="0">
                <a:effectLst/>
                <a:latin typeface="Arial" panose="020B0604020202020204" pitchFamily="34" charset="0"/>
                <a:ea typeface="Calibri" panose="020F0502020204030204" pitchFamily="34" charset="0"/>
                <a:cs typeface="Times New Roman" panose="02020603050405020304" pitchFamily="18" charset="0"/>
              </a:rPr>
            </a:b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8046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indent="0" algn="ctr">
              <a:spcBef>
                <a:spcPts val="0"/>
              </a:spcBef>
              <a:spcAft>
                <a:spcPts val="600"/>
              </a:spcAft>
              <a:buNone/>
            </a:pPr>
            <a:r>
              <a:rPr lang="fr-FR" sz="18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3</a:t>
            </a:r>
            <a:br>
              <a:rPr lang="fr-FR" sz="18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Chantons, remplis de confiance!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Chantons sans peur du lendemain,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En paix, gardes par sa puissance,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effectLst/>
                <a:latin typeface="Arial" panose="020B0604020202020204" pitchFamily="34" charset="0"/>
                <a:ea typeface="Calibri" panose="020F0502020204030204" pitchFamily="34" charset="0"/>
                <a:cs typeface="Times New Roman" panose="02020603050405020304" pitchFamily="18" charset="0"/>
              </a:rPr>
              <a:t>Conduits chaque jour par sa main.</a:t>
            </a:r>
          </a:p>
          <a:p>
            <a:pPr marL="0" marR="0" indent="0" algn="ctr">
              <a:spcBef>
                <a:spcPts val="0"/>
              </a:spcBef>
              <a:spcAft>
                <a:spcPts val="600"/>
              </a:spcAft>
              <a:buNone/>
            </a:pPr>
            <a:r>
              <a:rPr lang="fr-FR" sz="4000" b="1"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Refrain </a:t>
            </a:r>
            <a:br>
              <a:rPr lang="fr-FR" sz="4000" b="1" kern="100" dirty="0">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(oui, je veux)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Chanter (mon Sauveur)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Je veux dire a tous mon bonheur.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(le Sauveur), (bis) </a:t>
            </a:r>
            <a:b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br>
            <a:r>
              <a:rPr lang="fr-FR" sz="4000" b="1" kern="100"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Chantons l’amour du Rédempteur! </a:t>
            </a:r>
            <a:br>
              <a:rPr lang="fr-FR" sz="1000" b="1" kern="100" dirty="0">
                <a:effectLst/>
                <a:latin typeface="Arial" panose="020B0604020202020204" pitchFamily="34" charset="0"/>
                <a:ea typeface="Calibri" panose="020F0502020204030204" pitchFamily="34" charset="0"/>
                <a:cs typeface="Times New Roman" panose="02020603050405020304" pitchFamily="18" charset="0"/>
              </a:rPr>
            </a:b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5153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indent="0" algn="ctr">
              <a:spcBef>
                <a:spcPts val="0"/>
              </a:spcBef>
              <a:spcAft>
                <a:spcPts val="0"/>
              </a:spcAft>
              <a:buNone/>
            </a:pPr>
            <a:r>
              <a:rPr lang="en-US" sz="1800" kern="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leve</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menm</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devan</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majeste</a:t>
            </a:r>
            <a:endParaRPr lang="en-US" sz="44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Ayo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imole</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mwen</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adore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ou</a:t>
            </a:r>
            <a:endParaRPr lang="en-US" sz="44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Ou</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mouri</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nan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plas</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mwen</a:t>
            </a:r>
            <a:endParaRPr lang="en-US" sz="44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Pou</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mwen</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gen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lavi</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 </a:t>
            </a:r>
          </a:p>
          <a:p>
            <a:pPr marL="0" marR="0" indent="0" algn="ctr">
              <a:spcBef>
                <a:spcPts val="0"/>
              </a:spcBef>
              <a:spcAft>
                <a:spcPts val="0"/>
              </a:spcAft>
              <a:buNone/>
            </a:pP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si</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se pat gras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ou</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m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patap</a:t>
            </a:r>
            <a:r>
              <a:rPr lang="en-US" sz="44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egziste</a:t>
            </a:r>
            <a:endParaRPr lang="en-US" sz="44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err="1">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Réf</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kern="0" dirty="0" err="1">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Madorew</a:t>
            </a:r>
            <a:r>
              <a:rPr lang="en-US" sz="4400" kern="0" dirty="0">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madorew</a:t>
            </a:r>
            <a:r>
              <a:rPr lang="en-US" sz="4400" kern="0" dirty="0">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madorew</a:t>
            </a:r>
            <a:r>
              <a:rPr lang="en-US" sz="4400" kern="0" dirty="0">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seyè</a:t>
            </a:r>
            <a:r>
              <a:rPr lang="en-US" sz="4400" kern="0" dirty="0">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400" kern="0" dirty="0" err="1">
                <a:solidFill>
                  <a:srgbClr val="660066"/>
                </a:solidFill>
                <a:effectLst/>
                <a:latin typeface="Arial Rounded MT Bold" panose="020F0704030504030204" pitchFamily="34" charset="77"/>
                <a:ea typeface="Times New Roman" panose="02020603050405020304" pitchFamily="18" charset="0"/>
                <a:cs typeface="Times New Roman" panose="02020603050405020304" pitchFamily="18" charset="0"/>
              </a:rPr>
              <a:t>madorew</a:t>
            </a:r>
            <a:endParaRPr lang="en-US" sz="44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br>
              <a:rPr lang="fr-FR" sz="1000" b="1" kern="100" dirty="0">
                <a:effectLst/>
                <a:latin typeface="Arial" panose="020B0604020202020204" pitchFamily="34" charset="0"/>
                <a:ea typeface="Calibri" panose="020F0502020204030204" pitchFamily="34" charset="0"/>
                <a:cs typeface="Times New Roman" panose="02020603050405020304" pitchFamily="18" charset="0"/>
              </a:rPr>
            </a:b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7735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147 : 1-20</a:t>
            </a:r>
            <a:endParaRPr lang="en-US" sz="96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a:solidFill>
                  <a:srgbClr val="0000CC"/>
                </a:solidFill>
                <a:latin typeface="Arial Rounded MT Bold" pitchFamily="34" charset="0"/>
              </a:rPr>
              <a:t>Psaume 147</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1 ¶ Louez l'Éternel! Car il est beau de célébrer notre Dieu, Car il est doux, il est bienséant de le louer.</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2 L'Éternel rebâtit Jérusalem, Il rassemble les exilés d'Israël;</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3 Il guérit ceux qui ont le cœur brisé, Et il panse leurs blessures.</a:t>
            </a:r>
            <a:endParaRPr lang="en-US" sz="4400" dirty="0">
              <a:solidFill>
                <a:schemeClr val="tx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a:solidFill>
                  <a:schemeClr val="tx1"/>
                </a:solidFill>
                <a:latin typeface="Arial Rounded MT Bold" pitchFamily="34" charset="0"/>
              </a:rPr>
              <a:t>4 Il compte le nombre des étoiles, Il leur donne à toutes des noms.</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5 Notre Seigneur est grand, puissant par sa force, Son intelligence n'a point de limite.</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6 L'Éternel soutient les malheureux, Il abaisse les méchants jusqu'à terre.</a:t>
            </a:r>
            <a:endParaRPr lang="en-US" sz="4400" dirty="0">
              <a:solidFill>
                <a:schemeClr val="tx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a:solidFill>
                  <a:schemeClr val="tx1"/>
                </a:solidFill>
                <a:latin typeface="Arial Rounded MT Bold" pitchFamily="34" charset="0"/>
              </a:rPr>
              <a:t>7 Chantez à l'Éternel avec actions de grâces, Célébrez notre Dieu avec la harpe!</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8 Il couvre les cieux de nuages, Il prépare la pluie pour la terre; Il fait germer l'herbe sur les montagnes.</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9 Il donne la nourriture au bétail, Aux petits du corbeau quand ils crient,</a:t>
            </a:r>
            <a:endParaRPr lang="en-US" sz="4400" dirty="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a:solidFill>
                  <a:schemeClr val="tx1"/>
                </a:solidFill>
                <a:latin typeface="Arial Rounded MT Bold" pitchFamily="34" charset="0"/>
              </a:rPr>
              <a:t>10 Ce n'est pas dans la vigueur du cheval qu'il se complaît, Ce n'est pas dans les jambes de l'homme qu'il met son plaisir;</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11 L'Éternel aime ceux qui le craignent, Ceux qui espèrent en sa bonté.</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12 ¶ Jérusalem, célèbre l'Éternel! Sion, loue ton Dieu!</a:t>
            </a:r>
            <a:endParaRPr lang="en-US" sz="4400" dirty="0">
              <a:solidFill>
                <a:schemeClr val="tx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a:solidFill>
                  <a:schemeClr val="tx1"/>
                </a:solidFill>
                <a:latin typeface="Arial Rounded MT Bold" pitchFamily="34" charset="0"/>
              </a:rPr>
              <a:t>13 Car il affermit les barres de tes portes, Il bénit tes fils au milieu de toi;</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14 Il rend la paix à ton territoire, Il te rassasie du meilleur froment.</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15 Il envoie ses ordres sur la terre: Sa parole court avec vitesse</a:t>
            </a:r>
            <a:endParaRPr lang="en-US" sz="4400" dirty="0">
              <a:solidFill>
                <a:schemeClr val="tx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a:solidFill>
                  <a:schemeClr val="tx1"/>
                </a:solidFill>
                <a:latin typeface="Arial Rounded MT Bold" pitchFamily="34" charset="0"/>
              </a:rPr>
              <a:t>16 Il donne la neige comme de la laine, Il répand la gelée blanche comme de la cendre;</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17 Il lance sa glace par morceaux; Qui peut résister devant son froid?</a:t>
            </a:r>
            <a:endParaRPr lang="en-US" sz="4400" dirty="0">
              <a:solidFill>
                <a:srgbClr val="0000CC"/>
              </a:solidFill>
              <a:latin typeface="Arial Rounded MT Bold" pitchFamily="34" charset="0"/>
            </a:endParaRPr>
          </a:p>
          <a:p>
            <a:pPr algn="just"/>
            <a:r>
              <a:rPr lang="fr-CA" sz="4400" dirty="0">
                <a:solidFill>
                  <a:schemeClr val="tx1"/>
                </a:solidFill>
                <a:latin typeface="Arial Rounded MT Bold" pitchFamily="34" charset="0"/>
              </a:rPr>
              <a:t> 18 Il envoie sa parole, et il les fond; Il fait souffler son vent, et les eaux coulent.</a:t>
            </a:r>
            <a:endParaRPr lang="en-US" sz="4400" dirty="0">
              <a:solidFill>
                <a:schemeClr val="tx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a:solidFill>
                  <a:schemeClr val="tx1"/>
                </a:solidFill>
                <a:latin typeface="Arial Rounded MT Bold" pitchFamily="34" charset="0"/>
              </a:rPr>
              <a:t>19 Il révèle sa parole à Jacob, Ses lois et ses ordonnances à Israël;</a:t>
            </a:r>
            <a:endParaRPr lang="en-US" sz="4400" dirty="0">
              <a:solidFill>
                <a:schemeClr val="tx1"/>
              </a:solidFill>
              <a:latin typeface="Arial Rounded MT Bold" pitchFamily="34" charset="0"/>
            </a:endParaRPr>
          </a:p>
          <a:p>
            <a:pPr algn="just"/>
            <a:r>
              <a:rPr lang="fr-CA" sz="4400" dirty="0">
                <a:solidFill>
                  <a:srgbClr val="0000CC"/>
                </a:solidFill>
                <a:latin typeface="Arial Rounded MT Bold" pitchFamily="34" charset="0"/>
              </a:rPr>
              <a:t> 20 Il n'a pas agi de même pour toutes les nations, Et elles ne connaissent point ses ordonnances. Louez l'Éternel!</a:t>
            </a:r>
          </a:p>
          <a:p>
            <a:pPr algn="r"/>
            <a:r>
              <a:rPr lang="fr-CA" sz="4400" dirty="0">
                <a:solidFill>
                  <a:schemeClr val="tx1"/>
                </a:solidFill>
                <a:latin typeface="Arial Rounded MT Bold" pitchFamily="34" charset="0"/>
              </a:rPr>
              <a:t>AMEN!</a:t>
            </a:r>
            <a:endParaRPr lang="en-US" sz="4400" dirty="0">
              <a:solidFill>
                <a:schemeClr val="tx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marR="0" indent="0" algn="ctr">
              <a:spcBef>
                <a:spcPts val="0"/>
              </a:spcBef>
              <a:spcAft>
                <a:spcPts val="600"/>
              </a:spcAft>
              <a:buNone/>
            </a:pPr>
            <a:r>
              <a:rPr lang="fr-FR" sz="22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66 Cr. Mel :  </a:t>
            </a:r>
            <a:r>
              <a:rPr lang="fr-FR" sz="2200" b="1" u="sng"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A la Gnou </a:t>
            </a:r>
            <a:r>
              <a:rPr lang="fr-FR" sz="2200" b="1" u="sng"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Meveye</a:t>
            </a:r>
            <a:r>
              <a:rPr lang="fr-FR" sz="2200" b="1" u="sng"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2200" b="1" u="sng"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Meveye</a:t>
            </a:r>
            <a:r>
              <a:rPr lang="fr-FR" sz="2200" b="1" u="sng"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2200" b="1" u="sng"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Jou</a:t>
            </a:r>
            <a:endParaRPr lang="en-US" sz="22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 la gnou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mèvèye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mèvèye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m-pat ka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janmin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blie</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te nan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tenèb</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pèdu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labou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Jezu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Sovè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rankontre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 la gnon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zanmi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ki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gin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charite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satisfè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gras Li,</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pran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tristes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Li na-m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alegres</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E Li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fè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tout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tenèb</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pati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60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Ke</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te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a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koua</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Peche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tout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padonne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teneb</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lumiè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tounin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3532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600"/>
              </a:spcAft>
              <a:buNone/>
            </a:pPr>
            <a:r>
              <a:rPr lang="fr-FR"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Fet de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nouvo</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pa</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puisans</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L’</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Espri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Sin,</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fè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gnou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pitit</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Bon Dieu,</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Amou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kalvè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justifie-m, se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sètin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Li ban-m gnou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ran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glorie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Travay</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sa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fet</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nan gnon ti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moman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repanti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peche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aksepte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Li, 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konfese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Li</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O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beni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non Li, Li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sove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5511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60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Ke</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te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a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koua</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Peche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tout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padonne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teneb</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lumiè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tounin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9278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600"/>
              </a:spcAft>
              <a:buNone/>
            </a:pPr>
            <a:r>
              <a:rPr lang="fr-FR"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ki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lesperans</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fè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 trouve,</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la dure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jouk</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la vi sa-a</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Va fini gnou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pui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m-</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tou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asure</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Ma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jouinn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gnou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plas</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-la.</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Tou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sa rive-m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paske</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gnou bel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jou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te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kouè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JeZu-Kri</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Byinfè</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yo si bel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salu</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etènel</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resevoua</a:t>
            </a:r>
            <a:r>
              <a:rPr lang="fr-FR"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rPr>
              <a:t> tout nan min Li.</a:t>
            </a:r>
            <a:endParaRPr lang="en-US" sz="4000" kern="100" dirty="0">
              <a:solidFill>
                <a:srgbClr val="660066"/>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4797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60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Ke</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te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a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koua</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Peche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 tout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padonne</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teneb</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lumiè</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tounin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Siel</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desann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600"/>
              </a:spcAft>
              <a:buNone/>
            </a:pP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plin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nanm-mouin</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ak</a:t>
            </a: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la joua.</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79507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en-US" sz="2800" b="1"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222 Fr CE: IL EST UNE SAINTE GUERRE</a:t>
            </a:r>
            <a:endParaRPr lang="en-US" sz="2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2800" b="1"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1</a:t>
            </a:r>
            <a:br>
              <a:rPr lang="en-US" sz="28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Il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est</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une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sainte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guerre,</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Il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est</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un combat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divin</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Entre le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ciel</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et la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terre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Entre le mal et le bien.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2</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Certaine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est</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notre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victoire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Luttons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sans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crainte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et sans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peur</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Nous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combattons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pour la gloire</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De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Jésus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le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Rédempteur</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en-US" sz="2800" b="1"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3</a:t>
            </a:r>
            <a:br>
              <a:rPr lang="en-US" sz="28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La justice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est</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notre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armure,</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La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foi</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notre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bouclier</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La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vérité</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pour ceinture,</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Doit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à</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jamais nous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lier</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4</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C’est</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une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épée invincible</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Qu’on</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voit</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briller</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dans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nos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mains,</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C’est</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la Parole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infaillible</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Du Dieu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Sauveur</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des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humains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2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432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en-US" sz="2800" b="1"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5</a:t>
            </a:r>
            <a:br>
              <a:rPr lang="en-US" sz="28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Sous la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bannière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immortelle</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Les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cœurs</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en</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haut, nous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marchons</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De la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patrie</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éternelle</a:t>
            </a:r>
            <a:b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Pas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à</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 pas nous </a:t>
            </a:r>
            <a:r>
              <a:rPr lang="en-US" sz="4000" kern="0" dirty="0" err="1">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approchons</a:t>
            </a:r>
            <a:r>
              <a:rPr lang="en-US" sz="4000" kern="0" dirty="0">
                <a:solidFill>
                  <a:srgbClr val="333333"/>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6</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Après la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lutte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suprême</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La couronne nous attend;</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Jésus</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la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mettra</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Lui-</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même</a:t>
            </a:r>
            <a:b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b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Sur le front du </a:t>
            </a: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combattant</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809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MAY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D’ADORATION AVEC MAESTRO RENAUD TERZIER</a:t>
            </a:r>
            <a:br>
              <a:rPr lang="en-US" b="1" dirty="0"/>
            </a:br>
            <a:br>
              <a:rPr lang="en-US" dirty="0"/>
            </a:b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r>
              <a:rPr lang="en-US" sz="32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19 Gloire </a:t>
            </a:r>
            <a:r>
              <a:rPr lang="en-US" sz="3200" b="1"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à</a:t>
            </a:r>
            <a:r>
              <a:rPr lang="en-US" sz="32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3200" b="1"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l'Agneau</a:t>
            </a:r>
            <a:r>
              <a:rPr lang="en-US" sz="32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32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32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JE SUIS UN SOLDAT DE MON ROI</a:t>
            </a:r>
            <a:br>
              <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8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1.</a:t>
            </a:r>
            <a:b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Je suis un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soldat</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de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mon</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Roi,</a:t>
            </a:r>
            <a:b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Disciple de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l'Agneau</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Sans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peur</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je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confesse</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ma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foi</a:t>
            </a:r>
            <a:b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En</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Jésus</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nom </a:t>
            </a:r>
            <a:r>
              <a:rPr lang="en-US" sz="48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si</a:t>
            </a:r>
            <a:r>
              <a:rPr lang="en-US" sz="4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beau.</a:t>
            </a: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marL="0" marR="0" indent="0" algn="ctr">
              <a:spcBef>
                <a:spcPts val="0"/>
              </a:spcBef>
              <a:spcAft>
                <a:spcPts val="0"/>
              </a:spcAft>
              <a:buNone/>
            </a:pPr>
            <a:r>
              <a:rPr lang="en-US" sz="1800" b="1"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Nous serons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couronnés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après la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bataille</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Dieu nous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couronnera</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que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nul</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ne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défaille</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Nous serons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couronnés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après la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bataille</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Dans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tes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murs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Sainte Sion.</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Dans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tes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murs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400" b="1" i="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r>
              <a:rPr lang="en-US" sz="4400" b="1" i="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ter</a:t>
            </a:r>
            <a:r>
              <a:rPr lang="en-US" sz="4400" b="1" i="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Sainte Sion</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Nous serons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couronnés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après la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bataille</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t>
            </a:r>
            <a:b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Dans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tes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en-US"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murs</a:t>
            </a:r>
            <a:r>
              <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Sainte Sion.</a:t>
            </a: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10977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endParaRPr lang="en-US" sz="44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2.</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Irai</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-je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à</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mon</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tour dans les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cieux</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Sans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lutte</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et sans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douleur</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Quand</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d'autres</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martyrs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glorieux</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Ont</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versé</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tant de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pleurs</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10724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endParaRPr lang="en-US" sz="44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4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3.</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Du monde au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funestre</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attrait</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Des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pièges</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du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malin</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Jésus</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me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garde</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et pour jamais</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J'ai</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le secours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Divin</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89382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br>
              <a:rPr lang="en-US" sz="18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4.</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Veux-tu</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régner</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Il faut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lutter</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Donne, Seigneur, la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foi</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Pour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souffrir</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vaincre</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et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remporter</a:t>
            </a:r>
            <a:b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b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Le prix,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mon</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 Dieu, pour </a:t>
            </a:r>
            <a:r>
              <a:rPr lang="en-US" sz="4400" kern="100" dirty="0" err="1">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toi</a:t>
            </a:r>
            <a:r>
              <a:rPr lang="en-US" sz="4400" kern="100" dirty="0">
                <a:solidFill>
                  <a:srgbClr val="333333"/>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511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a:solidFill>
                  <a:srgbClr val="660066"/>
                </a:solidFill>
                <a:latin typeface="Copperplate Gothic Bold" pitchFamily="34" charset="0"/>
              </a:rPr>
              <a:t>PRIERE POUR L’OFFRANDE </a:t>
            </a:r>
            <a:br>
              <a:rPr lang="en-US" b="1" dirty="0">
                <a:solidFill>
                  <a:srgbClr val="660066"/>
                </a:solidFill>
                <a:latin typeface="Copperplate Gothic Bold" pitchFamily="34" charset="0"/>
              </a:rPr>
            </a:br>
            <a:r>
              <a:rPr lang="en-US" b="1" dirty="0">
                <a:solidFill>
                  <a:srgbClr val="660066"/>
                </a:solidFill>
                <a:latin typeface="Copperplate Gothic Bold" pitchFamily="34" charset="0"/>
              </a:rPr>
              <a:t>ET LE SERMON</a:t>
            </a: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a:p>
          <a:p>
            <a:pPr algn="ctr">
              <a:buNone/>
            </a:pPr>
            <a:r>
              <a:rPr lang="en-US" sz="5400" b="1" dirty="0"/>
              <a:t>SERMON</a:t>
            </a:r>
          </a:p>
          <a:p>
            <a:pPr algn="ctr">
              <a:buNone/>
            </a:pPr>
            <a:r>
              <a:rPr lang="en-US" sz="5400" b="1" dirty="0"/>
              <a:t> </a:t>
            </a:r>
          </a:p>
          <a:p>
            <a:pPr algn="ctr">
              <a:buNone/>
            </a:pPr>
            <a:r>
              <a:rPr lang="en-US" sz="5400" b="1" dirty="0">
                <a:solidFill>
                  <a:srgbClr val="FF0000"/>
                </a:solidFill>
              </a:rPr>
              <a:t>PAR</a:t>
            </a:r>
          </a:p>
          <a:p>
            <a:pPr algn="ctr">
              <a:buNone/>
            </a:pPr>
            <a:endParaRPr lang="en-US" sz="5400" b="1" dirty="0">
              <a:solidFill>
                <a:srgbClr val="FF0000"/>
              </a:solidFill>
            </a:endParaRPr>
          </a:p>
          <a:p>
            <a:pPr algn="ctr">
              <a:buNone/>
            </a:pPr>
            <a:r>
              <a:rPr lang="en-US" sz="5400" b="1" dirty="0"/>
              <a:t>PASTOR</a:t>
            </a:r>
          </a:p>
          <a:p>
            <a:pPr algn="ctr">
              <a:buNone/>
            </a:pPr>
            <a:endParaRPr lang="en-US" sz="5400" b="1" dirty="0"/>
          </a:p>
          <a:p>
            <a:pPr algn="ctr">
              <a:buNone/>
            </a:pPr>
            <a:r>
              <a:rPr lang="en-US" sz="5400" b="1" dirty="0">
                <a:solidFill>
                  <a:srgbClr val="FF0000"/>
                </a:solidFill>
              </a:rPr>
              <a:t>MARC  SIMEON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a:bodyPr>
          <a:lstStyle/>
          <a:p>
            <a:r>
              <a:rPr lang="en-US" sz="3600" b="1" dirty="0"/>
              <a:t>CHRIST THE ROCK CONGREGATION</a:t>
            </a:r>
            <a:br>
              <a:rPr lang="en-US" sz="3600" b="1" dirty="0"/>
            </a:br>
            <a:r>
              <a:rPr lang="en-US" sz="3600" b="1" dirty="0"/>
              <a:t>DIMANCHE 3 MAI 2026</a:t>
            </a:r>
            <a:br>
              <a:rPr lang="en-US" sz="3600" b="1" dirty="0"/>
            </a:br>
            <a:r>
              <a:rPr lang="en-US" sz="3600" b="1" dirty="0"/>
              <a:t>ORATEUR: PASTEUR MARC E SIMEON</a:t>
            </a:r>
          </a:p>
        </p:txBody>
      </p:sp>
      <p:sp>
        <p:nvSpPr>
          <p:cNvPr id="3" name="Subtitle 2"/>
          <p:cNvSpPr>
            <a:spLocks noGrp="1"/>
          </p:cNvSpPr>
          <p:nvPr>
            <p:ph type="subTitle" idx="1"/>
          </p:nvPr>
        </p:nvSpPr>
        <p:spPr>
          <a:xfrm>
            <a:off x="0" y="2971800"/>
            <a:ext cx="9144000" cy="3429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b="1" dirty="0">
                <a:solidFill>
                  <a:srgbClr val="0033CC"/>
                </a:solidFill>
              </a:rPr>
              <a:t>«</a:t>
            </a:r>
            <a:r>
              <a:rPr lang="fr-FR" sz="4000" b="1" dirty="0">
                <a:solidFill>
                  <a:srgbClr val="0033CC"/>
                </a:solidFill>
              </a:rPr>
              <a:t> </a:t>
            </a:r>
            <a:r>
              <a:rPr lang="fr-FR" sz="4000" b="1" i="1" dirty="0">
                <a:solidFill>
                  <a:srgbClr val="0033CC"/>
                </a:solidFill>
              </a:rPr>
              <a:t>L’ESPRIT DU SEIGNEUR EST SUR MOI</a:t>
            </a:r>
            <a:r>
              <a:rPr lang="fr-FR" sz="4000" b="1" dirty="0">
                <a:solidFill>
                  <a:srgbClr val="0033CC"/>
                </a:solidFill>
              </a:rPr>
              <a:t> » : QUOI ENSUITE ?</a:t>
            </a:r>
          </a:p>
          <a:p>
            <a:r>
              <a:rPr lang="fr-FR" sz="4000" b="1" dirty="0">
                <a:solidFill>
                  <a:srgbClr val="460000"/>
                </a:solidFill>
                <a:latin typeface="Abadi MT Condensed Light"/>
              </a:rPr>
              <a:t>Comment S’Authentifie L’Onction du Saint Esprit en Nous</a:t>
            </a:r>
            <a:endParaRPr lang="en-US" sz="4000" dirty="0">
              <a:solidFill>
                <a:srgbClr val="460000"/>
              </a:solidFill>
              <a:latin typeface="Abadi MT Condensed Light"/>
            </a:endParaRPr>
          </a:p>
          <a:p>
            <a:endParaRPr lang="en-US" sz="4000" dirty="0">
              <a:solidFill>
                <a:srgbClr val="C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ESAIE 61 : 1-3</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1 ¶ L'esprit du Seigneur, l'Éternel, est sur moi, Car l'Éternel m'a oint pour porter de bonnes nouvelles aux malheureux ; Il m'a envoyé pour guérir ceux qui ont le cœur brisé, Pour proclamer aux captifs la liberté, Et aux prisonniers la délivrance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6000" dirty="0">
                <a:solidFill>
                  <a:srgbClr val="0033CC"/>
                </a:solidFill>
                <a:latin typeface="Arial Rounded MT Bold" panose="020F0704030504030204" pitchFamily="34" charset="0"/>
              </a:rPr>
              <a:t> </a:t>
            </a:r>
            <a:r>
              <a:rPr lang="fr-FR" sz="6000" dirty="0">
                <a:solidFill>
                  <a:srgbClr val="FF0000"/>
                </a:solidFill>
                <a:latin typeface="Arial Rounded MT Bold" panose="020F0704030504030204" pitchFamily="34" charset="0"/>
              </a:rPr>
              <a:t>2</a:t>
            </a:r>
            <a:r>
              <a:rPr lang="fr-FR" sz="6000" dirty="0">
                <a:solidFill>
                  <a:srgbClr val="0033CC"/>
                </a:solidFill>
                <a:latin typeface="Arial Rounded MT Bold" panose="020F0704030504030204" pitchFamily="34" charset="0"/>
              </a:rPr>
              <a:t> Pour publier une année de grâce de l'Éternel, Et un jour de vengeance de notre Dieu ; Pour consoler tous les affligés ;</a:t>
            </a:r>
            <a:endParaRPr lang="en-US" sz="6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929808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 </a:t>
            </a:r>
            <a:r>
              <a:rPr lang="fr-FR" sz="4000" dirty="0">
                <a:solidFill>
                  <a:srgbClr val="FF0000"/>
                </a:solidFill>
                <a:latin typeface="Arial Rounded MT Bold" panose="020F0704030504030204" pitchFamily="34" charset="0"/>
              </a:rPr>
              <a:t>3</a:t>
            </a:r>
            <a:r>
              <a:rPr lang="fr-FR" sz="4000" dirty="0">
                <a:solidFill>
                  <a:srgbClr val="0033CC"/>
                </a:solidFill>
                <a:latin typeface="Arial Rounded MT Bold" panose="020F0704030504030204" pitchFamily="34" charset="0"/>
              </a:rPr>
              <a:t> Pour accorder aux affligés de Sion, Pour leur donner un diadème au lieu de la cendre, Une huile de joie au lieu du deuil, Un vêtement de louange au lieu d'un esprit abattu, Afin qu'on les appelle des térébinthes de la justice, Une plantation de l'Éternel, pour servir à sa gloire.</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0033CC"/>
                </a:solidFill>
                <a:latin typeface="Arial Rounded MT Bold" panose="020F0704030504030204" pitchFamily="34" charset="0"/>
              </a:rPr>
              <a:t>Luc 4 :18-19</a:t>
            </a:r>
            <a:endParaRPr lang="en-US" sz="4800" dirty="0">
              <a:solidFill>
                <a:srgbClr val="0033CC"/>
              </a:solidFill>
              <a:latin typeface="Arial Rounded MT Bold" panose="020F0704030504030204" pitchFamily="34" charset="0"/>
            </a:endParaRPr>
          </a:p>
          <a:p>
            <a:pPr algn="just">
              <a:tabLst>
                <a:tab pos="2854325" algn="l"/>
              </a:tabLst>
            </a:pPr>
            <a:r>
              <a:rPr lang="fr-FR" sz="4800" dirty="0">
                <a:solidFill>
                  <a:srgbClr val="FF0000"/>
                </a:solidFill>
                <a:latin typeface="Arial Rounded MT Bold" panose="020F0704030504030204" pitchFamily="34" charset="0"/>
              </a:rPr>
              <a:t>18 L'Esprit du Seigneur est sur moi, Parce qu'il m'a oint pour annoncer une bonne nouvelle aux pauvres ; Il m'a envoyé pour guérir ceux qui ont le cœur brisé, </a:t>
            </a:r>
            <a:endParaRPr lang="en-US" sz="4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282783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a:solidFill>
                  <a:srgbClr val="0033CC"/>
                </a:solidFill>
                <a:latin typeface="Arial Rounded MT Bold" panose="020F0704030504030204" pitchFamily="34" charset="0"/>
              </a:rPr>
              <a:t>19 </a:t>
            </a:r>
            <a:r>
              <a:rPr lang="fr-FR" sz="5400" dirty="0">
                <a:solidFill>
                  <a:srgbClr val="FF0000"/>
                </a:solidFill>
                <a:latin typeface="Arial Rounded MT Bold" panose="020F0704030504030204" pitchFamily="34" charset="0"/>
              </a:rPr>
              <a:t>Pour proclamer aux captifs la délivrance, Et aux aveugles le recouvrement de la vue, Pour renvoyer libres les opprimés, Pour publier une année de grâce du Seigneur.</a:t>
            </a:r>
            <a:endParaRPr lang="en-US" sz="54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8518047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000" dirty="0">
                <a:latin typeface="Arial Rounded MT Bold" panose="020F0704030504030204" pitchFamily="34" charset="0"/>
              </a:rPr>
              <a:t>INTRODUCTION</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Beaucoup veulent faire croire que l’Esprit du Seigneur est sur eux et ils s’appuient sur leur vive façon d’adorer Dieu comme authentification qu’ils opèrent sous la puissance du Saint Esprit.</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Plus on se sent ivre dans ses expressions d’adoration, plus on peut se convaincre qu’on agit sous la dictée du Saint Esprit.</a:t>
            </a:r>
            <a:endParaRPr lang="en-US" sz="40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Une sœur en Christ qui était très émotionnelle et extravagante dans ses adorations à Dieu a découvert une de ses vidéos, elle dit : </a:t>
            </a:r>
            <a:r>
              <a:rPr lang="fr-FR" sz="4000" dirty="0">
                <a:solidFill>
                  <a:srgbClr val="0033CC"/>
                </a:solidFill>
                <a:latin typeface="Arial Rounded MT Bold" panose="020F0704030504030204" pitchFamily="34" charset="0"/>
              </a:rPr>
              <a:t>« </a:t>
            </a:r>
            <a:r>
              <a:rPr lang="fr-FR" sz="4000" i="1" dirty="0">
                <a:solidFill>
                  <a:srgbClr val="0033CC"/>
                </a:solidFill>
                <a:latin typeface="Arial Rounded MT Bold" panose="020F0704030504030204" pitchFamily="34" charset="0"/>
              </a:rPr>
              <a:t>qu’est ce qui m’a pris pour agir comme une personne en rage comme ça ?</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L’esprit du Seigneur est une puissance dynamique dans la vie du croyant.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386307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Le Saint Esprit est notre compagnon, notre professeur, notre défenseur, notre conseiller, notre juge et notre assistant pour nous aider à connaître et à faire la volonté de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Maintenant quand quelqu’un déclare que l’Esprit du Seigneur est sur moi, on s’attend bizarrement à de l’émotion.</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700371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4386-D6A2-5F9A-678A-9B9509633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BE127-7DB6-8A78-6563-8324F35C43B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Dans le contexte biblique, quand quelqu’un est sous l’emprise du Saint Esprit, on s’attend à de la formation et de l’action.</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Le Saint Esprit dans la vie du croyant est un investissement de Dieu pour la gloire de son royaume.</a:t>
            </a:r>
            <a:endParaRPr lang="en-US" sz="4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9661581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C015-C993-1356-474C-F064E0AA38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B8EE71-EB64-AE3E-8A0E-D1250E61B0F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a:latin typeface="Arial Rounded MT Bold" panose="020F0704030504030204" pitchFamily="34" charset="0"/>
              </a:rPr>
              <a:t>Si un homme d’affaire fait cette attestation, « ma banque a investi 1 million de dollars en moi.</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La question qui suivra sera de savoir à quelle fin ta banque t’a donné cet argent?</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Un investissement n’est pas forcément un acte de générosité.</a:t>
            </a:r>
            <a:endParaRPr lang="en-US" sz="44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20562294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52A26-BC2A-DA30-A121-68CCD75F22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3B33E7-C650-D019-1F37-2776CBEBAAF0}"/>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1Co 12:4-7</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4 Il y a diversité de dons, mais le même Esprit;</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5 Diversité de ministères, mais le même Seigneur;</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6 Diversité d'opérations, mais le même Dieu qui opère tout en tous.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Or, à chacun la manifestation de l'Esprit est donnée pour l'utilité commune.</a:t>
            </a:r>
            <a:endParaRPr lang="en-US" sz="40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24466316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B7CF6-6E33-DBEA-974F-D8937EABFB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80B83-ADF3-597D-723B-B51FB8CB0076}"/>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dirty="0">
                <a:latin typeface="Arial Rounded MT Bold" panose="020F0704030504030204" pitchFamily="34" charset="0"/>
              </a:rPr>
              <a:t>Quand on prononce que l’Esprit du Seigneur est sur moi, on doit le concevoir comme un déposit, un avaloir; comme un carburant pour vous faciliter à accomplir votre mission sur terre.</a:t>
            </a:r>
            <a:endParaRPr lang="en-US" sz="4800" dirty="0">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20788073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D4E7-33E6-5FF7-CE31-045F24187B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686D6F-296B-F991-93EF-9F6B08AD2FA7}"/>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dirty="0">
                <a:solidFill>
                  <a:srgbClr val="0033CC"/>
                </a:solidFill>
                <a:latin typeface="Arial Rounded MT Bold" panose="020F0704030504030204" pitchFamily="34" charset="0"/>
              </a:rPr>
              <a:t>1</a:t>
            </a:r>
            <a:r>
              <a:rPr lang="fr-FR" sz="3600" dirty="0">
                <a:latin typeface="Arial Rounded MT Bold" panose="020F0704030504030204" pitchFamily="34" charset="0"/>
              </a:rPr>
              <a:t>-Rends-Toi Maître de nos âmes, Esprit Saint, Esprit d’Amour </a:t>
            </a:r>
          </a:p>
          <a:p>
            <a:pPr marL="0" indent="0" algn="ctr">
              <a:buNone/>
            </a:pPr>
            <a:r>
              <a:rPr lang="fr-FR" sz="3600" dirty="0">
                <a:solidFill>
                  <a:srgbClr val="0033CC"/>
                </a:solidFill>
                <a:latin typeface="Arial Rounded MT Bold" panose="020F0704030504030204" pitchFamily="34" charset="0"/>
              </a:rPr>
              <a:t>Refrain</a:t>
            </a:r>
          </a:p>
          <a:p>
            <a:pPr marL="0" indent="0" algn="ctr">
              <a:buNone/>
            </a:pPr>
            <a:r>
              <a:rPr lang="fr-FR" sz="3600" dirty="0">
                <a:solidFill>
                  <a:srgbClr val="C00000"/>
                </a:solidFill>
                <a:latin typeface="Arial Rounded MT Bold" panose="020F0704030504030204" pitchFamily="34" charset="0"/>
              </a:rPr>
              <a:t>Oh viens, Esprit de Dieu ! Fais-nous sentir ta présence, Revêts-nous de ta puissance Et baptise-nous de feu ! Esprit de Dieu, Baptise de feu !</a:t>
            </a:r>
            <a:endParaRPr lang="en-US" sz="3600" dirty="0">
              <a:solidFill>
                <a:srgbClr val="C00000"/>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3</a:t>
            </a:r>
            <a:r>
              <a:rPr lang="fr-FR" sz="3600" dirty="0">
                <a:latin typeface="Arial Rounded MT Bold" panose="020F0704030504030204" pitchFamily="34" charset="0"/>
              </a:rPr>
              <a:t>-Forme-nous pour le service De notre Divin Sauveur ; A ses pieds, en sacrifice, Nous apportons notre cœur.</a:t>
            </a:r>
            <a:endParaRPr lang="en-US" sz="36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8487595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dirty="0">
                <a:latin typeface="Arial Rounded MT Bold" panose="020F0704030504030204" pitchFamily="34" charset="0"/>
              </a:rPr>
              <a:t>THE WORKS OF THE HOLY SPIRIT</a:t>
            </a:r>
          </a:p>
          <a:p>
            <a:pPr algn="just"/>
            <a:r>
              <a:rPr lang="en-US" sz="4400" dirty="0">
                <a:solidFill>
                  <a:srgbClr val="0033CC"/>
                </a:solidFill>
                <a:latin typeface="Arial Rounded MT Bold" panose="020F0704030504030204" pitchFamily="34" charset="0"/>
              </a:rPr>
              <a:t>AI Overview</a:t>
            </a:r>
          </a:p>
          <a:p>
            <a:pPr algn="just"/>
            <a:r>
              <a:rPr lang="en-US" sz="4400" dirty="0">
                <a:latin typeface="Arial Rounded MT Bold" panose="020F0704030504030204" pitchFamily="34" charset="0"/>
              </a:rPr>
              <a:t>The operations of the Holy Spirit involve empowering, guiding, and transforming believers, acting as a comforter, teacher, and producer of spiritual fruit. </a:t>
            </a:r>
          </a:p>
          <a:p>
            <a:pPr algn="just"/>
            <a:endParaRPr lang="en-US" dirty="0">
              <a:latin typeface="Arial Rounded MT Bold" panose="020F0704030504030204"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6D1-BE96-0B42-55E0-BD4DD547C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C9A6E5-0CBF-4E38-BE50-AA1CB1887FB8}"/>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THE WORKS OF THE HOLY SPIRIT</a:t>
            </a:r>
          </a:p>
          <a:p>
            <a:pPr algn="just"/>
            <a:r>
              <a:rPr lang="en-US" dirty="0">
                <a:solidFill>
                  <a:srgbClr val="0033CC"/>
                </a:solidFill>
                <a:latin typeface="Arial Rounded MT Bold" panose="020F0704030504030204" pitchFamily="34" charset="0"/>
              </a:rPr>
              <a:t>AI Overview</a:t>
            </a:r>
          </a:p>
          <a:p>
            <a:pPr algn="just"/>
            <a:r>
              <a:rPr lang="en-US" sz="4400" dirty="0">
                <a:latin typeface="Arial Rounded MT Bold" panose="020F0704030504030204" pitchFamily="34" charset="0"/>
              </a:rPr>
              <a:t>Key functions include convicting the world of sin, regenerating hearts, gifting believers for service, and sealing them for salvation, while promoting unity and holiness within the Church. </a:t>
            </a: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710258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4CA06-6A62-3470-64A9-99B8FDFE1E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293A1-F76F-840C-5FEF-60D23241DF3E}"/>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LES FONCTIONS DU SAINT ESPRIT</a:t>
            </a:r>
          </a:p>
          <a:p>
            <a:pPr algn="just"/>
            <a:r>
              <a:rPr lang="fr-FR" dirty="0">
                <a:latin typeface="Arial Rounded MT Bold" panose="020F0704030504030204" pitchFamily="34" charset="0"/>
              </a:rPr>
              <a:t>Aperçu de l’IA  </a:t>
            </a:r>
          </a:p>
          <a:p>
            <a:pPr algn="just"/>
            <a:r>
              <a:rPr lang="fr-FR" sz="4400" dirty="0">
                <a:solidFill>
                  <a:srgbClr val="0033CC"/>
                </a:solidFill>
                <a:latin typeface="Arial Rounded MT Bold" panose="020F0704030504030204" pitchFamily="34" charset="0"/>
              </a:rPr>
              <a:t>Les opérations du Saint-Esprit impliquent d’habiliter, de guider et de transformer les croyants, agissant comme un consolateur, un enseignant et un producteur de fruit spirituel.  </a:t>
            </a:r>
          </a:p>
        </p:txBody>
      </p:sp>
    </p:spTree>
    <p:extLst>
      <p:ext uri="{BB962C8B-B14F-4D97-AF65-F5344CB8AC3E}">
        <p14:creationId xmlns:p14="http://schemas.microsoft.com/office/powerpoint/2010/main" val="6520756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0D8D-2FA9-F231-CB53-44C6C32D67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36D525-257C-D6C5-4E48-CD28F6A85FF7}"/>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LES FONCTIONS DU SAINT ESPRIT</a:t>
            </a:r>
          </a:p>
          <a:p>
            <a:pPr algn="just"/>
            <a:r>
              <a:rPr lang="fr-FR" dirty="0">
                <a:latin typeface="Arial Rounded MT Bold" panose="020F0704030504030204" pitchFamily="34" charset="0"/>
              </a:rPr>
              <a:t>Aperçu de l’IA  </a:t>
            </a:r>
          </a:p>
          <a:p>
            <a:pPr algn="just"/>
            <a:r>
              <a:rPr lang="fr-FR" sz="4400" dirty="0">
                <a:solidFill>
                  <a:srgbClr val="0033CC"/>
                </a:solidFill>
                <a:latin typeface="Arial Rounded MT Bold" panose="020F0704030504030204" pitchFamily="34" charset="0"/>
              </a:rPr>
              <a:t>Les fonctions clés incluent la conviction du monde de péché, la régénération des cœurs, l’octroi de dons aux croyants pour le service, et le scellement pour le salut, tout en favorisant l’unité et la sainteté au sein de l’Église.</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51867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93567-3FC2-D6B5-1E44-E48A95E842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E20C35-E81A-DFDB-6CD3-4EDA1ECBD89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latin typeface="Arial Rounded MT Bold" panose="020F0704030504030204" pitchFamily="34" charset="0"/>
              </a:rPr>
              <a:t>Dans </a:t>
            </a:r>
            <a:r>
              <a:rPr lang="fr-FR" sz="4000" dirty="0">
                <a:solidFill>
                  <a:srgbClr val="0033CC"/>
                </a:solidFill>
                <a:latin typeface="Arial Rounded MT Bold" panose="020F0704030504030204" pitchFamily="34" charset="0"/>
              </a:rPr>
              <a:t>Philippiens 4:13</a:t>
            </a:r>
            <a:r>
              <a:rPr lang="fr-FR" sz="4000" dirty="0">
                <a:latin typeface="Arial Rounded MT Bold" panose="020F0704030504030204" pitchFamily="34" charset="0"/>
              </a:rPr>
              <a:t>, Paul déclare, </a:t>
            </a:r>
            <a:r>
              <a:rPr lang="fr-FR" sz="4000" i="1" dirty="0">
                <a:latin typeface="Arial Rounded MT Bold" panose="020F0704030504030204" pitchFamily="34" charset="0"/>
              </a:rPr>
              <a:t>Je puis tout par celui qui me fortifie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Zorobabel devait savoir par quelle essence le travail de Dieu se fait.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Zacharie 4:6 </a:t>
            </a:r>
            <a:r>
              <a:rPr lang="fr-FR" sz="4000" dirty="0">
                <a:latin typeface="Arial Rounded MT Bold" panose="020F0704030504030204" pitchFamily="34" charset="0"/>
              </a:rPr>
              <a:t>Alors il reprit et me dit: C'est ici la parole que l'Éternel adresse à Zorobabel : Ce n'est ni par la puissance ni par la force, mais c'est par mon esprit, dit l'Éternel des armées.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1745858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EF59E-8A75-7348-0846-E684190F8F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682278-9EA9-F739-B5AC-12567E08C5E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Dans les cas de Samson, de Jephté, de Moïse, de Josué, de Caleb, de David, de Daniel, de Joseph, et bien d’autre personnalités de la bible, </a:t>
            </a:r>
            <a:r>
              <a:rPr lang="fr-FR" sz="4000" dirty="0">
                <a:solidFill>
                  <a:srgbClr val="0033CC"/>
                </a:solidFill>
                <a:latin typeface="Arial Rounded MT Bold" panose="020F0704030504030204" pitchFamily="34" charset="0"/>
              </a:rPr>
              <a:t>l’Esprit du Seigneur agissait comme une dynamo qui les permet à effectuer des exploits qui étaient en dehors de leurs portés.</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446085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6E95A-B34A-72E0-FE1E-F5C9C21D32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3A226-3479-F12E-B950-A12EB6A46675}"/>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Jésus déclare : L’Esprit du Seigneur est sur moi, puis Il émet le travail que le Saint Esprit le permettait et lui commissionnait de faire.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Tout le monde veut borner l’opération du Saint Esprit au-dedans des quatre coins de l’église, mais c’est plutôt en dehors du bâtiment que le Saint Esprit milite beaucoup plus. </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691099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323E-FA36-8372-FD72-69B925A41A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39711-BF0F-E006-6288-E595343194E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Lu 4 :18 L'Esprit du Seigneur est sur moi, Parce qu'il m'a oint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1. Pour annoncer une bonne nouvelle aux pauvres ; </a:t>
            </a:r>
            <a:endParaRPr lang="en-US" sz="4400" dirty="0">
              <a:solidFill>
                <a:srgbClr val="C00000"/>
              </a:solidFill>
              <a:latin typeface="Arial Rounded MT Bold" panose="020F0704030504030204" pitchFamily="34" charset="0"/>
            </a:endParaRPr>
          </a:p>
          <a:p>
            <a:pPr algn="just"/>
            <a:r>
              <a:rPr lang="fr-FR" sz="4400" dirty="0">
                <a:latin typeface="Arial Rounded MT Bold" panose="020F0704030504030204" pitchFamily="34" charset="0"/>
              </a:rPr>
              <a:t>2. Il m'a envoyé pour guérir ceux qui ont le cœur brisé,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3. Pour proclamer aux captifs la délivrance, Et </a:t>
            </a:r>
            <a:endParaRPr lang="en-US" sz="44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35072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7293-E6AD-BC96-0106-DD4E8998FC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A9995-D435-9882-C417-9FA4EC23AE9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4.    Aux aveugles le recouvrement de la vue,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5. Pour renvoyer libres les opprimés,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6. Pour publier une année de grâce du Seigneur.</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Avant de faire étalage à tout le monde que l’Esprit du Seigneur est sur toi, il faut savoir pour quelle mission le Saint Esprit t’a oint.</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5900304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F6E-88CD-4519-329C-2E0CCC60B2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069DCC-2FCB-1C10-851F-DAD9A297E498}"/>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Le Saint Esprit ne t’a pas oint pour écraser les bancs quand tu adores.</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L’onction du Saint Esprit n’est pas là pour pousser les gens à être les plus expressifs et émotionnels dans les services d’adoration.</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Autres que les agitations, quelles sortes d’outils le Saint Esprit a-T-il fait de toi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9511290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5A7FD-2036-B85D-5B69-8577F9951A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F7017F-A57F-C8EE-759B-F573A4F21549}"/>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400" dirty="0">
                <a:latin typeface="Arial Rounded MT Bold" panose="020F0704030504030204" pitchFamily="34" charset="0"/>
              </a:rPr>
              <a:t>Quelle solution T’emploie-t-Il à apporter à ce monde si désorienté ?</a:t>
            </a:r>
            <a:endParaRPr lang="en-US" sz="4400" dirty="0">
              <a:latin typeface="Arial Rounded MT Bold" panose="020F0704030504030204" pitchFamily="34" charset="0"/>
            </a:endParaRPr>
          </a:p>
          <a:p>
            <a:pPr lvl="0" algn="just"/>
            <a:r>
              <a:rPr lang="fr-FR" sz="4400" dirty="0">
                <a:solidFill>
                  <a:srgbClr val="C00000"/>
                </a:solidFill>
                <a:latin typeface="Arial Rounded MT Bold" panose="020F0704030504030204" pitchFamily="34" charset="0"/>
              </a:rPr>
              <a:t>Comment les affligés de ce monde bénéficient-ils de la plénitude du Saint Esprit en toi ?</a:t>
            </a:r>
            <a:endParaRPr lang="en-US" sz="4400" dirty="0">
              <a:solidFill>
                <a:srgbClr val="C00000"/>
              </a:solidFill>
              <a:latin typeface="Arial Rounded MT Bold" panose="020F0704030504030204" pitchFamily="34" charset="0"/>
            </a:endParaRPr>
          </a:p>
          <a:p>
            <a:pPr lvl="0" algn="just"/>
            <a:r>
              <a:rPr lang="fr-FR" sz="4400" dirty="0">
                <a:latin typeface="Arial Rounded MT Bold" panose="020F0704030504030204" pitchFamily="34" charset="0"/>
              </a:rPr>
              <a:t>A quelle fin le Saint Esprit te remplit de sa puissance ?</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27156061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272B0-151C-C9C2-AC0A-CD7C69EAB1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C49EE4-ED31-6040-05DB-701D66979C0B}"/>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Est-ce pour ta propre gratification ou glorification que le Saint Esprit te couvre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Si c’est pour le service que le Saint t’a animé de sa puissance, où est l’œuvre que tu accomplisses par son assistance ?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Qui sont les bénéficiaires de ton onction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4045711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C189-B5E7-015A-D797-BEFF1C9AD8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B6FD9-22C2-DFD3-A8F7-C84B723AC862}"/>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On peut avoir d’un bon système de stéréo dans sa voiture, mais le but principal on se procure une voiture c’est pour la transportation.</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Si c’est seulement dans les Hallelujah(s) que le Saint Esprit s’est manifesté en toi, donc à quelle fin cela sert-elle ?</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8173002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17981-4D11-B367-16B7-CBE86A4B98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4AF9C-8039-4855-DC91-85952D860A6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Les malheureux de ce monde, bénéficient-ils de ton onction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Les captifs, les enchaînées, les prisonniers, les démunis, les orphelins, les oppressés, les veuves: comment les assistes-tu par ton onction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L’esprit de la religion nous éloigne de ceux qui ont beaucoup plus besoin de notre onction.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854965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1C9B6-DF39-7128-BE14-6995BE9D68E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4DC36A-3016-E23A-4D6E-A2E01F1A713A}"/>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a:latin typeface="Arial Rounded MT Bold" panose="020F0704030504030204" pitchFamily="34" charset="0"/>
              </a:rPr>
              <a:t>Celui qui prêche la pure vérité de la bible peut ne pas avoir plus d’onction du Saint Esprit que celui qui visite les hôpitaux, qui soutient les malheureux de ce monde, et qui prend soin des orphelins.</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41522114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857EB-C31D-9E69-E793-3D7A7226A4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A3872-2F03-3418-D35E-141BF48C9529}"/>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a:solidFill>
                  <a:srgbClr val="0033CC"/>
                </a:solidFill>
                <a:latin typeface="Arial Rounded MT Bold" panose="020F0704030504030204" pitchFamily="34" charset="0"/>
              </a:rPr>
              <a:t>Jacques 1:27</a:t>
            </a:r>
            <a:r>
              <a:rPr lang="fr-FR" sz="4800" dirty="0">
                <a:solidFill>
                  <a:srgbClr val="0033CC"/>
                </a:solidFill>
                <a:latin typeface="Arial Rounded MT Bold" panose="020F0704030504030204" pitchFamily="34" charset="0"/>
              </a:rPr>
              <a:t> </a:t>
            </a:r>
          </a:p>
          <a:p>
            <a:pPr algn="just"/>
            <a:r>
              <a:rPr lang="fr-FR" sz="4800" dirty="0">
                <a:solidFill>
                  <a:srgbClr val="C00000"/>
                </a:solidFill>
                <a:latin typeface="Arial Rounded MT Bold" panose="020F0704030504030204" pitchFamily="34" charset="0"/>
              </a:rPr>
              <a:t>La religion pure et sans tache, devant Dieu notre Père, consiste à visiter les orphelins et les veuves dans leurs afflictions, et à se préserver des souillures du monde.</a:t>
            </a:r>
            <a:endParaRPr lang="en-US" sz="48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550367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AE5F4-9D47-F008-06FD-D9A46075A5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153EC-361E-5EFE-63B2-6F4A03B78ED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FF00"/>
                </a:solidFill>
                <a:latin typeface="Arial Rounded MT Bold" panose="020F0704030504030204" pitchFamily="34" charset="0"/>
              </a:rPr>
              <a:t>CONCLUSION</a:t>
            </a:r>
            <a:endParaRPr lang="en-US" sz="4400" dirty="0">
              <a:solidFill>
                <a:srgbClr val="FFFF00"/>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Cessons tous cette pratique des pharisiens qui voulaient toujours se faire passer comme les près de Dieu par leur apparentes religiosités. Souvenez-vous comment Jésus les accusait toujours de tombes blanchies.</a:t>
            </a:r>
            <a:endParaRPr lang="en-US" sz="4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8768614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0CB8-B115-FCB0-E014-074D679C4E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8ED24F-684D-4DCF-3C82-F833C99F67D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solidFill>
                  <a:schemeClr val="bg1"/>
                </a:solidFill>
                <a:latin typeface="Arial Rounded MT Bold" panose="020F0704030504030204" pitchFamily="34" charset="0"/>
              </a:rPr>
              <a:t>Quand l’Esprit du Seigneur est réellement sur nous, Il apporte la liberté, le soulagement, le réconfort, la délivrance à nous et aux autres.</a:t>
            </a:r>
            <a:endParaRPr lang="en-US" sz="5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931828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AC3B-EF2B-C9A8-DE25-CF51A4D277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511AF8-2264-7D8D-A997-B34BAEAF3CF8}"/>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FF00"/>
                </a:solidFill>
                <a:latin typeface="Arial Rounded MT Bold" panose="020F0704030504030204" pitchFamily="34" charset="0"/>
              </a:rPr>
              <a:t>Lu 4 :18-19 </a:t>
            </a:r>
          </a:p>
          <a:p>
            <a:pPr algn="just"/>
            <a:r>
              <a:rPr lang="fr-FR" sz="4400" dirty="0">
                <a:solidFill>
                  <a:schemeClr val="bg1"/>
                </a:solidFill>
                <a:latin typeface="Arial Rounded MT Bold" panose="020F0704030504030204" pitchFamily="34" charset="0"/>
              </a:rPr>
              <a:t>18 L'Esprit du Seigneur est sur moi, Parce qu'il m'a oint pour annoncer une bonne nouvelle aux pauvres ; Il m'a envoyé pour guérir ceux qui ont le cœur brisé, </a:t>
            </a:r>
          </a:p>
        </p:txBody>
      </p:sp>
    </p:spTree>
    <p:extLst>
      <p:ext uri="{BB962C8B-B14F-4D97-AF65-F5344CB8AC3E}">
        <p14:creationId xmlns:p14="http://schemas.microsoft.com/office/powerpoint/2010/main" val="32987351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4709-1D47-9BEC-681E-242C3AD27E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DB88B4-AB04-F09A-7360-32E60336D6CD}"/>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Pour proclamer aux captifs la délivrance, Et aux aveugles le recouvrement de la vue, Pour renvoyer libres les opprimés, Pour publier une année de grâce du Seigneur.</a:t>
            </a:r>
            <a:endParaRPr lang="en-US" sz="4000" dirty="0">
              <a:solidFill>
                <a:schemeClr val="bg1"/>
              </a:solidFill>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Qu’il en soit ainsi pour vous, et que Dieu ajoute sa grâce à sa parole !</a:t>
            </a:r>
            <a:endParaRPr lang="en-US" sz="4000" dirty="0">
              <a:solidFill>
                <a:srgbClr val="FFFF00"/>
              </a:solidFill>
              <a:latin typeface="Arial Rounded MT Bold" panose="020F0704030504030204" pitchFamily="34" charset="0"/>
            </a:endParaRPr>
          </a:p>
          <a:p>
            <a:pPr algn="r"/>
            <a:r>
              <a:rPr lang="fr-FR" sz="4000" dirty="0">
                <a:solidFill>
                  <a:schemeClr val="bg1"/>
                </a:solidFill>
                <a:latin typeface="Arial Rounded MT Bold" panose="020F0704030504030204" pitchFamily="34" charset="0"/>
              </a:rPr>
              <a:t>AMEN !</a:t>
            </a:r>
            <a:endParaRPr lang="en-US" sz="4000" dirty="0">
              <a:solidFill>
                <a:schemeClr val="bg1"/>
              </a:solidFill>
              <a:latin typeface="Arial Rounded MT Bold" panose="020F0704030504030204" pitchFamily="34" charset="0"/>
            </a:endParaRPr>
          </a:p>
          <a:p>
            <a:pPr marL="0" indent="0">
              <a:buNone/>
            </a:pPr>
            <a:endParaRPr lang="en-US" dirty="0"/>
          </a:p>
        </p:txBody>
      </p:sp>
    </p:spTree>
    <p:extLst>
      <p:ext uri="{BB962C8B-B14F-4D97-AF65-F5344CB8AC3E}">
        <p14:creationId xmlns:p14="http://schemas.microsoft.com/office/powerpoint/2010/main" val="37273256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a:solidFill>
                  <a:srgbClr val="0000CC"/>
                </a:solidFill>
                <a:latin typeface="Arial Rounded MT Bold" pitchFamily="34" charset="0"/>
              </a:rPr>
              <a:t>Mon corps mon cœur mon âme # 137 CEF</a:t>
            </a:r>
            <a:endParaRPr lang="en-US" sz="2800" dirty="0">
              <a:solidFill>
                <a:srgbClr val="0000CC"/>
              </a:solidFill>
              <a:latin typeface="Arial Rounded MT Bold" pitchFamily="34" charset="0"/>
            </a:endParaRPr>
          </a:p>
          <a:p>
            <a:pPr marL="0" indent="0" algn="ctr">
              <a:buNone/>
            </a:pPr>
            <a:r>
              <a:rPr lang="fr-CA" sz="2800" b="1" dirty="0">
                <a:solidFill>
                  <a:srgbClr val="0000CC"/>
                </a:solidFill>
                <a:latin typeface="Arial Rounded MT Bold" pitchFamily="34" charset="0"/>
              </a:rPr>
              <a:t>1</a:t>
            </a:r>
            <a:br>
              <a:rPr lang="fr-CA" sz="2800" dirty="0">
                <a:solidFill>
                  <a:schemeClr val="tx1"/>
                </a:solidFill>
                <a:latin typeface="Arial Rounded MT Bold" pitchFamily="34" charset="0"/>
              </a:rPr>
            </a:br>
            <a:r>
              <a:rPr lang="fr-CA" sz="4000" dirty="0">
                <a:solidFill>
                  <a:schemeClr val="tx1"/>
                </a:solidFill>
                <a:latin typeface="Arial Rounded MT Bold" pitchFamily="34" charset="0"/>
              </a:rPr>
              <a:t>Mon corps, mon cœur, mon âme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Ne m'appartiennent plus;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Ton amour les réclames;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Ils sont à toi, Jésus!</a:t>
            </a:r>
            <a:endParaRPr lang="en-US" sz="4000" dirty="0">
              <a:solidFill>
                <a:schemeClr val="tx1"/>
              </a:solidFill>
              <a:latin typeface="Arial Rounded MT Bold" pitchFamily="34" charset="0"/>
            </a:endParaRP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a:solidFill>
                  <a:srgbClr val="0000CC"/>
                </a:solidFill>
                <a:latin typeface="Arial Rounded MT Bold" pitchFamily="34" charset="0"/>
              </a:rPr>
              <a:t>2</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En toi je me confie,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Je m'abandonne à Toi;</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Ton sang me purifie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Et ta grâce est ma Loi.</a:t>
            </a:r>
            <a:endParaRPr lang="en-US" sz="4000" dirty="0">
              <a:solidFill>
                <a:schemeClr val="tx1"/>
              </a:solidFill>
              <a:latin typeface="Arial Rounded MT Bold" pitchFamily="34" charset="0"/>
            </a:endParaRP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a:solidFill>
                  <a:srgbClr val="0000CC"/>
                </a:solidFill>
                <a:latin typeface="Arial Rounded MT Bold" pitchFamily="34" charset="0"/>
              </a:rPr>
              <a:t>3</a:t>
            </a:r>
            <a:br>
              <a:rPr lang="fr-CA" sz="2800" dirty="0">
                <a:solidFill>
                  <a:schemeClr val="tx1"/>
                </a:solidFill>
                <a:latin typeface="Arial Rounded MT Bold" pitchFamily="34" charset="0"/>
              </a:rPr>
            </a:br>
            <a:r>
              <a:rPr lang="fr-CA" sz="4000" dirty="0">
                <a:solidFill>
                  <a:schemeClr val="tx1"/>
                </a:solidFill>
                <a:latin typeface="Arial Rounded MT Bold" pitchFamily="34" charset="0"/>
              </a:rPr>
              <a:t>Consacre mon offrande,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Mets ton sceau sur mon cœur!</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Le sceau que je demande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C'est ton Esprit, Seigneur.</a:t>
            </a: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a:solidFill>
                  <a:srgbClr val="0000CC"/>
                </a:solidFill>
                <a:latin typeface="Copperplate Gothic Bold" pitchFamily="34" charset="0"/>
              </a:rPr>
              <a:t>la # 54 CEC</a:t>
            </a:r>
            <a:br>
              <a:rPr lang="fr-CA" sz="2800" b="1" dirty="0">
                <a:solidFill>
                  <a:srgbClr val="0000CC"/>
                </a:solidFill>
                <a:latin typeface="Copperplate Gothic Bold" pitchFamily="34" charset="0"/>
              </a:rPr>
            </a:br>
            <a:r>
              <a:rPr lang="fr-CA" sz="2800" b="1" dirty="0">
                <a:solidFill>
                  <a:srgbClr val="0000CC"/>
                </a:solidFill>
                <a:latin typeface="Copperplate Gothic Bold" pitchFamily="34" charset="0"/>
              </a:rPr>
              <a:t>1</a:t>
            </a:r>
            <a:br>
              <a:rPr lang="fr-CA" sz="2800" dirty="0">
                <a:solidFill>
                  <a:schemeClr val="tx1"/>
                </a:solidFill>
                <a:latin typeface="Copperplate Gothic Bold" pitchFamily="34" charset="0"/>
              </a:rPr>
            </a:br>
            <a:r>
              <a:rPr lang="fr-CA" sz="4000" dirty="0" err="1">
                <a:solidFill>
                  <a:schemeClr val="tx1"/>
                </a:solidFill>
                <a:latin typeface="Copperplate Gothic Bold" pitchFamily="34" charset="0"/>
              </a:rPr>
              <a:t>Leve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nanm</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mwen</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ak</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solèy</a:t>
            </a:r>
            <a:r>
              <a:rPr lang="fr-CA" sz="4000" dirty="0">
                <a:solidFill>
                  <a:schemeClr val="tx1"/>
                </a:solidFill>
                <a:latin typeface="Copperplate Gothic Bold" pitchFamily="34" charset="0"/>
              </a:rPr>
              <a:t> la,</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Kòmanse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tach</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jodi</a:t>
            </a:r>
            <a:r>
              <a:rPr lang="fr-CA" sz="4000" dirty="0">
                <a:solidFill>
                  <a:schemeClr val="tx1"/>
                </a:solidFill>
                <a:latin typeface="Copperplate Gothic Bold" pitchFamily="34" charset="0"/>
              </a:rPr>
              <a:t> a.</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Premye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bagay</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gen</a:t>
            </a:r>
            <a:r>
              <a:rPr lang="fr-CA" sz="4000" dirty="0">
                <a:solidFill>
                  <a:schemeClr val="tx1"/>
                </a:solidFill>
                <a:latin typeface="Copperplate Gothic Bold" pitchFamily="34" charset="0"/>
              </a:rPr>
              <a:t> pou </a:t>
            </a:r>
            <a:r>
              <a:rPr lang="fr-CA" sz="4000" dirty="0" err="1">
                <a:solidFill>
                  <a:schemeClr val="tx1"/>
                </a:solidFill>
                <a:latin typeface="Copperplate Gothic Bold" pitchFamily="34" charset="0"/>
              </a:rPr>
              <a:t>fè</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Se </a:t>
            </a:r>
            <a:r>
              <a:rPr lang="fr-CA" sz="4000" dirty="0" err="1">
                <a:solidFill>
                  <a:schemeClr val="tx1"/>
                </a:solidFill>
                <a:latin typeface="Copperplate Gothic Bold" pitchFamily="34" charset="0"/>
              </a:rPr>
              <a:t>louwe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Bondye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ak</a:t>
            </a:r>
            <a:r>
              <a:rPr lang="fr-CA" sz="4000" dirty="0">
                <a:solidFill>
                  <a:schemeClr val="tx1"/>
                </a:solidFill>
                <a:latin typeface="Copperplate Gothic Bold" pitchFamily="34" charset="0"/>
              </a:rPr>
              <a:t> tout </a:t>
            </a:r>
            <a:r>
              <a:rPr lang="fr-CA" sz="4000" dirty="0" err="1">
                <a:solidFill>
                  <a:schemeClr val="tx1"/>
                </a:solidFill>
                <a:latin typeface="Copperplate Gothic Bold" pitchFamily="34" charset="0"/>
              </a:rPr>
              <a:t>kè</a:t>
            </a:r>
            <a:r>
              <a:rPr lang="fr-CA" sz="4000" dirty="0">
                <a:solidFill>
                  <a:schemeClr val="tx1"/>
                </a:solidFill>
                <a:latin typeface="Copperplate Gothic Bold" pitchFamily="34" charset="0"/>
              </a:rPr>
              <a:t>.</a:t>
            </a:r>
            <a:endParaRPr lang="en-US" sz="4000" dirty="0">
              <a:solidFill>
                <a:schemeClr val="tx1"/>
              </a:solidFill>
              <a:latin typeface="Copperplate Gothic Bold" pitchFamily="34" charset="0"/>
            </a:endParaRPr>
          </a:p>
          <a:p>
            <a:pPr marL="0" indent="0" algn="ctr">
              <a:buNone/>
            </a:pPr>
            <a:r>
              <a:rPr lang="fr-CA" sz="4000" b="1" dirty="0">
                <a:solidFill>
                  <a:srgbClr val="0000CC"/>
                </a:solidFill>
                <a:latin typeface="Copperplate Gothic Bold" pitchFamily="34" charset="0"/>
              </a:rPr>
              <a:t>2</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Pinga</a:t>
            </a:r>
            <a:r>
              <a:rPr lang="fr-CA" sz="4000" dirty="0">
                <a:solidFill>
                  <a:srgbClr val="0000CC"/>
                </a:solidFill>
                <a:latin typeface="Copperplate Gothic Bold" pitchFamily="34" charset="0"/>
              </a:rPr>
              <a:t> ou </a:t>
            </a:r>
            <a:r>
              <a:rPr lang="fr-CA" sz="4000" dirty="0" err="1">
                <a:solidFill>
                  <a:srgbClr val="0000CC"/>
                </a:solidFill>
                <a:latin typeface="Copperplate Gothic Bold" pitchFamily="34" charset="0"/>
              </a:rPr>
              <a:t>gaspiye</a:t>
            </a:r>
            <a:r>
              <a:rPr lang="fr-CA" sz="4000" dirty="0">
                <a:solidFill>
                  <a:srgbClr val="0000CC"/>
                </a:solidFill>
                <a:latin typeface="Copperplate Gothic Bold" pitchFamily="34" charset="0"/>
              </a:rPr>
              <a:t> tan ou!</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Viv</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jodi</a:t>
            </a:r>
            <a:r>
              <a:rPr lang="fr-CA" sz="4000" dirty="0">
                <a:solidFill>
                  <a:srgbClr val="0000CC"/>
                </a:solidFill>
                <a:latin typeface="Copperplate Gothic Bold" pitchFamily="34" charset="0"/>
              </a:rPr>
              <a:t> a </a:t>
            </a:r>
            <a:r>
              <a:rPr lang="fr-CA" sz="4000" dirty="0" err="1">
                <a:solidFill>
                  <a:srgbClr val="0000CC"/>
                </a:solidFill>
                <a:latin typeface="Copperplate Gothic Bold" pitchFamily="34" charset="0"/>
              </a:rPr>
              <a:t>kou</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dènye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jou</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Anplwaye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talan</a:t>
            </a:r>
            <a:r>
              <a:rPr lang="fr-CA" sz="4000" dirty="0">
                <a:solidFill>
                  <a:srgbClr val="0000CC"/>
                </a:solidFill>
                <a:latin typeface="Copperplate Gothic Bold" pitchFamily="34" charset="0"/>
              </a:rPr>
              <a:t> ou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byen</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Nou</a:t>
            </a:r>
            <a:r>
              <a:rPr lang="fr-CA" sz="4000" dirty="0">
                <a:solidFill>
                  <a:srgbClr val="0000CC"/>
                </a:solidFill>
                <a:latin typeface="Copperplate Gothic Bold" pitchFamily="34" charset="0"/>
              </a:rPr>
              <a:t> tout va </a:t>
            </a:r>
            <a:r>
              <a:rPr lang="fr-CA" sz="4000" dirty="0" err="1">
                <a:solidFill>
                  <a:srgbClr val="0000CC"/>
                </a:solidFill>
                <a:latin typeface="Copperplate Gothic Bold" pitchFamily="34" charset="0"/>
              </a:rPr>
              <a:t>jije</a:t>
            </a:r>
            <a:r>
              <a:rPr lang="fr-CA" sz="4000" dirty="0">
                <a:solidFill>
                  <a:srgbClr val="0000CC"/>
                </a:solidFill>
                <a:latin typeface="Copperplate Gothic Bold" pitchFamily="34" charset="0"/>
              </a:rPr>
              <a:t> a </a:t>
            </a:r>
            <a:r>
              <a:rPr lang="fr-CA" sz="4000" dirty="0" err="1">
                <a:solidFill>
                  <a:srgbClr val="0000CC"/>
                </a:solidFill>
                <a:latin typeface="Copperplate Gothic Bold" pitchFamily="34" charset="0"/>
              </a:rPr>
              <a:t>lafen</a:t>
            </a:r>
            <a:r>
              <a:rPr lang="fr-CA" sz="4000" dirty="0">
                <a:solidFill>
                  <a:srgbClr val="0000CC"/>
                </a:solidFill>
                <a:latin typeface="Copperplate Gothic Bold" pitchFamily="34" charset="0"/>
              </a:rPr>
              <a:t>.</a:t>
            </a:r>
            <a:endParaRPr lang="en-US" sz="4000" dirty="0">
              <a:solidFill>
                <a:srgbClr val="0000CC"/>
              </a:solidFill>
              <a:latin typeface="Copperplate Gothic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000" b="1" dirty="0">
                <a:solidFill>
                  <a:schemeClr val="tx1"/>
                </a:solidFill>
                <a:latin typeface="Copperplate Gothic Bold" pitchFamily="34" charset="0"/>
              </a:rPr>
              <a:t>3</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Tout </a:t>
            </a:r>
            <a:r>
              <a:rPr lang="fr-CA" sz="4000" dirty="0" err="1">
                <a:solidFill>
                  <a:schemeClr val="tx1"/>
                </a:solidFill>
                <a:latin typeface="Copperplate Gothic Bold" pitchFamily="34" charset="0"/>
              </a:rPr>
              <a:t>pawòl</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yo</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dwe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sensè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Konsyans</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dwe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toujou</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klè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PaskeBondye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wè</a:t>
            </a:r>
            <a:r>
              <a:rPr lang="fr-CA" sz="4000" dirty="0">
                <a:solidFill>
                  <a:schemeClr val="tx1"/>
                </a:solidFill>
                <a:latin typeface="Copperplate Gothic Bold" pitchFamily="34" charset="0"/>
              </a:rPr>
              <a:t> sa w </a:t>
            </a:r>
            <a:r>
              <a:rPr lang="fr-CA" sz="4000" dirty="0" err="1">
                <a:solidFill>
                  <a:schemeClr val="tx1"/>
                </a:solidFill>
                <a:latin typeface="Copperplate Gothic Bold" pitchFamily="34" charset="0"/>
              </a:rPr>
              <a:t>ap</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fè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Li </a:t>
            </a:r>
            <a:r>
              <a:rPr lang="fr-CA" sz="4000" dirty="0" err="1">
                <a:solidFill>
                  <a:schemeClr val="tx1"/>
                </a:solidFill>
                <a:latin typeface="Copperplate Gothic Bold" pitchFamily="34" charset="0"/>
              </a:rPr>
              <a:t>konn</a:t>
            </a:r>
            <a:r>
              <a:rPr lang="fr-CA" sz="4000" dirty="0">
                <a:solidFill>
                  <a:schemeClr val="tx1"/>
                </a:solidFill>
                <a:latin typeface="Copperplate Gothic Bold" pitchFamily="34" charset="0"/>
              </a:rPr>
              <a:t> tout panse nan tout </a:t>
            </a:r>
            <a:r>
              <a:rPr lang="fr-CA" sz="4000" dirty="0" err="1">
                <a:solidFill>
                  <a:schemeClr val="tx1"/>
                </a:solidFill>
                <a:latin typeface="Copperplate Gothic Bold" pitchFamily="34" charset="0"/>
              </a:rPr>
              <a:t>kè</a:t>
            </a:r>
            <a:r>
              <a:rPr lang="fr-CA" sz="4000" dirty="0">
                <a:solidFill>
                  <a:schemeClr val="tx1"/>
                </a:solidFill>
                <a:latin typeface="Copperplate Gothic Bold" pitchFamily="34" charset="0"/>
              </a:rPr>
              <a:t>.</a:t>
            </a:r>
            <a:endParaRPr lang="en-US" sz="4000" dirty="0">
              <a:solidFill>
                <a:schemeClr val="tx1"/>
              </a:solidFill>
              <a:latin typeface="Copperplate Gothic Bold" pitchFamily="34" charset="0"/>
            </a:endParaRPr>
          </a:p>
          <a:p>
            <a:pPr marL="0" indent="0" algn="ctr">
              <a:buNone/>
            </a:pPr>
            <a:r>
              <a:rPr lang="fr-CA" sz="4000" b="1" dirty="0">
                <a:solidFill>
                  <a:srgbClr val="0000CC"/>
                </a:solidFill>
                <a:latin typeface="Copperplate Gothic Bold" pitchFamily="34" charset="0"/>
              </a:rPr>
              <a:t>4</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Kè</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mwen</a:t>
            </a:r>
            <a:r>
              <a:rPr lang="fr-CA" sz="4000" dirty="0">
                <a:solidFill>
                  <a:srgbClr val="0000CC"/>
                </a:solidFill>
                <a:latin typeface="Copperplate Gothic Bold" pitchFamily="34" charset="0"/>
              </a:rPr>
              <a:t>, se pou ou </a:t>
            </a:r>
            <a:r>
              <a:rPr lang="fr-CA" sz="4000" dirty="0" err="1">
                <a:solidFill>
                  <a:srgbClr val="0000CC"/>
                </a:solidFill>
                <a:latin typeface="Copperplate Gothic Bold" pitchFamily="34" charset="0"/>
              </a:rPr>
              <a:t>leve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tou</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a:solidFill>
                  <a:srgbClr val="0000CC"/>
                </a:solidFill>
                <a:latin typeface="Copperplate Gothic Bold" pitchFamily="34" charset="0"/>
              </a:rPr>
              <a:t>Tout </a:t>
            </a:r>
            <a:r>
              <a:rPr lang="fr-CA" sz="4000" dirty="0" err="1">
                <a:solidFill>
                  <a:srgbClr val="0000CC"/>
                </a:solidFill>
                <a:latin typeface="Copperplate Gothic Bold" pitchFamily="34" charset="0"/>
              </a:rPr>
              <a:t>zanj</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va chante </a:t>
            </a:r>
            <a:r>
              <a:rPr lang="fr-CA" sz="4000" dirty="0" err="1">
                <a:solidFill>
                  <a:srgbClr val="0000CC"/>
                </a:solidFill>
                <a:latin typeface="Copperplate Gothic Bold" pitchFamily="34" charset="0"/>
              </a:rPr>
              <a:t>ak</a:t>
            </a:r>
            <a:r>
              <a:rPr lang="fr-CA" sz="4000" dirty="0">
                <a:solidFill>
                  <a:srgbClr val="0000CC"/>
                </a:solidFill>
                <a:latin typeface="Copperplate Gothic Bold" pitchFamily="34" charset="0"/>
              </a:rPr>
              <a:t> ou.</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Yomenm</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pa</a:t>
            </a:r>
            <a:r>
              <a:rPr lang="fr-CA" sz="4000" dirty="0">
                <a:solidFill>
                  <a:srgbClr val="0000CC"/>
                </a:solidFill>
                <a:latin typeface="Copperplate Gothic Bold" pitchFamily="34" charset="0"/>
              </a:rPr>
              <a:t> p </a:t>
            </a:r>
            <a:r>
              <a:rPr lang="fr-CA" sz="4000" dirty="0" err="1">
                <a:solidFill>
                  <a:srgbClr val="0000CC"/>
                </a:solidFill>
                <a:latin typeface="Copperplate Gothic Bold" pitchFamily="34" charset="0"/>
              </a:rPr>
              <a:t>janm</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fatige</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Louwe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beni</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sèvi</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Bondye</a:t>
            </a:r>
            <a:r>
              <a:rPr lang="fr-CA" sz="4000" dirty="0">
                <a:solidFill>
                  <a:srgbClr val="0000CC"/>
                </a:solidFill>
                <a:latin typeface="Copperplate Gothic Bold" pitchFamily="34" charset="0"/>
              </a:rPr>
              <a:t>.</a:t>
            </a:r>
            <a:endParaRPr lang="en-US" sz="4000" dirty="0">
              <a:solidFill>
                <a:srgbClr val="0000CC"/>
              </a:solidFill>
              <a:latin typeface="Copperplate Gothic Bold"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CA" sz="3600" b="1" dirty="0">
                <a:solidFill>
                  <a:schemeClr val="tx1"/>
                </a:solidFill>
                <a:latin typeface="Copperplate Gothic Bold" pitchFamily="34" charset="0"/>
              </a:rPr>
              <a:t>5</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Bondye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mwen</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vle</a:t>
            </a:r>
            <a:r>
              <a:rPr lang="fr-CA" sz="3600" dirty="0">
                <a:solidFill>
                  <a:schemeClr val="tx1"/>
                </a:solidFill>
                <a:latin typeface="Copperplate Gothic Bold" pitchFamily="34" charset="0"/>
              </a:rPr>
              <a:t> di ou </a:t>
            </a:r>
            <a:r>
              <a:rPr lang="fr-CA" sz="3600" dirty="0" err="1">
                <a:solidFill>
                  <a:schemeClr val="tx1"/>
                </a:solidFill>
                <a:latin typeface="Copperplate Gothic Bold" pitchFamily="34" charset="0"/>
              </a:rPr>
              <a:t>mèsi</a:t>
            </a:r>
            <a:br>
              <a:rPr lang="fr-CA" sz="3600" dirty="0">
                <a:solidFill>
                  <a:schemeClr val="tx1"/>
                </a:solidFill>
                <a:latin typeface="Copperplate Gothic Bold" pitchFamily="34" charset="0"/>
              </a:rPr>
            </a:br>
            <a:r>
              <a:rPr lang="fr-CA" sz="3600" dirty="0">
                <a:solidFill>
                  <a:schemeClr val="tx1"/>
                </a:solidFill>
                <a:latin typeface="Copperplate Gothic Bold" pitchFamily="34" charset="0"/>
              </a:rPr>
              <a:t>Ou te </a:t>
            </a:r>
            <a:r>
              <a:rPr lang="fr-CA" sz="3600" dirty="0" err="1">
                <a:solidFill>
                  <a:schemeClr val="tx1"/>
                </a:solidFill>
                <a:latin typeface="Copperplate Gothic Bold" pitchFamily="34" charset="0"/>
              </a:rPr>
              <a:t>pwoteje</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lè</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dòmi</a:t>
            </a:r>
            <a:r>
              <a:rPr lang="fr-CA" sz="3600" dirty="0">
                <a:solidFill>
                  <a:schemeClr val="tx1"/>
                </a:solidFill>
                <a:latin typeface="Copperplate Gothic Bold" pitchFamily="34" charset="0"/>
              </a:rPr>
              <a:t>,</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Lè</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mwen</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dòmi</a:t>
            </a:r>
            <a:r>
              <a:rPr lang="fr-CA" sz="3600" dirty="0">
                <a:solidFill>
                  <a:schemeClr val="tx1"/>
                </a:solidFill>
                <a:latin typeface="Copperplate Gothic Bold" pitchFamily="34" charset="0"/>
              </a:rPr>
              <a:t> pou </a:t>
            </a:r>
            <a:r>
              <a:rPr lang="fr-CA" sz="3600" dirty="0" err="1">
                <a:solidFill>
                  <a:schemeClr val="tx1"/>
                </a:solidFill>
                <a:latin typeface="Copperplate Gothic Bold" pitchFamily="34" charset="0"/>
              </a:rPr>
              <a:t>dènye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fwa</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Fè</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leve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devan</a:t>
            </a:r>
            <a:r>
              <a:rPr lang="fr-CA" sz="3600" dirty="0">
                <a:solidFill>
                  <a:schemeClr val="tx1"/>
                </a:solidFill>
                <a:latin typeface="Copperplate Gothic Bold" pitchFamily="34" charset="0"/>
              </a:rPr>
              <a:t> ou </a:t>
            </a:r>
            <a:r>
              <a:rPr lang="fr-CA" sz="3600" dirty="0" err="1">
                <a:solidFill>
                  <a:schemeClr val="tx1"/>
                </a:solidFill>
                <a:latin typeface="Copperplate Gothic Bold" pitchFamily="34" charset="0"/>
              </a:rPr>
              <a:t>ak</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jwa</a:t>
            </a:r>
            <a:r>
              <a:rPr lang="fr-CA" sz="3600" dirty="0">
                <a:solidFill>
                  <a:schemeClr val="tx1"/>
                </a:solidFill>
                <a:latin typeface="Copperplate Gothic Bold" pitchFamily="34" charset="0"/>
              </a:rPr>
              <a:t>.</a:t>
            </a:r>
            <a:endParaRPr lang="en-US" sz="3600" dirty="0">
              <a:solidFill>
                <a:schemeClr val="tx1"/>
              </a:solidFill>
              <a:latin typeface="Copperplate Gothic Bold" pitchFamily="34" charset="0"/>
            </a:endParaRPr>
          </a:p>
          <a:p>
            <a:pPr marL="0" indent="0" algn="ctr">
              <a:buNone/>
            </a:pPr>
            <a:r>
              <a:rPr lang="fr-CA" sz="3600" b="1" dirty="0">
                <a:solidFill>
                  <a:srgbClr val="0000CC"/>
                </a:solidFill>
                <a:latin typeface="Copperplate Gothic Bold" pitchFamily="34" charset="0"/>
              </a:rPr>
              <a:t>6</a:t>
            </a:r>
            <a:br>
              <a:rPr lang="fr-CA" sz="3600" dirty="0">
                <a:solidFill>
                  <a:srgbClr val="0000CC"/>
                </a:solidFill>
                <a:latin typeface="Copperplate Gothic Bold" pitchFamily="34" charset="0"/>
              </a:rPr>
            </a:b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vle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remèt</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nan men ou,</a:t>
            </a:r>
            <a:br>
              <a:rPr lang="fr-CA" sz="3600" dirty="0">
                <a:solidFill>
                  <a:srgbClr val="0000CC"/>
                </a:solidFill>
                <a:latin typeface="Copperplate Gothic Bold" pitchFamily="34" charset="0"/>
              </a:rPr>
            </a:br>
            <a:r>
              <a:rPr lang="fr-CA" sz="3600" dirty="0" err="1">
                <a:solidFill>
                  <a:srgbClr val="0000CC"/>
                </a:solidFill>
                <a:latin typeface="Copperplate Gothic Bold" pitchFamily="34" charset="0"/>
              </a:rPr>
              <a:t>Netwaye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kè</a:t>
            </a:r>
            <a:r>
              <a:rPr lang="fr-CA" sz="3600" dirty="0">
                <a:solidFill>
                  <a:srgbClr val="0000CC"/>
                </a:solidFill>
                <a:latin typeface="Copperplate Gothic Bold" pitchFamily="34" charset="0"/>
              </a:rPr>
              <a:t> m </a:t>
            </a:r>
            <a:r>
              <a:rPr lang="fr-CA" sz="3600" dirty="0" err="1">
                <a:solidFill>
                  <a:srgbClr val="0000CC"/>
                </a:solidFill>
                <a:latin typeface="Copperplate Gothic Bold" pitchFamily="34" charset="0"/>
              </a:rPr>
              <a:t>ak</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lespri</a:t>
            </a:r>
            <a:r>
              <a:rPr lang="fr-CA" sz="3600" dirty="0">
                <a:solidFill>
                  <a:srgbClr val="0000CC"/>
                </a:solidFill>
                <a:latin typeface="Copperplate Gothic Bold" pitchFamily="34" charset="0"/>
              </a:rPr>
              <a:t> m </a:t>
            </a:r>
            <a:r>
              <a:rPr lang="fr-CA" sz="3600" dirty="0" err="1">
                <a:solidFill>
                  <a:srgbClr val="0000CC"/>
                </a:solidFill>
                <a:latin typeface="Copperplate Gothic Bold" pitchFamily="34" charset="0"/>
              </a:rPr>
              <a:t>tou</a:t>
            </a:r>
            <a:r>
              <a:rPr lang="fr-CA" sz="3600" dirty="0">
                <a:solidFill>
                  <a:srgbClr val="0000CC"/>
                </a:solidFill>
                <a:latin typeface="Copperplate Gothic Bold" pitchFamily="34" charset="0"/>
              </a:rPr>
              <a:t>.</a:t>
            </a:r>
            <a:br>
              <a:rPr lang="fr-CA" sz="3600" dirty="0">
                <a:solidFill>
                  <a:srgbClr val="0000CC"/>
                </a:solidFill>
                <a:latin typeface="Copperplate Gothic Bold" pitchFamily="34" charset="0"/>
              </a:rPr>
            </a:br>
            <a:r>
              <a:rPr lang="fr-CA" sz="3600" dirty="0">
                <a:solidFill>
                  <a:srgbClr val="0000CC"/>
                </a:solidFill>
                <a:latin typeface="Copperplate Gothic Bold" pitchFamily="34" charset="0"/>
              </a:rPr>
              <a:t>Gide </a:t>
            </a:r>
            <a:r>
              <a:rPr lang="fr-CA" sz="3600" dirty="0" err="1">
                <a:solidFill>
                  <a:srgbClr val="0000CC"/>
                </a:solidFill>
                <a:latin typeface="Copperplate Gothic Bold" pitchFamily="34" charset="0"/>
              </a:rPr>
              <a:t>volonte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chak</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jou</a:t>
            </a:r>
            <a:br>
              <a:rPr lang="fr-CA" sz="3600" dirty="0">
                <a:solidFill>
                  <a:srgbClr val="0000CC"/>
                </a:solidFill>
                <a:latin typeface="Copperplate Gothic Bold" pitchFamily="34" charset="0"/>
              </a:rPr>
            </a:br>
            <a:r>
              <a:rPr lang="fr-CA" sz="3600" dirty="0">
                <a:solidFill>
                  <a:srgbClr val="0000CC"/>
                </a:solidFill>
                <a:latin typeface="Copperplate Gothic Bold" pitchFamily="34" charset="0"/>
              </a:rPr>
              <a:t>E </a:t>
            </a:r>
            <a:r>
              <a:rPr lang="fr-CA" sz="3600" dirty="0" err="1">
                <a:solidFill>
                  <a:srgbClr val="0000CC"/>
                </a:solidFill>
                <a:latin typeface="Copperplate Gothic Bold" pitchFamily="34" charset="0"/>
              </a:rPr>
              <a:t>ranpli</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akLespri</a:t>
            </a:r>
            <a:r>
              <a:rPr lang="fr-CA" sz="3600" dirty="0">
                <a:solidFill>
                  <a:srgbClr val="0000CC"/>
                </a:solidFill>
                <a:latin typeface="Copperplate Gothic Bold" pitchFamily="34" charset="0"/>
              </a:rPr>
              <a:t> ou.</a:t>
            </a:r>
            <a:endParaRPr lang="en-US" sz="3600" dirty="0">
              <a:solidFill>
                <a:srgbClr val="0000CC"/>
              </a:solidFill>
              <a:latin typeface="Copperplate Gothic Bold"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FR" sz="3600" b="1" dirty="0">
                <a:solidFill>
                  <a:srgbClr val="0000CC"/>
                </a:solidFill>
                <a:latin typeface="Copperplate Gothic Bold" pitchFamily="34" charset="0"/>
              </a:rPr>
              <a:t>7</a:t>
            </a:r>
            <a:br>
              <a:rPr lang="fr-FR" sz="3600" dirty="0">
                <a:solidFill>
                  <a:srgbClr val="0000CC"/>
                </a:solidFill>
                <a:latin typeface="Copperplate Gothic Bold" pitchFamily="34" charset="0"/>
              </a:rPr>
            </a:br>
            <a:r>
              <a:rPr lang="fr-FR" sz="3600" dirty="0">
                <a:solidFill>
                  <a:schemeClr val="tx1"/>
                </a:solidFill>
                <a:latin typeface="Copperplate Gothic Bold" pitchFamily="34" charset="0"/>
              </a:rPr>
              <a:t>Gide m, </a:t>
            </a:r>
            <a:r>
              <a:rPr lang="fr-FR" sz="3600" dirty="0" err="1">
                <a:solidFill>
                  <a:schemeClr val="tx1"/>
                </a:solidFill>
                <a:latin typeface="Copperplate Gothic Bold" pitchFamily="34" charset="0"/>
              </a:rPr>
              <a:t>Senye</a:t>
            </a:r>
            <a:r>
              <a:rPr lang="fr-FR" sz="3600" dirty="0">
                <a:solidFill>
                  <a:schemeClr val="tx1"/>
                </a:solidFill>
                <a:latin typeface="Copperplate Gothic Bold" pitchFamily="34" charset="0"/>
              </a:rPr>
              <a:t> m </a:t>
            </a:r>
            <a:r>
              <a:rPr lang="fr-FR" sz="3600" dirty="0" err="1">
                <a:solidFill>
                  <a:schemeClr val="tx1"/>
                </a:solidFill>
                <a:latin typeface="Copperplate Gothic Bold" pitchFamily="34" charset="0"/>
              </a:rPr>
              <a:t>vle</a:t>
            </a:r>
            <a:r>
              <a:rPr lang="fr-FR" sz="3600" dirty="0">
                <a:solidFill>
                  <a:schemeClr val="tx1"/>
                </a:solidFill>
                <a:latin typeface="Copperplate Gothic Bold" pitchFamily="34" charset="0"/>
              </a:rPr>
              <a:t> ou </a:t>
            </a:r>
            <a:r>
              <a:rPr lang="fr-FR" sz="3600" dirty="0" err="1">
                <a:solidFill>
                  <a:schemeClr val="tx1"/>
                </a:solidFill>
                <a:latin typeface="Copperplate Gothic Bold" pitchFamily="34" charset="0"/>
              </a:rPr>
              <a:t>kondwi</a:t>
            </a:r>
            <a:r>
              <a:rPr lang="fr-FR" sz="3600" dirty="0">
                <a:solidFill>
                  <a:schemeClr val="tx1"/>
                </a:solidFill>
                <a:latin typeface="Copperplate Gothic Bold" pitchFamily="34" charset="0"/>
              </a:rPr>
              <a:t> m</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Nan sa m </a:t>
            </a:r>
            <a:r>
              <a:rPr lang="fr-FR" sz="3600" dirty="0" err="1">
                <a:solidFill>
                  <a:schemeClr val="tx1"/>
                </a:solidFill>
                <a:latin typeface="Copperplate Gothic Bold" pitchFamily="34" charset="0"/>
              </a:rPr>
              <a:t>ap</a:t>
            </a:r>
            <a:r>
              <a:rPr lang="fr-FR" sz="3600" dirty="0">
                <a:solidFill>
                  <a:schemeClr val="tx1"/>
                </a:solidFill>
                <a:latin typeface="Copperplate Gothic Bold" pitchFamily="34" charset="0"/>
              </a:rPr>
              <a:t> panse, </a:t>
            </a:r>
            <a:r>
              <a:rPr lang="fr-FR" sz="3600" dirty="0" err="1">
                <a:solidFill>
                  <a:schemeClr val="tx1"/>
                </a:solidFill>
                <a:latin typeface="Copperplate Gothic Bold" pitchFamily="34" charset="0"/>
              </a:rPr>
              <a:t>fè</a:t>
            </a:r>
            <a:r>
              <a:rPr lang="fr-FR" sz="3600" dirty="0">
                <a:solidFill>
                  <a:schemeClr val="tx1"/>
                </a:solidFill>
                <a:latin typeface="Copperplate Gothic Bold" pitchFamily="34" charset="0"/>
              </a:rPr>
              <a:t>, ou di.</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Pou tout </a:t>
            </a:r>
            <a:r>
              <a:rPr lang="fr-FR" sz="3600" dirty="0" err="1">
                <a:solidFill>
                  <a:schemeClr val="tx1"/>
                </a:solidFill>
                <a:latin typeface="Copperplate Gothic Bold" pitchFamily="34" charset="0"/>
              </a:rPr>
              <a:t>fòs</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mwen</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kapab</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sèvi</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Pou </a:t>
            </a:r>
            <a:r>
              <a:rPr lang="fr-FR" sz="3600" dirty="0" err="1">
                <a:solidFill>
                  <a:schemeClr val="tx1"/>
                </a:solidFill>
                <a:latin typeface="Copperplate Gothic Bold" pitchFamily="34" charset="0"/>
              </a:rPr>
              <a:t>laglwa</a:t>
            </a:r>
            <a:r>
              <a:rPr lang="fr-FR" sz="3600" dirty="0">
                <a:solidFill>
                  <a:schemeClr val="tx1"/>
                </a:solidFill>
                <a:latin typeface="Copperplate Gothic Bold" pitchFamily="34" charset="0"/>
              </a:rPr>
              <a:t> ou, </a:t>
            </a:r>
            <a:r>
              <a:rPr lang="fr-FR" sz="3600" dirty="0" err="1">
                <a:solidFill>
                  <a:schemeClr val="tx1"/>
                </a:solidFill>
                <a:latin typeface="Copperplate Gothic Bold" pitchFamily="34" charset="0"/>
              </a:rPr>
              <a:t>Senyè</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Jezi</a:t>
            </a:r>
            <a:r>
              <a:rPr lang="fr-FR" sz="3600" dirty="0">
                <a:solidFill>
                  <a:schemeClr val="tx1"/>
                </a:solidFill>
                <a:latin typeface="Copperplate Gothic Bold" pitchFamily="34" charset="0"/>
              </a:rPr>
              <a:t>.</a:t>
            </a:r>
            <a:endParaRPr lang="en-US" sz="3600" dirty="0">
              <a:solidFill>
                <a:schemeClr val="tx1"/>
              </a:solidFill>
              <a:latin typeface="Copperplate Gothic Bold" pitchFamily="34" charset="0"/>
            </a:endParaRPr>
          </a:p>
          <a:p>
            <a:pPr marL="0" indent="0" algn="ctr">
              <a:buNone/>
            </a:pPr>
            <a:r>
              <a:rPr lang="fr-FR" sz="3600" b="1" dirty="0">
                <a:solidFill>
                  <a:srgbClr val="0000CC"/>
                </a:solidFill>
                <a:latin typeface="Copperplate Gothic Bold" pitchFamily="34" charset="0"/>
              </a:rPr>
              <a:t>8</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Beni</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Bondye</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ki</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renmen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nou</a:t>
            </a:r>
            <a:r>
              <a:rPr lang="fr-FR" sz="3600" dirty="0">
                <a:solidFill>
                  <a:srgbClr val="0000CC"/>
                </a:solidFill>
                <a:latin typeface="Copperplate Gothic Bold" pitchFamily="34" charset="0"/>
              </a:rPr>
              <a:t>,</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Beni</a:t>
            </a:r>
            <a:r>
              <a:rPr lang="fr-FR" sz="3600" dirty="0">
                <a:solidFill>
                  <a:srgbClr val="0000CC"/>
                </a:solidFill>
                <a:latin typeface="Copperplate Gothic Bold" pitchFamily="34" charset="0"/>
              </a:rPr>
              <a:t> li tout </a:t>
            </a:r>
            <a:r>
              <a:rPr lang="fr-FR" sz="3600" dirty="0" err="1">
                <a:solidFill>
                  <a:srgbClr val="0000CC"/>
                </a:solidFill>
                <a:latin typeface="Copperplate Gothic Bold" pitchFamily="34" charset="0"/>
              </a:rPr>
              <a:t>moun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tou</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patou</a:t>
            </a:r>
            <a:r>
              <a:rPr lang="fr-FR" sz="3600" dirty="0">
                <a:solidFill>
                  <a:srgbClr val="0000CC"/>
                </a:solidFill>
                <a:latin typeface="Copperplate Gothic Bold" pitchFamily="34" charset="0"/>
              </a:rPr>
              <a:t>.</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Ak</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zanj</a:t>
            </a:r>
            <a:r>
              <a:rPr lang="fr-FR" sz="3600" dirty="0">
                <a:solidFill>
                  <a:srgbClr val="0000CC"/>
                </a:solidFill>
                <a:latin typeface="Copperplate Gothic Bold" pitchFamily="34" charset="0"/>
              </a:rPr>
              <a:t> nan </a:t>
            </a:r>
            <a:r>
              <a:rPr lang="fr-FR" sz="3600" dirty="0" err="1">
                <a:solidFill>
                  <a:srgbClr val="0000CC"/>
                </a:solidFill>
                <a:latin typeface="Copperplate Gothic Bold" pitchFamily="34" charset="0"/>
              </a:rPr>
              <a:t>syèl</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yo</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ann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beni</a:t>
            </a:r>
            <a:br>
              <a:rPr lang="fr-FR" sz="3600" dirty="0">
                <a:solidFill>
                  <a:srgbClr val="0000CC"/>
                </a:solidFill>
                <a:latin typeface="Copperplate Gothic Bold" pitchFamily="34" charset="0"/>
              </a:rPr>
            </a:br>
            <a:r>
              <a:rPr lang="fr-FR" sz="3600" dirty="0">
                <a:solidFill>
                  <a:srgbClr val="0000CC"/>
                </a:solidFill>
                <a:latin typeface="Copperplate Gothic Bold" pitchFamily="34" charset="0"/>
              </a:rPr>
              <a:t>Papa, </a:t>
            </a:r>
            <a:r>
              <a:rPr lang="fr-FR" sz="3600" dirty="0" err="1">
                <a:solidFill>
                  <a:srgbClr val="0000CC"/>
                </a:solidFill>
                <a:latin typeface="Copperplate Gothic Bold" pitchFamily="34" charset="0"/>
              </a:rPr>
              <a:t>Pitit</a:t>
            </a:r>
            <a:r>
              <a:rPr lang="fr-FR" sz="3600" dirty="0">
                <a:solidFill>
                  <a:srgbClr val="0000CC"/>
                </a:solidFill>
                <a:latin typeface="Copperplate Gothic Bold" pitchFamily="34" charset="0"/>
              </a:rPr>
              <a:t> e </a:t>
            </a:r>
            <a:r>
              <a:rPr lang="fr-FR" sz="3600" dirty="0" err="1">
                <a:solidFill>
                  <a:srgbClr val="0000CC"/>
                </a:solidFill>
                <a:latin typeface="Copperplate Gothic Bold" pitchFamily="34" charset="0"/>
              </a:rPr>
              <a:t>Sentespri</a:t>
            </a:r>
            <a:r>
              <a:rPr lang="fr-FR" sz="3600" dirty="0">
                <a:solidFill>
                  <a:srgbClr val="0000CC"/>
                </a:solidFill>
                <a:latin typeface="Copperplate Gothic Bold" pitchFamily="34" charset="0"/>
              </a:rPr>
              <a:t>.</a:t>
            </a:r>
            <a:endParaRPr lang="en-US" sz="3600" dirty="0">
              <a:solidFill>
                <a:srgbClr val="0000CC"/>
              </a:solidFill>
              <a:latin typeface="Copperplate Gothic Bold"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a:solidFill>
                  <a:schemeClr val="tx1"/>
                </a:solidFill>
              </a:rPr>
              <a:t>OFFRANDE  MISSIONNAIRE</a:t>
            </a:r>
            <a:br>
              <a:rPr lang="en-US" b="1" dirty="0">
                <a:solidFill>
                  <a:schemeClr val="tx1"/>
                </a:solidFill>
              </a:rPr>
            </a:br>
            <a:br>
              <a:rPr lang="en-US" b="1" dirty="0">
                <a:solidFill>
                  <a:schemeClr val="tx1"/>
                </a:solidFill>
              </a:rPr>
            </a:br>
            <a:br>
              <a:rPr lang="en-US" b="1" dirty="0">
                <a:solidFill>
                  <a:schemeClr val="tx1"/>
                </a:solidFill>
              </a:rPr>
            </a:br>
            <a:r>
              <a:rPr lang="en-US" b="1" dirty="0">
                <a:solidFill>
                  <a:schemeClr val="tx1"/>
                </a:solidFill>
              </a:rPr>
              <a:t>PRIÈRE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78008</TotalTime>
  <Words>4721</Words>
  <Application>Microsoft Office PowerPoint</Application>
  <PresentationFormat>On-screen Show (4:3)</PresentationFormat>
  <Paragraphs>378</Paragraphs>
  <Slides>104</Slides>
  <Notes>13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104</vt:i4>
      </vt:variant>
    </vt:vector>
  </HeadingPairs>
  <TitlesOfParts>
    <vt:vector size="118" baseType="lpstr">
      <vt:lpstr>Arial Unicode MS</vt:lpstr>
      <vt:lpstr>Abadi MT Condensed Light</vt:lpstr>
      <vt:lpstr>Algerian</vt:lpstr>
      <vt:lpstr>Arial</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MAY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VISITORS WELCOME</vt:lpstr>
      <vt:lpstr>MAY   2026</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DIMANCHE 3 MAI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PRIÈRE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315</cp:revision>
  <dcterms:created xsi:type="dcterms:W3CDTF">2012-11-25T13:28:17Z</dcterms:created>
  <dcterms:modified xsi:type="dcterms:W3CDTF">2026-05-02T22:38:51Z</dcterms:modified>
</cp:coreProperties>
</file>