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4" r:id="rId2"/>
    <p:sldId id="1622" r:id="rId3"/>
    <p:sldId id="1747" r:id="rId4"/>
    <p:sldId id="1742" r:id="rId5"/>
    <p:sldId id="1749" r:id="rId6"/>
    <p:sldId id="1750" r:id="rId7"/>
    <p:sldId id="1748" r:id="rId8"/>
    <p:sldId id="1743" r:id="rId9"/>
    <p:sldId id="1702" r:id="rId10"/>
    <p:sldId id="1744" r:id="rId11"/>
    <p:sldId id="1745" r:id="rId12"/>
    <p:sldId id="1746" r:id="rId13"/>
    <p:sldId id="1729" r:id="rId14"/>
    <p:sldId id="1739" r:id="rId15"/>
    <p:sldId id="1696" r:id="rId16"/>
    <p:sldId id="1738" r:id="rId17"/>
    <p:sldId id="1704" r:id="rId18"/>
    <p:sldId id="1736" r:id="rId19"/>
    <p:sldId id="1737" r:id="rId20"/>
    <p:sldId id="1705" r:id="rId21"/>
    <p:sldId id="1733" r:id="rId22"/>
    <p:sldId id="1734" r:id="rId23"/>
    <p:sldId id="1735" r:id="rId24"/>
    <p:sldId id="1706" r:id="rId25"/>
    <p:sldId id="1732" r:id="rId26"/>
    <p:sldId id="1707" r:id="rId27"/>
    <p:sldId id="1730" r:id="rId28"/>
    <p:sldId id="173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C0AFC"/>
    <a:srgbClr val="00FF00"/>
    <a:srgbClr val="460000"/>
    <a:srgbClr val="0DE522"/>
    <a:srgbClr val="FF33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452" autoAdjust="0"/>
  </p:normalViewPr>
  <p:slideViewPr>
    <p:cSldViewPr>
      <p:cViewPr varScale="1">
        <p:scale>
          <a:sx n="75" d="100"/>
          <a:sy n="75" d="100"/>
        </p:scale>
        <p:origin x="159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5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rousse.fr/dictionnaires/francais/faillite/32695" TargetMode="External"/><Relationship Id="rId2" Type="http://schemas.openxmlformats.org/officeDocument/2006/relationships/hyperlink" Target="https://www.larousse.fr/dictionnaires/francais/disgr%C3%A2ce/2590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arousse.fr/dictionnaires/francais/ruine/7023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0DE522"/>
          </a:solidFill>
        </p:spPr>
        <p:txBody>
          <a:bodyPr>
            <a:normAutofit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/>
              <a:t>DIMANCHE 26 AVRIL 2026</a:t>
            </a:r>
            <a:br>
              <a:rPr lang="en-US" sz="3600" b="1" dirty="0"/>
            </a:br>
            <a:r>
              <a:rPr lang="en-US" sz="3600" b="1" dirty="0"/>
              <a:t>ORATEUR: PASTEUR MARC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9144000" cy="3429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4000" b="1" dirty="0">
              <a:solidFill>
                <a:schemeClr val="tx1"/>
              </a:solidFill>
            </a:endParaRPr>
          </a:p>
          <a:p>
            <a:r>
              <a:rPr lang="en-US" sz="4000" b="1" dirty="0">
                <a:solidFill>
                  <a:schemeClr val="tx1"/>
                </a:solidFill>
              </a:rPr>
              <a:t>LA CHUTE DES ENFANTS </a:t>
            </a:r>
            <a:r>
              <a:rPr lang="en-US" sz="4000" b="1">
                <a:solidFill>
                  <a:schemeClr val="tx1"/>
                </a:solidFill>
              </a:rPr>
              <a:t>DE DIEU: COMMENT L’EVITER</a:t>
            </a:r>
            <a:endParaRPr lang="en-US" sz="4000" b="1" dirty="0">
              <a:solidFill>
                <a:schemeClr val="tx1"/>
              </a:solidFill>
            </a:endParaRPr>
          </a:p>
          <a:p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CHUTE</a:t>
            </a:r>
            <a:r>
              <a:rPr lang="fr-FR" sz="4000" dirty="0">
                <a:latin typeface="Arial Rounded MT Bold" panose="020F0704030504030204" pitchFamily="34" charset="0"/>
              </a:rPr>
              <a:t>; </a:t>
            </a:r>
            <a:r>
              <a:rPr lang="fr-FR" sz="4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Selon Dictionnaire Larousse</a:t>
            </a:r>
            <a:endParaRPr lang="en-US" sz="4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b="1" dirty="0">
                <a:latin typeface="Arial Rounded MT Bold" panose="020F0704030504030204" pitchFamily="34" charset="0"/>
              </a:rPr>
              <a:t>1.</a:t>
            </a:r>
            <a:r>
              <a:rPr lang="fr-FR" sz="4000" dirty="0">
                <a:latin typeface="Arial Rounded MT Bold" panose="020F0704030504030204" pitchFamily="34" charset="0"/>
              </a:rPr>
              <a:t> Action de tomber, de perdre l'équilibre, d'être entraîné vers le sol : Faire une chute.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2.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 Action de se détacher de son support naturel : Chute des feuilles. Chute des dents, des cheveux.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97EB-4705-E881-662D-0F498DE5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DC927-AA0B-4E44-04B0-1B5F686BB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>
                <a:latin typeface="Arial Rounded MT Bold" panose="020F0704030504030204" pitchFamily="34" charset="0"/>
              </a:rPr>
              <a:t>3.</a:t>
            </a:r>
            <a:r>
              <a:rPr lang="fr-FR" sz="4800" dirty="0">
                <a:latin typeface="Arial Rounded MT Bold" panose="020F0704030504030204" pitchFamily="34" charset="0"/>
              </a:rPr>
              <a:t> Déchet d'une matière dans laquelle on a taillé des objets ou des parties : Des chutes de tissu.</a:t>
            </a:r>
          </a:p>
          <a:p>
            <a:pPr algn="just"/>
            <a:r>
              <a:rPr lang="fr-FR" sz="4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4.</a:t>
            </a:r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 Diminution de valeur, d'intensité, etc. ; baisse : La chute des prix.</a:t>
            </a:r>
            <a:endParaRPr lang="en-US" sz="4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1857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cap="small" dirty="0"/>
              <a:t>Synonymes :</a:t>
            </a:r>
            <a:endParaRPr lang="en-US" sz="4800" dirty="0"/>
          </a:p>
          <a:p>
            <a:pPr algn="just"/>
            <a:r>
              <a:rPr lang="fr-FR" sz="6000" u="sng" dirty="0">
                <a:hlinkClick r:id="rId2"/>
              </a:rPr>
              <a:t>disgrâce</a:t>
            </a:r>
            <a:r>
              <a:rPr lang="fr-FR" sz="6000" dirty="0"/>
              <a:t> - </a:t>
            </a:r>
            <a:r>
              <a:rPr lang="fr-FR" sz="6000" u="sng" dirty="0">
                <a:hlinkClick r:id="rId3"/>
              </a:rPr>
              <a:t>faillite</a:t>
            </a:r>
            <a:r>
              <a:rPr lang="fr-FR" sz="6000" dirty="0"/>
              <a:t> - fiasco (familier) - </a:t>
            </a:r>
            <a:r>
              <a:rPr lang="fr-FR" sz="6000" u="sng" dirty="0">
                <a:hlinkClick r:id="rId4"/>
              </a:rPr>
              <a:t>ruine</a:t>
            </a:r>
            <a:r>
              <a:rPr lang="en-US" sz="6000" dirty="0"/>
              <a:t> </a:t>
            </a:r>
          </a:p>
          <a:p>
            <a:pPr algn="just"/>
            <a:r>
              <a:rPr lang="fr-FR" sz="6000" dirty="0">
                <a:solidFill>
                  <a:srgbClr val="FF0000"/>
                </a:solidFill>
              </a:rPr>
              <a:t>2Ti 4:10 car </a:t>
            </a:r>
            <a:r>
              <a:rPr lang="fr-FR" sz="6000" dirty="0" err="1">
                <a:solidFill>
                  <a:srgbClr val="FF0000"/>
                </a:solidFill>
              </a:rPr>
              <a:t>Démas</a:t>
            </a:r>
            <a:r>
              <a:rPr lang="fr-FR" sz="6000" dirty="0">
                <a:solidFill>
                  <a:srgbClr val="FF0000"/>
                </a:solidFill>
              </a:rPr>
              <a:t> m'a abandonné, par amour pour le siècle présent, et il est parti pour Thessalonique;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AE5F4-9D47-F008-06FD-D9A46075A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153EC-361E-5EFE-63B2-6F4A03B78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800" b="1" cap="small" dirty="0"/>
              <a:t>1Ti 1:18-20 ¶ Le commandement que je t'adresse, Timothée, mon enfant, selon les prophéties faites précédemment à ton sujet, c'est que, d'après elles, </a:t>
            </a:r>
            <a:r>
              <a:rPr lang="fr-FR" sz="4800" b="1" u="sng" cap="small" dirty="0">
                <a:solidFill>
                  <a:srgbClr val="00B050"/>
                </a:solidFill>
              </a:rPr>
              <a:t>tu combattes le bon combat,</a:t>
            </a:r>
          </a:p>
          <a:p>
            <a:pPr algn="just"/>
            <a:r>
              <a:rPr lang="fr-FR" sz="4800" b="1" cap="small" dirty="0">
                <a:solidFill>
                  <a:srgbClr val="C00000"/>
                </a:solidFill>
              </a:rPr>
              <a:t>19 en gardant la foi et une bonne conscience. </a:t>
            </a:r>
            <a:r>
              <a:rPr lang="fr-FR" sz="4800" b="1" cap="small" dirty="0">
                <a:solidFill>
                  <a:srgbClr val="00B050"/>
                </a:solidFill>
              </a:rPr>
              <a:t>Cette conscience, quelques-uns l'ont perdue, et ils ont fait </a:t>
            </a:r>
            <a:r>
              <a:rPr lang="fr-FR" sz="4800" b="1" u="sng" cap="small" dirty="0">
                <a:solidFill>
                  <a:srgbClr val="FF0000"/>
                </a:solidFill>
              </a:rPr>
              <a:t>naufrage par rapport à la foi.</a:t>
            </a:r>
          </a:p>
          <a:p>
            <a:pPr algn="just"/>
            <a:r>
              <a:rPr lang="fr-FR" sz="4800" b="1" cap="small" dirty="0"/>
              <a:t>20 De ce nombre sont Hyménée et Alexandre, que j'ai livrés à Satan, afin qu'ils apprennent à ne pas blasphémer.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76861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CBF6C-7281-898B-2128-560BFA3A3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C6843-5B24-FE7E-F37D-7941856B3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cap="small" dirty="0"/>
              <a:t>1Co 10:12 Ainsi donc, que celui qui croit être debout prenne garde de tomber!</a:t>
            </a:r>
          </a:p>
          <a:p>
            <a:pPr algn="just"/>
            <a:r>
              <a:rPr lang="fr-FR" sz="4800" dirty="0">
                <a:solidFill>
                  <a:srgbClr val="FF0000"/>
                </a:solidFill>
              </a:rPr>
              <a:t>Ro 11:20 Cela est vrai; elles ont été retranchées pour cause d'incrédulité, et toi, tu subsistes par la foi. Ne t'abandonne pas à l'orgueil, mais crains;</a:t>
            </a:r>
          </a:p>
          <a:p>
            <a:pPr algn="just"/>
            <a:r>
              <a:rPr lang="fr-FR" sz="4800" dirty="0"/>
              <a:t>21 car si Dieu n'a pas épargné les branches naturelles, il ne t'épargnera pas non plus.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3140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ECD5-7D39-2D90-0D0F-AC0173519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20AA6-87A1-8615-BA12-9DCA15A9D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FF00"/>
                </a:solidFill>
                <a:latin typeface="Copperplate Gothic Bold" pitchFamily="34" charset="0"/>
              </a:rPr>
              <a:t>1- Chuter c’est de se détourner de Dieu.</a:t>
            </a:r>
            <a:endParaRPr lang="en-US" sz="4800" dirty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1Rois 11:9 ¶ L'Éternel fut irrité contre Salomon, parce qu'il avait détourné son cœur de l'Éternel, le Dieu d'Israël, qui lui était apparu deux fois.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Proverbes 16:18 ¶ L'arrogance précède la ruine, Et l'orgueil précède la chute.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211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FF00"/>
                </a:solidFill>
                <a:latin typeface="Copperplate Gothic Bold" pitchFamily="34" charset="0"/>
              </a:rPr>
              <a:t>2- Chuter c’est d’abandonner son premier amour pour Dieu</a:t>
            </a:r>
            <a:endParaRPr lang="en-US" sz="4800" dirty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Apocalypse 2:4 Mais ce que j'ai contre toi, c'est que tu as abandonné ton premier amour. </a:t>
            </a:r>
          </a:p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5 Souviens-toi donc d'où tu es tombé, repens-toi, et pratique tes premières œuvres; sinon, je viendrai à toi, et j'ôterai ton chandelier de sa place, à moins que tu ne te repentes.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0000"/>
                </a:solidFill>
                <a:latin typeface="Copperplate Gothic Bold" pitchFamily="34" charset="0"/>
              </a:rPr>
              <a:t>3- Chuter c’est de se détacher de la simplicité de l’évangile.</a:t>
            </a:r>
            <a:endParaRPr lang="en-US" sz="4800" dirty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b="1" dirty="0">
                <a:solidFill>
                  <a:srgbClr val="0033CC"/>
                </a:solidFill>
                <a:latin typeface="Arial Rounded MT Bold" pitchFamily="34" charset="0"/>
              </a:rPr>
              <a:t>2Co 11:3</a:t>
            </a:r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Toutefois, de même que le serpent séduisit Eve par sa ruse, je crains que vos pensées ne se corrompent et ne se détournent de la simplicité à l'égard de Christ.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4800" b="1" dirty="0">
                <a:solidFill>
                  <a:srgbClr val="0033CC"/>
                </a:solidFill>
                <a:latin typeface="Arial Rounded MT Bold" pitchFamily="34" charset="0"/>
              </a:rPr>
              <a:t>Galates 3:1 -3</a:t>
            </a:r>
            <a:endParaRPr lang="en-US" sz="48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1¶ O Galates, dépourvus de sens! qui vous a fascinés, vous, aux yeux de qui Jésus-Christ a été peint comme crucifié? </a:t>
            </a: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2 Voici seulement ce que je veux apprendre de vous: Est-ce par les œuvres de la loi que vous avez reçu l'Esprit, ou par la prédication de la foi? </a:t>
            </a:r>
          </a:p>
          <a:p>
            <a:pPr algn="just"/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3 Etes-vous tellement dépourvus de sens? Après avoir commencé par l'Esprit, voulez-vous maintenant finir par la chair?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Ga 5:4 Vous êtes séparés de Christ, vous tous qui cherchez la justification dans la loi; vous êtes déchus de la grâce.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Ga 5:7 Vous couriez bien: qui vous a arrêtés, pour vous empêcher d'obéir à la vérité?</a:t>
            </a:r>
            <a:endParaRPr lang="en-US" sz="48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fr-FR" sz="4800" dirty="0">
                <a:solidFill>
                  <a:schemeClr val="tx1"/>
                </a:solidFill>
                <a:latin typeface="Copperplate Gothic Bold" pitchFamily="34" charset="0"/>
              </a:rPr>
              <a:t>4- Dieu nous met en garde contre la chute</a:t>
            </a:r>
            <a:endParaRPr lang="en-US" sz="4800" dirty="0">
              <a:solidFill>
                <a:schemeClr val="tx1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1Co 10:12 Ainsi donc, que celui qui croit être debout prenne garde de tomber!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 err="1">
                <a:solidFill>
                  <a:schemeClr val="tx1"/>
                </a:solidFill>
                <a:latin typeface="Arial Rounded MT Bold" pitchFamily="34" charset="0"/>
              </a:rPr>
              <a:t>Ro</a:t>
            </a:r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 11:20-21 Cela est vrai; elles ont été retranchées pour cause d'incrédulité, et toi, tu subsistes par la foi. Ne t'abandonne pas à l'orgueil, mais crains; </a:t>
            </a:r>
          </a:p>
          <a:p>
            <a:pPr algn="just"/>
            <a:r>
              <a:rPr lang="fr-FR" sz="4800" dirty="0">
                <a:latin typeface="Arial Rounded MT Bold" pitchFamily="34" charset="0"/>
              </a:rPr>
              <a:t>21 car si Dieu n'a pas épargné les branches naturelles, il ne t'épargnera pas non plus.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3600" dirty="0">
                <a:solidFill>
                  <a:schemeClr val="tx1"/>
                </a:solidFill>
                <a:latin typeface="Copperplate Gothic Bold" pitchFamily="34" charset="0"/>
              </a:rPr>
              <a:t>5- Les conséquences de la chute</a:t>
            </a:r>
            <a:endParaRPr lang="en-US" sz="3600" dirty="0">
              <a:solidFill>
                <a:schemeClr val="tx1"/>
              </a:solidFill>
              <a:latin typeface="Copperplate Gothic Bold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Lu 9:62 </a:t>
            </a:r>
            <a:r>
              <a:rPr lang="fr-FR" sz="4000" dirty="0">
                <a:solidFill>
                  <a:srgbClr val="460000"/>
                </a:solidFill>
                <a:latin typeface="Arial Rounded MT Bold" pitchFamily="34" charset="0"/>
              </a:rPr>
              <a:t>Jésus lui répondit: Quiconque met la main à la charrue, et regarde en arrière, n'est pas propre au royaume de Dieu.</a:t>
            </a: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Pr 14:14 </a:t>
            </a:r>
            <a:r>
              <a:rPr lang="fr-FR" sz="4000" dirty="0">
                <a:solidFill>
                  <a:srgbClr val="460000"/>
                </a:solidFill>
                <a:latin typeface="Arial Rounded MT Bold" pitchFamily="34" charset="0"/>
              </a:rPr>
              <a:t>¶ Celui dont le cœur s'égare se rassasie de ses voies, Et l'homme de bien se rassasie de ce qui est en lui.</a:t>
            </a:r>
            <a:endParaRPr lang="en-US" sz="4000" dirty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chemeClr val="tx1"/>
                </a:solidFill>
                <a:latin typeface="Arial Rounded MT Bold" pitchFamily="34" charset="0"/>
              </a:rPr>
              <a:t>Isa 59:1 ¶ Non, la main de l'Éternel n'est pas trop courte pour sauver, Ni son oreille trop dure pour entendre. </a:t>
            </a:r>
          </a:p>
          <a:p>
            <a:pPr algn="just"/>
            <a:r>
              <a:rPr lang="fr-FR" sz="4000" dirty="0">
                <a:solidFill>
                  <a:srgbClr val="460000"/>
                </a:solidFill>
                <a:latin typeface="Arial Rounded MT Bold" pitchFamily="34" charset="0"/>
              </a:rPr>
              <a:t>2 Mais ce sont vos crimes qui mettent une séparation Entre vous et votre Dieu; Ce sont vos péchés qui vous cachent sa face Et l'empêchent de vous écouter.</a:t>
            </a:r>
            <a:endParaRPr lang="en-US" sz="4000" dirty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FF00"/>
                </a:solidFill>
                <a:latin typeface="Copperplate Gothic Bold" pitchFamily="34" charset="0"/>
              </a:rPr>
              <a:t>6- Le cercle vicieux de la chute</a:t>
            </a:r>
            <a:endParaRPr lang="en-US" sz="4800" dirty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 err="1">
                <a:latin typeface="Arial Rounded MT Bold" pitchFamily="34" charset="0"/>
              </a:rPr>
              <a:t>Jer</a:t>
            </a:r>
            <a:r>
              <a:rPr lang="fr-FR" sz="4800" dirty="0">
                <a:latin typeface="Arial Rounded MT Bold" pitchFamily="34" charset="0"/>
              </a:rPr>
              <a:t> 8:5 </a:t>
            </a:r>
          </a:p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Pourquoi donc ce peuple de Jérusalem s'abandonne-t-il A de perpétuels égarements? Ils persistent dans la tromperie, Ils refusent de se convertir.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Jérémie 5:3 </a:t>
            </a:r>
            <a:r>
              <a:rPr lang="fr-FR" sz="4800" dirty="0">
                <a:latin typeface="Arial Rounded MT Bold" pitchFamily="34" charset="0"/>
              </a:rPr>
              <a:t>Éternel, tes yeux n'aperçoivent-ils pas la vérité? Tu les frappes, et ils ne sentent rien; Tu les consumes, et ils ne veulent pas recevoir instruction; Ils prennent un visage plus dur que le roc, Ils refusent de se convertir.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>
                <a:solidFill>
                  <a:schemeClr val="bg1"/>
                </a:solidFill>
                <a:latin typeface="Copperplate Gothic Bold" pitchFamily="34" charset="0"/>
              </a:rPr>
              <a:t>7- Exhortation à retourner vers Dieu après une chute</a:t>
            </a:r>
            <a:endParaRPr lang="en-US" sz="4400" dirty="0">
              <a:solidFill>
                <a:schemeClr val="bg1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 err="1">
                <a:solidFill>
                  <a:schemeClr val="tx1"/>
                </a:solidFill>
                <a:latin typeface="Arial Rounded MT Bold" pitchFamily="34" charset="0"/>
              </a:rPr>
              <a:t>Jer</a:t>
            </a:r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 3:12-14 ¶ Va, crie ces paroles vers le septentrion, et dis: Reviens, infidèle Israël! dit l'Éternel. </a:t>
            </a:r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Je ne jetterai pas sur vous un regard sévère; Car je suis miséricordieux, dit l'Éternel, Je ne garde pas ma colère à toujours</a:t>
            </a:r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. 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13 Reconnais seulement ton iniquité, Reconnais que tu as été infidèle à l'Éternel, ton Dieu, Que tu as dirigé çà et là tes pas vers les dieux étrangers, Sous tout arbre vert, Et que tu n'as pas écouté ma voix, dit l'Éternel. </a:t>
            </a: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14 Revenez, enfants rebelles, dit l'Éternel; Car je suis votre maître. Je vous prendrai, un d'une ville, deux d'une famille, Et je vous ramènerai dans Sion.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2 Chroniques 7:14 </a:t>
            </a:r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si mon peuple sur qui est invoqué mon nom s'humilie, prie, et cherche ma face, et s'il se détourne de ses mauvaises voies, -je l'exaucerai des cieux, je lui pardonnerai son péché, et je guérirai son pays.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dirty="0">
                <a:solidFill>
                  <a:schemeClr val="bg1"/>
                </a:solidFill>
                <a:latin typeface="Copperplate Gothic Bold" pitchFamily="34" charset="0"/>
              </a:rPr>
              <a:t>8- Comment prier pour restaurer son intimité avec Dieu après une chute.</a:t>
            </a:r>
            <a:endParaRPr lang="en-US" sz="4800" dirty="0">
              <a:solidFill>
                <a:schemeClr val="bg1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Ps 80:3  O Dieu, relève-nous! Fais briller ta face, et nous serons sauvés!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Ps 67:2 Que Dieu ait pitié de nous et qu'il nous bénisse, Qu'il fasse luire sur nous sa face, -Pause.</a:t>
            </a:r>
            <a:endParaRPr lang="en-US" sz="4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Lamentations 5:21 </a:t>
            </a:r>
            <a:r>
              <a:rPr lang="fr-FR" sz="4800" dirty="0">
                <a:latin typeface="Arial Rounded MT Bold" pitchFamily="34" charset="0"/>
              </a:rPr>
              <a:t>Fais-nous revenir vers toi, ô Éternel, et nous reviendrons! Donne-nous encore des jours comme ceux d'autrefois!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Jérémie 31:18 </a:t>
            </a:r>
            <a:r>
              <a:rPr lang="fr-FR" sz="4800" dirty="0">
                <a:latin typeface="Arial Rounded MT Bold" pitchFamily="34" charset="0"/>
              </a:rPr>
              <a:t>¶ J'entends Éphraïm qui se lamente: Tu m'as châtié, et j'ai été châtié Comme un veau qui n'est pas dompté; Fais-moi revenir, et je reviendrai, Car tu es l'Éternel, mon Dieu.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800" dirty="0">
                <a:solidFill>
                  <a:srgbClr val="0033CC"/>
                </a:solidFill>
                <a:latin typeface="Copperplate Gothic Bold" pitchFamily="34" charset="0"/>
              </a:rPr>
              <a:t>9- Malheur à quiconque occasionne la chute d’un enfant de Dieu</a:t>
            </a:r>
            <a:endParaRPr lang="en-US" sz="4800" dirty="0">
              <a:solidFill>
                <a:srgbClr val="0033CC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Mt 18:6 Mais, si quelqu'un scandalisait un de ces petits qui croient en moi, il vaudrait mieux pour lui qu'on suspendît à son cou une meule de moulin, et qu'on le jetât au fond de la mer.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Proverbes 28:10 </a:t>
            </a:r>
            <a:r>
              <a:rPr lang="fr-FR" sz="4800" dirty="0">
                <a:latin typeface="Arial Rounded MT Bold" pitchFamily="34" charset="0"/>
              </a:rPr>
              <a:t>¶ Celui qui égare les hommes droits dans la mauvaise voie Tombe dans la fosse qu'il a creusée; Mais les hommes intègres héritent le bonheur.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>
                <a:solidFill>
                  <a:srgbClr val="C00000"/>
                </a:solidFill>
                <a:latin typeface="Copperplate Gothic Bold" pitchFamily="34" charset="0"/>
              </a:rPr>
              <a:t>10-Devoir envers ceux qui sont chutés</a:t>
            </a:r>
            <a:endParaRPr lang="en-US" sz="44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Galates 6:1 ¶ Frères, si un homme vient à être surpris en quelque faute, </a:t>
            </a:r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vous qui êtes spirituels, redressez-le avec un esprit de douceur. </a:t>
            </a:r>
            <a:r>
              <a:rPr lang="fr-FR" sz="4400" dirty="0">
                <a:latin typeface="Arial Rounded MT Bold" pitchFamily="34" charset="0"/>
              </a:rPr>
              <a:t>Prends garde à toi-même, de peur que tu ne sois aussi tenté.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Jacques 5:19-20 </a:t>
            </a:r>
            <a:r>
              <a:rPr lang="fr-FR" sz="4400" dirty="0">
                <a:latin typeface="Arial Rounded MT Bold" pitchFamily="34" charset="0"/>
              </a:rPr>
              <a:t>Mes frères, si quelqu'un parmi vous s'est égaré loin de la vérité, et qu'un autre l'y ramène, </a:t>
            </a:r>
          </a:p>
          <a:p>
            <a:pPr algn="just"/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20 qu'il sache que celui qui ramènera un pécheur de la voie où il s'était égaré sauvera une âme de la mort et couvrira une multitude de péchés.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CONCLUSION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Ceux qui ont chutés peuvent encore être restaurés par Dieu.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Ps 37:23 L'Éternel affermit les pas de l'homme, Et il prend plaisir à sa voie; </a:t>
            </a:r>
          </a:p>
          <a:p>
            <a:pPr algn="just"/>
            <a:r>
              <a:rPr lang="fr-FR" sz="4400" dirty="0">
                <a:latin typeface="Arial Rounded MT Bold" pitchFamily="34" charset="0"/>
              </a:rPr>
              <a:t>24 S'il tombe, il n'est pas terrassé, Car l'Éternel lui prend la main.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Proverbes 24:16 </a:t>
            </a:r>
            <a:r>
              <a:rPr lang="fr-FR" sz="4400" dirty="0">
                <a:latin typeface="Arial Rounded MT Bold" pitchFamily="34" charset="0"/>
              </a:rPr>
              <a:t>Car sept fois le juste tombe, et il se relève, Mais les méchants sont précipités dans le malheur.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1Jean 1:9 </a:t>
            </a:r>
            <a:r>
              <a:rPr lang="fr-FR" sz="4400" dirty="0">
                <a:latin typeface="Arial Rounded MT Bold" pitchFamily="34" charset="0"/>
              </a:rPr>
              <a:t>Si nous confessons nos péchés, il est fidèle et juste pour nous les pardonner, et pour nous purifier de toute iniquité.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Psaume 32:5 </a:t>
            </a:r>
            <a:r>
              <a:rPr lang="fr-FR" sz="4400" dirty="0">
                <a:latin typeface="Arial Rounded MT Bold" pitchFamily="34" charset="0"/>
              </a:rPr>
              <a:t>Je t'ai fait connaître mon péché, je n'ai pas caché mon iniquité; J'ai dit: J'avouerai mes transgressions à l'Éternel! Et tu as effacé la peine de mon péché. -Pause.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Reprenez le chemin vers la maison de Dieu, et Il vous accueillera comme l’enfant prodigue a été accueilli par son père.                                    </a:t>
            </a:r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AMEN!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28206</TotalTime>
  <Words>1504</Words>
  <Application>Microsoft Office PowerPoint</Application>
  <PresentationFormat>On-screen Show (4:3)</PresentationFormat>
  <Paragraphs>70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Arial Rounded MT Bold</vt:lpstr>
      <vt:lpstr>Calibri</vt:lpstr>
      <vt:lpstr>Copperplate Gothic Bold</vt:lpstr>
      <vt:lpstr>Office Theme</vt:lpstr>
      <vt:lpstr>CHRIST THE ROCK CONGREGATION DIMANCHE 26 AVRIL 2026 ORATEUR: PASTEUR MARC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Simeon</cp:lastModifiedBy>
  <cp:revision>295</cp:revision>
  <dcterms:created xsi:type="dcterms:W3CDTF">2022-04-13T13:36:19Z</dcterms:created>
  <dcterms:modified xsi:type="dcterms:W3CDTF">2026-04-25T17:17:29Z</dcterms:modified>
</cp:coreProperties>
</file>