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66" r:id="rId2"/>
    <p:sldId id="257" r:id="rId3"/>
    <p:sldId id="475" r:id="rId4"/>
    <p:sldId id="473" r:id="rId5"/>
    <p:sldId id="476" r:id="rId6"/>
    <p:sldId id="477" r:id="rId7"/>
    <p:sldId id="478" r:id="rId8"/>
    <p:sldId id="474" r:id="rId9"/>
    <p:sldId id="479" r:id="rId10"/>
    <p:sldId id="480" r:id="rId11"/>
    <p:sldId id="432" r:id="rId12"/>
    <p:sldId id="481" r:id="rId13"/>
    <p:sldId id="482" r:id="rId14"/>
    <p:sldId id="483" r:id="rId15"/>
    <p:sldId id="484" r:id="rId16"/>
    <p:sldId id="471" r:id="rId17"/>
    <p:sldId id="485" r:id="rId18"/>
    <p:sldId id="486" r:id="rId19"/>
    <p:sldId id="487" r:id="rId20"/>
    <p:sldId id="488" r:id="rId21"/>
    <p:sldId id="472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89" r:id="rId31"/>
    <p:sldId id="506" r:id="rId32"/>
    <p:sldId id="507" r:id="rId33"/>
    <p:sldId id="508" r:id="rId34"/>
    <p:sldId id="499" r:id="rId35"/>
    <p:sldId id="500" r:id="rId36"/>
    <p:sldId id="509" r:id="rId37"/>
    <p:sldId id="510" r:id="rId38"/>
    <p:sldId id="511" r:id="rId39"/>
    <p:sldId id="422" r:id="rId40"/>
    <p:sldId id="512" r:id="rId41"/>
    <p:sldId id="513" r:id="rId42"/>
    <p:sldId id="516" r:id="rId43"/>
    <p:sldId id="517" r:id="rId44"/>
    <p:sldId id="470" r:id="rId45"/>
    <p:sldId id="518" r:id="rId46"/>
    <p:sldId id="519" r:id="rId47"/>
    <p:sldId id="520" r:id="rId48"/>
    <p:sldId id="52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CC"/>
    <a:srgbClr val="66FF99"/>
    <a:srgbClr val="0000FF"/>
    <a:srgbClr val="009900"/>
    <a:srgbClr val="AC8300"/>
    <a:srgbClr val="66FFFF"/>
    <a:srgbClr val="05E530"/>
    <a:srgbClr val="FF99CC"/>
    <a:srgbClr val="5C2C0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91" autoAdjust="0"/>
    <p:restoredTop sz="86432" autoAdjust="0"/>
  </p:normalViewPr>
  <p:slideViewPr>
    <p:cSldViewPr>
      <p:cViewPr varScale="1">
        <p:scale>
          <a:sx n="70" d="100"/>
          <a:sy n="70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285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43199"/>
          </a:xfrm>
          <a:blipFill>
            <a:blip r:embed="rId2"/>
            <a:tile tx="0" ty="0" sx="100000" sy="100000" flip="none" algn="tl"/>
          </a:blip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MARCH 8</a:t>
            </a:r>
            <a:r>
              <a:rPr lang="en-US" b="1" baseline="30000" dirty="0" smtClean="0">
                <a:solidFill>
                  <a:schemeClr val="accent3">
                    <a:lumMod val="50000"/>
                  </a:schemeClr>
                </a:solidFill>
              </a:rPr>
              <a:t>TH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2026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  <a:latin typeface="Agency FB" pitchFamily="34" charset="0"/>
              </a:rPr>
              <a:t>Sermon by Pastor </a:t>
            </a:r>
            <a:r>
              <a:rPr lang="en-US" b="1" dirty="0" smtClean="0">
                <a:solidFill>
                  <a:srgbClr val="C00000"/>
                </a:solidFill>
                <a:latin typeface="Agency FB" pitchFamily="34" charset="0"/>
              </a:rPr>
              <a:t>JEAN CLAUDE JEAN BAPTISTE</a:t>
            </a:r>
            <a:endParaRPr lang="en-US" dirty="0">
              <a:solidFill>
                <a:srgbClr val="C00000"/>
              </a:solidFill>
              <a:latin typeface="Agency FB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C0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sz="4000" b="1" dirty="0" smtClean="0">
              <a:solidFill>
                <a:srgbClr val="0000FF"/>
              </a:solidFill>
            </a:endParaRPr>
          </a:p>
          <a:p>
            <a:endParaRPr lang="fr-FR" sz="4000" b="1" dirty="0" smtClean="0">
              <a:solidFill>
                <a:srgbClr val="0000FF"/>
              </a:solidFill>
            </a:endParaRPr>
          </a:p>
          <a:p>
            <a:r>
              <a:rPr lang="fr-FR" sz="4800" b="1" dirty="0" smtClean="0">
                <a:solidFill>
                  <a:schemeClr val="bg1"/>
                </a:solidFill>
              </a:rPr>
              <a:t>UN </a:t>
            </a:r>
            <a:r>
              <a:rPr lang="fr-FR" sz="4800" b="1" dirty="0" smtClean="0">
                <a:solidFill>
                  <a:schemeClr val="bg1"/>
                </a:solidFill>
              </a:rPr>
              <a:t>MONDE AU BORD DE LA </a:t>
            </a:r>
            <a:r>
              <a:rPr lang="fr-FR" sz="4800" b="1" dirty="0" smtClean="0">
                <a:solidFill>
                  <a:schemeClr val="bg1"/>
                </a:solidFill>
              </a:rPr>
              <a:t>RUINE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LECTURE : 2 Ti 3: 1-5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2Ti 3:1 ¶ Sache que, dans les derniers jours, il y aura des temps difficiles.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 2 Car les hommes seront égoïstes, amis de l'argent, fanfarons, hautains, blasphémateurs, rebelles à leurs parents, ingrats, irréligieux</a:t>
            </a:r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,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3 </a:t>
            </a:r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insensibles, déloyaux, calomniateurs, intempérants, cruels, ennemis des gens de bien,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 4 traîtres, emportés, enflés d'orgueil, aimant le plaisir plus que Dieu,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 5 ayant l'apparence de la piété, mais reniant ce qui en fait la force. Éloigne-toi de ces hommes-là.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800" b="1" dirty="0" smtClean="0">
                <a:solidFill>
                  <a:schemeClr val="bg1"/>
                </a:solidFill>
                <a:latin typeface="Copperplate Gothic Bold" pitchFamily="34" charset="0"/>
              </a:rPr>
              <a:t>Thème : Un monde au bord de la ruine</a:t>
            </a:r>
            <a:r>
              <a:rPr lang="fr-FR" sz="4800" b="1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8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Copperplate Gothic Bold" pitchFamily="34" charset="0"/>
              </a:rPr>
              <a:t>Introduction. - </a:t>
            </a:r>
            <a:endParaRPr lang="en-US" sz="4800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Dieu dans son amour cherche par tous les moyens à faire revenir l’homme sur le chemin de l'obéissance et de la droiture qu’il lui avait tracé. 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Ce </a:t>
            </a:r>
            <a:r>
              <a:rPr lang="fr-FR" sz="4800" dirty="0" smtClean="0">
                <a:latin typeface="Arial Rounded MT Bold" pitchFamily="34" charset="0"/>
              </a:rPr>
              <a:t>n’est pas de bon gré qu’il voit l’homme patauger dans la boue infecté de la honte et du péché.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Dieu répugne de voir l’homme se laisser si facilement emporter dans les courants du diable et demeurer loin de lui pour s’autodétruire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Nous </a:t>
            </a:r>
            <a:r>
              <a:rPr lang="fr-FR" sz="4800" dirty="0" smtClean="0">
                <a:latin typeface="Arial Rounded MT Bold" pitchFamily="34" charset="0"/>
              </a:rPr>
              <a:t>sommes à un carrefour difficile, le monde chavire et tous les discours pour nous faire croire que tout est bien sont absurdes et faux.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La question qu’on doit se poser ce n’est pas quelle heure est il à l'horloge du temps ? l’heure est avancée.</a:t>
            </a:r>
            <a:r>
              <a:rPr lang="fr-FR" sz="4800" dirty="0" smtClean="0">
                <a:latin typeface="Arial Rounded MT Bold" pitchFamily="34" charset="0"/>
              </a:rPr>
              <a:t> 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Nous </a:t>
            </a:r>
            <a:r>
              <a:rPr lang="fr-FR" sz="4800" dirty="0" smtClean="0">
                <a:latin typeface="Arial Rounded MT Bold" pitchFamily="34" charset="0"/>
              </a:rPr>
              <a:t>devons plutôt nous demander, où allons nous?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Qu’est ce que l’avenir nous réserve ? 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La question que nous devons nous poser est que ferons nous devant la menace d’une catastrophe imminente?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1-  Le choix de Dieu c’est la vie pour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l’homme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Tim 2:4 Dieu veut que tous les hommes parviennent à la connaissance de la vérité et soient </a:t>
            </a:r>
            <a:r>
              <a:rPr lang="fr-FR" sz="4800" dirty="0" smtClean="0">
                <a:latin typeface="Arial Rounded MT Bold" pitchFamily="34" charset="0"/>
              </a:rPr>
              <a:t>sauvés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L'incrédulité et la persistance à faire le mal sont les causes profondes qui mèneront une grande majorité à faire face au jugement de Dieu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Certains </a:t>
            </a:r>
            <a:r>
              <a:rPr lang="fr-FR" sz="4800" dirty="0" smtClean="0">
                <a:latin typeface="Arial Rounded MT Bold" pitchFamily="34" charset="0"/>
              </a:rPr>
              <a:t>disent qu’il n’y a point de Dieu, ce sont des insensés qui se font un jeu du péché Proverbes 14:9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D’autres ont une notion tronquée, limitée et déformée de Dieu. 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Ils acceptent un Évangile falsifié, déformé parce qu’ils n’ont pas un cœur exercé ni disposé à connaître la vérité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Jean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8: 31-32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Jean 8:31 ¶ Et il dit aux Juifs qui avaient cru en lui: Si vous demeurez dans ma parole, vous êtes vraiment mes disciples;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32 vous connaîtrez la vérité, et la vérité vous affranchira.</a:t>
            </a:r>
            <a:endParaRPr lang="en-US" sz="48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Copperplate Gothic Bold" pitchFamily="34" charset="0"/>
              </a:rPr>
              <a:t>2- Le plan de Dieu pour l'humanité est rejeté, </a:t>
            </a:r>
            <a:r>
              <a:rPr lang="fr-FR" sz="4400" b="1" dirty="0" smtClean="0">
                <a:solidFill>
                  <a:srgbClr val="0000CC"/>
                </a:solidFill>
                <a:latin typeface="Copperplate Gothic Bold" pitchFamily="34" charset="0"/>
              </a:rPr>
              <a:t>méprisé</a:t>
            </a:r>
            <a:r>
              <a:rPr lang="fr-FR" sz="4400" dirty="0" smtClean="0">
                <a:solidFill>
                  <a:srgbClr val="0000CC"/>
                </a:solidFill>
                <a:latin typeface="Copperplate Gothic Bold" pitchFamily="34" charset="0"/>
              </a:rPr>
              <a:t> </a:t>
            </a:r>
            <a:endParaRPr lang="en-US" sz="4400" dirty="0" smtClean="0">
              <a:solidFill>
                <a:srgbClr val="0000CC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Depuis 2000 ans Dieu a tendu vers l’homme une main de réconciliation.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un rameau d’olivier. Dieu a offert à la terre la paix, une paix qui s’obtient dans la pratique de la justice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Ésaïe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32: 17 </a:t>
            </a:r>
            <a:r>
              <a:rPr lang="fr-FR" sz="4400" dirty="0" smtClean="0">
                <a:latin typeface="Arial Rounded MT Bold" pitchFamily="34" charset="0"/>
              </a:rPr>
              <a:t>“ L’œuvre de la justice sera la paix, et le fruit de la justice le repos et la sécurité pour toujours. “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Mais les hommes ont rejeté le chemin de la justice et la paix qu’ils veulent est la paix des cimetières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smtClean="0">
                <a:latin typeface="Arial Rounded MT Bold" pitchFamily="34" charset="0"/>
              </a:rPr>
              <a:t>cri du Christ “ Repentez vous car le royaume de Dieu est proche est ignoré, méprisé et rejeté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Plus de 2000 ans Dieu fit un pacte avec la terre. Son fils unique vécut parmi nous. Homme de douleur, il s'est chargé de nos péchés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Es </a:t>
            </a:r>
            <a:r>
              <a:rPr lang="fr-FR" sz="4400" dirty="0" smtClean="0">
                <a:latin typeface="Arial Rounded MT Bold" pitchFamily="34" charset="0"/>
              </a:rPr>
              <a:t>53: 6b “ Le châtiment qui nous donne la paix est tombé sur lui et par ses meurtrissures, que nous sommes guéris “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Le seul remède contre cette force aveugle qui mène les hommes sur la terre est le Christ crucifié, ressuscité et glorifié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n’a pas abandonné l’homme à sa condition de dépravation, il lui a donné un moyen de s’en sortir.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Le fameux cri du Christ : “ venez à moi vous tous qui êtes fatigués et chargés, je vous donnerai du repos “ résonne encore, mais qui fait attention.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méchanceté de l’homme est grande sur la terre.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3- JÉSUS VINT SUR LA TERRE POUR SAUVER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L'HUMANITÉ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Dans Jean 3: 14-21 Jésus fait l'exposé de sa personne et de sa mission.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Il n’était pas venu pour ceux qui n’ont pas besoin de lui. </a:t>
            </a: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n'était pas venu pour ceux qui se portent bien, mais pour les malades.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N’était pas venu pour ceux qui se cachent derrière l’apparence de gens bien portant mais qui spirituellement sont rongés de vers et de gangrène.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Comme l’arche de Noé Christ est la dernière bouée de sauvetage pour un monde en péril, en détresse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Déjà 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les vents jouent la ballade du mauvais temps, les eaux s’amoncellent et l’horizon s’assombrit. 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Le temps du choix c’est maintenant, demain sera trop tard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Hébreux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1: 1-4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1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¶ Après avoir autrefois, à plusieurs reprises et de plusieurs manières, parlé à nos pères par les prophètes,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2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Dieu dans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ces derniers temps, nous a parlé par le Fils, qu'il a établi héritier de toutes choses, par lequel il a aussi créé le monde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3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et qui, étant le reflet de sa gloire et l'empreinte de sa personne, et soutenant toutes choses par sa parole puissante, a fait la purification des péchés et s'est assis à la droite de la majesté divine dans les lieux très hauts,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4 ¶ devenu d'autant supérieur aux anges qu'il a hérité d'un nom plus excellent que le leur.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4- DE SOMBRES PERSPECTIVES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1Thessalonissiens 5: 1-6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¶ Pour ce qui est des temps et des moments, vous n'avez pas besoin, frères, qu'on vous en écrive.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 Car vous savez bien vous-mêmes que le jour du Seigneur viendra comme un voleur dans la nuit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 </a:t>
            </a:r>
            <a:r>
              <a:rPr lang="fr-FR" sz="4400" dirty="0" smtClean="0">
                <a:latin typeface="Arial Rounded MT Bold" pitchFamily="34" charset="0"/>
              </a:rPr>
              <a:t>Quand les hommes diront: Paix et sûreté! alors une ruine soudaine les surprendra, comme les douleurs de l'enfantement surprennent la femme enceinte, et ils n'échapperont point.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4 Mais vous, frères, vous n'êtes pas dans les ténèbres, pour que ce jour vous surprenne comme un voleur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5 </a:t>
            </a:r>
            <a:r>
              <a:rPr lang="fr-FR" sz="4800" dirty="0" smtClean="0">
                <a:latin typeface="Arial Rounded MT Bold" pitchFamily="34" charset="0"/>
              </a:rPr>
              <a:t>vous êtes tous des enfants de la lumière et des enfants du jour. Nous ne sommes point de la nuit ni des ténèbres.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 6 ¶ Ne dormons donc point comme les autres, mais veillons et soyons sobres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Copperplate Gothic Bold" pitchFamily="34" charset="0"/>
              </a:rPr>
              <a:t>Jésus</a:t>
            </a:r>
            <a:r>
              <a:rPr lang="fr-FR" sz="4400" b="1" dirty="0" smtClean="0">
                <a:latin typeface="Copperplate Gothic Bold" pitchFamily="34" charset="0"/>
              </a:rPr>
              <a:t> a annoncé des temps difficiles, catastrophiques à venir</a:t>
            </a:r>
            <a:r>
              <a:rPr lang="fr-FR" sz="4400" b="1" dirty="0" smtClean="0">
                <a:latin typeface="Copperplate Gothic Bold" pitchFamily="34" charset="0"/>
              </a:rPr>
              <a:t>.</a:t>
            </a:r>
            <a:endParaRPr lang="en-US" sz="4400" dirty="0" smtClean="0">
              <a:latin typeface="Copperplate Gothic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7030A0"/>
                </a:solidFill>
                <a:latin typeface="Arial Rounded MT Bold" pitchFamily="34" charset="0"/>
              </a:rPr>
              <a:t>Matt 24 : 21-25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21 </a:t>
            </a:r>
            <a:r>
              <a:rPr lang="fr-FR" sz="4400" dirty="0" smtClean="0">
                <a:latin typeface="Arial Rounded MT Bold" pitchFamily="34" charset="0"/>
              </a:rPr>
              <a:t>Car alors, la détresse sera si grande qu'il n'y en a point eu de pareille depuis le commencement du monde jusqu'à présent, et qu'il n'y en aura jamais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22 </a:t>
            </a:r>
            <a:r>
              <a:rPr lang="fr-FR" sz="4800" dirty="0" smtClean="0">
                <a:latin typeface="Arial Rounded MT Bold" pitchFamily="34" charset="0"/>
              </a:rPr>
              <a:t>Et, si ces jours n'étaient abrégés, personne ne serait sauvé; mais, à cause des élus, ces jours seront abrégés.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7030A0"/>
                </a:solidFill>
                <a:latin typeface="Arial Rounded MT Bold" pitchFamily="34" charset="0"/>
              </a:rPr>
              <a:t> 23 Si quelqu'un vous dit alors: Le Christ est ici, ou: Il est là, ne le croyez pas.</a:t>
            </a:r>
            <a:endParaRPr lang="en-US" sz="48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24 </a:t>
            </a:r>
            <a:r>
              <a:rPr lang="fr-FR" sz="4400" dirty="0" smtClean="0">
                <a:latin typeface="Arial Rounded MT Bold" pitchFamily="34" charset="0"/>
              </a:rPr>
              <a:t>Car il s'élèvera de faux Christs et de faux prophètes; ils feront de grands prodiges et des miracles, au point de séduire, s'il était possible, même les élus.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 25 Voici, je vous l'ai annoncé d'avance</a:t>
            </a:r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Rounded MT Bold" pitchFamily="34" charset="0"/>
              </a:rPr>
              <a:t>Il </a:t>
            </a:r>
            <a:r>
              <a:rPr lang="fr-FR" sz="4400" b="1" dirty="0" smtClean="0">
                <a:latin typeface="Arial Rounded MT Bold" pitchFamily="34" charset="0"/>
              </a:rPr>
              <a:t>nous met en garde contre les apparences </a:t>
            </a:r>
            <a:r>
              <a:rPr lang="fr-FR" sz="4400" b="1" dirty="0" smtClean="0">
                <a:latin typeface="Arial Rounded MT Bold" pitchFamily="34" charset="0"/>
              </a:rPr>
              <a:t>trompeuses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Matt 24:1-6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 </a:t>
            </a:r>
            <a:r>
              <a:rPr lang="fr-FR" sz="4400" dirty="0" smtClean="0">
                <a:latin typeface="Arial Rounded MT Bold" pitchFamily="34" charset="0"/>
              </a:rPr>
              <a:t>¶ Comme Jésus s'en allait, au sortir du temple, ses disciples s'approchèrent pour lui en faire remarquer les constructions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2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Mais il leur dit: Voyez-vous tout cela? Je vous le dis en vérité, il ne restera pas ici pierre sur pierre qui ne soit renversée.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 Il s'assit sur la montagne des oliviers. Et les disciples vinrent en particulier lui faire cette question: Dis-nous, quand cela arrivera-t-il, et quel sera le signe de ton avènement et de la fin du monde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4 </a:t>
            </a:r>
            <a:r>
              <a:rPr lang="fr-FR" sz="4400" dirty="0" smtClean="0">
                <a:latin typeface="Arial Rounded MT Bold" pitchFamily="34" charset="0"/>
              </a:rPr>
              <a:t>¶ Jésus leur répondit: Prenez garde que personne ne vous séduise.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5 Car plusieurs viendront sous mon nom, disant: C'est moi qui suis le Christ. Et ils séduiront beaucoup de gens.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6 Vous entendrez parler de guerres et de bruits de guerres: gardez-vous d'être troublés, car il faut que ces choses arrivent. Mais ce ne sera pas encore la fin.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Jésus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annonce les signes avant-coureurs de la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fin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Matt 24:6-15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6 </a:t>
            </a:r>
            <a:r>
              <a:rPr lang="fr-FR" sz="4400" dirty="0" smtClean="0">
                <a:latin typeface="Arial Rounded MT Bold" pitchFamily="34" charset="0"/>
              </a:rPr>
              <a:t>Vous entendrez parler de guerres et de bruits de guerres: gardez-vous d'être troublés, car il faut que ces choses arrivent. Mais ce ne sera pas encore la fin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7 </a:t>
            </a:r>
            <a:r>
              <a:rPr lang="fr-FR" sz="4400" dirty="0" smtClean="0">
                <a:latin typeface="Arial Rounded MT Bold" pitchFamily="34" charset="0"/>
              </a:rPr>
              <a:t>Une nation s'élèvera contre une nation, et un royaume contre un royaume, et il y aura, en divers lieux, des famines et des tremblements de terre.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8 Tout cela ne sera que le commencement des douleurs.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9 Alors on vous livrera aux tourments, et l'on vous fera mourir; et vous serez haïs de toutes les nations, à cause de mon nom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10 </a:t>
            </a:r>
            <a:r>
              <a:rPr lang="fr-FR" sz="4400" dirty="0" smtClean="0">
                <a:latin typeface="Arial Rounded MT Bold" pitchFamily="34" charset="0"/>
              </a:rPr>
              <a:t>Alors aussi plusieurs succomberont, et ils se trahiront, se haïront les uns les autres.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11 Plusieurs faux prophètes s'élèveront, et ils séduiront beaucoup de gens.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12 Et, parce que l'iniquité se sera accrue, la charité du plus grand nombre se refroidira.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13 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Mais celui qui persévérera jusqu'à la fin sera sauvé.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 14 Cette bonne nouvelle du royaume sera prêchée dans le monde entier, pour servir de témoignage à toutes les nations. </a:t>
            </a:r>
            <a:r>
              <a:rPr lang="en-US" sz="4800" dirty="0" err="1" smtClean="0">
                <a:latin typeface="Arial Rounded MT Bold" pitchFamily="34" charset="0"/>
              </a:rPr>
              <a:t>Alors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err="1" smtClean="0">
                <a:latin typeface="Arial Rounded MT Bold" pitchFamily="34" charset="0"/>
              </a:rPr>
              <a:t>viendra</a:t>
            </a:r>
            <a:r>
              <a:rPr lang="en-US" sz="4800" dirty="0" smtClean="0">
                <a:latin typeface="Arial Rounded MT Bold" pitchFamily="34" charset="0"/>
              </a:rPr>
              <a:t> la fin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rgbClr val="0000CC"/>
                </a:solidFill>
                <a:latin typeface="Arial Rounded MT Bold" pitchFamily="34" charset="0"/>
              </a:rPr>
              <a:t>15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smtClean="0">
                <a:latin typeface="Arial Rounded MT Bold" pitchFamily="34" charset="0"/>
              </a:rPr>
              <a:t>C'est pourquoi, lorsque vous verrez l'abomination de la désolation, dont a parlé le prophète Daniel, établie en lieu saint, -que celui qui lit fasse attention! </a:t>
            </a:r>
            <a:endParaRPr lang="en-US" sz="5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Il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nous exhorte à la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vigilance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Matt 24: 36-39</a:t>
            </a: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36 Pour ce qui est du jour et de l'heure, personne ne le sait, ni les anges des cieux, ni le Fils, mais le Père seul.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37 Ce qui arriva du temps de Noé arrivera de même à l'avènement du Fils de l'homme.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38 </a:t>
            </a:r>
            <a:r>
              <a:rPr lang="fr-FR" sz="4400" dirty="0" smtClean="0">
                <a:latin typeface="Arial Rounded MT Bold" pitchFamily="34" charset="0"/>
              </a:rPr>
              <a:t>Car, dans les jours qui précédèrent le déluge, les hommes mangeaient et buvaient, se mariaient et mariaient leurs enfants, jusqu'au jour où Noé entra dans l'arche;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39 et ils ne se doutèrent de rien, jusqu'à ce que le déluge vînt et les emportât tous: il en sera de même à l'avènement du Fils de l'homme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y a une main invisible qui se cache derrière le système pourri sur lequel les hommes s’appuient.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Un système qui encourage la disparité sociale et économique, un système basé sur de faux semblants de prospérité et de stabilité finira par s’écrouler. 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1 </a:t>
            </a:r>
            <a:r>
              <a:rPr lang="en-US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Thessalonissiens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  5 : 3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“ Quand les hommes diront paix et sûreté ! Alors une ruine soudaine les surprendra, comme les douleurs de l’enfantement surprennent la femme enceinte, et ils n’échapperont point “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5- LE TISSU SOCIAL EST POURRI ET LE MONDE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CHAVIRÉ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Les maladies spirituelles qui nous </a:t>
            </a:r>
            <a:r>
              <a:rPr lang="fr-FR" sz="4400" dirty="0" smtClean="0">
                <a:latin typeface="Arial Rounded MT Bold" pitchFamily="34" charset="0"/>
              </a:rPr>
              <a:t>ruinent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1- l’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egoisme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  ( </a:t>
            </a:r>
            <a:r>
              <a:rPr lang="fr-FR" sz="4400" dirty="0" err="1" smtClean="0">
                <a:latin typeface="Arial Rounded MT Bold" pitchFamily="34" charset="0"/>
              </a:rPr>
              <a:t>Chak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koukou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klere</a:t>
            </a:r>
            <a:r>
              <a:rPr lang="fr-FR" sz="4400" dirty="0" smtClean="0">
                <a:latin typeface="Arial Rounded MT Bold" pitchFamily="34" charset="0"/>
              </a:rPr>
              <a:t> pou </a:t>
            </a:r>
            <a:r>
              <a:rPr lang="fr-FR" sz="4400" dirty="0" err="1" smtClean="0">
                <a:latin typeface="Arial Rounded MT Bold" pitchFamily="34" charset="0"/>
              </a:rPr>
              <a:t>ge</a:t>
            </a:r>
            <a:r>
              <a:rPr lang="fr-FR" sz="4400" dirty="0" smtClean="0">
                <a:latin typeface="Arial Rounded MT Bold" pitchFamily="34" charset="0"/>
              </a:rPr>
              <a:t> w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2- Ami de l’argent </a:t>
            </a:r>
            <a:r>
              <a:rPr lang="fr-FR" sz="4400" dirty="0" smtClean="0">
                <a:latin typeface="Arial Rounded MT Bold" pitchFamily="34" charset="0"/>
              </a:rPr>
              <a:t>(tous les moyens sont bons, ce qui compte c’est de se faire un nom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3- fanfaron </a:t>
            </a:r>
            <a:r>
              <a:rPr lang="fr-FR" sz="4400" dirty="0" smtClean="0">
                <a:latin typeface="Arial Rounded MT Bold" pitchFamily="34" charset="0"/>
              </a:rPr>
              <a:t>(vantard, centre sur soi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4- Hautain </a:t>
            </a:r>
            <a:r>
              <a:rPr lang="fr-FR" sz="4400" dirty="0" smtClean="0">
                <a:latin typeface="Arial Rounded MT Bold" pitchFamily="34" charset="0"/>
              </a:rPr>
              <a:t>( fier , ou se </a:t>
            </a:r>
            <a:r>
              <a:rPr lang="fr-FR" sz="4400" dirty="0" err="1" smtClean="0">
                <a:latin typeface="Arial Rounded MT Bold" pitchFamily="34" charset="0"/>
              </a:rPr>
              <a:t>yon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big</a:t>
            </a:r>
            <a:r>
              <a:rPr lang="fr-FR" sz="4400" dirty="0" smtClean="0">
                <a:latin typeface="Arial Rounded MT Bold" pitchFamily="34" charset="0"/>
              </a:rPr>
              <a:t> deal )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5-Blasphémateur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(dire du mal de Dieu et de la religion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6- Rebelle leurs parents </a:t>
            </a:r>
            <a:r>
              <a:rPr lang="fr-FR" sz="4400" dirty="0" smtClean="0">
                <a:latin typeface="Arial Rounded MT Bold" pitchFamily="34" charset="0"/>
              </a:rPr>
              <a:t>(nous vivons dans une culture ou la désobéissance et l’indépendance vis a vis des parents sont </a:t>
            </a:r>
            <a:r>
              <a:rPr lang="fr-FR" sz="4400" dirty="0" smtClean="0">
                <a:latin typeface="Arial Rounded MT Bold" pitchFamily="34" charset="0"/>
              </a:rPr>
              <a:t>encourages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7- Ingrats</a:t>
            </a:r>
            <a:r>
              <a:rPr lang="fr-FR" sz="4400" dirty="0" smtClean="0">
                <a:latin typeface="Arial Rounded MT Bold" pitchFamily="34" charset="0"/>
              </a:rPr>
              <a:t>  ( On oublie vite les bienfaits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8- irréligieux</a:t>
            </a:r>
            <a:r>
              <a:rPr lang="fr-FR" sz="4400" dirty="0" smtClean="0">
                <a:latin typeface="Arial Rounded MT Bold" pitchFamily="34" charset="0"/>
              </a:rPr>
              <a:t>  (</a:t>
            </a:r>
            <a:r>
              <a:rPr lang="fr-FR" sz="4400" dirty="0" smtClean="0">
                <a:latin typeface="Arial Rounded MT Bold" pitchFamily="34" charset="0"/>
              </a:rPr>
              <a:t>païen, </a:t>
            </a:r>
            <a:r>
              <a:rPr lang="fr-FR" sz="4400" dirty="0" smtClean="0">
                <a:latin typeface="Arial Rounded MT Bold" pitchFamily="34" charset="0"/>
              </a:rPr>
              <a:t>athée, aucune notion, ni respect pour Dieu ) 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9- insensible </a:t>
            </a:r>
            <a:r>
              <a:rPr lang="fr-FR" sz="4400" dirty="0" smtClean="0">
                <a:latin typeface="Arial Rounded MT Bold" pitchFamily="34" charset="0"/>
              </a:rPr>
              <a:t>(Avoir </a:t>
            </a:r>
            <a:r>
              <a:rPr lang="fr-FR" sz="4400" dirty="0" smtClean="0">
                <a:latin typeface="Arial Rounded MT Bold" pitchFamily="34" charset="0"/>
              </a:rPr>
              <a:t>la conscience obscurcie, n’avoir aucun souci de ses actions )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10- Déloyaux</a:t>
            </a:r>
            <a:r>
              <a:rPr lang="fr-FR" sz="44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( </a:t>
            </a:r>
            <a:r>
              <a:rPr lang="fr-FR" sz="4400" dirty="0" smtClean="0">
                <a:latin typeface="Arial Rounded MT Bold" pitchFamily="34" charset="0"/>
              </a:rPr>
              <a:t>Fourbe, hypocrite, trompeur )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11- Calomniateurs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(Dire du mal </a:t>
            </a:r>
            <a:r>
              <a:rPr lang="fr-FR" sz="4400" dirty="0" smtClean="0">
                <a:latin typeface="Arial Rounded MT Bold" pitchFamily="34" charset="0"/>
              </a:rPr>
              <a:t>des gens, </a:t>
            </a:r>
            <a:r>
              <a:rPr lang="fr-FR" sz="4400" dirty="0" err="1" smtClean="0">
                <a:latin typeface="Arial Rounded MT Bold" pitchFamily="34" charset="0"/>
              </a:rPr>
              <a:t>rinmin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zin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r>
              <a:rPr lang="fr-FR" sz="4400" dirty="0" smtClean="0">
                <a:latin typeface="Arial Rounded MT Bold" pitchFamily="34" charset="0"/>
              </a:rPr>
              <a:t>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12- 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Intempérants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(sans </a:t>
            </a:r>
            <a:r>
              <a:rPr lang="fr-FR" sz="4400" dirty="0" smtClean="0">
                <a:latin typeface="Arial Rounded MT Bold" pitchFamily="34" charset="0"/>
              </a:rPr>
              <a:t>modération, </a:t>
            </a:r>
            <a:r>
              <a:rPr lang="fr-FR" sz="4400" dirty="0" err="1" smtClean="0">
                <a:latin typeface="Arial Rounded MT Bold" pitchFamily="34" charset="0"/>
              </a:rPr>
              <a:t>gran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chire</a:t>
            </a:r>
            <a:r>
              <a:rPr lang="fr-FR" sz="4400" dirty="0" smtClean="0">
                <a:latin typeface="Arial Rounded MT Bold" pitchFamily="34" charset="0"/>
              </a:rPr>
              <a:t> , extravagant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13-Cruels</a:t>
            </a:r>
            <a:r>
              <a:rPr lang="fr-FR" sz="4800" dirty="0" smtClean="0">
                <a:latin typeface="Arial Rounded MT Bold" pitchFamily="34" charset="0"/>
              </a:rPr>
              <a:t>  ( prend plaisir a faire souffrir, barbare, criminel 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14- Ennemi des gens de bien </a:t>
            </a:r>
            <a:r>
              <a:rPr lang="fr-FR" sz="4800" dirty="0" smtClean="0">
                <a:latin typeface="Arial Rounded MT Bold" pitchFamily="34" charset="0"/>
              </a:rPr>
              <a:t>(Supporte </a:t>
            </a:r>
            <a:r>
              <a:rPr lang="fr-FR" sz="4800" dirty="0" smtClean="0">
                <a:latin typeface="Arial Rounded MT Bold" pitchFamily="34" charset="0"/>
              </a:rPr>
              <a:t>mal </a:t>
            </a:r>
            <a:r>
              <a:rPr lang="fr-FR" sz="4800" dirty="0" smtClean="0">
                <a:latin typeface="Arial Rounded MT Bold" pitchFamily="34" charset="0"/>
              </a:rPr>
              <a:t>les gens droits 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r>
              <a:rPr lang="fr-FR" sz="4800" dirty="0" smtClean="0">
                <a:latin typeface="Arial Rounded MT Bold" pitchFamily="34" charset="0"/>
              </a:rPr>
              <a:t> 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15- Traites </a:t>
            </a:r>
            <a:r>
              <a:rPr lang="fr-FR" sz="4800" dirty="0" smtClean="0">
                <a:latin typeface="Arial Rounded MT Bold" pitchFamily="34" charset="0"/>
              </a:rPr>
              <a:t>(</a:t>
            </a:r>
            <a:r>
              <a:rPr lang="fr-FR" sz="4800" dirty="0" smtClean="0">
                <a:latin typeface="Arial Rounded MT Bold" pitchFamily="34" charset="0"/>
              </a:rPr>
              <a:t>Imprévisible, change rapidement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16- Emportés </a:t>
            </a:r>
            <a:r>
              <a:rPr lang="fr-FR" sz="4800" dirty="0" smtClean="0">
                <a:latin typeface="Arial Rounded MT Bold" pitchFamily="34" charset="0"/>
              </a:rPr>
              <a:t>(Prompt à se mettre en colère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17- 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Enflés d’orgueil </a:t>
            </a:r>
            <a:r>
              <a:rPr lang="fr-FR" sz="4800" dirty="0" smtClean="0">
                <a:latin typeface="Arial Rounded MT Bold" pitchFamily="34" charset="0"/>
              </a:rPr>
              <a:t>( plein de soi  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18- Ayant l’apparence de la piété</a:t>
            </a:r>
            <a:r>
              <a:rPr lang="fr-FR" sz="4800" dirty="0" smtClean="0">
                <a:latin typeface="Arial Rounded MT Bold" pitchFamily="34" charset="0"/>
              </a:rPr>
              <a:t>, mais reniant ce qui en fait la force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Conclusion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-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monde s’écroule et un feu est allumé sur la terre.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Nous faisons face chaque jour avec l’incertain, nul ne sait ce que demain peut enfanter. </a:t>
            </a: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Jamais auparavant la parole de Dieu a été aussi claire, actuelle, instructive.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terre est mure pour la moisson.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Si vous êtes sauvé parle du bon Dieu, l’heure est avancée, le temps est court.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En Avant Semons pour le Maitre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</a:p>
          <a:p>
            <a:pPr lvl="0" algn="r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AMEN!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167 Fr Mél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: Voici Jésus revient des cieux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Voici, Jésus revient des cieux.</a:t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Quelle joie, glorieuse attente:</a:t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Bientôt nous le verrons des yeux</a:t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Revenir dans la nue éclatante.</a:t>
            </a:r>
            <a:endParaRPr lang="en-US" sz="5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b="1" dirty="0" smtClean="0">
                <a:solidFill>
                  <a:srgbClr val="FF0000"/>
                </a:solidFill>
                <a:latin typeface="Arial Rounded MT Bold" pitchFamily="34" charset="0"/>
              </a:rPr>
              <a:t>Chœur:</a:t>
            </a: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Il vient bientôt (bis)</a:t>
            </a:r>
            <a:b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Joyeux nous acclamerons Jésus.</a:t>
            </a:r>
            <a:b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Tenons-nous prêts,</a:t>
            </a:r>
            <a:b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Levons les yeux en haut </a:t>
            </a:r>
            <a:endParaRPr lang="fr-FR" sz="52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Jésus </a:t>
            </a: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vient sur la nue</a:t>
            </a: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en-US" sz="44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fr-FR" sz="4400" b="1" dirty="0" smtClean="0">
                <a:solidFill>
                  <a:srgbClr val="FF0000"/>
                </a:solidFill>
                <a:latin typeface="Arial Narrow" pitchFamily="34" charset="0"/>
              </a:rPr>
              <a:t>.</a:t>
            </a:r>
            <a: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  <a:t/>
            </a:r>
            <a:b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Les signes des temps,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sur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terre, sur mer </a:t>
            </a:r>
            <a:endParaRPr lang="fr-FR" sz="4700" b="1" dirty="0" smtClean="0">
              <a:solidFill>
                <a:srgbClr val="0000CC"/>
              </a:solidFill>
              <a:latin typeface="Arial Narrow" pitchFamily="34" charset="0"/>
            </a:endParaRPr>
          </a:p>
          <a:p>
            <a:pPr algn="ctr">
              <a:buNone/>
            </a:pP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Nous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disent que le grand jour approche</a:t>
            </a:r>
            <a:b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Promesse suprême de Dieu le Père, </a:t>
            </a:r>
            <a:endParaRPr lang="fr-FR" sz="4700" b="1" dirty="0" smtClean="0">
              <a:solidFill>
                <a:srgbClr val="0000CC"/>
              </a:solidFill>
              <a:latin typeface="Arial Narrow" pitchFamily="34" charset="0"/>
            </a:endParaRPr>
          </a:p>
          <a:p>
            <a:pPr algn="ctr">
              <a:buNone/>
            </a:pP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Jésus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doit régner,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le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temps est proche.</a:t>
            </a:r>
            <a:b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FF0000"/>
                </a:solidFill>
                <a:latin typeface="Arial Narrow" pitchFamily="34" charset="0"/>
              </a:rPr>
              <a:t> Chœur: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/>
            </a:r>
            <a:b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Il vient bientôt (bis)</a:t>
            </a:r>
            <a:b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Joyeux nous acclamerons Jésus.</a:t>
            </a:r>
            <a:b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Tenons-nous prêts,</a:t>
            </a:r>
            <a:b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Levons les yeux en haut </a:t>
            </a:r>
          </a:p>
          <a:p>
            <a:pPr algn="ctr">
              <a:buNone/>
            </a:pP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Jésus vient sur la nue.</a:t>
            </a:r>
            <a:endParaRPr lang="en-US" sz="4700" b="1" dirty="0">
              <a:solidFill>
                <a:srgbClr val="0000CC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2200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22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Ce doux espoir ranime nos cœurs. Hâtons ce jour de fête, mon frère.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Heureux le cœur où Christ demeure, Travaillons, luttons dans la prière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fr-FR" sz="3500" b="1" dirty="0" smtClean="0">
                <a:solidFill>
                  <a:srgbClr val="FF0000"/>
                </a:solidFill>
                <a:latin typeface="Arial Narrow" pitchFamily="34" charset="0"/>
              </a:rPr>
              <a:t>Chœur:</a:t>
            </a:r>
            <a: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  <a:t/>
            </a:r>
            <a:b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Il vient bientôt (bis)</a:t>
            </a:r>
            <a:b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Joyeux nous acclamerons Jésus.</a:t>
            </a:r>
            <a:b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Tenons-nous prêts,</a:t>
            </a:r>
            <a:b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Levons les yeux en haut </a:t>
            </a:r>
          </a:p>
          <a:p>
            <a:pPr algn="ctr">
              <a:buNone/>
            </a:pP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Jésus vient sur la nue.</a:t>
            </a:r>
            <a:endParaRPr lang="en-US" sz="4800" b="1" dirty="0" smtClean="0">
              <a:solidFill>
                <a:srgbClr val="0000CC"/>
              </a:solidFill>
              <a:latin typeface="Arial Narrow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79521</TotalTime>
  <Words>1599</Words>
  <Application>Microsoft Office PowerPoint</Application>
  <PresentationFormat>On-screen Show (4:3)</PresentationFormat>
  <Paragraphs>140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CHRIST THE ROCK CONGREGATION MARCH 8TH 2026 Sermon by Pastor JEAN CLAUDE JEAN BAPTISTE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STEM_FAB_9</cp:lastModifiedBy>
  <cp:revision>117</cp:revision>
  <dcterms:created xsi:type="dcterms:W3CDTF">2020-08-22T16:53:36Z</dcterms:created>
  <dcterms:modified xsi:type="dcterms:W3CDTF">2026-03-07T16:30:46Z</dcterms:modified>
</cp:coreProperties>
</file>