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6" r:id="rId2"/>
    <p:sldId id="257" r:id="rId3"/>
    <p:sldId id="438" r:id="rId4"/>
    <p:sldId id="439" r:id="rId5"/>
    <p:sldId id="440" r:id="rId6"/>
    <p:sldId id="432" r:id="rId7"/>
    <p:sldId id="441" r:id="rId8"/>
    <p:sldId id="445" r:id="rId9"/>
    <p:sldId id="442" r:id="rId10"/>
    <p:sldId id="448" r:id="rId11"/>
    <p:sldId id="433" r:id="rId12"/>
    <p:sldId id="449" r:id="rId13"/>
    <p:sldId id="450" r:id="rId14"/>
    <p:sldId id="451" r:id="rId15"/>
    <p:sldId id="446" r:id="rId16"/>
    <p:sldId id="422" r:id="rId17"/>
    <p:sldId id="452" r:id="rId18"/>
    <p:sldId id="453" r:id="rId19"/>
    <p:sldId id="436" r:id="rId20"/>
    <p:sldId id="454" r:id="rId21"/>
    <p:sldId id="455" r:id="rId22"/>
    <p:sldId id="456" r:id="rId23"/>
    <p:sldId id="457" r:id="rId24"/>
    <p:sldId id="434" r:id="rId25"/>
    <p:sldId id="458" r:id="rId26"/>
    <p:sldId id="459" r:id="rId27"/>
    <p:sldId id="435" r:id="rId28"/>
    <p:sldId id="460" r:id="rId29"/>
    <p:sldId id="461" r:id="rId30"/>
    <p:sldId id="437" r:id="rId31"/>
    <p:sldId id="462" r:id="rId32"/>
    <p:sldId id="463" r:id="rId33"/>
    <p:sldId id="464"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33"/>
    <a:srgbClr val="5C2C04"/>
    <a:srgbClr val="66FFFF"/>
    <a:srgbClr val="FF99CC"/>
    <a:srgbClr val="AC8300"/>
    <a:srgbClr val="003300"/>
    <a:srgbClr val="552579"/>
    <a:srgbClr val="006600"/>
    <a:srgbClr val="1D188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591" autoAdjust="0"/>
    <p:restoredTop sz="86432" autoAdjust="0"/>
  </p:normalViewPr>
  <p:slideViewPr>
    <p:cSldViewPr>
      <p:cViewPr varScale="1">
        <p:scale>
          <a:sx n="70" d="100"/>
          <a:sy n="70" d="100"/>
        </p:scale>
        <p:origin x="-1578" y="-102"/>
      </p:cViewPr>
      <p:guideLst>
        <p:guide orient="horz" pos="2160"/>
        <p:guide pos="2880"/>
      </p:guideLst>
    </p:cSldViewPr>
  </p:slideViewPr>
  <p:outlineViewPr>
    <p:cViewPr>
      <p:scale>
        <a:sx n="33" d="100"/>
        <a:sy n="33" d="100"/>
      </p:scale>
      <p:origin x="0" y="20285"/>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2/20/2026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2/20/2026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2/20/2026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2/20/2026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2/20/2026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2/20/2026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2/20/2026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2/20/2026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66FFFF"/>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FEBRUARY </a:t>
            </a:r>
            <a:r>
              <a:rPr lang="en-US" b="1" dirty="0" smtClean="0">
                <a:solidFill>
                  <a:schemeClr val="tx1"/>
                </a:solidFill>
              </a:rPr>
              <a:t>22</a:t>
            </a:r>
            <a:r>
              <a:rPr lang="en-US" b="1" baseline="30000" dirty="0" smtClean="0">
                <a:solidFill>
                  <a:schemeClr val="tx1"/>
                </a:solidFill>
              </a:rPr>
              <a:t>ND</a:t>
            </a:r>
            <a:r>
              <a:rPr lang="en-US" b="1" dirty="0" smtClean="0">
                <a:solidFill>
                  <a:schemeClr val="tx1"/>
                </a:solidFill>
              </a:rPr>
              <a:t> </a:t>
            </a:r>
            <a:r>
              <a:rPr lang="en-US" b="1" dirty="0" smtClean="0">
                <a:solidFill>
                  <a:schemeClr val="tx1"/>
                </a:solidFill>
              </a:rPr>
              <a:t>2026</a:t>
            </a:r>
            <a:r>
              <a:rPr lang="en-US" b="1" dirty="0" smtClean="0">
                <a:solidFill>
                  <a:schemeClr val="tx1"/>
                </a:solidFill>
              </a:rPr>
              <a:t/>
            </a:r>
            <a:br>
              <a:rPr lang="en-US" b="1" dirty="0" smtClean="0">
                <a:solidFill>
                  <a:schemeClr val="tx1"/>
                </a:solidFill>
              </a:rPr>
            </a:br>
            <a:r>
              <a:rPr lang="en-US" b="1" dirty="0" smtClean="0">
                <a:solidFill>
                  <a:srgbClr val="C00000"/>
                </a:solidFill>
                <a:latin typeface="Agency FB" pitchFamily="34" charset="0"/>
              </a:rPr>
              <a:t>Sermon by Pastor </a:t>
            </a:r>
            <a:r>
              <a:rPr lang="en-US" b="1" dirty="0" smtClean="0">
                <a:solidFill>
                  <a:srgbClr val="C00000"/>
                </a:solidFill>
                <a:latin typeface="Agency FB" pitchFamily="34" charset="0"/>
              </a:rPr>
              <a:t>DAMBREVILLE  CHERY</a:t>
            </a:r>
            <a:endParaRPr lang="en-US" dirty="0">
              <a:solidFill>
                <a:srgbClr val="C00000"/>
              </a:solidFill>
              <a:latin typeface="Agency FB" pitchFamily="34" charset="0"/>
            </a:endParaRPr>
          </a:p>
        </p:txBody>
      </p:sp>
      <p:sp>
        <p:nvSpPr>
          <p:cNvPr id="3" name="Subtitle 2"/>
          <p:cNvSpPr>
            <a:spLocks noGrp="1"/>
          </p:cNvSpPr>
          <p:nvPr>
            <p:ph type="subTitle" idx="1"/>
          </p:nvPr>
        </p:nvSpPr>
        <p:spPr>
          <a:xfrm>
            <a:off x="0" y="2743200"/>
            <a:ext cx="9144000" cy="41148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r>
              <a:rPr lang="fr-FR" sz="4800" b="1" dirty="0" smtClean="0">
                <a:solidFill>
                  <a:schemeClr val="tx1"/>
                </a:solidFill>
                <a:latin typeface="Copperplate Gothic Bold" pitchFamily="34" charset="0"/>
              </a:rPr>
              <a:t>Le </a:t>
            </a:r>
            <a:r>
              <a:rPr lang="fr-FR" sz="4800" b="1" dirty="0" smtClean="0">
                <a:solidFill>
                  <a:schemeClr val="tx1"/>
                </a:solidFill>
                <a:latin typeface="Copperplate Gothic Bold" pitchFamily="34" charset="0"/>
              </a:rPr>
              <a:t>Chrétien, </a:t>
            </a:r>
            <a:endParaRPr lang="fr-FR" sz="4800" b="1" dirty="0" smtClean="0">
              <a:solidFill>
                <a:schemeClr val="tx1"/>
              </a:solidFill>
              <a:latin typeface="Copperplate Gothic Bold" pitchFamily="34" charset="0"/>
            </a:endParaRPr>
          </a:p>
          <a:p>
            <a:r>
              <a:rPr lang="fr-FR" sz="4800" b="1" dirty="0" smtClean="0">
                <a:solidFill>
                  <a:schemeClr val="tx1"/>
                </a:solidFill>
                <a:latin typeface="Copperplate Gothic Bold" pitchFamily="34" charset="0"/>
              </a:rPr>
              <a:t>Votre </a:t>
            </a:r>
            <a:r>
              <a:rPr lang="fr-FR" sz="4800" b="1" dirty="0" smtClean="0">
                <a:solidFill>
                  <a:schemeClr val="tx1"/>
                </a:solidFill>
                <a:latin typeface="Copperplate Gothic Bold" pitchFamily="34" charset="0"/>
              </a:rPr>
              <a:t>Responsabilité Dans le Monde </a:t>
            </a:r>
            <a:endParaRPr lang="fr-FR" sz="4800" b="1" dirty="0" smtClean="0">
              <a:solidFill>
                <a:schemeClr val="tx1"/>
              </a:solidFill>
              <a:latin typeface="Copperplate Gothic Bold" pitchFamily="34" charset="0"/>
            </a:endParaRPr>
          </a:p>
          <a:p>
            <a:r>
              <a:rPr lang="fr-FR" sz="4800" b="1" dirty="0" smtClean="0">
                <a:solidFill>
                  <a:schemeClr val="tx1"/>
                </a:solidFill>
                <a:latin typeface="Copperplate Gothic Bold" pitchFamily="34" charset="0"/>
              </a:rPr>
              <a:t>Où </a:t>
            </a:r>
            <a:r>
              <a:rPr lang="fr-FR" sz="4800" b="1" dirty="0" smtClean="0">
                <a:solidFill>
                  <a:schemeClr val="tx1"/>
                </a:solidFill>
                <a:latin typeface="Copperplate Gothic Bold" pitchFamily="34" charset="0"/>
              </a:rPr>
              <a:t>Vous Vivez.</a:t>
            </a:r>
            <a:endParaRPr lang="en-US" sz="4800" dirty="0">
              <a:solidFill>
                <a:schemeClr val="tx1"/>
              </a:solidFill>
              <a:latin typeface="Copperplate Gothic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just"/>
            <a:r>
              <a:rPr lang="fr-FR" sz="4800" b="1" dirty="0" smtClean="0">
                <a:solidFill>
                  <a:srgbClr val="FF0000"/>
                </a:solidFill>
                <a:latin typeface="Arial Rounded MT Bold" pitchFamily="34" charset="0"/>
              </a:rPr>
              <a:t>Lecture: 2 Chroniques 7:11-16. </a:t>
            </a:r>
            <a:endParaRPr lang="en-US" sz="4800" dirty="0" smtClean="0">
              <a:solidFill>
                <a:srgbClr val="FF0000"/>
              </a:solidFill>
              <a:latin typeface="Arial Rounded MT Bold" pitchFamily="34" charset="0"/>
            </a:endParaRPr>
          </a:p>
          <a:p>
            <a:pPr algn="just"/>
            <a:r>
              <a:rPr lang="fr-FR" sz="4800" dirty="0" smtClean="0">
                <a:solidFill>
                  <a:srgbClr val="0000FF"/>
                </a:solidFill>
                <a:latin typeface="Arial Rounded MT Bold" pitchFamily="34" charset="0"/>
              </a:rPr>
              <a:t>11 Lorsque Salomon eut achevé la maison de l'Éternel et la maison du roi, et qu'il eut réussi dans tout ce qu'il s'était proposé de faire dans la maison de l'Éternel et dans la maison du roi,</a:t>
            </a:r>
            <a:endParaRPr lang="en-US" sz="4800" dirty="0" smtClean="0">
              <a:solidFill>
                <a:srgbClr val="0000FF"/>
              </a:solidFill>
              <a:latin typeface="Arial Rounded MT Bold" pitchFamily="34" charset="0"/>
            </a:endParaRPr>
          </a:p>
          <a:p>
            <a:pPr algn="just"/>
            <a:r>
              <a:rPr lang="fr-FR" sz="4800" dirty="0" smtClean="0">
                <a:solidFill>
                  <a:srgbClr val="FF0000"/>
                </a:solidFill>
                <a:latin typeface="Arial Rounded MT Bold" pitchFamily="34" charset="0"/>
              </a:rPr>
              <a:t> 12 ¶ l'Éternel apparut à Salomon pendant la nuit, et lui dit: J'exauce ta prière, et je choisis ce lieu comme la maison où l'on devra m'offrir des sacrifices.</a:t>
            </a:r>
            <a:endParaRPr lang="en-US" sz="4800" dirty="0" smtClean="0">
              <a:solidFill>
                <a:srgbClr val="FF0000"/>
              </a:solidFill>
              <a:latin typeface="Arial Rounded MT Bold" pitchFamily="34" charset="0"/>
            </a:endParaRPr>
          </a:p>
          <a:p>
            <a:pPr algn="just"/>
            <a:endParaRPr lang="en-US" sz="48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FF0000"/>
                </a:solidFill>
                <a:latin typeface="Arial Rounded MT Bold" pitchFamily="34" charset="0"/>
              </a:rPr>
              <a:t>13</a:t>
            </a:r>
            <a:r>
              <a:rPr lang="fr-FR" sz="4800" dirty="0" smtClean="0">
                <a:solidFill>
                  <a:srgbClr val="0000FF"/>
                </a:solidFill>
                <a:latin typeface="Arial Rounded MT Bold" pitchFamily="34" charset="0"/>
              </a:rPr>
              <a:t> </a:t>
            </a:r>
            <a:r>
              <a:rPr lang="fr-FR" sz="4800" dirty="0" smtClean="0">
                <a:solidFill>
                  <a:srgbClr val="0000FF"/>
                </a:solidFill>
                <a:latin typeface="Arial Rounded MT Bold" pitchFamily="34" charset="0"/>
              </a:rPr>
              <a:t>Quand je fermerai le ciel et qu'il n'y aura point de pluie, quand j'ordonnerai aux sauterelles de consumer le pays, quand j'enverrai la peste parmi mon peuple;</a:t>
            </a:r>
            <a:endParaRPr lang="en-US" sz="4800" dirty="0" smtClean="0">
              <a:solidFill>
                <a:srgbClr val="0000FF"/>
              </a:solidFill>
              <a:latin typeface="Arial Rounded MT Bold" pitchFamily="34" charset="0"/>
            </a:endParaRPr>
          </a:p>
          <a:p>
            <a:pPr algn="just"/>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FF0000"/>
                </a:solidFill>
                <a:latin typeface="Arial Rounded MT Bold" pitchFamily="34" charset="0"/>
              </a:rPr>
              <a:t>14</a:t>
            </a:r>
            <a:r>
              <a:rPr lang="fr-FR" sz="4800" dirty="0" smtClean="0">
                <a:solidFill>
                  <a:srgbClr val="0000FF"/>
                </a:solidFill>
                <a:latin typeface="Arial Rounded MT Bold" pitchFamily="34" charset="0"/>
              </a:rPr>
              <a:t> </a:t>
            </a:r>
            <a:r>
              <a:rPr lang="fr-FR" sz="4800" dirty="0" smtClean="0">
                <a:solidFill>
                  <a:srgbClr val="0000FF"/>
                </a:solidFill>
                <a:latin typeface="Arial Rounded MT Bold" pitchFamily="34" charset="0"/>
              </a:rPr>
              <a:t>si mon peuple sur qui est invoqué mon nom s'humilie, prie, et cherche ma face, et s'il se détourne de ses mauvaises voies, -je l'exaucerai des cieux, je lui pardonnerai son péché, et je guérirai son pays.</a:t>
            </a:r>
            <a:endParaRPr lang="en-US" sz="4800" dirty="0" smtClean="0">
              <a:solidFill>
                <a:srgbClr val="0000FF"/>
              </a:solidFill>
              <a:latin typeface="Arial Rounded MT Bold" pitchFamily="34" charset="0"/>
            </a:endParaRPr>
          </a:p>
          <a:p>
            <a:pPr algn="just"/>
            <a:endParaRPr lang="en-US" sz="48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800" dirty="0" smtClean="0">
                <a:solidFill>
                  <a:srgbClr val="0000FF"/>
                </a:solidFill>
                <a:latin typeface="Arial Rounded MT Bold" pitchFamily="34" charset="0"/>
              </a:rPr>
              <a:t>15 </a:t>
            </a:r>
            <a:r>
              <a:rPr lang="fr-FR" sz="4800" dirty="0" smtClean="0">
                <a:solidFill>
                  <a:srgbClr val="0000FF"/>
                </a:solidFill>
                <a:latin typeface="Arial Rounded MT Bold" pitchFamily="34" charset="0"/>
              </a:rPr>
              <a:t>Mes yeux seront ouverts désormais, et mes oreilles seront attentives à la prière faite en ce lieu.</a:t>
            </a:r>
            <a:endParaRPr lang="en-US" sz="4800" dirty="0" smtClean="0">
              <a:solidFill>
                <a:srgbClr val="0000FF"/>
              </a:solidFill>
              <a:latin typeface="Arial Rounded MT Bold" pitchFamily="34" charset="0"/>
            </a:endParaRPr>
          </a:p>
          <a:p>
            <a:pPr algn="just"/>
            <a:r>
              <a:rPr lang="fr-FR" sz="4800" dirty="0" smtClean="0">
                <a:solidFill>
                  <a:srgbClr val="FF0000"/>
                </a:solidFill>
                <a:latin typeface="Arial Rounded MT Bold" pitchFamily="34" charset="0"/>
              </a:rPr>
              <a:t> 16 Maintenant, je choisis et je sanctifie cette maison pour que mon nom y réside à jamais, et j'aurai toujours là mes yeux et mon codeur.</a:t>
            </a:r>
            <a:endParaRPr lang="en-US" sz="48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lgn="just"/>
            <a:r>
              <a:rPr lang="fr-FR" sz="4400" dirty="0" smtClean="0">
                <a:latin typeface="Arial Rounded MT Bold" pitchFamily="34" charset="0"/>
              </a:rPr>
              <a:t>La situation mondiale se détériore chaque jour sous nos yeux. Quelle est la cause ?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Faisons un rappel de la création de l’homme. </a:t>
            </a:r>
            <a:endParaRPr lang="en-US" sz="4400" dirty="0" smtClean="0">
              <a:solidFill>
                <a:srgbClr val="C00000"/>
              </a:solidFill>
              <a:latin typeface="Arial Rounded MT Bold" pitchFamily="34" charset="0"/>
            </a:endParaRPr>
          </a:p>
          <a:p>
            <a:pPr algn="just"/>
            <a:r>
              <a:rPr lang="fr-FR" sz="4400" b="1" dirty="0" smtClean="0">
                <a:latin typeface="Arial Rounded MT Bold" pitchFamily="34" charset="0"/>
              </a:rPr>
              <a:t>Genèse 1:26-31.</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26 ¶ Puis Dieu dit: Faisons l'homme à notre image, selon notre ressemblance, et qu'il domine sur les poissons de la mer, sur les oiseaux du ciel, sur le bétail, sur toute la terre, et sur tous les reptiles qui rampent sur la terre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dirty="0" smtClean="0">
                <a:latin typeface="Arial Rounded MT Bold" pitchFamily="34" charset="0"/>
              </a:rPr>
              <a:t>27 </a:t>
            </a:r>
            <a:r>
              <a:rPr lang="fr-FR" sz="4400" dirty="0" smtClean="0">
                <a:latin typeface="Arial Rounded MT Bold" pitchFamily="34" charset="0"/>
              </a:rPr>
              <a:t>Dieu créa l'homme à son image, il le créa à l'image de Dieu, il créa l'homme et la femme.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28 Dieu les bénit, et Dieu leur dit: Soyez féconds, multipliez, remplissez la terre, et l'assujettissez; et dominez sur les poissons de la mer, sur les oiseaux du ciel, et sur tout animal qui se meut sur la terre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solidFill>
                  <a:srgbClr val="C00000"/>
                </a:solidFill>
                <a:latin typeface="Arial Rounded MT Bold" pitchFamily="34" charset="0"/>
              </a:rPr>
              <a:t>29</a:t>
            </a:r>
            <a:r>
              <a:rPr lang="fr-FR" sz="4400" dirty="0" smtClean="0">
                <a:latin typeface="Arial Rounded MT Bold" pitchFamily="34" charset="0"/>
              </a:rPr>
              <a:t> </a:t>
            </a:r>
            <a:r>
              <a:rPr lang="fr-FR" sz="4400" dirty="0" smtClean="0">
                <a:latin typeface="Arial Rounded MT Bold" pitchFamily="34" charset="0"/>
              </a:rPr>
              <a:t>¶ Et Dieu dit: Voici, je vous donne toute herbe portant de la semence et qui est à la surface de toute la terre, et tout arbre ayant en lui du fruit d'arbre et portant de la semence: ce sera votre nourriture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30 </a:t>
            </a:r>
            <a:r>
              <a:rPr lang="fr-FR" sz="4400" dirty="0" smtClean="0">
                <a:latin typeface="Arial Rounded MT Bold" pitchFamily="34" charset="0"/>
              </a:rPr>
              <a:t>Et à tout animal de la terre, à tout oiseau du ciel, et à tout ce qui se meut sur la terre, ayant en soi un souffle de vie, je donne toute herbe verte pour nourriture. Et cela fut ainsi.</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31 ¶ Dieu vit tout ce qu'il avait fait et voici, cela était très bon. Ainsi, il y eut un soir, et il y eut un matin: ce fut le sixième jour. </a:t>
            </a:r>
            <a:endParaRPr lang="en-US" sz="4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CFF33"/>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dirty="0" smtClean="0">
                <a:latin typeface="Arial Rounded MT Bold" pitchFamily="34" charset="0"/>
              </a:rPr>
              <a:t>L’homme a été créé à l’image et à la ressemblance de Dieu, mais en désobéissant la loi divine, l’homme a perdu le contact avec Son Créateur qui lui-même a déjà prévu La Rédemption, </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Ge 3:15 Je mettrai inimitié entre toi et la femme, entre ta postérité et sa postérité: celle-ci t'écrasera la tête, et tu lui blesseras le talon</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CFF33"/>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dirty="0" smtClean="0">
                <a:latin typeface="Arial Rounded MT Bold" pitchFamily="34" charset="0"/>
              </a:rPr>
              <a:t>La </a:t>
            </a:r>
            <a:r>
              <a:rPr lang="fr-FR" sz="4400" dirty="0" smtClean="0">
                <a:latin typeface="Arial Rounded MT Bold" pitchFamily="34" charset="0"/>
              </a:rPr>
              <a:t>solution a cette rupture réside dans la soumission à notre Dieu.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A mesure que l’humanité progresse l’immoralité se multiplie sur toute la ligne. Voir 2 </a:t>
            </a:r>
            <a:r>
              <a:rPr lang="fr-FR" sz="4400" dirty="0" smtClean="0">
                <a:solidFill>
                  <a:srgbClr val="0000FF"/>
                </a:solidFill>
                <a:latin typeface="Arial Rounded MT Bold" pitchFamily="34" charset="0"/>
              </a:rPr>
              <a:t>Timothée </a:t>
            </a:r>
            <a:r>
              <a:rPr lang="fr-FR" sz="4400" dirty="0" smtClean="0">
                <a:solidFill>
                  <a:srgbClr val="0000FF"/>
                </a:solidFill>
                <a:latin typeface="Arial Rounded MT Bold" pitchFamily="34" charset="0"/>
              </a:rPr>
              <a:t>3:1-6.</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Si nous, les chrétiens, sommes confrontés à des situations intenables qui demandent une solution dans l’immédiat!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CFF33"/>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solidFill>
                  <a:srgbClr val="0000FF"/>
                </a:solidFill>
                <a:latin typeface="Arial Rounded MT Bold" pitchFamily="34" charset="0"/>
              </a:rPr>
              <a:t>Voir </a:t>
            </a:r>
            <a:r>
              <a:rPr lang="fr-FR" sz="4400" dirty="0" smtClean="0">
                <a:solidFill>
                  <a:srgbClr val="0000FF"/>
                </a:solidFill>
                <a:latin typeface="Arial Rounded MT Bold" pitchFamily="34" charset="0"/>
              </a:rPr>
              <a:t>2 </a:t>
            </a:r>
            <a:r>
              <a:rPr lang="fr-FR" sz="4400" dirty="0" smtClean="0">
                <a:solidFill>
                  <a:srgbClr val="0000FF"/>
                </a:solidFill>
                <a:latin typeface="Arial Rounded MT Bold" pitchFamily="34" charset="0"/>
              </a:rPr>
              <a:t>Timothée </a:t>
            </a:r>
            <a:r>
              <a:rPr lang="fr-FR" sz="4400" dirty="0" smtClean="0">
                <a:solidFill>
                  <a:srgbClr val="0000FF"/>
                </a:solidFill>
                <a:latin typeface="Arial Rounded MT Bold" pitchFamily="34" charset="0"/>
              </a:rPr>
              <a:t>3:1-6</a:t>
            </a:r>
            <a:r>
              <a:rPr lang="fr-FR" sz="4400" dirty="0" smtClean="0">
                <a:solidFill>
                  <a:srgbClr val="0000FF"/>
                </a:solidFill>
                <a:latin typeface="Arial Rounded MT Bold" pitchFamily="34" charset="0"/>
              </a:rPr>
              <a:t>.</a:t>
            </a:r>
          </a:p>
          <a:p>
            <a:pPr lvl="0" algn="just"/>
            <a:r>
              <a:rPr lang="fr-FR" sz="4400" dirty="0" smtClean="0">
                <a:solidFill>
                  <a:schemeClr val="tx1"/>
                </a:solidFill>
                <a:latin typeface="Arial Rounded MT Bold" pitchFamily="34" charset="0"/>
              </a:rPr>
              <a:t>1 </a:t>
            </a:r>
            <a:r>
              <a:rPr lang="fr-FR" sz="4400" dirty="0" smtClean="0">
                <a:solidFill>
                  <a:schemeClr val="tx1"/>
                </a:solidFill>
                <a:latin typeface="Arial Rounded MT Bold" pitchFamily="34" charset="0"/>
              </a:rPr>
              <a:t>¶ Sache que, dans les derniers jours, il y aura des temps difficiles.</a:t>
            </a:r>
          </a:p>
          <a:p>
            <a:pPr lvl="0" algn="just"/>
            <a:r>
              <a:rPr lang="fr-FR" sz="4400" dirty="0" smtClean="0">
                <a:solidFill>
                  <a:srgbClr val="0000FF"/>
                </a:solidFill>
                <a:latin typeface="Arial Rounded MT Bold" pitchFamily="34" charset="0"/>
              </a:rPr>
              <a:t> 2 Car les hommes seront égoïstes, amis de l'argent, fanfarons, hautains, blasphémateurs, rebelles à leurs parents, ingrats, irréligieux</a:t>
            </a:r>
            <a:r>
              <a:rPr lang="fr-FR" sz="4400" dirty="0" smtClean="0">
                <a:solidFill>
                  <a:srgbClr val="0000FF"/>
                </a:solidFill>
                <a:latin typeface="Arial Rounded MT Bold" pitchFamily="34" charset="0"/>
              </a:rPr>
              <a:t>,</a:t>
            </a:r>
            <a:endParaRPr lang="fr-FR"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CFF33"/>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solidFill>
                  <a:srgbClr val="0000FF"/>
                </a:solidFill>
                <a:latin typeface="Arial Rounded MT Bold" pitchFamily="34" charset="0"/>
              </a:rPr>
              <a:t>3 </a:t>
            </a:r>
            <a:r>
              <a:rPr lang="fr-FR" sz="4800" dirty="0" smtClean="0">
                <a:solidFill>
                  <a:srgbClr val="0000FF"/>
                </a:solidFill>
                <a:latin typeface="Arial Rounded MT Bold" pitchFamily="34" charset="0"/>
              </a:rPr>
              <a:t>insensibles, déloyaux, calomniateurs, intempérants, cruels, ennemis des gens de bien,</a:t>
            </a:r>
          </a:p>
          <a:p>
            <a:pPr lvl="0" algn="just"/>
            <a:r>
              <a:rPr lang="fr-FR" sz="4800" dirty="0" smtClean="0">
                <a:solidFill>
                  <a:schemeClr val="tx1"/>
                </a:solidFill>
                <a:latin typeface="Arial Rounded MT Bold" pitchFamily="34" charset="0"/>
              </a:rPr>
              <a:t> 4 traîtres, emportés, enflés d'orgueil, aimant le plaisir plus que Dieu,</a:t>
            </a:r>
          </a:p>
          <a:p>
            <a:pPr lvl="0" algn="just"/>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CFF33"/>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dirty="0" smtClean="0">
                <a:solidFill>
                  <a:srgbClr val="0000FF"/>
                </a:solidFill>
                <a:latin typeface="Arial Rounded MT Bold" pitchFamily="34" charset="0"/>
              </a:rPr>
              <a:t>5 </a:t>
            </a:r>
            <a:r>
              <a:rPr lang="fr-FR" sz="4400" dirty="0" smtClean="0">
                <a:solidFill>
                  <a:srgbClr val="0000FF"/>
                </a:solidFill>
                <a:latin typeface="Arial Rounded MT Bold" pitchFamily="34" charset="0"/>
              </a:rPr>
              <a:t>ayant l'apparence de la piété, mais reniant ce qui en fait la force. Éloigne-toi de ces hommes-là.</a:t>
            </a:r>
          </a:p>
          <a:p>
            <a:pPr lvl="0" algn="just"/>
            <a:r>
              <a:rPr lang="fr-FR" sz="4400" dirty="0" smtClean="0">
                <a:solidFill>
                  <a:schemeClr val="tx1"/>
                </a:solidFill>
                <a:latin typeface="Arial Rounded MT Bold" pitchFamily="34" charset="0"/>
              </a:rPr>
              <a:t> 6 Il en est parmi eux qui s'introduisent dans les maisons, et qui captivent des femmes d'un esprit faible et borné, chargées de péchés, agitées par des passions de toute espèce,</a:t>
            </a:r>
            <a:endParaRPr lang="en-US" sz="4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CFF33"/>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solidFill>
                  <a:srgbClr val="0000FF"/>
                </a:solidFill>
                <a:latin typeface="Arial Rounded MT Bold" pitchFamily="34" charset="0"/>
              </a:rPr>
              <a:t>Si </a:t>
            </a:r>
            <a:r>
              <a:rPr lang="fr-FR" sz="4400" dirty="0" smtClean="0">
                <a:solidFill>
                  <a:srgbClr val="0000FF"/>
                </a:solidFill>
                <a:latin typeface="Arial Rounded MT Bold" pitchFamily="34" charset="0"/>
              </a:rPr>
              <a:t>nous, les chrétiens, sommes confrontés à des situations intenables qui demandent une solution dans l’immédiat!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Dans les versets de 2 </a:t>
            </a:r>
            <a:r>
              <a:rPr lang="fr-FR" sz="4400" dirty="0" err="1" smtClean="0">
                <a:latin typeface="Arial Rounded MT Bold" pitchFamily="34" charset="0"/>
              </a:rPr>
              <a:t>Chron</a:t>
            </a:r>
            <a:r>
              <a:rPr lang="fr-FR" sz="4400" dirty="0" smtClean="0">
                <a:latin typeface="Arial Rounded MT Bold" pitchFamily="34" charset="0"/>
              </a:rPr>
              <a:t> 7:14 Dieu a intimé l’ordre: comment devons-nous chercher la solution aux problèmes auxquels vous et moi nous confrontons.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400" dirty="0" smtClean="0">
                <a:latin typeface="Arial Rounded MT Bold" pitchFamily="34" charset="0"/>
              </a:rPr>
              <a:t>Le Seigneur a tracé un plan de solution pour la délivrance de la Nation que Salomon dirigeait.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Voici les conditions nécessaires à un pardon national des péchés d’Israël d’alors.</a:t>
            </a:r>
            <a:endParaRPr lang="en-US" sz="4400" dirty="0" smtClean="0">
              <a:solidFill>
                <a:srgbClr val="C00000"/>
              </a:solidFill>
              <a:latin typeface="Arial Rounded MT Bold" pitchFamily="34" charset="0"/>
            </a:endParaRPr>
          </a:p>
          <a:p>
            <a:pPr algn="just"/>
            <a:r>
              <a:rPr lang="fr-FR" sz="4400" b="1" dirty="0" smtClean="0">
                <a:latin typeface="Arial Rounded MT Bold" pitchFamily="34" charset="0"/>
              </a:rPr>
              <a:t>1)L’humilité-</a:t>
            </a:r>
            <a:endParaRPr lang="en-US" sz="4400" dirty="0" smtClean="0">
              <a:latin typeface="Arial Rounded MT Bold" pitchFamily="34" charset="0"/>
            </a:endParaRPr>
          </a:p>
          <a:p>
            <a:pPr algn="just"/>
            <a:r>
              <a:rPr lang="fr-FR" sz="4400" b="1" dirty="0" smtClean="0">
                <a:latin typeface="Arial Rounded MT Bold" pitchFamily="34" charset="0"/>
              </a:rPr>
              <a:t>2) la prière-</a:t>
            </a:r>
            <a:endParaRPr lang="en-US" sz="4400" dirty="0" smtClean="0">
              <a:latin typeface="Arial Rounded MT Bold" pitchFamily="34" charset="0"/>
            </a:endParaRPr>
          </a:p>
          <a:p>
            <a:pPr algn="just"/>
            <a:r>
              <a:rPr lang="fr-FR" sz="4400" b="1" dirty="0" smtClean="0">
                <a:latin typeface="Arial Rounded MT Bold" pitchFamily="34" charset="0"/>
              </a:rPr>
              <a:t>3) la recherche de Dieu-</a:t>
            </a:r>
            <a:endParaRPr lang="en-US" sz="4400" dirty="0" smtClean="0">
              <a:latin typeface="Arial Rounded MT Bold" pitchFamily="34" charset="0"/>
            </a:endParaRPr>
          </a:p>
          <a:p>
            <a:pPr algn="just"/>
            <a:r>
              <a:rPr lang="fr-FR" sz="4400" b="1" dirty="0" smtClean="0">
                <a:latin typeface="Arial Rounded MT Bold" pitchFamily="34" charset="0"/>
              </a:rPr>
              <a:t>4) La repentance.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fr-FR" sz="4400" dirty="0" smtClean="0">
                <a:latin typeface="Arial Rounded MT Bold" pitchFamily="34" charset="0"/>
              </a:rPr>
              <a:t>S’humilier </a:t>
            </a:r>
            <a:r>
              <a:rPr lang="fr-FR" sz="4400" dirty="0" smtClean="0">
                <a:latin typeface="Arial Rounded MT Bold" pitchFamily="34" charset="0"/>
              </a:rPr>
              <a:t>c’est reconnaître notre dépendance du  Seigneur, réaliser que nous avons un besoin constant de Son soutien, s’agenouiller devant Dieu avec un cœur contrit.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La prière est un acte spirituel à Dieu sous formes d’adoration, d’actions de grâces, de demande et de supplications</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dirty="0" smtClean="0">
                <a:latin typeface="Arial Rounded MT Bold" pitchFamily="34" charset="0"/>
              </a:rPr>
              <a:t>Rechercher</a:t>
            </a:r>
            <a:r>
              <a:rPr lang="fr-FR" sz="4400" dirty="0" smtClean="0">
                <a:latin typeface="Arial Rounded MT Bold" pitchFamily="34" charset="0"/>
              </a:rPr>
              <a:t>, chercher. fouiller, examiner et penser soigneusement à ce qui a été mal fait.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Nous sommes tous créatures de Dieu mais nous devenons ses enfants en l’acceptant comme Notre Sauveur personnel. </a:t>
            </a:r>
            <a:endParaRPr lang="en-US" sz="4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800" b="1" dirty="0" smtClean="0">
                <a:solidFill>
                  <a:srgbClr val="0000FF"/>
                </a:solidFill>
                <a:latin typeface="Arial Rounded MT Bold" pitchFamily="34" charset="0"/>
              </a:rPr>
              <a:t>Jean:1:12</a:t>
            </a:r>
            <a:r>
              <a:rPr lang="fr-FR" sz="4800" dirty="0" smtClean="0">
                <a:solidFill>
                  <a:srgbClr val="0000FF"/>
                </a:solidFill>
                <a:latin typeface="Arial Rounded MT Bold" pitchFamily="34" charset="0"/>
              </a:rPr>
              <a:t> </a:t>
            </a:r>
            <a:r>
              <a:rPr lang="fr-FR" sz="4800" dirty="0" smtClean="0">
                <a:latin typeface="Arial Rounded MT Bold" pitchFamily="34" charset="0"/>
              </a:rPr>
              <a:t>Mais à tous ceux qui l'ont reçue, à ceux qui croient en son nom, elle a donné le pouvoir de devenir enfants de Dieu, lesquels sont nés,</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De même que nous avons Jésus comme Notre Médiateur auprès du Père, Jean 14:6 Jésus lui dit: Je suis le chemin, la vérité, et la vie. Nul ne vient au Père que par moi</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800" dirty="0" smtClean="0">
                <a:latin typeface="Arial Rounded MT Bold" pitchFamily="34" charset="0"/>
              </a:rPr>
              <a:t>Nous</a:t>
            </a:r>
            <a:r>
              <a:rPr lang="fr-FR" sz="4800" dirty="0" smtClean="0">
                <a:latin typeface="Arial Rounded MT Bold" pitchFamily="34" charset="0"/>
              </a:rPr>
              <a:t>, les Chrétiens, nous pouvons prier et demander à Dieu d’avoir pour notre Nation (notre famille) en déclin pitié.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Se détourner de nos iniquités, de nos erreurs, de nos mauvaises actions comme l’a fait Daniel dans sa prière à Dieu durant l’exil du peuple juif à Babylone</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800" dirty="0" smtClean="0">
                <a:latin typeface="Arial Rounded MT Bold" pitchFamily="34" charset="0"/>
              </a:rPr>
              <a:t>Nous </a:t>
            </a:r>
            <a:r>
              <a:rPr lang="fr-FR" sz="4800" dirty="0" smtClean="0">
                <a:latin typeface="Arial Rounded MT Bold" pitchFamily="34" charset="0"/>
              </a:rPr>
              <a:t>avons péché, nous avons commis l’iniquité, nous avons été méchants et rebelles… Daniel 9:5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Les Écritures nous disent: si nous confessons nos péchés, Le Seigneur est fidèle pour nous les pardonner. </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Le péché est une corruption morale des hommes qui s’oppose à la volonté divine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800" dirty="0" smtClean="0">
                <a:latin typeface="Arial Rounded MT Bold" pitchFamily="34" charset="0"/>
              </a:rPr>
              <a:t>Le </a:t>
            </a:r>
            <a:r>
              <a:rPr lang="fr-FR" sz="4800" dirty="0" smtClean="0">
                <a:latin typeface="Arial Rounded MT Bold" pitchFamily="34" charset="0"/>
              </a:rPr>
              <a:t>péché est une puissance qui rend nous rend esclaves et qui corrompt. Genèse 6;12 Dieu regarda la terre, et voici, elle était corrompue; car toute chair avait corrompu sa voie sur la terre.</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Nous devons sans cesse résister aux efforts de la tentation pour ne pas donner accès au malin. </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800" dirty="0" smtClean="0">
                <a:latin typeface="Arial Rounded MT Bold" pitchFamily="34" charset="0"/>
              </a:rPr>
              <a:t>Soumettez- </a:t>
            </a:r>
            <a:r>
              <a:rPr lang="fr-FR" sz="4800" dirty="0" smtClean="0">
                <a:latin typeface="Arial Rounded MT Bold" pitchFamily="34" charset="0"/>
              </a:rPr>
              <a:t>vous donc à Dieu, résister au diable et il fuira loin de vous. Jac4:7.</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En faisant la décantation de ce qui se déroule dans le monde religieux, par exemple des chrétiens se joignant à certaines sectes diaboliques sans s’en rendre compte : les loges pour jouir d’un statut social afin de se protéger… </a:t>
            </a:r>
            <a:endParaRPr lang="en-US" sz="48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fr-FR" sz="4400" dirty="0" smtClean="0">
                <a:latin typeface="Arial Rounded MT Bold" pitchFamily="34" charset="0"/>
              </a:rPr>
              <a:t>Pas de Salut qu’en Jésus ! </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Questionner votre conscience!</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Défendre une position contraire à l’étique chrétienne! Adultères que vous êtes! Ne savez-vous pas que l’amour du monde est inimitié contre Dieu? Celui donc qui veut être ami du monde se rend ennemi de Dieu. </a:t>
            </a:r>
            <a:r>
              <a:rPr lang="fr-FR" sz="4400" dirty="0" smtClean="0">
                <a:solidFill>
                  <a:srgbClr val="FF0000"/>
                </a:solidFill>
                <a:latin typeface="Arial Rounded MT Bold" pitchFamily="34" charset="0"/>
              </a:rPr>
              <a:t>Jacques 4:4. </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400" dirty="0" smtClean="0">
                <a:latin typeface="Arial Rounded MT Bold" pitchFamily="34" charset="0"/>
              </a:rPr>
              <a:t>Moise </a:t>
            </a:r>
            <a:r>
              <a:rPr lang="fr-FR" sz="4400" dirty="0" smtClean="0">
                <a:latin typeface="Arial Rounded MT Bold" pitchFamily="34" charset="0"/>
              </a:rPr>
              <a:t>à renoncé à tous ses privilèges en Égypte! Pourquoi? Pour défendre le peuple hébreu dont il est issu. </a:t>
            </a:r>
            <a:r>
              <a:rPr lang="fr-FR" sz="4400" dirty="0" err="1" smtClean="0">
                <a:latin typeface="Arial Rounded MT Bold" pitchFamily="34" charset="0"/>
              </a:rPr>
              <a:t>Heb</a:t>
            </a:r>
            <a:r>
              <a:rPr lang="fr-FR" sz="4400" dirty="0" smtClean="0">
                <a:latin typeface="Arial Rounded MT Bold" pitchFamily="34" charset="0"/>
              </a:rPr>
              <a:t> 11:24-25. </a:t>
            </a:r>
            <a:endParaRPr lang="en-US" sz="4400" dirty="0" smtClean="0">
              <a:latin typeface="Arial Rounded MT Bold" pitchFamily="34" charset="0"/>
            </a:endParaRPr>
          </a:p>
          <a:p>
            <a:pPr lvl="0" algn="just"/>
            <a:r>
              <a:rPr lang="fr-FR" sz="4400" dirty="0" err="1" smtClean="0">
                <a:solidFill>
                  <a:srgbClr val="FF0000"/>
                </a:solidFill>
                <a:latin typeface="Arial Rounded MT Bold" pitchFamily="34" charset="0"/>
              </a:rPr>
              <a:t>Heb</a:t>
            </a:r>
            <a:r>
              <a:rPr lang="fr-FR" sz="4400" dirty="0" smtClean="0">
                <a:solidFill>
                  <a:srgbClr val="FF0000"/>
                </a:solidFill>
                <a:latin typeface="Arial Rounded MT Bold" pitchFamily="34" charset="0"/>
              </a:rPr>
              <a:t> 11:24 C'est par la foi que Moïse, devenu grand, refusa d'être appelé fils de la fille de Pharaon</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400" dirty="0" smtClean="0">
                <a:latin typeface="Arial Rounded MT Bold" pitchFamily="34" charset="0"/>
              </a:rPr>
              <a:t>25 </a:t>
            </a:r>
            <a:r>
              <a:rPr lang="fr-FR" sz="4400" dirty="0" smtClean="0">
                <a:latin typeface="Arial Rounded MT Bold" pitchFamily="34" charset="0"/>
              </a:rPr>
              <a:t>aimant mieux être maltraité avec le peuple de Dieu que d'avoir pour un temps la jouissance du péché,</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De même que Le Seigneur se préoccupait de la misère de son en exil, il voit encore nos détresses aujourd’hui. </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dirty="0" smtClean="0">
                <a:latin typeface="Arial Rounded MT Bold" pitchFamily="34" charset="0"/>
              </a:rPr>
              <a:t>Crions à Lui pour qu’il intervienne et manifeste envers son  peuple, son église qui n’en peut plus!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 tableau de ce monde paraît plus que jamais sombre et grimaçant mais pour nous ses enfants c’est le moment de nous approcher plus près de Notre Dieu.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smtClean="0">
                <a:latin typeface="Arial Rounded MT Bold" pitchFamily="34" charset="0"/>
              </a:rPr>
              <a:t>Nous </a:t>
            </a:r>
            <a:r>
              <a:rPr lang="fr-FR" sz="4400" dirty="0" smtClean="0">
                <a:latin typeface="Arial Rounded MT Bold" pitchFamily="34" charset="0"/>
              </a:rPr>
              <a:t>ne devons pas regarder en arrière.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Histoire de Lot à propos de la destruction de Sodome et de Gomorrhe!</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Le conflit de guerre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 problème de la faim</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-Le problème de l’Immigration,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fr-FR" sz="4400" dirty="0" smtClean="0">
                <a:latin typeface="Arial Rounded MT Bold" pitchFamily="34" charset="0"/>
              </a:rPr>
              <a:t>ces </a:t>
            </a:r>
            <a:r>
              <a:rPr lang="fr-FR" sz="4400" dirty="0" smtClean="0">
                <a:latin typeface="Arial Rounded MT Bold" pitchFamily="34" charset="0"/>
              </a:rPr>
              <a:t>événements que nous ne pouvons pas ignorer seront le lot de notre quotidien avant l’enlèvement et le retour de Christ.</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Je vous conseille de vous référer aux Saintes Écritures: Matthieu 24; 2Timothee 3:1-9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Une guerre sans merci se livre chaque jour dans le monde visible et invisible. Où et quand a commencé cette guerre?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just"/>
            <a:r>
              <a:rPr lang="fr-FR" sz="4400" dirty="0" smtClean="0">
                <a:solidFill>
                  <a:srgbClr val="C00000"/>
                </a:solidFill>
                <a:latin typeface="Arial Rounded MT Bold" pitchFamily="34" charset="0"/>
              </a:rPr>
              <a:t>Lisons ensemble </a:t>
            </a:r>
            <a:r>
              <a:rPr lang="fr-FR" sz="4400" b="1" dirty="0" smtClean="0">
                <a:solidFill>
                  <a:srgbClr val="C00000"/>
                </a:solidFill>
                <a:latin typeface="Arial Rounded MT Bold" pitchFamily="34" charset="0"/>
              </a:rPr>
              <a:t>Ésaïe 14:12-16</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Isa 14:12 Te voilà tombé du ciel, Astre brillant, fils de l'aurore! Tu es abattu à terre, Toi, le vainqueur des nations!</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13 Tu disais en ton codeur: Je monterai au ciel, J'élèverai mon trône au-dessus des étoiles de Dieu; Je m'assiérai sur la montagne de l'assemblée, A l'extrémité du septentrion;</a:t>
            </a:r>
            <a:endParaRPr lang="en-US" sz="4400" dirty="0" smtClean="0">
              <a:solidFill>
                <a:srgbClr val="C00000"/>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just"/>
            <a:r>
              <a:rPr lang="fr-FR" sz="4400" dirty="0" smtClean="0">
                <a:latin typeface="Arial Rounded MT Bold" pitchFamily="34" charset="0"/>
              </a:rPr>
              <a:t>14 </a:t>
            </a:r>
            <a:r>
              <a:rPr lang="fr-FR" sz="4400" dirty="0" smtClean="0">
                <a:latin typeface="Arial Rounded MT Bold" pitchFamily="34" charset="0"/>
              </a:rPr>
              <a:t>Je monterai sur le sommet des nues, Je serai semblable au Très-Haut.</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15 Mais tu as été précipité dans le séjour des morts, Dans les profondeurs de la fosse.</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 16 Ceux qui te voient fixent sur toi leurs regards, Ils te considèrent attentivement: Est-ce là cet homme qui faisait trembler la terre, Qui ébranlait les royaumes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just"/>
            <a:r>
              <a:rPr lang="fr-FR" sz="4400" b="1" dirty="0" smtClean="0">
                <a:solidFill>
                  <a:srgbClr val="C00000"/>
                </a:solidFill>
                <a:latin typeface="Arial Rounded MT Bold" pitchFamily="34" charset="0"/>
              </a:rPr>
              <a:t>Genèse </a:t>
            </a:r>
            <a:r>
              <a:rPr lang="fr-FR" sz="4400" b="1" dirty="0" smtClean="0">
                <a:solidFill>
                  <a:srgbClr val="C00000"/>
                </a:solidFill>
                <a:latin typeface="Arial Rounded MT Bold" pitchFamily="34" charset="0"/>
              </a:rPr>
              <a:t>3:6-7</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Ge 3:6 ¶ La femme vit que l'arbre était bon à manger et agréable à la vue, et qu'il était précieux pour ouvrir l'intelligence; elle prit de son fruit, et en mangea; elle en donna aussi à son mari, qui était auprès d'elle, et il en mangea.</a:t>
            </a:r>
            <a:endParaRPr lang="en-US" sz="4400" dirty="0" smtClean="0">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dirty="0" smtClean="0">
                <a:latin typeface="Arial Rounded MT Bold" pitchFamily="34" charset="0"/>
              </a:rPr>
              <a:t>7 </a:t>
            </a:r>
            <a:r>
              <a:rPr lang="fr-FR" sz="4400" dirty="0" smtClean="0">
                <a:latin typeface="Arial Rounded MT Bold" pitchFamily="34" charset="0"/>
              </a:rPr>
              <a:t>Les yeux de l'un et de l'autre s'ouvrirent, ils connurent qu'ils étaient nus, et ayant cousu des feuilles de figuier, ils s'en firent des </a:t>
            </a:r>
            <a:r>
              <a:rPr lang="fr-FR" sz="4400" dirty="0" smtClean="0">
                <a:latin typeface="Arial Rounded MT Bold" pitchFamily="34" charset="0"/>
              </a:rPr>
              <a:t>ceintures.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Que </a:t>
            </a:r>
            <a:r>
              <a:rPr lang="fr-FR" sz="4400" dirty="0" smtClean="0">
                <a:solidFill>
                  <a:srgbClr val="C00000"/>
                </a:solidFill>
                <a:latin typeface="Arial Rounded MT Bold" pitchFamily="34" charset="0"/>
              </a:rPr>
              <a:t>Le Seigneur ouvre nos yeux. </a:t>
            </a:r>
            <a:endParaRPr lang="fr-FR" sz="4400" dirty="0" smtClean="0">
              <a:solidFill>
                <a:srgbClr val="C00000"/>
              </a:solidFill>
              <a:latin typeface="Arial Rounded MT Bold" pitchFamily="34" charset="0"/>
            </a:endParaRPr>
          </a:p>
          <a:p>
            <a:pPr lvl="0" algn="r"/>
            <a:r>
              <a:rPr lang="fr-FR" sz="4400" dirty="0" smtClean="0">
                <a:latin typeface="Arial Rounded MT Bold" pitchFamily="34" charset="0"/>
              </a:rPr>
              <a:t>Amen</a:t>
            </a:r>
            <a:r>
              <a:rPr lang="fr-FR" sz="4400" dirty="0" smtClean="0">
                <a:latin typeface="Arial Rounded MT Bold" pitchFamily="34" charset="0"/>
              </a:rPr>
              <a:t>.</a:t>
            </a:r>
            <a:endParaRPr lang="en-US" sz="4400" dirty="0" smtClean="0">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66518</TotalTime>
  <Words>1744</Words>
  <Application>Microsoft Office PowerPoint</Application>
  <PresentationFormat>On-screen Show (4:3)</PresentationFormat>
  <Paragraphs>83</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CHRIST THE ROCK CONGREGATION FEBRUARY 22ND 2026 Sermon by Pastor DAMBREVILLE  CHERY</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STEM_FAB_9</cp:lastModifiedBy>
  <cp:revision>108</cp:revision>
  <dcterms:created xsi:type="dcterms:W3CDTF">2020-08-22T16:53:36Z</dcterms:created>
  <dcterms:modified xsi:type="dcterms:W3CDTF">2026-02-21T00:26:14Z</dcterms:modified>
</cp:coreProperties>
</file>