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6" r:id="rId2"/>
    <p:sldId id="257" r:id="rId3"/>
    <p:sldId id="473" r:id="rId4"/>
    <p:sldId id="474" r:id="rId5"/>
    <p:sldId id="432" r:id="rId6"/>
    <p:sldId id="471" r:id="rId7"/>
    <p:sldId id="472" r:id="rId8"/>
    <p:sldId id="422" r:id="rId9"/>
    <p:sldId id="470" r:id="rId10"/>
    <p:sldId id="436" r:id="rId11"/>
    <p:sldId id="434" r:id="rId12"/>
    <p:sldId id="466" r:id="rId13"/>
    <p:sldId id="467" r:id="rId14"/>
    <p:sldId id="468" r:id="rId15"/>
    <p:sldId id="469" r:id="rId16"/>
    <p:sldId id="435" r:id="rId17"/>
    <p:sldId id="465" r:id="rId18"/>
    <p:sldId id="437" r:id="rId19"/>
    <p:sldId id="464" r:id="rId20"/>
    <p:sldId id="398" r:id="rId21"/>
    <p:sldId id="462" r:id="rId22"/>
    <p:sldId id="463" r:id="rId23"/>
    <p:sldId id="438" r:id="rId24"/>
    <p:sldId id="460" r:id="rId25"/>
    <p:sldId id="461" r:id="rId26"/>
    <p:sldId id="439" r:id="rId27"/>
    <p:sldId id="457" r:id="rId28"/>
    <p:sldId id="458" r:id="rId29"/>
    <p:sldId id="459" r:id="rId30"/>
    <p:sldId id="440" r:id="rId31"/>
    <p:sldId id="455" r:id="rId32"/>
    <p:sldId id="456" r:id="rId33"/>
    <p:sldId id="441" r:id="rId34"/>
    <p:sldId id="454" r:id="rId35"/>
    <p:sldId id="450" r:id="rId36"/>
    <p:sldId id="451" r:id="rId37"/>
    <p:sldId id="452" r:id="rId38"/>
    <p:sldId id="453" r:id="rId39"/>
    <p:sldId id="423" r:id="rId40"/>
    <p:sldId id="446" r:id="rId41"/>
    <p:sldId id="447" r:id="rId42"/>
    <p:sldId id="449" r:id="rId43"/>
    <p:sldId id="442" r:id="rId44"/>
    <p:sldId id="443" r:id="rId45"/>
    <p:sldId id="444" r:id="rId46"/>
    <p:sldId id="445"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AC8300"/>
    <a:srgbClr val="0000FF"/>
    <a:srgbClr val="006600"/>
    <a:srgbClr val="66FFFF"/>
    <a:srgbClr val="05E530"/>
    <a:srgbClr val="FF99CC"/>
    <a:srgbClr val="5C2C04"/>
    <a:srgbClr val="003300"/>
    <a:srgbClr val="55257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4591" autoAdjust="0"/>
    <p:restoredTop sz="86432" autoAdjust="0"/>
  </p:normalViewPr>
  <p:slideViewPr>
    <p:cSldViewPr>
      <p:cViewPr varScale="1">
        <p:scale>
          <a:sx n="70" d="100"/>
          <a:sy n="70" d="100"/>
        </p:scale>
        <p:origin x="-1578" y="-102"/>
      </p:cViewPr>
      <p:guideLst>
        <p:guide orient="horz" pos="2160"/>
        <p:guide pos="2880"/>
      </p:guideLst>
    </p:cSldViewPr>
  </p:slideViewPr>
  <p:outlineViewPr>
    <p:cViewPr>
      <p:scale>
        <a:sx n="33" d="100"/>
        <a:sy n="33" d="100"/>
      </p:scale>
      <p:origin x="0" y="20285"/>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2/26/2026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2/26/2026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2/26/2026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2/26/2026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2/26/2026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743199"/>
          </a:xfrm>
          <a:blipFill>
            <a:blip r:embed="rId2"/>
            <a:tile tx="0" ty="0" sx="100000" sy="100000" flip="none" algn="tl"/>
          </a:blip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accent3">
                    <a:lumMod val="50000"/>
                  </a:schemeClr>
                </a:solidFill>
              </a:rPr>
              <a:t>MARCH 1</a:t>
            </a:r>
            <a:r>
              <a:rPr lang="en-US" b="1" baseline="30000" dirty="0" smtClean="0">
                <a:solidFill>
                  <a:schemeClr val="accent3">
                    <a:lumMod val="50000"/>
                  </a:schemeClr>
                </a:solidFill>
              </a:rPr>
              <a:t>ST</a:t>
            </a:r>
            <a:r>
              <a:rPr lang="en-US" b="1" dirty="0" smtClean="0">
                <a:solidFill>
                  <a:schemeClr val="accent3">
                    <a:lumMod val="50000"/>
                  </a:schemeClr>
                </a:solidFill>
              </a:rPr>
              <a:t> </a:t>
            </a:r>
            <a:r>
              <a:rPr lang="en-US" b="1" dirty="0" smtClean="0">
                <a:solidFill>
                  <a:schemeClr val="accent3">
                    <a:lumMod val="50000"/>
                  </a:schemeClr>
                </a:solidFill>
              </a:rPr>
              <a:t>2026</a:t>
            </a:r>
            <a:r>
              <a:rPr lang="en-US" b="1" dirty="0" smtClean="0">
                <a:solidFill>
                  <a:schemeClr val="tx1"/>
                </a:solidFill>
              </a:rPr>
              <a:t/>
            </a:r>
            <a:br>
              <a:rPr lang="en-US" b="1" dirty="0" smtClean="0">
                <a:solidFill>
                  <a:schemeClr val="tx1"/>
                </a:solidFill>
              </a:rPr>
            </a:br>
            <a:r>
              <a:rPr lang="en-US" b="1" dirty="0" smtClean="0">
                <a:solidFill>
                  <a:srgbClr val="C00000"/>
                </a:solidFill>
                <a:latin typeface="Agency FB" pitchFamily="34" charset="0"/>
              </a:rPr>
              <a:t>Sermon by Pastor </a:t>
            </a:r>
            <a:r>
              <a:rPr lang="en-US" b="1" dirty="0" smtClean="0">
                <a:solidFill>
                  <a:srgbClr val="C00000"/>
                </a:solidFill>
                <a:latin typeface="Agency FB" pitchFamily="34" charset="0"/>
              </a:rPr>
              <a:t>MARC E SIMEON</a:t>
            </a:r>
            <a:endParaRPr lang="en-US" dirty="0">
              <a:solidFill>
                <a:srgbClr val="C00000"/>
              </a:solidFill>
              <a:latin typeface="Agency FB" pitchFamily="34" charset="0"/>
            </a:endParaRPr>
          </a:p>
        </p:txBody>
      </p:sp>
      <p:sp>
        <p:nvSpPr>
          <p:cNvPr id="3" name="Subtitle 2"/>
          <p:cNvSpPr>
            <a:spLocks noGrp="1"/>
          </p:cNvSpPr>
          <p:nvPr>
            <p:ph type="subTitle" idx="1"/>
          </p:nvPr>
        </p:nvSpPr>
        <p:spPr>
          <a:xfrm>
            <a:off x="0" y="2743200"/>
            <a:ext cx="9144000" cy="41148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r>
              <a:rPr lang="fr-FR" sz="4000" b="1" dirty="0" smtClean="0">
                <a:solidFill>
                  <a:srgbClr val="0000FF"/>
                </a:solidFill>
              </a:rPr>
              <a:t>IL NE TROUVA QUE DES FEUILLES CAR CE N’ÉTAIT PAS LA SAISON DES FIGUES</a:t>
            </a:r>
          </a:p>
          <a:p>
            <a:endParaRPr lang="fr-FR" sz="4000" b="1" dirty="0" smtClean="0">
              <a:solidFill>
                <a:srgbClr val="0000FF"/>
              </a:solidFill>
            </a:endParaRPr>
          </a:p>
          <a:p>
            <a:r>
              <a:rPr lang="fr-FR" sz="4000" b="1" dirty="0" smtClean="0">
                <a:solidFill>
                  <a:schemeClr val="tx1"/>
                </a:solidFill>
              </a:rPr>
              <a:t>HE FOUND NOTHING BUT LEAVES FOR IT WAS NOT THE FIG SEASON</a:t>
            </a:r>
          </a:p>
          <a:p>
            <a:endParaRPr lang="en-US" sz="4400" dirty="0">
              <a:solidFill>
                <a:srgbClr val="5C2C04"/>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en-US" sz="4800" b="1" dirty="0" smtClean="0">
                <a:solidFill>
                  <a:srgbClr val="009900"/>
                </a:solidFill>
                <a:latin typeface="Arial Rounded MT Bold" pitchFamily="34" charset="0"/>
              </a:rPr>
              <a:t>LECTURE : </a:t>
            </a:r>
            <a:r>
              <a:rPr lang="en-US" sz="4800" b="1" dirty="0" smtClean="0">
                <a:solidFill>
                  <a:srgbClr val="009900"/>
                </a:solidFill>
                <a:latin typeface="Arial Rounded MT Bold" pitchFamily="34" charset="0"/>
              </a:rPr>
              <a:t>MARC </a:t>
            </a:r>
            <a:r>
              <a:rPr lang="en-US" sz="4800" b="1" dirty="0" smtClean="0">
                <a:solidFill>
                  <a:srgbClr val="009900"/>
                </a:solidFill>
                <a:latin typeface="Arial Rounded MT Bold" pitchFamily="34" charset="0"/>
              </a:rPr>
              <a:t>11 :11-14 &amp; 19-21</a:t>
            </a:r>
            <a:endParaRPr lang="en-US" sz="4800" dirty="0" smtClean="0">
              <a:solidFill>
                <a:srgbClr val="009900"/>
              </a:solidFill>
              <a:latin typeface="Arial Rounded MT Bold" pitchFamily="34" charset="0"/>
            </a:endParaRPr>
          </a:p>
          <a:p>
            <a:pPr algn="just"/>
            <a:r>
              <a:rPr lang="en-US" sz="4800" dirty="0" smtClean="0">
                <a:latin typeface="Arial Rounded MT Bold" pitchFamily="34" charset="0"/>
              </a:rPr>
              <a:t>11 </a:t>
            </a:r>
            <a:r>
              <a:rPr lang="en-US" sz="4800" dirty="0" smtClean="0">
                <a:latin typeface="Arial Rounded MT Bold" pitchFamily="34" charset="0"/>
              </a:rPr>
              <a:t>And Jesus went into Jerusalem and into the temple. So when He had looked around at all things, as the hour was already late, He went out to Bethany with the twelve.</a:t>
            </a:r>
          </a:p>
          <a:p>
            <a:pPr algn="just"/>
            <a:r>
              <a:rPr lang="en-US" sz="4800" dirty="0" smtClean="0">
                <a:solidFill>
                  <a:srgbClr val="009900"/>
                </a:solidFill>
                <a:latin typeface="Arial Rounded MT Bold" pitchFamily="34" charset="0"/>
              </a:rPr>
              <a:t> 12 ¶ Now the next day, when they had come out from Bethany, He was hungry.</a:t>
            </a:r>
          </a:p>
          <a:p>
            <a:pPr algn="just"/>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en-US" sz="4800" dirty="0" smtClean="0">
                <a:latin typeface="Arial Rounded MT Bold" pitchFamily="34" charset="0"/>
              </a:rPr>
              <a:t>13 </a:t>
            </a:r>
            <a:r>
              <a:rPr lang="en-US" sz="4800" dirty="0" smtClean="0">
                <a:latin typeface="Arial Rounded MT Bold" pitchFamily="34" charset="0"/>
              </a:rPr>
              <a:t>And seeing from afar a fig tree having leaves, He went to see if perhaps He would find something on it. When He came to it, He found nothing but leaves, for it was not the season for figs.</a:t>
            </a:r>
          </a:p>
          <a:p>
            <a:pPr algn="just"/>
            <a:r>
              <a:rPr lang="en-US" sz="4800" dirty="0" smtClean="0">
                <a:solidFill>
                  <a:srgbClr val="009900"/>
                </a:solidFill>
                <a:latin typeface="Arial Rounded MT Bold" pitchFamily="34" charset="0"/>
              </a:rPr>
              <a:t> 14 In response Jesus said to it, "Let no one eat fruit from you ever again." And His disciples heard it</a:t>
            </a:r>
            <a:r>
              <a:rPr lang="en-US" sz="4800" dirty="0" smtClean="0">
                <a:solidFill>
                  <a:srgbClr val="009900"/>
                </a:solidFill>
                <a:latin typeface="Arial Rounded MT Bold" pitchFamily="34" charset="0"/>
              </a:rPr>
              <a:t>.</a:t>
            </a:r>
            <a:endParaRPr lang="en-US" sz="4800" dirty="0" smtClean="0">
              <a:solidFill>
                <a:srgbClr val="0099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en-US" sz="4800" dirty="0" smtClean="0">
                <a:solidFill>
                  <a:srgbClr val="009900"/>
                </a:solidFill>
                <a:latin typeface="Arial Rounded MT Bold" pitchFamily="34" charset="0"/>
              </a:rPr>
              <a:t>Mark 11:19-21 </a:t>
            </a:r>
            <a:r>
              <a:rPr lang="en-US" sz="4800" dirty="0" smtClean="0">
                <a:latin typeface="Arial Rounded MT Bold" pitchFamily="34" charset="0"/>
              </a:rPr>
              <a:t>When evening had come, He went out of the city.</a:t>
            </a:r>
          </a:p>
          <a:p>
            <a:pPr algn="just"/>
            <a:r>
              <a:rPr lang="en-US" sz="4800" dirty="0" smtClean="0">
                <a:solidFill>
                  <a:srgbClr val="009900"/>
                </a:solidFill>
                <a:latin typeface="Arial Rounded MT Bold" pitchFamily="34" charset="0"/>
              </a:rPr>
              <a:t> 20 Now in the morning, as they passed by, they saw the fig tree dried up from the roots.</a:t>
            </a:r>
          </a:p>
          <a:p>
            <a:pPr algn="just"/>
            <a:r>
              <a:rPr lang="en-US" sz="4800" dirty="0" smtClean="0">
                <a:latin typeface="Arial Rounded MT Bold" pitchFamily="34" charset="0"/>
              </a:rPr>
              <a:t> 21 And Peter, remembering, said to Him, "Rabbi, look! The fig tree which You cursed has withered away."</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FF0000"/>
                </a:solidFill>
                <a:latin typeface="Arial Rounded MT Bold" pitchFamily="34" charset="0"/>
              </a:rPr>
              <a:t>Marc 11:11-13 </a:t>
            </a:r>
          </a:p>
          <a:p>
            <a:pPr algn="just"/>
            <a:r>
              <a:rPr lang="fr-FR" sz="4400" dirty="0" smtClean="0">
                <a:solidFill>
                  <a:srgbClr val="0000FF"/>
                </a:solidFill>
                <a:latin typeface="Arial Rounded MT Bold" pitchFamily="34" charset="0"/>
              </a:rPr>
              <a:t>11 Jésus </a:t>
            </a:r>
            <a:r>
              <a:rPr lang="fr-FR" sz="4400" dirty="0" smtClean="0">
                <a:solidFill>
                  <a:srgbClr val="0000FF"/>
                </a:solidFill>
                <a:latin typeface="Arial Rounded MT Bold" pitchFamily="34" charset="0"/>
              </a:rPr>
              <a:t>entra à Jérusalem, dans le temple. Quand il eut tout considéré, comme il était déjà tard, il s'en alla à Béthanie avec les douze.</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12 ¶ Le lendemain, après qu'ils furent sortis de Béthanie, Jésus eut faim.</a:t>
            </a:r>
            <a:endParaRPr lang="en-US" sz="4400" dirty="0" smtClean="0">
              <a:solidFill>
                <a:srgbClr val="FF0000"/>
              </a:solidFill>
              <a:latin typeface="Arial Rounded MT Bold" pitchFamily="34" charset="0"/>
            </a:endParaRPr>
          </a:p>
          <a:p>
            <a:pPr algn="just">
              <a:buNone/>
            </a:pP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dirty="0" smtClean="0">
                <a:solidFill>
                  <a:srgbClr val="FF0000"/>
                </a:solidFill>
                <a:latin typeface="Arial Rounded MT Bold" pitchFamily="34" charset="0"/>
              </a:rPr>
              <a:t>13</a:t>
            </a:r>
            <a:r>
              <a:rPr lang="fr-FR" sz="4400" dirty="0" smtClean="0">
                <a:solidFill>
                  <a:srgbClr val="0000FF"/>
                </a:solidFill>
                <a:latin typeface="Arial Rounded MT Bold" pitchFamily="34" charset="0"/>
              </a:rPr>
              <a:t> </a:t>
            </a:r>
            <a:r>
              <a:rPr lang="fr-FR" sz="4400" dirty="0" smtClean="0">
                <a:solidFill>
                  <a:srgbClr val="0000FF"/>
                </a:solidFill>
                <a:latin typeface="Arial Rounded MT Bold" pitchFamily="34" charset="0"/>
              </a:rPr>
              <a:t>Apercevant de loin un figuier qui avait des feuilles, il alla voir s'il y trouverait quelque chose; et, s'en étant approché, il ne trouva que des feuilles, car ce n'était pas la saison des figues.</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14 Prenant alors la parole, il lui dit: Que jamais personne ne mange de ton fruit! Et ses disciples l'entendirent</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FF0000"/>
                </a:solidFill>
                <a:latin typeface="Arial Rounded MT Bold" pitchFamily="34" charset="0"/>
              </a:rPr>
              <a:t>Marc 11:19-21 </a:t>
            </a:r>
            <a:r>
              <a:rPr lang="fr-FR" sz="4400" dirty="0" smtClean="0">
                <a:solidFill>
                  <a:srgbClr val="0000FF"/>
                </a:solidFill>
                <a:latin typeface="Arial Rounded MT Bold" pitchFamily="34" charset="0"/>
              </a:rPr>
              <a:t>Quand le soir fut venu, Jésus sortit de la ville.</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20 Le matin, en passant, les disciples virent le figuier séché jusqu'aux racines.</a:t>
            </a:r>
            <a:endParaRPr lang="en-US" sz="4400" dirty="0" smtClean="0">
              <a:solidFill>
                <a:srgbClr val="FF0000"/>
              </a:solidFill>
              <a:latin typeface="Arial Rounded MT Bold" pitchFamily="34" charset="0"/>
            </a:endParaRPr>
          </a:p>
          <a:p>
            <a:pPr algn="just"/>
            <a:r>
              <a:rPr lang="fr-FR" sz="4400" dirty="0" smtClean="0">
                <a:solidFill>
                  <a:srgbClr val="0000FF"/>
                </a:solidFill>
                <a:latin typeface="Arial Rounded MT Bold" pitchFamily="34" charset="0"/>
              </a:rPr>
              <a:t> 21 Pierre, se rappelant ce qui s'était passé, dit à Jésus: Rabbi, regarde, le figuier que tu as maudit a séché.</a:t>
            </a:r>
            <a:endParaRPr lang="en-US" sz="4400" dirty="0" smtClean="0">
              <a:solidFill>
                <a:srgbClr val="0000FF"/>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66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FFFF00"/>
                </a:solidFill>
                <a:latin typeface="Arial Rounded MT Bold" pitchFamily="34" charset="0"/>
              </a:rPr>
              <a:t>LES FIGUIERS DE PALESTINE</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Hauteur maximale : 3,5 à 4 mètres, branches dispersées.</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Principale saison : entre Mai et Juin, et dès la fin du mois de mars ou avril en cas d’hivers modérés.</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Les fruits se développent en premier, puis les feuilles</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6600"/>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400" dirty="0" smtClean="0">
                <a:solidFill>
                  <a:schemeClr val="bg1"/>
                </a:solidFill>
                <a:latin typeface="Arial Rounded MT Bold" pitchFamily="34" charset="0"/>
              </a:rPr>
              <a:t>Les </a:t>
            </a:r>
            <a:r>
              <a:rPr lang="fr-FR" sz="4400" dirty="0" smtClean="0">
                <a:solidFill>
                  <a:schemeClr val="bg1"/>
                </a:solidFill>
                <a:latin typeface="Arial Rounded MT Bold" pitchFamily="34" charset="0"/>
              </a:rPr>
              <a:t>fruits se développent en premier, puis les feuilles.</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Les figues ne mûrissent pas toutes en même temps ; sur une même branche, certaines peuvent être mûres tandis que d’autres sont encore en formation.</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Certains arbres plus âgés peuvent produire des figues toute l’année.</a:t>
            </a: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 result for fig tree images"/>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400" b="1" dirty="0" smtClean="0">
                <a:latin typeface="Arial Rounded MT Bold" pitchFamily="34" charset="0"/>
              </a:rPr>
              <a:t>THE FINAL WEEK OF JESUS’ MINISTRY ON EARTH</a:t>
            </a:r>
            <a:endParaRPr lang="en-US" sz="4400" dirty="0" smtClean="0">
              <a:latin typeface="Arial Rounded MT Bold" pitchFamily="34" charset="0"/>
            </a:endParaRPr>
          </a:p>
          <a:p>
            <a:pPr algn="just"/>
            <a:r>
              <a:rPr lang="fr-FR" sz="4400" b="1" dirty="0" smtClean="0">
                <a:solidFill>
                  <a:srgbClr val="C00000"/>
                </a:solidFill>
                <a:latin typeface="Arial Rounded MT Bold" pitchFamily="34" charset="0"/>
              </a:rPr>
              <a:t>Marc 11:11-14</a:t>
            </a:r>
            <a:r>
              <a:rPr lang="fr-FR" sz="4400" dirty="0" smtClean="0">
                <a:solidFill>
                  <a:srgbClr val="C00000"/>
                </a:solidFill>
                <a:latin typeface="Arial Rounded MT Bold" pitchFamily="34" charset="0"/>
              </a:rPr>
              <a:t> </a:t>
            </a:r>
            <a:endParaRPr lang="en-US" sz="4400" dirty="0" smtClean="0">
              <a:solidFill>
                <a:srgbClr val="C00000"/>
              </a:solidFill>
              <a:latin typeface="Arial Rounded MT Bold" pitchFamily="34" charset="0"/>
            </a:endParaRPr>
          </a:p>
          <a:p>
            <a:pPr algn="just"/>
            <a:r>
              <a:rPr lang="fr-FR" sz="4400" i="1" dirty="0" smtClean="0">
                <a:latin typeface="Arial Rounded MT Bold" pitchFamily="34" charset="0"/>
              </a:rPr>
              <a:t>11 Jésus entra à Jérusalem, dans le temple. </a:t>
            </a:r>
            <a:r>
              <a:rPr lang="fr-FR" sz="4400" b="1" i="1" u="sng" dirty="0" smtClean="0">
                <a:latin typeface="Arial Rounded MT Bold" pitchFamily="34" charset="0"/>
              </a:rPr>
              <a:t>Quand il eut tout considéré</a:t>
            </a:r>
            <a:r>
              <a:rPr lang="fr-FR" sz="4400" i="1" dirty="0" smtClean="0">
                <a:latin typeface="Arial Rounded MT Bold" pitchFamily="34" charset="0"/>
              </a:rPr>
              <a:t>, comme </a:t>
            </a:r>
            <a:r>
              <a:rPr lang="fr-FR" sz="4400" b="1" i="1" u="sng" dirty="0" smtClean="0">
                <a:latin typeface="Arial Rounded MT Bold" pitchFamily="34" charset="0"/>
              </a:rPr>
              <a:t>il était déjà tard</a:t>
            </a:r>
            <a:r>
              <a:rPr lang="fr-FR" sz="4400" i="1" dirty="0" smtClean="0">
                <a:latin typeface="Arial Rounded MT Bold" pitchFamily="34" charset="0"/>
              </a:rPr>
              <a:t>, il s'en alla à </a:t>
            </a:r>
            <a:r>
              <a:rPr lang="fr-FR" sz="4400" b="1" i="1" u="sng" dirty="0" smtClean="0">
                <a:latin typeface="Arial Rounded MT Bold" pitchFamily="34" charset="0"/>
              </a:rPr>
              <a:t>Béthanie avec les douze</a:t>
            </a:r>
            <a:r>
              <a:rPr lang="fr-FR" sz="4400" i="1"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400" dirty="0" smtClean="0">
                <a:latin typeface="Arial Rounded MT Bold" pitchFamily="34" charset="0"/>
              </a:rPr>
              <a:t>Au </a:t>
            </a:r>
            <a:r>
              <a:rPr lang="fr-FR" sz="4400" dirty="0" smtClean="0">
                <a:latin typeface="Arial Rounded MT Bold" pitchFamily="34" charset="0"/>
              </a:rPr>
              <a:t>Dimanche des Rameaux, à la suite de la rentrée triomphale, Jésus arriva à Jérusalem et Il entra dans le temple pour faire le constat spirituel du temple.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Jésus n’avait que 5 autres jours pour terminer sa mission sur terre. Entres autres, la purification du temple était en tête de liste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On </a:t>
            </a:r>
            <a:r>
              <a:rPr lang="fr-FR" sz="4400" dirty="0" smtClean="0">
                <a:latin typeface="Arial Rounded MT Bold" pitchFamily="34" charset="0"/>
              </a:rPr>
              <a:t>ne parle plus des irrégularités qui se font dans les temples de Dieu.</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Jésus était concerné de la façon dont les gens faisaient usages du temple de Dieu.</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Etant de la tribu de Juda, Il n’aurait pas eu le droit de pénétrer dans le Lieu Très Saint ou le lieu saint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Il </a:t>
            </a:r>
            <a:r>
              <a:rPr lang="fr-FR" sz="4400" dirty="0" smtClean="0">
                <a:latin typeface="Arial Rounded MT Bold" pitchFamily="34" charset="0"/>
              </a:rPr>
              <a:t>constata assez de désordre, qu’il disposa la journée du lundi pour adresser le problème.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Comme c’était tard il partit avec ses disciples pour Béthanie, semblerait-il pour des raisons de sécurité après cette explosion de popularité survenant de sa rentrée triomphale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smtClean="0">
                <a:latin typeface="Arial Rounded MT Bold" pitchFamily="34" charset="0"/>
              </a:rPr>
              <a:t>La </a:t>
            </a:r>
            <a:r>
              <a:rPr lang="fr-FR" sz="4800" dirty="0" smtClean="0">
                <a:latin typeface="Arial Rounded MT Bold" pitchFamily="34" charset="0"/>
              </a:rPr>
              <a:t>ville aurait été aussi remplie des Juifs venant de tout part pour la grande convocation de la Pâque.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Béthanie et Jérusalem sont de 2.4 km ou 1.5 miles de distance.</a:t>
            </a:r>
            <a:endParaRPr lang="en-US" sz="48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0000"/>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i="1" dirty="0" smtClean="0">
                <a:solidFill>
                  <a:srgbClr val="66FFFF"/>
                </a:solidFill>
                <a:latin typeface="Arial Rounded MT Bold" pitchFamily="34" charset="0"/>
              </a:rPr>
              <a:t>12 ¶ Le lendemain, après qu'ils furent sortis de Béthanie, Jésus eut faim.</a:t>
            </a:r>
            <a:endParaRPr lang="en-US" sz="4400" dirty="0" smtClean="0">
              <a:solidFill>
                <a:srgbClr val="66FFFF"/>
              </a:solidFill>
              <a:latin typeface="Arial Rounded MT Bold" pitchFamily="34" charset="0"/>
            </a:endParaRPr>
          </a:p>
          <a:p>
            <a:pPr lvl="0" algn="just"/>
            <a:r>
              <a:rPr lang="fr-FR" sz="4400" dirty="0" smtClean="0">
                <a:solidFill>
                  <a:schemeClr val="bg1"/>
                </a:solidFill>
                <a:latin typeface="Arial Rounded MT Bold" pitchFamily="34" charset="0"/>
              </a:rPr>
              <a:t>Etant </a:t>
            </a:r>
            <a:r>
              <a:rPr lang="fr-FR" sz="4400" dirty="0" smtClean="0">
                <a:solidFill>
                  <a:schemeClr val="bg1"/>
                </a:solidFill>
                <a:latin typeface="Arial Rounded MT Bold" pitchFamily="34" charset="0"/>
              </a:rPr>
              <a:t>si préoccupé avec sa fin de mission sur terre et les divers préparations et enseignements qui devraient prendre place au cours de cette dernière semaine, Jésus n’avait pas </a:t>
            </a:r>
            <a:r>
              <a:rPr lang="fr-FR" sz="4400" dirty="0" smtClean="0">
                <a:solidFill>
                  <a:schemeClr val="bg1"/>
                </a:solidFill>
                <a:latin typeface="Arial Rounded MT Bold" pitchFamily="34" charset="0"/>
              </a:rPr>
              <a:t>eu </a:t>
            </a:r>
            <a:r>
              <a:rPr lang="fr-FR" sz="4400" dirty="0" smtClean="0">
                <a:solidFill>
                  <a:schemeClr val="bg1"/>
                </a:solidFill>
                <a:latin typeface="Arial Rounded MT Bold" pitchFamily="34" charset="0"/>
              </a:rPr>
              <a:t>le loisir de prendre un bon déjeuné au matin. </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0000"/>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400" dirty="0" smtClean="0">
                <a:solidFill>
                  <a:srgbClr val="66FFFF"/>
                </a:solidFill>
                <a:latin typeface="Arial Rounded MT Bold" pitchFamily="34" charset="0"/>
              </a:rPr>
              <a:t>Jésus </a:t>
            </a:r>
            <a:r>
              <a:rPr lang="fr-FR" sz="4400" dirty="0" smtClean="0">
                <a:solidFill>
                  <a:srgbClr val="66FFFF"/>
                </a:solidFill>
                <a:latin typeface="Arial Rounded MT Bold" pitchFamily="34" charset="0"/>
              </a:rPr>
              <a:t>et ses disciples sortaient de Béthanie pour se rendre à Jérusalem pour mettre de l’ordre dans le temple.</a:t>
            </a:r>
            <a:endParaRPr lang="en-US" sz="4400" dirty="0" smtClean="0">
              <a:solidFill>
                <a:srgbClr val="66FFFF"/>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i="1" dirty="0" smtClean="0">
                <a:solidFill>
                  <a:schemeClr val="bg1"/>
                </a:solidFill>
                <a:latin typeface="Arial Rounded MT Bold" pitchFamily="34" charset="0"/>
              </a:rPr>
              <a:t>13 Apercevant </a:t>
            </a:r>
            <a:r>
              <a:rPr lang="fr-FR" sz="4400" b="1" i="1" u="sng" dirty="0" smtClean="0">
                <a:solidFill>
                  <a:schemeClr val="bg1"/>
                </a:solidFill>
                <a:latin typeface="Arial Rounded MT Bold" pitchFamily="34" charset="0"/>
              </a:rPr>
              <a:t>de loin</a:t>
            </a:r>
            <a:r>
              <a:rPr lang="fr-FR" sz="4400" i="1" dirty="0" smtClean="0">
                <a:solidFill>
                  <a:schemeClr val="bg1"/>
                </a:solidFill>
                <a:latin typeface="Arial Rounded MT Bold" pitchFamily="34" charset="0"/>
              </a:rPr>
              <a:t> un figuier </a:t>
            </a:r>
            <a:r>
              <a:rPr lang="fr-FR" sz="4400" b="1" i="1" u="sng" dirty="0" smtClean="0">
                <a:solidFill>
                  <a:schemeClr val="bg1"/>
                </a:solidFill>
                <a:latin typeface="Arial Rounded MT Bold" pitchFamily="34" charset="0"/>
              </a:rPr>
              <a:t>qui avait des feuilles</a:t>
            </a:r>
            <a:r>
              <a:rPr lang="fr-FR" sz="4400" i="1" dirty="0" smtClean="0">
                <a:solidFill>
                  <a:schemeClr val="bg1"/>
                </a:solidFill>
                <a:latin typeface="Arial Rounded MT Bold" pitchFamily="34" charset="0"/>
              </a:rPr>
              <a:t>, il alla voir s'il y trouverait quelque chose; et, s'en étant approché, il ne trouva que des feuilles, </a:t>
            </a:r>
            <a:r>
              <a:rPr lang="fr-FR" sz="4400" b="1" i="1" u="sng" dirty="0" smtClean="0">
                <a:solidFill>
                  <a:schemeClr val="bg1"/>
                </a:solidFill>
                <a:latin typeface="Arial Rounded MT Bold" pitchFamily="34" charset="0"/>
              </a:rPr>
              <a:t>car ce n'était pas la saison des figues</a:t>
            </a:r>
            <a:r>
              <a:rPr lang="fr-FR" sz="4400" i="1" dirty="0" smtClean="0">
                <a:solidFill>
                  <a:schemeClr val="bg1"/>
                </a:solidFill>
                <a:latin typeface="Arial Rounded MT Bold" pitchFamily="34" charset="0"/>
              </a:rPr>
              <a:t>.</a:t>
            </a: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i="1" dirty="0" smtClean="0">
                <a:solidFill>
                  <a:srgbClr val="FFFF00"/>
                </a:solidFill>
                <a:latin typeface="Arial Rounded MT Bold" pitchFamily="34" charset="0"/>
              </a:rPr>
              <a:t>Apercevant de loin le figuier:</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Ce figuier aurait été au bord de la rue.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Tout le monde aurait eu droit à ce figuier.</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Les fruits précèdent les feuilles dans les figuiers. Les feuilles viennent après pour protéger les figuiers de la chaleur du soleil</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La </a:t>
            </a:r>
            <a:r>
              <a:rPr lang="fr-FR" sz="4400" dirty="0" smtClean="0">
                <a:solidFill>
                  <a:schemeClr val="bg1"/>
                </a:solidFill>
                <a:latin typeface="Arial Rounded MT Bold" pitchFamily="34" charset="0"/>
              </a:rPr>
              <a:t>présence des feuilles </a:t>
            </a:r>
            <a:r>
              <a:rPr lang="fr-FR" sz="4400" dirty="0" smtClean="0">
                <a:solidFill>
                  <a:schemeClr val="bg1"/>
                </a:solidFill>
                <a:latin typeface="Arial Rounded MT Bold" pitchFamily="34" charset="0"/>
              </a:rPr>
              <a:t>faisait croire de la </a:t>
            </a:r>
            <a:r>
              <a:rPr lang="fr-FR" sz="4400" dirty="0" smtClean="0">
                <a:solidFill>
                  <a:schemeClr val="bg1"/>
                </a:solidFill>
                <a:latin typeface="Arial Rounded MT Bold" pitchFamily="34" charset="0"/>
              </a:rPr>
              <a:t>présence de fruits dans ce figuier.</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C’était un figuier trompeur, un figuier stérile, un figuier hypocrite, un figuier inutile. </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Le figuier faisait croire qu’il portait du fruit. </a:t>
            </a:r>
            <a:endParaRPr lang="en-US" sz="4400" dirty="0" smtClean="0">
              <a:solidFill>
                <a:schemeClr val="bg1"/>
              </a:solidFill>
              <a:latin typeface="Arial Rounded MT Bold" pitchFamily="34" charset="0"/>
            </a:endParaRPr>
          </a:p>
          <a:p>
            <a:pPr algn="just"/>
            <a:endParaRPr lang="en-US" sz="4400" dirty="0" smtClean="0">
              <a:solidFill>
                <a:srgbClr val="0000FF"/>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i="1" dirty="0" smtClean="0">
                <a:solidFill>
                  <a:srgbClr val="FF0000"/>
                </a:solidFill>
                <a:latin typeface="Arial Rounded MT Bold" pitchFamily="34" charset="0"/>
              </a:rPr>
              <a:t>Jésus alla voir s'il y trouverait quelque chose</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Etant omniscient, Jésus </a:t>
            </a:r>
            <a:r>
              <a:rPr lang="fr-FR" sz="4400" dirty="0" smtClean="0">
                <a:latin typeface="Arial Rounded MT Bold" pitchFamily="34" charset="0"/>
              </a:rPr>
              <a:t>savait </a:t>
            </a:r>
            <a:r>
              <a:rPr lang="fr-FR" sz="4400" dirty="0" smtClean="0">
                <a:latin typeface="Arial Rounded MT Bold" pitchFamily="34" charset="0"/>
              </a:rPr>
              <a:t>qu’il n’alla rien trouvé à manger dans ce figuier, mais, quelle opportunité pour enseigner aux disciples une leçon vitale et primordiale du royaume de Dieu.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Ce </a:t>
            </a:r>
            <a:r>
              <a:rPr lang="fr-FR" sz="4000" dirty="0" smtClean="0">
                <a:latin typeface="Arial Rounded MT Bold" pitchFamily="34" charset="0"/>
              </a:rPr>
              <a:t>n’était pas encore le temps de la récolte, mais ce figuier faisait apparence avoir quelque chose par la maturité de ses feuilles.</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Quelle apparence donnons-nous par notre religiosité ?</a:t>
            </a:r>
            <a:endParaRPr lang="en-US" sz="4000" dirty="0" smtClean="0">
              <a:solidFill>
                <a:srgbClr val="FF0000"/>
              </a:solidFill>
              <a:latin typeface="Arial Rounded MT Bold" pitchFamily="34" charset="0"/>
            </a:endParaRPr>
          </a:p>
          <a:p>
            <a:pPr lvl="1" algn="just"/>
            <a:r>
              <a:rPr lang="fr-FR" sz="4000" dirty="0" smtClean="0">
                <a:latin typeface="Arial Rounded MT Bold" pitchFamily="34" charset="0"/>
              </a:rPr>
              <a:t>Nous chantons les </a:t>
            </a:r>
            <a:r>
              <a:rPr lang="fr-FR" sz="4000" dirty="0" smtClean="0">
                <a:latin typeface="Arial Rounded MT Bold" pitchFamily="34" charset="0"/>
              </a:rPr>
              <a:t>hymnes et les chants d’adoration </a:t>
            </a:r>
            <a:r>
              <a:rPr lang="fr-FR" sz="4000" dirty="0" smtClean="0">
                <a:latin typeface="Arial Rounded MT Bold" pitchFamily="34" charset="0"/>
              </a:rPr>
              <a:t>à longueur de Journée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1" algn="just"/>
            <a:r>
              <a:rPr lang="fr-FR" sz="4000" dirty="0" smtClean="0">
                <a:latin typeface="Arial Rounded MT Bold" pitchFamily="34" charset="0"/>
              </a:rPr>
              <a:t>Nous </a:t>
            </a:r>
            <a:r>
              <a:rPr lang="fr-FR" sz="4000" dirty="0" smtClean="0">
                <a:latin typeface="Arial Rounded MT Bold" pitchFamily="34" charset="0"/>
              </a:rPr>
              <a:t>participons dans toutes les discussions bibliques. </a:t>
            </a:r>
            <a:endParaRPr lang="en-US" sz="4000" dirty="0" smtClean="0">
              <a:latin typeface="Arial Rounded MT Bold" pitchFamily="34" charset="0"/>
            </a:endParaRPr>
          </a:p>
          <a:p>
            <a:pPr lvl="1" algn="just"/>
            <a:r>
              <a:rPr lang="fr-FR" sz="4000" dirty="0" smtClean="0">
                <a:solidFill>
                  <a:srgbClr val="FF0000"/>
                </a:solidFill>
                <a:latin typeface="Arial Rounded MT Bold" pitchFamily="34" charset="0"/>
              </a:rPr>
              <a:t>Nous répétons les jargons des Chrétiens : « Merci Seigneur, Bénit soit L’Eternel, Amen ! alléluia ! </a:t>
            </a:r>
            <a:endParaRPr lang="en-US" sz="4000" dirty="0" smtClean="0">
              <a:solidFill>
                <a:srgbClr val="FF0000"/>
              </a:solidFill>
              <a:latin typeface="Arial Rounded MT Bold" pitchFamily="34" charset="0"/>
            </a:endParaRPr>
          </a:p>
          <a:p>
            <a:pPr lvl="1" algn="just"/>
            <a:r>
              <a:rPr lang="fr-FR" sz="4000" dirty="0" smtClean="0">
                <a:latin typeface="Arial Rounded MT Bold" pitchFamily="34" charset="0"/>
              </a:rPr>
              <a:t>De loin nous donnons l’apparence d’être des meilleurs des enfants de Dieu.</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i="1" dirty="0" smtClean="0">
                <a:solidFill>
                  <a:srgbClr val="FF0000"/>
                </a:solidFill>
                <a:latin typeface="Arial Rounded MT Bold" pitchFamily="34" charset="0"/>
              </a:rPr>
              <a:t>S’en étant approché, il ne trouva que des feuilles</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L’apparence est souvent trompeuse.</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De très belles feuilles et c’était tout.</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Il ne trouva que des feuilles.</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Le figuier a </a:t>
            </a:r>
            <a:r>
              <a:rPr lang="fr-FR" sz="4400" dirty="0" smtClean="0">
                <a:solidFill>
                  <a:srgbClr val="FF0000"/>
                </a:solidFill>
                <a:latin typeface="Arial Rounded MT Bold" pitchFamily="34" charset="0"/>
              </a:rPr>
              <a:t>failli dans </a:t>
            </a:r>
            <a:r>
              <a:rPr lang="fr-FR" sz="4400" dirty="0" smtClean="0">
                <a:solidFill>
                  <a:srgbClr val="FF0000"/>
                </a:solidFill>
                <a:latin typeface="Arial Rounded MT Bold" pitchFamily="34" charset="0"/>
              </a:rPr>
              <a:t>sa raison d’être</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000" dirty="0" smtClean="0">
                <a:latin typeface="Arial Rounded MT Bold" pitchFamily="34" charset="0"/>
              </a:rPr>
              <a:t>Nourrir </a:t>
            </a:r>
            <a:r>
              <a:rPr lang="fr-FR" sz="5000" dirty="0" smtClean="0">
                <a:latin typeface="Arial Rounded MT Bold" pitchFamily="34" charset="0"/>
              </a:rPr>
              <a:t>le Maître en ce jour béni aurait été l’offrande ultime de ce figuier.</a:t>
            </a:r>
            <a:endParaRPr lang="en-US" sz="5000" dirty="0" smtClean="0">
              <a:latin typeface="Arial Rounded MT Bold" pitchFamily="34" charset="0"/>
            </a:endParaRPr>
          </a:p>
          <a:p>
            <a:pPr lvl="0" algn="just"/>
            <a:r>
              <a:rPr lang="fr-FR" sz="5000" dirty="0" smtClean="0">
                <a:solidFill>
                  <a:srgbClr val="FF0000"/>
                </a:solidFill>
                <a:latin typeface="Arial Rounded MT Bold" pitchFamily="34" charset="0"/>
              </a:rPr>
              <a:t>On en parlerait positivement de ce figuier dans toutes les générations à venir</a:t>
            </a:r>
            <a:r>
              <a:rPr lang="fr-FR" sz="5000" dirty="0" smtClean="0">
                <a:solidFill>
                  <a:srgbClr val="FF0000"/>
                </a:solidFill>
                <a:latin typeface="Arial Rounded MT Bold" pitchFamily="34" charset="0"/>
              </a:rPr>
              <a:t>.</a:t>
            </a:r>
            <a:endParaRPr lang="en-US" sz="5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Quelle </a:t>
            </a:r>
            <a:r>
              <a:rPr lang="fr-FR" sz="4400" dirty="0" smtClean="0">
                <a:latin typeface="Arial Rounded MT Bold" pitchFamily="34" charset="0"/>
              </a:rPr>
              <a:t>est votre </a:t>
            </a:r>
            <a:r>
              <a:rPr lang="fr-FR" sz="4400" dirty="0" smtClean="0">
                <a:latin typeface="Arial Rounded MT Bold" pitchFamily="34" charset="0"/>
              </a:rPr>
              <a:t>utilité si </a:t>
            </a:r>
            <a:r>
              <a:rPr lang="fr-FR" sz="4400" dirty="0" smtClean="0">
                <a:latin typeface="Arial Rounded MT Bold" pitchFamily="34" charset="0"/>
              </a:rPr>
              <a:t>au temps opportun où une exhibition de </a:t>
            </a:r>
            <a:r>
              <a:rPr lang="fr-FR" sz="4400" dirty="0" smtClean="0">
                <a:latin typeface="Arial Rounded MT Bold" pitchFamily="34" charset="0"/>
              </a:rPr>
              <a:t>votre essence </a:t>
            </a:r>
            <a:r>
              <a:rPr lang="fr-FR" sz="4400" dirty="0" smtClean="0">
                <a:latin typeface="Arial Rounded MT Bold" pitchFamily="34" charset="0"/>
              </a:rPr>
              <a:t>aurait été réclamée de vous, à trouver que vous n’en n’avez </a:t>
            </a:r>
            <a:r>
              <a:rPr lang="fr-FR" sz="4400" dirty="0" smtClean="0">
                <a:latin typeface="Arial Rounded MT Bold" pitchFamily="34" charset="0"/>
              </a:rPr>
              <a:t>rien </a:t>
            </a:r>
            <a:r>
              <a:rPr lang="fr-FR" sz="4400" dirty="0" smtClean="0">
                <a:latin typeface="Arial Rounded MT Bold" pitchFamily="34" charset="0"/>
              </a:rPr>
              <a:t>à offrir.</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Quelle </a:t>
            </a:r>
            <a:r>
              <a:rPr lang="fr-FR" sz="4400" dirty="0" smtClean="0">
                <a:solidFill>
                  <a:srgbClr val="FF0000"/>
                </a:solidFill>
                <a:latin typeface="Arial Rounded MT Bold" pitchFamily="34" charset="0"/>
              </a:rPr>
              <a:t>déception de n’avoir rien que </a:t>
            </a:r>
            <a:r>
              <a:rPr lang="fr-FR" sz="4400" dirty="0" smtClean="0">
                <a:solidFill>
                  <a:srgbClr val="FF0000"/>
                </a:solidFill>
                <a:latin typeface="Arial Rounded MT Bold" pitchFamily="34" charset="0"/>
              </a:rPr>
              <a:t>les apparences. </a:t>
            </a:r>
            <a:endParaRPr lang="en-US" sz="4400" dirty="0" smtClean="0">
              <a:solidFill>
                <a:srgbClr val="FF0000"/>
              </a:solidFill>
              <a:latin typeface="Arial Rounded MT Bold" pitchFamily="34" charset="0"/>
            </a:endParaRPr>
          </a:p>
          <a:p>
            <a:pPr lvl="0" algn="just">
              <a:buNone/>
            </a:pP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just"/>
            <a:r>
              <a:rPr lang="fr-FR" sz="4400" b="1" dirty="0" smtClean="0">
                <a:solidFill>
                  <a:srgbClr val="FFC000"/>
                </a:solidFill>
                <a:latin typeface="Copperplate Gothic Bold" pitchFamily="34" charset="0"/>
              </a:rPr>
              <a:t>Car ce n'était pas la saison des figues</a:t>
            </a:r>
            <a:endParaRPr lang="en-US" sz="4400" dirty="0" smtClean="0">
              <a:solidFill>
                <a:srgbClr val="FFC000"/>
              </a:solidFill>
              <a:latin typeface="Copperplate Gothic Bold" pitchFamily="34" charset="0"/>
            </a:endParaRPr>
          </a:p>
          <a:p>
            <a:pPr lvl="0" algn="just"/>
            <a:r>
              <a:rPr lang="fr-FR" sz="4400" dirty="0" smtClean="0">
                <a:latin typeface="Arial Rounded MT Bold" pitchFamily="34" charset="0"/>
              </a:rPr>
              <a:t>Ce n’était pas la saison des figues, mais ce figuier faisait apparence en avoir de figues.</a:t>
            </a:r>
            <a:endParaRPr lang="en-US" sz="4400" dirty="0" smtClean="0">
              <a:latin typeface="Arial Rounded MT Bold" pitchFamily="34" charset="0"/>
            </a:endParaRPr>
          </a:p>
          <a:p>
            <a:pPr lvl="0" algn="just"/>
            <a:r>
              <a:rPr lang="fr-FR" sz="4400" dirty="0" smtClean="0">
                <a:solidFill>
                  <a:srgbClr val="FFC000"/>
                </a:solidFill>
                <a:latin typeface="Arial Rounded MT Bold" pitchFamily="34" charset="0"/>
              </a:rPr>
              <a:t>Il y a de ces figues qui portent des fruits à toutes saisons de l’année</a:t>
            </a:r>
            <a:r>
              <a:rPr lang="fr-FR" sz="4400" dirty="0" smtClean="0">
                <a:solidFill>
                  <a:srgbClr val="FFC000"/>
                </a:solidFill>
                <a:latin typeface="Arial Rounded MT Bold" pitchFamily="34" charset="0"/>
              </a:rPr>
              <a:t>.</a:t>
            </a:r>
            <a:endParaRPr lang="en-US" sz="4400" dirty="0" smtClean="0">
              <a:solidFill>
                <a:srgbClr val="FFC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0" algn="just"/>
            <a:r>
              <a:rPr lang="fr-FR" sz="4400" dirty="0" smtClean="0">
                <a:latin typeface="Arial Rounded MT Bold" pitchFamily="34" charset="0"/>
              </a:rPr>
              <a:t>Même </a:t>
            </a:r>
            <a:r>
              <a:rPr lang="fr-FR" sz="4400" dirty="0" smtClean="0">
                <a:latin typeface="Arial Rounded MT Bold" pitchFamily="34" charset="0"/>
              </a:rPr>
              <a:t>avant la pleine saison, il devrait y avoir assez de fruits pour apaiser la faim de Jésus et de ses disciples.</a:t>
            </a:r>
            <a:endParaRPr lang="en-US" sz="4400" dirty="0" smtClean="0">
              <a:latin typeface="Arial Rounded MT Bold" pitchFamily="34" charset="0"/>
            </a:endParaRPr>
          </a:p>
          <a:p>
            <a:pPr lvl="0" algn="just"/>
            <a:r>
              <a:rPr lang="fr-FR" sz="4400" dirty="0" smtClean="0">
                <a:solidFill>
                  <a:srgbClr val="FFC000"/>
                </a:solidFill>
                <a:latin typeface="Arial Rounded MT Bold" pitchFamily="34" charset="0"/>
              </a:rPr>
              <a:t>Comment nous apprécions les arbres qui portent des fruits avant et après leurs saisons</a:t>
            </a:r>
            <a:r>
              <a:rPr lang="fr-FR" sz="4400" dirty="0" smtClean="0">
                <a:solidFill>
                  <a:srgbClr val="FFC000"/>
                </a:solidFill>
                <a:latin typeface="Arial Rounded MT Bold" pitchFamily="34" charset="0"/>
              </a:rPr>
              <a:t>.</a:t>
            </a:r>
          </a:p>
          <a:p>
            <a:pPr lvl="1" algn="just"/>
            <a:r>
              <a:rPr lang="fr-FR" sz="4400" dirty="0" smtClean="0">
                <a:latin typeface="Arial Rounded MT Bold" pitchFamily="34" charset="0"/>
              </a:rPr>
              <a:t>Mango fil, </a:t>
            </a:r>
            <a:r>
              <a:rPr lang="fr-FR" sz="4400" dirty="0" err="1" smtClean="0">
                <a:latin typeface="Arial Rounded MT Bold" pitchFamily="34" charset="0"/>
              </a:rPr>
              <a:t>mango</a:t>
            </a:r>
            <a:r>
              <a:rPr lang="fr-FR" sz="4400" dirty="0" smtClean="0">
                <a:latin typeface="Arial Rounded MT Bold" pitchFamily="34" charset="0"/>
              </a:rPr>
              <a:t> </a:t>
            </a:r>
            <a:r>
              <a:rPr lang="fr-FR" sz="4400" dirty="0" err="1" smtClean="0">
                <a:latin typeface="Arial Rounded MT Bold" pitchFamily="34" charset="0"/>
              </a:rPr>
              <a:t>gro</a:t>
            </a:r>
            <a:r>
              <a:rPr lang="fr-FR" sz="4400" dirty="0" smtClean="0">
                <a:latin typeface="Arial Rounded MT Bold" pitchFamily="34" charset="0"/>
              </a:rPr>
              <a:t>-</a:t>
            </a:r>
            <a:r>
              <a:rPr lang="fr-FR" sz="4400" dirty="0" smtClean="0">
                <a:latin typeface="Arial Rounded MT Bold" pitchFamily="34" charset="0"/>
              </a:rPr>
              <a:t>po, </a:t>
            </a:r>
            <a:r>
              <a:rPr lang="fr-FR" sz="4400" dirty="0" err="1" smtClean="0">
                <a:latin typeface="Arial Rounded MT Bold" pitchFamily="34" charset="0"/>
              </a:rPr>
              <a:t>mango</a:t>
            </a:r>
            <a:r>
              <a:rPr lang="fr-FR" sz="4400" dirty="0" smtClean="0">
                <a:latin typeface="Arial Rounded MT Bold" pitchFamily="34" charset="0"/>
              </a:rPr>
              <a:t> </a:t>
            </a:r>
            <a:r>
              <a:rPr lang="fr-FR" sz="4400" dirty="0" err="1" smtClean="0">
                <a:latin typeface="Arial Rounded MT Bold" pitchFamily="34" charset="0"/>
              </a:rPr>
              <a:t>abrico</a:t>
            </a:r>
            <a:r>
              <a:rPr lang="fr-FR" sz="4400" dirty="0" smtClean="0">
                <a:latin typeface="Arial Rounded MT Bold" pitchFamily="34" charset="0"/>
              </a:rPr>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a:r>
              <a:rPr lang="fr-FR" sz="4400" dirty="0" smtClean="0">
                <a:latin typeface="Arial Rounded MT Bold" pitchFamily="34" charset="0"/>
              </a:rPr>
              <a:t>Combien </a:t>
            </a:r>
            <a:r>
              <a:rPr lang="fr-FR" sz="4400" dirty="0" smtClean="0">
                <a:latin typeface="Arial Rounded MT Bold" pitchFamily="34" charset="0"/>
              </a:rPr>
              <a:t>nous les apprécions parce qu’ils ne se bornent pas de leurs saisons pour porter du fruit.</a:t>
            </a:r>
            <a:endParaRPr lang="en-US" sz="4400" dirty="0" smtClean="0">
              <a:latin typeface="Arial Rounded MT Bold" pitchFamily="34" charset="0"/>
            </a:endParaRPr>
          </a:p>
          <a:p>
            <a:pPr lvl="0" algn="just"/>
            <a:r>
              <a:rPr lang="fr-FR" sz="4400" dirty="0" smtClean="0">
                <a:solidFill>
                  <a:srgbClr val="FFC000"/>
                </a:solidFill>
                <a:latin typeface="Arial Rounded MT Bold" pitchFamily="34" charset="0"/>
              </a:rPr>
              <a:t>Jésus ne fut pas indigné du fait que les figues auraient été trop prématurées pour consommer alors qu’Il avait faim</a:t>
            </a:r>
            <a:r>
              <a:rPr lang="fr-FR" sz="4400" dirty="0" smtClean="0">
                <a:solidFill>
                  <a:srgbClr val="FFC000"/>
                </a:solidFill>
                <a:latin typeface="Arial Rounded MT Bold" pitchFamily="34" charset="0"/>
              </a:rPr>
              <a:t>.</a:t>
            </a:r>
            <a:endParaRPr lang="en-US" sz="4400" dirty="0" smtClean="0">
              <a:solidFill>
                <a:srgbClr val="FFC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0" algn="just"/>
            <a:r>
              <a:rPr lang="fr-FR" sz="4400" dirty="0" smtClean="0">
                <a:latin typeface="Arial Rounded MT Bold" pitchFamily="34" charset="0"/>
              </a:rPr>
              <a:t>Jésus </a:t>
            </a:r>
            <a:r>
              <a:rPr lang="fr-FR" sz="4400" dirty="0" smtClean="0">
                <a:latin typeface="Arial Rounded MT Bold" pitchFamily="34" charset="0"/>
              </a:rPr>
              <a:t>fut indigné parce ce figuier prétendait avoir la solution à son problème.</a:t>
            </a:r>
            <a:endParaRPr lang="en-US" sz="4400" dirty="0" smtClean="0">
              <a:latin typeface="Arial Rounded MT Bold" pitchFamily="34" charset="0"/>
            </a:endParaRPr>
          </a:p>
          <a:p>
            <a:pPr lvl="0" algn="just"/>
            <a:r>
              <a:rPr lang="en-US" sz="4400" dirty="0" smtClean="0">
                <a:solidFill>
                  <a:srgbClr val="FFC000"/>
                </a:solidFill>
                <a:latin typeface="Arial Rounded MT Bold" pitchFamily="34" charset="0"/>
              </a:rPr>
              <a:t>Are you a season believer? </a:t>
            </a:r>
          </a:p>
          <a:p>
            <a:pPr lvl="0" algn="just"/>
            <a:r>
              <a:rPr lang="en-US" sz="4400" dirty="0" smtClean="0">
                <a:latin typeface="Arial Rounded MT Bold" pitchFamily="34" charset="0"/>
              </a:rPr>
              <a:t>Are you a moody Christian?</a:t>
            </a:r>
          </a:p>
          <a:p>
            <a:pPr lvl="0" algn="just"/>
            <a:r>
              <a:rPr lang="en-US" sz="4400" dirty="0" smtClean="0">
                <a:solidFill>
                  <a:srgbClr val="FFC000"/>
                </a:solidFill>
                <a:latin typeface="Arial Rounded MT Bold" pitchFamily="34" charset="0"/>
              </a:rPr>
              <a:t>Have you just leaves to offer God in His time of need.</a:t>
            </a:r>
            <a:endParaRPr lang="en-US" sz="4400" dirty="0">
              <a:solidFill>
                <a:srgbClr val="FFC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en-US" sz="4800" dirty="0" smtClean="0">
                <a:latin typeface="Arial Rounded MT Bold" pitchFamily="34" charset="0"/>
              </a:rPr>
              <a:t> </a:t>
            </a:r>
            <a:r>
              <a:rPr lang="fr-FR" sz="4800" b="1" dirty="0" smtClean="0">
                <a:latin typeface="Arial Rounded MT Bold" pitchFamily="34" charset="0"/>
              </a:rPr>
              <a:t>14 Prenant alors la parole, il lui dit: Que jamais personne ne mange de ton fruit! Et ses disciples l'entendirent</a:t>
            </a:r>
            <a:r>
              <a:rPr lang="fr-FR" sz="4800" b="1" dirty="0" smtClean="0">
                <a:latin typeface="Arial Rounded MT Bold" pitchFamily="34" charset="0"/>
              </a:rPr>
              <a:t>.</a:t>
            </a:r>
            <a:endParaRPr lang="en-US" sz="4800" dirty="0" smtClean="0">
              <a:latin typeface="Arial Rounded MT Bold" pitchFamily="34" charset="0"/>
            </a:endParaRPr>
          </a:p>
          <a:p>
            <a:pPr lvl="0" algn="just"/>
            <a:r>
              <a:rPr lang="en-US" sz="4800" dirty="0" smtClean="0">
                <a:solidFill>
                  <a:srgbClr val="FFFF00"/>
                </a:solidFill>
                <a:latin typeface="Arial Rounded MT Bold" pitchFamily="34" charset="0"/>
              </a:rPr>
              <a:t>What do you expect to do with a tree that just sucks up all the nutrients of the earth; takes the space of other trees, just to make a show? </a:t>
            </a:r>
          </a:p>
          <a:p>
            <a:pPr lvl="0" algn="just"/>
            <a:r>
              <a:rPr lang="en-US" sz="4800" dirty="0" smtClean="0">
                <a:latin typeface="Arial Rounded MT Bold" pitchFamily="34" charset="0"/>
              </a:rPr>
              <a:t>The judgment is obvious</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en-US" sz="4800" dirty="0" smtClean="0">
                <a:latin typeface="Arial Rounded MT Bold" pitchFamily="34" charset="0"/>
              </a:rPr>
              <a:t>Of </a:t>
            </a:r>
            <a:r>
              <a:rPr lang="en-US" sz="4800" dirty="0" smtClean="0">
                <a:latin typeface="Arial Rounded MT Bold" pitchFamily="34" charset="0"/>
              </a:rPr>
              <a:t>all the trees in Jerusalem, only this fig tree was cursed.</a:t>
            </a:r>
          </a:p>
          <a:p>
            <a:pPr lvl="0" algn="just"/>
            <a:r>
              <a:rPr lang="en-US" sz="4800" dirty="0" smtClean="0">
                <a:solidFill>
                  <a:srgbClr val="FFFF00"/>
                </a:solidFill>
                <a:latin typeface="Arial Rounded MT Bold" pitchFamily="34" charset="0"/>
              </a:rPr>
              <a:t>Notice that Jesus did not approach a pine tree or a cedar tree in search for food.</a:t>
            </a:r>
          </a:p>
          <a:p>
            <a:pPr lvl="0" algn="just"/>
            <a:r>
              <a:rPr lang="en-US" sz="4800" dirty="0" smtClean="0">
                <a:latin typeface="Arial Rounded MT Bold" pitchFamily="34" charset="0"/>
              </a:rPr>
              <a:t>This particular tree was expected to bear fruits that human beings can eat which is its sole purpose of existence</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en-US" sz="4800" dirty="0" smtClean="0">
                <a:latin typeface="Arial Rounded MT Bold" pitchFamily="34" charset="0"/>
              </a:rPr>
              <a:t>This </a:t>
            </a:r>
            <a:r>
              <a:rPr lang="en-US" sz="4800" dirty="0" smtClean="0">
                <a:latin typeface="Arial Rounded MT Bold" pitchFamily="34" charset="0"/>
              </a:rPr>
              <a:t>miracle symbolizes the nation of Israel for which Jesus came </a:t>
            </a:r>
            <a:r>
              <a:rPr lang="en-US" sz="4800" dirty="0" smtClean="0">
                <a:latin typeface="Arial Rounded MT Bold" pitchFamily="34" charset="0"/>
              </a:rPr>
              <a:t>primarily; they have missed </a:t>
            </a:r>
            <a:r>
              <a:rPr lang="en-US" sz="4800" dirty="0" smtClean="0">
                <a:latin typeface="Arial Rounded MT Bold" pitchFamily="34" charset="0"/>
              </a:rPr>
              <a:t>the day of their visitation.</a:t>
            </a:r>
          </a:p>
          <a:p>
            <a:pPr lvl="0" algn="just"/>
            <a:r>
              <a:rPr lang="en-US" sz="4800" dirty="0" smtClean="0">
                <a:solidFill>
                  <a:srgbClr val="FFFF00"/>
                </a:solidFill>
                <a:latin typeface="Arial Rounded MT Bold" pitchFamily="34" charset="0"/>
              </a:rPr>
              <a:t>This miracle makes allusions of the lukewarm Christians who are filled with religiosity and doctrines, and whose personal lives bear no evidence of Christ.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en-US" sz="4400" dirty="0" smtClean="0">
                <a:solidFill>
                  <a:srgbClr val="0000FF"/>
                </a:solidFill>
                <a:latin typeface="Arial Rounded MT Bold" pitchFamily="34" charset="0"/>
              </a:rPr>
              <a:t>BEARING FRUITS OUT OF SEASON</a:t>
            </a:r>
          </a:p>
          <a:p>
            <a:pPr lvl="0" algn="just"/>
            <a:r>
              <a:rPr lang="en-US" sz="4400" dirty="0" smtClean="0">
                <a:latin typeface="Arial Rounded MT Bold" pitchFamily="34" charset="0"/>
              </a:rPr>
              <a:t>As graphic as the narrative of the cursed fig tree may appear to be, if we are honest with ourselves, we know that we too have often found ourselves with nothing of value to offer to God.</a:t>
            </a:r>
          </a:p>
          <a:p>
            <a:pPr lvl="0" algn="just"/>
            <a:r>
              <a:rPr lang="en-US" sz="4400" dirty="0" smtClean="0">
                <a:solidFill>
                  <a:srgbClr val="0000FF"/>
                </a:solidFill>
                <a:latin typeface="Arial Rounded MT Bold" pitchFamily="34" charset="0"/>
              </a:rPr>
              <a:t>In season, yes, yes, yes! But not when all hell breaks loose on us and our emotions are scattered all over the place</a:t>
            </a:r>
            <a:r>
              <a:rPr lang="en-US"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dirty="0" smtClean="0">
                <a:latin typeface="Arial Rounded MT Bold" pitchFamily="34" charset="0"/>
              </a:rPr>
              <a:t>Not </a:t>
            </a:r>
            <a:r>
              <a:rPr lang="en-US" sz="4400" dirty="0" smtClean="0">
                <a:latin typeface="Arial Rounded MT Bold" pitchFamily="34" charset="0"/>
              </a:rPr>
              <a:t>when the bills are mounting up on us with not enough money at our disposal.</a:t>
            </a:r>
          </a:p>
          <a:p>
            <a:pPr lvl="0" algn="just"/>
            <a:r>
              <a:rPr lang="en-US" sz="4400" dirty="0" smtClean="0">
                <a:solidFill>
                  <a:srgbClr val="0000FF"/>
                </a:solidFill>
                <a:latin typeface="Arial Rounded MT Bold" pitchFamily="34" charset="0"/>
              </a:rPr>
              <a:t>Not when the doctor just broke the news to us that the disease has invaded our bodies.</a:t>
            </a:r>
          </a:p>
          <a:p>
            <a:pPr lvl="0" algn="just"/>
            <a:r>
              <a:rPr lang="en-US" sz="4400" dirty="0" smtClean="0">
                <a:latin typeface="Arial Rounded MT Bold" pitchFamily="34" charset="0"/>
              </a:rPr>
              <a:t>Not when your marriage is on the line</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en-US" sz="4400" dirty="0" smtClean="0">
                <a:latin typeface="Arial Rounded MT Bold" pitchFamily="34" charset="0"/>
              </a:rPr>
              <a:t>Not </a:t>
            </a:r>
            <a:r>
              <a:rPr lang="en-US" sz="4400" dirty="0" smtClean="0">
                <a:latin typeface="Arial Rounded MT Bold" pitchFamily="34" charset="0"/>
              </a:rPr>
              <a:t>when you just lost your job, your house and everything of value to you.</a:t>
            </a:r>
          </a:p>
          <a:p>
            <a:pPr lvl="0" algn="just"/>
            <a:r>
              <a:rPr lang="fr-FR" sz="4400" dirty="0" smtClean="0">
                <a:solidFill>
                  <a:srgbClr val="0000FF"/>
                </a:solidFill>
                <a:latin typeface="Arial Rounded MT Bold" pitchFamily="34" charset="0"/>
              </a:rPr>
              <a:t>Psaume 34:2 Je bénirai l'Éternel en tout temps; Sa louange sera toujours dans ma bouche.</a:t>
            </a:r>
            <a:endParaRPr lang="en-US" sz="4400" dirty="0" smtClean="0">
              <a:solidFill>
                <a:srgbClr val="0000FF"/>
              </a:solidFill>
              <a:latin typeface="Arial Rounded MT Bold" pitchFamily="34" charset="0"/>
            </a:endParaRPr>
          </a:p>
          <a:p>
            <a:pPr lvl="0" algn="just"/>
            <a:r>
              <a:rPr lang="en-US" sz="4400" dirty="0" smtClean="0">
                <a:latin typeface="Arial Rounded MT Bold" pitchFamily="34" charset="0"/>
              </a:rPr>
              <a:t>Psalm 34:1b I will bless the LORD at all times; His praise shall continually be in my mouth. </a:t>
            </a:r>
          </a:p>
          <a:p>
            <a:pPr lvl="0" algn="just"/>
            <a:r>
              <a:rPr lang="en-US" sz="4400" dirty="0" smtClean="0">
                <a:solidFill>
                  <a:srgbClr val="0000FF"/>
                </a:solidFill>
                <a:latin typeface="Arial Rounded MT Bold" pitchFamily="34" charset="0"/>
              </a:rPr>
              <a:t>Remember your yield during the good </a:t>
            </a:r>
            <a:r>
              <a:rPr lang="en-US" sz="4400" dirty="0" smtClean="0">
                <a:solidFill>
                  <a:srgbClr val="0000FF"/>
                </a:solidFill>
                <a:latin typeface="Arial Rounded MT Bold" pitchFamily="34" charset="0"/>
              </a:rPr>
              <a:t>seasons</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400" dirty="0" smtClean="0">
                <a:solidFill>
                  <a:srgbClr val="0000FF"/>
                </a:solidFill>
                <a:latin typeface="Arial Rounded MT Bold" pitchFamily="34" charset="0"/>
              </a:rPr>
              <a:t>Remember your </a:t>
            </a:r>
            <a:r>
              <a:rPr lang="en-US" sz="4400" dirty="0" smtClean="0">
                <a:solidFill>
                  <a:srgbClr val="0000FF"/>
                </a:solidFill>
                <a:latin typeface="Arial Rounded MT Bold" pitchFamily="34" charset="0"/>
              </a:rPr>
              <a:t>past yields </a:t>
            </a:r>
            <a:r>
              <a:rPr lang="en-US" sz="4400" dirty="0" smtClean="0">
                <a:solidFill>
                  <a:srgbClr val="0000FF"/>
                </a:solidFill>
                <a:latin typeface="Arial Rounded MT Bold" pitchFamily="34" charset="0"/>
              </a:rPr>
              <a:t>during the good seasons</a:t>
            </a:r>
          </a:p>
          <a:p>
            <a:pPr algn="just"/>
            <a:r>
              <a:rPr lang="fr-FR" sz="4400" dirty="0" smtClean="0">
                <a:latin typeface="Arial Rounded MT Bold" pitchFamily="34" charset="0"/>
              </a:rPr>
              <a:t>Ps </a:t>
            </a:r>
            <a:r>
              <a:rPr lang="fr-FR" sz="4400" dirty="0" smtClean="0">
                <a:latin typeface="Arial Rounded MT Bold" pitchFamily="34" charset="0"/>
              </a:rPr>
              <a:t>42:5 Je me rappelle avec effusion de cœur, Quand je marchais entouré de la foule, Et que je m'avançais à sa tête vers la maison de Dieu, Au milieu des cris de joie et des actions de grâces D'une multitude en fête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400" dirty="0" smtClean="0">
                <a:latin typeface="Arial Rounded MT Bold" pitchFamily="34" charset="0"/>
              </a:rPr>
              <a:t>challenge </a:t>
            </a:r>
            <a:r>
              <a:rPr lang="en-US" sz="4400" dirty="0" smtClean="0">
                <a:latin typeface="Arial Rounded MT Bold" pitchFamily="34" charset="0"/>
              </a:rPr>
              <a:t>yourself to bear fruits of praises and righteousness in and out of season </a:t>
            </a:r>
          </a:p>
          <a:p>
            <a:pPr algn="just"/>
            <a:r>
              <a:rPr lang="en-US" sz="4400" dirty="0" smtClean="0">
                <a:solidFill>
                  <a:srgbClr val="0000FF"/>
                </a:solidFill>
                <a:latin typeface="Arial Rounded MT Bold" pitchFamily="34" charset="0"/>
              </a:rPr>
              <a:t>Psalm 42: 5 Why are you cast down, O my soul? And why are you disquieted within me? Hope in God, for I shall yet praise Him For the help of His countenance.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0000FF"/>
                </a:solidFill>
                <a:latin typeface="Arial Rounded MT Bold" pitchFamily="34" charset="0"/>
              </a:rPr>
              <a:t>Psaume </a:t>
            </a:r>
            <a:r>
              <a:rPr lang="fr-FR" sz="4800" dirty="0" smtClean="0">
                <a:solidFill>
                  <a:srgbClr val="0000FF"/>
                </a:solidFill>
                <a:latin typeface="Arial Rounded MT Bold" pitchFamily="34" charset="0"/>
              </a:rPr>
              <a:t>42: 6 </a:t>
            </a:r>
            <a:endParaRPr lang="fr-FR" sz="4800" dirty="0" smtClean="0">
              <a:solidFill>
                <a:srgbClr val="0000FF"/>
              </a:solidFill>
              <a:latin typeface="Arial Rounded MT Bold" pitchFamily="34" charset="0"/>
            </a:endParaRPr>
          </a:p>
          <a:p>
            <a:pPr algn="just"/>
            <a:r>
              <a:rPr lang="fr-FR" sz="4800" dirty="0" smtClean="0">
                <a:latin typeface="Arial Rounded MT Bold" pitchFamily="34" charset="0"/>
              </a:rPr>
              <a:t>Pourquoi </a:t>
            </a:r>
            <a:r>
              <a:rPr lang="fr-FR" sz="4800" dirty="0" smtClean="0">
                <a:latin typeface="Arial Rounded MT Bold" pitchFamily="34" charset="0"/>
              </a:rPr>
              <a:t>t'abats-tu, mon âme, et gémis-tu au dedans de moi? Espère en Dieu, car je le louerai encore; Il est mon salut et mon Dieu.</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b="1" u="sng" dirty="0" smtClean="0">
                <a:solidFill>
                  <a:srgbClr val="FF0000"/>
                </a:solidFill>
                <a:latin typeface="Arial Rounded MT Bold" pitchFamily="34" charset="0"/>
              </a:rPr>
              <a:t>CONCLUSION</a:t>
            </a:r>
            <a:endParaRPr lang="en-US" sz="2400" dirty="0" smtClean="0">
              <a:solidFill>
                <a:srgbClr val="FF0000"/>
              </a:solidFill>
              <a:latin typeface="Arial Rounded MT Bold" pitchFamily="34" charset="0"/>
            </a:endParaRPr>
          </a:p>
          <a:p>
            <a:pPr algn="just"/>
            <a:r>
              <a:rPr lang="fr-FR" sz="4000" b="1" dirty="0" smtClean="0">
                <a:latin typeface="Arial Rounded MT Bold" pitchFamily="34" charset="0"/>
              </a:rPr>
              <a:t>Marc 11:19-21 </a:t>
            </a:r>
            <a:endParaRPr lang="en-US" sz="4000" dirty="0" smtClean="0">
              <a:latin typeface="Arial Rounded MT Bold" pitchFamily="34" charset="0"/>
            </a:endParaRPr>
          </a:p>
          <a:p>
            <a:pPr algn="just"/>
            <a:r>
              <a:rPr lang="fr-FR" sz="4000" dirty="0" smtClean="0">
                <a:latin typeface="Arial Rounded MT Bold" pitchFamily="34" charset="0"/>
              </a:rPr>
              <a:t>19 Quand le soir fut venu, Jésus sortit de la ville.</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 20 Le matin, en passant, les disciples virent le figuier séché jusqu'aux racines.</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 21 Pierre, se rappelant ce qui s'était passé, dit à Jésus: Rabbi, regarde, le figuier que tu as maudit a séché</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fr-FR" sz="3800" dirty="0" smtClean="0">
                <a:latin typeface="Arial Rounded MT Bold" pitchFamily="34" charset="0"/>
              </a:rPr>
              <a:t>Quand </a:t>
            </a:r>
            <a:r>
              <a:rPr lang="fr-FR" sz="3800" dirty="0" smtClean="0">
                <a:latin typeface="Arial Rounded MT Bold" pitchFamily="34" charset="0"/>
              </a:rPr>
              <a:t>Dieu prononce une malédiction sur une chose ou une personne, l’évidence sera prompte et claire.</a:t>
            </a:r>
            <a:endParaRPr lang="en-US" sz="3800" dirty="0" smtClean="0">
              <a:latin typeface="Arial Rounded MT Bold" pitchFamily="34" charset="0"/>
            </a:endParaRPr>
          </a:p>
          <a:p>
            <a:pPr lvl="0" algn="just"/>
            <a:r>
              <a:rPr lang="fr-FR" sz="3800" dirty="0" smtClean="0">
                <a:solidFill>
                  <a:srgbClr val="FF0000"/>
                </a:solidFill>
                <a:latin typeface="Arial Rounded MT Bold" pitchFamily="34" charset="0"/>
              </a:rPr>
              <a:t>Etre détaché de Dieu produit une sécheresse soudaine. Toute votre vie est placée sur une pente glissante et périlleuse.</a:t>
            </a:r>
            <a:endParaRPr lang="en-US" sz="3800" dirty="0" smtClean="0">
              <a:solidFill>
                <a:srgbClr val="FF0000"/>
              </a:solidFill>
              <a:latin typeface="Arial Rounded MT Bold" pitchFamily="34" charset="0"/>
            </a:endParaRPr>
          </a:p>
          <a:p>
            <a:pPr lvl="0" algn="just"/>
            <a:r>
              <a:rPr lang="fr-FR" sz="3800" dirty="0" smtClean="0">
                <a:latin typeface="Arial Rounded MT Bold" pitchFamily="34" charset="0"/>
              </a:rPr>
              <a:t>Gardez-vous d’exciter Dieu à prononcer un seul mot de malheur contre vous</a:t>
            </a:r>
            <a:r>
              <a:rPr lang="fr-FR" sz="3800" dirty="0" smtClean="0">
                <a:latin typeface="Arial Rounded MT Bold" pitchFamily="34" charset="0"/>
              </a:rPr>
              <a:t>.</a:t>
            </a:r>
            <a:endParaRPr lang="en-US" sz="3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Le </a:t>
            </a:r>
            <a:r>
              <a:rPr lang="fr-FR" sz="4000" dirty="0" smtClean="0">
                <a:latin typeface="Arial Rounded MT Bold" pitchFamily="34" charset="0"/>
              </a:rPr>
              <a:t>figuier se dessécha jusqu'à la racine. Ceci implique à tout point de vue. </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La malédiction du Seigneur alla toucher tous les recoins de l’existence de cet arbre maudite.</a:t>
            </a:r>
            <a:endParaRPr lang="en-US" sz="4000" dirty="0" smtClean="0">
              <a:solidFill>
                <a:srgbClr val="FF0000"/>
              </a:solidFill>
              <a:latin typeface="Arial Rounded MT Bold" pitchFamily="34" charset="0"/>
            </a:endParaRPr>
          </a:p>
          <a:p>
            <a:pPr lvl="1" algn="just"/>
            <a:r>
              <a:rPr lang="fr-FR" sz="4000" dirty="0" smtClean="0">
                <a:latin typeface="Arial Rounded MT Bold" pitchFamily="34" charset="0"/>
              </a:rPr>
              <a:t>Plus de feuilles</a:t>
            </a:r>
            <a:endParaRPr lang="en-US" sz="4000" dirty="0" smtClean="0">
              <a:latin typeface="Arial Rounded MT Bold" pitchFamily="34" charset="0"/>
            </a:endParaRPr>
          </a:p>
          <a:p>
            <a:pPr lvl="1" algn="just"/>
            <a:r>
              <a:rPr lang="fr-FR" sz="4000" dirty="0" smtClean="0">
                <a:solidFill>
                  <a:srgbClr val="FF0000"/>
                </a:solidFill>
                <a:latin typeface="Arial Rounded MT Bold" pitchFamily="34" charset="0"/>
              </a:rPr>
              <a:t>Plus de </a:t>
            </a:r>
            <a:r>
              <a:rPr lang="fr-FR" sz="4000" dirty="0" smtClean="0">
                <a:solidFill>
                  <a:srgbClr val="FF0000"/>
                </a:solidFill>
                <a:latin typeface="Arial Rounded MT Bold" pitchFamily="34" charset="0"/>
              </a:rPr>
              <a:t>vie</a:t>
            </a:r>
          </a:p>
          <a:p>
            <a:pPr lvl="1" algn="just"/>
            <a:r>
              <a:rPr lang="fr-FR" sz="4000" dirty="0" smtClean="0">
                <a:latin typeface="Arial Rounded MT Bold" pitchFamily="34" charset="0"/>
              </a:rPr>
              <a:t>Plus </a:t>
            </a:r>
            <a:r>
              <a:rPr lang="fr-FR" sz="4000" dirty="0" smtClean="0">
                <a:latin typeface="Arial Rounded MT Bold" pitchFamily="34" charset="0"/>
              </a:rPr>
              <a:t>de beauté</a:t>
            </a:r>
            <a:endParaRPr lang="en-US" sz="4000" dirty="0" smtClean="0">
              <a:latin typeface="Arial Rounded MT Bold" pitchFamily="34" charset="0"/>
            </a:endParaRPr>
          </a:p>
          <a:p>
            <a:pPr lvl="1" algn="just">
              <a:buNone/>
            </a:pPr>
            <a:endParaRPr lang="fr-FR"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a:bodyPr>
          <a:lstStyle/>
          <a:p>
            <a:pPr lvl="1" algn="just"/>
            <a:r>
              <a:rPr lang="fr-FR" sz="4000" dirty="0" smtClean="0">
                <a:latin typeface="Arial Rounded MT Bold" pitchFamily="34" charset="0"/>
              </a:rPr>
              <a:t>Plus </a:t>
            </a:r>
            <a:r>
              <a:rPr lang="fr-FR" sz="4000" dirty="0" smtClean="0">
                <a:latin typeface="Arial Rounded MT Bold" pitchFamily="34" charset="0"/>
              </a:rPr>
              <a:t>même la possibilité de tromper ou de prétendre. </a:t>
            </a:r>
            <a:endParaRPr lang="en-US" sz="4000" dirty="0" smtClean="0">
              <a:latin typeface="Arial Rounded MT Bold" pitchFamily="34" charset="0"/>
            </a:endParaRPr>
          </a:p>
          <a:p>
            <a:pPr lvl="1" algn="just"/>
            <a:r>
              <a:rPr lang="fr-FR" sz="4000" dirty="0" smtClean="0">
                <a:solidFill>
                  <a:srgbClr val="FF0000"/>
                </a:solidFill>
                <a:latin typeface="Arial Rounded MT Bold" pitchFamily="34" charset="0"/>
              </a:rPr>
              <a:t>La sécheresse du figuier était évidente à tous.</a:t>
            </a:r>
            <a:endParaRPr lang="en-US" sz="4000" dirty="0" smtClean="0">
              <a:solidFill>
                <a:srgbClr val="FF0000"/>
              </a:solidFill>
              <a:latin typeface="Arial Rounded MT Bold" pitchFamily="34" charset="0"/>
            </a:endParaRPr>
          </a:p>
          <a:p>
            <a:pPr lvl="1" algn="just"/>
            <a:r>
              <a:rPr lang="fr-FR" sz="4000" dirty="0" smtClean="0">
                <a:latin typeface="Arial Rounded MT Bold" pitchFamily="34" charset="0"/>
              </a:rPr>
              <a:t>La nudité et l’inutilité du figuier étaient mises à jour en plein public.</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Demandons toujours à Dieu à nous aider à porter en toutes saisons des fruits digne de la repentance. </a:t>
            </a:r>
            <a:endParaRPr lang="en-US" sz="4000" dirty="0" smtClean="0">
              <a:solidFill>
                <a:srgbClr val="FF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marL="0" indent="0" algn="ctr">
              <a:buNone/>
            </a:pPr>
            <a:r>
              <a:rPr lang="fr-FR" sz="4400" b="1" dirty="0" smtClean="0">
                <a:solidFill>
                  <a:srgbClr val="FF0000"/>
                </a:solidFill>
                <a:latin typeface="Arial Rounded MT Bold" pitchFamily="34" charset="0"/>
              </a:rPr>
              <a:t>161 Fr CE : </a:t>
            </a:r>
            <a:r>
              <a:rPr lang="fr-FR" sz="4400" b="1" u="sng" dirty="0" smtClean="0">
                <a:solidFill>
                  <a:srgbClr val="FF0000"/>
                </a:solidFill>
                <a:latin typeface="Arial Rounded MT Bold" pitchFamily="34" charset="0"/>
              </a:rPr>
              <a:t>Comme Une </a:t>
            </a:r>
            <a:r>
              <a:rPr lang="fr-FR" sz="4400" b="1" u="sng" dirty="0" smtClean="0">
                <a:latin typeface="Arial Rounded MT Bold" pitchFamily="34" charset="0"/>
              </a:rPr>
              <a:t>Terre </a:t>
            </a:r>
            <a:r>
              <a:rPr lang="fr-FR" sz="4400" b="1" u="sng" dirty="0" err="1" smtClean="0">
                <a:latin typeface="Arial Rounded MT Bold" pitchFamily="34" charset="0"/>
              </a:rPr>
              <a:t>Alterée</a:t>
            </a:r>
            <a:endParaRPr lang="en-US" sz="4400" dirty="0" smtClean="0">
              <a:latin typeface="Arial Rounded MT Bold" pitchFamily="34" charset="0"/>
            </a:endParaRPr>
          </a:p>
          <a:p>
            <a:pPr marL="0" indent="0" algn="ctr">
              <a:buNone/>
            </a:pPr>
            <a:r>
              <a:rPr lang="fr-FR" sz="4400" dirty="0" smtClean="0">
                <a:latin typeface="Arial Rounded MT Bold" pitchFamily="34" charset="0"/>
              </a:rPr>
              <a:t>1</a:t>
            </a:r>
            <a:endParaRPr lang="en-US" sz="4400" dirty="0" smtClean="0">
              <a:latin typeface="Arial Rounded MT Bold" pitchFamily="34" charset="0"/>
            </a:endParaRPr>
          </a:p>
          <a:p>
            <a:pPr marL="0" indent="0" algn="ctr">
              <a:buNone/>
            </a:pPr>
            <a:r>
              <a:rPr lang="fr-FR" sz="4400" dirty="0" smtClean="0">
                <a:latin typeface="Arial Rounded MT Bold" pitchFamily="34" charset="0"/>
              </a:rPr>
              <a:t>Comme une terre </a:t>
            </a:r>
            <a:r>
              <a:rPr lang="fr-FR" sz="4400" dirty="0" err="1" smtClean="0">
                <a:latin typeface="Arial Rounded MT Bold" pitchFamily="34" charset="0"/>
              </a:rPr>
              <a:t>alterée</a:t>
            </a:r>
            <a:endParaRPr lang="en-US" sz="4400" dirty="0" smtClean="0">
              <a:latin typeface="Arial Rounded MT Bold" pitchFamily="34" charset="0"/>
            </a:endParaRPr>
          </a:p>
          <a:p>
            <a:pPr marL="0" indent="0" algn="ctr">
              <a:buNone/>
            </a:pPr>
            <a:r>
              <a:rPr lang="fr-FR" sz="4400" dirty="0" smtClean="0">
                <a:latin typeface="Arial Rounded MT Bold" pitchFamily="34" charset="0"/>
              </a:rPr>
              <a:t>Soupire après l’eau du ciel,</a:t>
            </a:r>
            <a:endParaRPr lang="en-US" sz="4400" dirty="0" smtClean="0">
              <a:latin typeface="Arial Rounded MT Bold" pitchFamily="34" charset="0"/>
            </a:endParaRPr>
          </a:p>
          <a:p>
            <a:pPr marL="0" indent="0" algn="ctr">
              <a:buNone/>
            </a:pPr>
            <a:r>
              <a:rPr lang="fr-FR" sz="4400" dirty="0" smtClean="0">
                <a:latin typeface="Arial Rounded MT Bold" pitchFamily="34" charset="0"/>
              </a:rPr>
              <a:t>Nous appelons la rosée</a:t>
            </a:r>
            <a:endParaRPr lang="en-US" sz="4400" dirty="0" smtClean="0">
              <a:latin typeface="Arial Rounded MT Bold" pitchFamily="34" charset="0"/>
            </a:endParaRPr>
          </a:p>
          <a:p>
            <a:pPr marL="0" indent="0" algn="ctr">
              <a:buNone/>
            </a:pPr>
            <a:r>
              <a:rPr lang="fr-FR" sz="4400" dirty="0" smtClean="0">
                <a:latin typeface="Arial Rounded MT Bold" pitchFamily="34" charset="0"/>
              </a:rPr>
              <a:t>De ta grâce Emmanuel !</a:t>
            </a:r>
            <a:endParaRPr lang="en-US" sz="4400" dirty="0" smtClean="0">
              <a:latin typeface="Arial Rounded MT Bold" pitchFamily="34" charset="0"/>
            </a:endParaRPr>
          </a:p>
          <a:p>
            <a:pPr marL="0" indent="0" algn="ctr">
              <a:buNone/>
            </a:pPr>
            <a:r>
              <a:rPr lang="fr-FR" sz="4400" dirty="0" smtClean="0">
                <a:solidFill>
                  <a:srgbClr val="FF0000"/>
                </a:solidFill>
                <a:latin typeface="Arial Rounded MT Bold" pitchFamily="34" charset="0"/>
              </a:rPr>
              <a:t>Refrain</a:t>
            </a:r>
            <a:endParaRPr lang="en-US" sz="4400" dirty="0" smtClean="0">
              <a:solidFill>
                <a:srgbClr val="FF000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Fraîches, fraîches rosées,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Descendez sur nous tous !</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0 divines ondées,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Venez, arrosez-nous </a:t>
            </a:r>
            <a:r>
              <a:rPr lang="fr-FR" sz="4400" dirty="0" smtClean="0">
                <a:solidFill>
                  <a:srgbClr val="05E530"/>
                </a:solidFill>
                <a:latin typeface="Arial Rounded MT Bold" pitchFamily="34" charset="0"/>
              </a:rPr>
              <a:t>!</a:t>
            </a:r>
            <a:endParaRPr lang="en-US" sz="4400" dirty="0" smtClean="0">
              <a:solidFill>
                <a:srgbClr val="05E530"/>
              </a:solidFill>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marL="0" indent="0" algn="ctr">
              <a:buNone/>
            </a:pPr>
            <a:r>
              <a:rPr lang="fr-FR" sz="4400" dirty="0" smtClean="0">
                <a:solidFill>
                  <a:srgbClr val="FF0000"/>
                </a:solidFill>
                <a:latin typeface="Arial Rounded MT Bold" pitchFamily="34" charset="0"/>
              </a:rPr>
              <a:t>2</a:t>
            </a:r>
            <a:endParaRPr lang="en-US" sz="4400" dirty="0" smtClean="0">
              <a:solidFill>
                <a:srgbClr val="FF0000"/>
              </a:solidFill>
              <a:latin typeface="Arial Rounded MT Bold" pitchFamily="34" charset="0"/>
            </a:endParaRPr>
          </a:p>
          <a:p>
            <a:pPr marL="0" indent="0" algn="ctr">
              <a:buNone/>
            </a:pPr>
            <a:r>
              <a:rPr lang="fr-FR" sz="4400" dirty="0" smtClean="0">
                <a:latin typeface="Arial Rounded MT Bold" pitchFamily="34" charset="0"/>
              </a:rPr>
              <a:t>Descends o pluie abondante,</a:t>
            </a:r>
            <a:endParaRPr lang="en-US" sz="4400" dirty="0" smtClean="0">
              <a:latin typeface="Arial Rounded MT Bold" pitchFamily="34" charset="0"/>
            </a:endParaRPr>
          </a:p>
          <a:p>
            <a:pPr marL="0" indent="0" algn="ctr">
              <a:buNone/>
            </a:pPr>
            <a:r>
              <a:rPr lang="fr-FR" sz="4400" dirty="0" smtClean="0">
                <a:latin typeface="Arial Rounded MT Bold" pitchFamily="34" charset="0"/>
              </a:rPr>
              <a:t>Coule à flots dans notre cœur,</a:t>
            </a:r>
            <a:endParaRPr lang="en-US" sz="4400" dirty="0" smtClean="0">
              <a:latin typeface="Arial Rounded MT Bold" pitchFamily="34" charset="0"/>
            </a:endParaRPr>
          </a:p>
          <a:p>
            <a:pPr marL="0" indent="0" algn="ctr">
              <a:buNone/>
            </a:pPr>
            <a:r>
              <a:rPr lang="fr-FR" sz="4400" dirty="0" smtClean="0">
                <a:latin typeface="Arial Rounded MT Bold" pitchFamily="34" charset="0"/>
              </a:rPr>
              <a:t>Donne à l’âme languissante</a:t>
            </a:r>
            <a:endParaRPr lang="en-US" sz="4400" dirty="0" smtClean="0">
              <a:latin typeface="Arial Rounded MT Bold" pitchFamily="34" charset="0"/>
            </a:endParaRPr>
          </a:p>
          <a:p>
            <a:pPr marL="0" indent="0" algn="ctr">
              <a:buNone/>
            </a:pPr>
            <a:r>
              <a:rPr lang="fr-FR" sz="4400" dirty="0" smtClean="0">
                <a:latin typeface="Arial Rounded MT Bold" pitchFamily="34" charset="0"/>
              </a:rPr>
              <a:t>Une nouvelle fraîcheur.</a:t>
            </a:r>
            <a:endParaRPr lang="en-US" sz="4400" dirty="0" smtClean="0">
              <a:latin typeface="Arial Rounded MT Bold" pitchFamily="34" charset="0"/>
            </a:endParaRPr>
          </a:p>
          <a:p>
            <a:pPr marL="0" indent="0" algn="ctr">
              <a:buNone/>
            </a:pPr>
            <a:r>
              <a:rPr lang="fr-FR" sz="4400" dirty="0" smtClean="0">
                <a:solidFill>
                  <a:srgbClr val="FF0000"/>
                </a:solidFill>
                <a:latin typeface="Arial Rounded MT Bold" pitchFamily="34" charset="0"/>
              </a:rPr>
              <a:t>Refrain</a:t>
            </a:r>
            <a:endParaRPr lang="en-US" sz="4400" dirty="0" smtClean="0">
              <a:solidFill>
                <a:srgbClr val="FF000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Fraîches, fraîches rosées,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Descendez sur nous tous !</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0 divines ondées,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Venez, arrosez-nous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marL="0" indent="0" algn="ctr">
              <a:buNone/>
            </a:pPr>
            <a:r>
              <a:rPr lang="fr-FR" sz="4400" dirty="0" smtClean="0">
                <a:solidFill>
                  <a:srgbClr val="FF0000"/>
                </a:solidFill>
                <a:latin typeface="Arial Rounded MT Bold" pitchFamily="34" charset="0"/>
              </a:rPr>
              <a:t>3</a:t>
            </a:r>
            <a:endParaRPr lang="en-US" sz="4400" dirty="0" smtClean="0">
              <a:solidFill>
                <a:srgbClr val="FF0000"/>
              </a:solidFill>
              <a:latin typeface="Arial Rounded MT Bold" pitchFamily="34" charset="0"/>
            </a:endParaRPr>
          </a:p>
          <a:p>
            <a:pPr marL="0" indent="0" algn="ctr">
              <a:buNone/>
            </a:pPr>
            <a:r>
              <a:rPr lang="fr-FR" sz="4400" dirty="0" smtClean="0">
                <a:latin typeface="Arial Rounded MT Bold" pitchFamily="34" charset="0"/>
              </a:rPr>
              <a:t>Ne laisse en nous rien d’aride</a:t>
            </a:r>
            <a:endParaRPr lang="en-US" sz="4400" dirty="0" smtClean="0">
              <a:latin typeface="Arial Rounded MT Bold" pitchFamily="34" charset="0"/>
            </a:endParaRPr>
          </a:p>
          <a:p>
            <a:pPr marL="0" indent="0" algn="ctr">
              <a:buNone/>
            </a:pPr>
            <a:r>
              <a:rPr lang="fr-FR" sz="4400" dirty="0" smtClean="0">
                <a:latin typeface="Arial Rounded MT Bold" pitchFamily="34" charset="0"/>
              </a:rPr>
              <a:t>Qui ne soit fertilisé ;</a:t>
            </a:r>
            <a:endParaRPr lang="en-US" sz="4400" dirty="0" smtClean="0">
              <a:latin typeface="Arial Rounded MT Bold" pitchFamily="34" charset="0"/>
            </a:endParaRPr>
          </a:p>
          <a:p>
            <a:pPr marL="0" indent="0" algn="ctr">
              <a:buNone/>
            </a:pPr>
            <a:r>
              <a:rPr lang="fr-FR" sz="4400" dirty="0" smtClean="0">
                <a:latin typeface="Arial Rounded MT Bold" pitchFamily="34" charset="0"/>
              </a:rPr>
              <a:t>Que le cœur le plus avide</a:t>
            </a:r>
            <a:endParaRPr lang="en-US" sz="4400" dirty="0" smtClean="0">
              <a:latin typeface="Arial Rounded MT Bold" pitchFamily="34" charset="0"/>
            </a:endParaRPr>
          </a:p>
          <a:p>
            <a:pPr marL="0" indent="0" algn="ctr">
              <a:buNone/>
            </a:pPr>
            <a:r>
              <a:rPr lang="fr-FR" sz="4400" dirty="0" smtClean="0">
                <a:latin typeface="Arial Rounded MT Bold" pitchFamily="34" charset="0"/>
              </a:rPr>
              <a:t>Soit pleinement arrosé !</a:t>
            </a:r>
            <a:endParaRPr lang="en-US" sz="4400" dirty="0" smtClean="0">
              <a:latin typeface="Arial Rounded MT Bold" pitchFamily="34" charset="0"/>
            </a:endParaRPr>
          </a:p>
          <a:p>
            <a:pPr marL="0" indent="0" algn="ctr">
              <a:buNone/>
            </a:pPr>
            <a:r>
              <a:rPr lang="fr-FR" sz="4400" dirty="0" smtClean="0">
                <a:solidFill>
                  <a:srgbClr val="FF0000"/>
                </a:solidFill>
                <a:latin typeface="Arial Rounded MT Bold" pitchFamily="34" charset="0"/>
              </a:rPr>
              <a:t>Refrain</a:t>
            </a:r>
            <a:endParaRPr lang="en-US" sz="4400" dirty="0" smtClean="0">
              <a:solidFill>
                <a:srgbClr val="FF000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Fraîches, fraîches rosées,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Descendez sur nous tous !</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0 divines ondées,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Venez, arrosez-nous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marL="0" indent="0" algn="ctr">
              <a:buNone/>
            </a:pPr>
            <a:r>
              <a:rPr lang="fr-FR" sz="4400" dirty="0" smtClean="0">
                <a:solidFill>
                  <a:srgbClr val="FF0000"/>
                </a:solidFill>
                <a:latin typeface="Arial Rounded MT Bold" pitchFamily="34" charset="0"/>
              </a:rPr>
              <a:t>4</a:t>
            </a:r>
            <a:endParaRPr lang="en-US" sz="4400" dirty="0" smtClean="0">
              <a:solidFill>
                <a:srgbClr val="FF0000"/>
              </a:solidFill>
              <a:latin typeface="Arial Rounded MT Bold" pitchFamily="34" charset="0"/>
            </a:endParaRPr>
          </a:p>
          <a:p>
            <a:pPr marL="0" indent="0" algn="ctr">
              <a:buNone/>
            </a:pPr>
            <a:r>
              <a:rPr lang="fr-FR" sz="4400" dirty="0" smtClean="0">
                <a:latin typeface="Arial Rounded MT Bold" pitchFamily="34" charset="0"/>
              </a:rPr>
              <a:t>Oui, que les déserts fleurissent</a:t>
            </a:r>
            <a:endParaRPr lang="en-US" sz="4400" dirty="0" smtClean="0">
              <a:latin typeface="Arial Rounded MT Bold" pitchFamily="34" charset="0"/>
            </a:endParaRPr>
          </a:p>
          <a:p>
            <a:pPr marL="0" indent="0" algn="ctr">
              <a:buNone/>
            </a:pPr>
            <a:r>
              <a:rPr lang="fr-FR" sz="4400" dirty="0" smtClean="0">
                <a:latin typeface="Arial Rounded MT Bold" pitchFamily="34" charset="0"/>
              </a:rPr>
              <a:t>Sous tes bienfaisantes eaux ;</a:t>
            </a:r>
            <a:endParaRPr lang="en-US" sz="4400" dirty="0" smtClean="0">
              <a:latin typeface="Arial Rounded MT Bold" pitchFamily="34" charset="0"/>
            </a:endParaRPr>
          </a:p>
          <a:p>
            <a:pPr marL="0" indent="0" algn="ctr">
              <a:buNone/>
            </a:pPr>
            <a:r>
              <a:rPr lang="fr-FR" sz="4400" dirty="0" smtClean="0">
                <a:latin typeface="Arial Rounded MT Bold" pitchFamily="34" charset="0"/>
              </a:rPr>
              <a:t>Que les lieux secs reverdissent</a:t>
            </a:r>
            <a:endParaRPr lang="en-US" sz="4400" dirty="0" smtClean="0">
              <a:latin typeface="Arial Rounded MT Bold" pitchFamily="34" charset="0"/>
            </a:endParaRPr>
          </a:p>
          <a:p>
            <a:pPr marL="0" indent="0" algn="ctr">
              <a:buNone/>
            </a:pPr>
            <a:r>
              <a:rPr lang="fr-FR" sz="4400" dirty="0" smtClean="0">
                <a:latin typeface="Arial Rounded MT Bold" pitchFamily="34" charset="0"/>
              </a:rPr>
              <a:t>Et portent des fruits nouveaux</a:t>
            </a:r>
            <a:r>
              <a:rPr lang="fr-FR" sz="4400" dirty="0" smtClean="0">
                <a:latin typeface="Arial Rounded MT Bold" pitchFamily="34" charset="0"/>
              </a:rPr>
              <a:t>.</a:t>
            </a:r>
          </a:p>
          <a:p>
            <a:pPr marL="0" indent="0" algn="ctr">
              <a:buNone/>
            </a:pPr>
            <a:r>
              <a:rPr lang="fr-FR" sz="4400" dirty="0" smtClean="0">
                <a:solidFill>
                  <a:srgbClr val="FF0000"/>
                </a:solidFill>
                <a:latin typeface="Arial Rounded MT Bold" pitchFamily="34" charset="0"/>
              </a:rPr>
              <a:t>Refrain</a:t>
            </a:r>
            <a:endParaRPr lang="en-US" sz="4400" dirty="0" smtClean="0">
              <a:solidFill>
                <a:srgbClr val="FF000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Fraîches, fraîches rosées,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Descendez sur nous tous !</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0 divines ondées,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Venez, arrosez-nous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66961</TotalTime>
  <Words>1873</Words>
  <Application>Microsoft Office PowerPoint</Application>
  <PresentationFormat>On-screen Show (4:3)</PresentationFormat>
  <Paragraphs>161</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CHRIST THE ROCK CONGREGATION MARCH 1ST 2026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STEM_FAB_9</cp:lastModifiedBy>
  <cp:revision>108</cp:revision>
  <dcterms:created xsi:type="dcterms:W3CDTF">2020-08-22T16:53:36Z</dcterms:created>
  <dcterms:modified xsi:type="dcterms:W3CDTF">2026-02-26T23:10:50Z</dcterms:modified>
</cp:coreProperties>
</file>