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66" r:id="rId2"/>
    <p:sldId id="257" r:id="rId3"/>
    <p:sldId id="533" r:id="rId4"/>
    <p:sldId id="534" r:id="rId5"/>
    <p:sldId id="535" r:id="rId6"/>
    <p:sldId id="501" r:id="rId7"/>
    <p:sldId id="536" r:id="rId8"/>
    <p:sldId id="537" r:id="rId9"/>
    <p:sldId id="538" r:id="rId10"/>
    <p:sldId id="539" r:id="rId11"/>
    <p:sldId id="502" r:id="rId12"/>
    <p:sldId id="470" r:id="rId13"/>
    <p:sldId id="540" r:id="rId14"/>
    <p:sldId id="543" r:id="rId15"/>
    <p:sldId id="541" r:id="rId16"/>
    <p:sldId id="505" r:id="rId17"/>
    <p:sldId id="544" r:id="rId18"/>
    <p:sldId id="545" r:id="rId19"/>
    <p:sldId id="546" r:id="rId20"/>
    <p:sldId id="500" r:id="rId21"/>
    <p:sldId id="563" r:id="rId22"/>
    <p:sldId id="508" r:id="rId23"/>
    <p:sldId id="548" r:id="rId24"/>
    <p:sldId id="549" r:id="rId25"/>
    <p:sldId id="499" r:id="rId26"/>
    <p:sldId id="550" r:id="rId27"/>
    <p:sldId id="520" r:id="rId28"/>
    <p:sldId id="551" r:id="rId29"/>
    <p:sldId id="553" r:id="rId30"/>
    <p:sldId id="523" r:id="rId31"/>
    <p:sldId id="554" r:id="rId32"/>
    <p:sldId id="555" r:id="rId33"/>
    <p:sldId id="524" r:id="rId34"/>
    <p:sldId id="556" r:id="rId35"/>
    <p:sldId id="557" r:id="rId36"/>
    <p:sldId id="558" r:id="rId37"/>
    <p:sldId id="559" r:id="rId38"/>
    <p:sldId id="561" r:id="rId39"/>
    <p:sldId id="471" r:id="rId40"/>
    <p:sldId id="562"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FC0AFC"/>
    <a:srgbClr val="CCCC00"/>
    <a:srgbClr val="00FF00"/>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9" autoAdjust="0"/>
    <p:restoredTop sz="94585" autoAdjust="0"/>
  </p:normalViewPr>
  <p:slideViewPr>
    <p:cSldViewPr>
      <p:cViewPr varScale="1">
        <p:scale>
          <a:sx n="89" d="100"/>
          <a:sy n="89" d="100"/>
        </p:scale>
        <p:origin x="552"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3/10/26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1</a:t>
            </a:fld>
            <a:endParaRPr lang="en-US" dirty="0"/>
          </a:p>
        </p:txBody>
      </p:sp>
    </p:spTree>
    <p:extLst>
      <p:ext uri="{BB962C8B-B14F-4D97-AF65-F5344CB8AC3E}">
        <p14:creationId xmlns:p14="http://schemas.microsoft.com/office/powerpoint/2010/main" val="2297780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2</a:t>
            </a:fld>
            <a:endParaRPr lang="en-US" dirty="0"/>
          </a:p>
        </p:txBody>
      </p:sp>
    </p:spTree>
    <p:extLst>
      <p:ext uri="{BB962C8B-B14F-4D97-AF65-F5344CB8AC3E}">
        <p14:creationId xmlns:p14="http://schemas.microsoft.com/office/powerpoint/2010/main" val="644003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3</a:t>
            </a:fld>
            <a:endParaRPr lang="en-US" dirty="0"/>
          </a:p>
        </p:txBody>
      </p:sp>
    </p:spTree>
    <p:extLst>
      <p:ext uri="{BB962C8B-B14F-4D97-AF65-F5344CB8AC3E}">
        <p14:creationId xmlns:p14="http://schemas.microsoft.com/office/powerpoint/2010/main" val="1456640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4</a:t>
            </a:fld>
            <a:endParaRPr lang="en-US" dirty="0"/>
          </a:p>
        </p:txBody>
      </p:sp>
    </p:spTree>
    <p:extLst>
      <p:ext uri="{BB962C8B-B14F-4D97-AF65-F5344CB8AC3E}">
        <p14:creationId xmlns:p14="http://schemas.microsoft.com/office/powerpoint/2010/main" val="3014456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5</a:t>
            </a:fld>
            <a:endParaRPr lang="en-US" dirty="0"/>
          </a:p>
        </p:txBody>
      </p:sp>
    </p:spTree>
    <p:extLst>
      <p:ext uri="{BB962C8B-B14F-4D97-AF65-F5344CB8AC3E}">
        <p14:creationId xmlns:p14="http://schemas.microsoft.com/office/powerpoint/2010/main" val="4118632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6</a:t>
            </a:fld>
            <a:endParaRPr lang="en-US" dirty="0"/>
          </a:p>
        </p:txBody>
      </p:sp>
    </p:spTree>
    <p:extLst>
      <p:ext uri="{BB962C8B-B14F-4D97-AF65-F5344CB8AC3E}">
        <p14:creationId xmlns:p14="http://schemas.microsoft.com/office/powerpoint/2010/main" val="3747309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7</a:t>
            </a:fld>
            <a:endParaRPr lang="en-US" dirty="0"/>
          </a:p>
        </p:txBody>
      </p:sp>
    </p:spTree>
    <p:extLst>
      <p:ext uri="{BB962C8B-B14F-4D97-AF65-F5344CB8AC3E}">
        <p14:creationId xmlns:p14="http://schemas.microsoft.com/office/powerpoint/2010/main" val="2577403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8</a:t>
            </a:fld>
            <a:endParaRPr lang="en-US" dirty="0"/>
          </a:p>
        </p:txBody>
      </p:sp>
    </p:spTree>
    <p:extLst>
      <p:ext uri="{BB962C8B-B14F-4D97-AF65-F5344CB8AC3E}">
        <p14:creationId xmlns:p14="http://schemas.microsoft.com/office/powerpoint/2010/main" val="908414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9</a:t>
            </a:fld>
            <a:endParaRPr lang="en-US" dirty="0"/>
          </a:p>
        </p:txBody>
      </p:sp>
    </p:spTree>
    <p:extLst>
      <p:ext uri="{BB962C8B-B14F-4D97-AF65-F5344CB8AC3E}">
        <p14:creationId xmlns:p14="http://schemas.microsoft.com/office/powerpoint/2010/main" val="3492897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10</a:t>
            </a:fld>
            <a:endParaRPr lang="en-US" dirty="0"/>
          </a:p>
        </p:txBody>
      </p:sp>
    </p:spTree>
    <p:extLst>
      <p:ext uri="{BB962C8B-B14F-4D97-AF65-F5344CB8AC3E}">
        <p14:creationId xmlns:p14="http://schemas.microsoft.com/office/powerpoint/2010/main" val="1881705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11</a:t>
            </a:fld>
            <a:endParaRPr lang="en-US" dirty="0"/>
          </a:p>
        </p:txBody>
      </p:sp>
    </p:spTree>
    <p:extLst>
      <p:ext uri="{BB962C8B-B14F-4D97-AF65-F5344CB8AC3E}">
        <p14:creationId xmlns:p14="http://schemas.microsoft.com/office/powerpoint/2010/main" val="4195974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12</a:t>
            </a:fld>
            <a:endParaRPr lang="en-US" dirty="0"/>
          </a:p>
        </p:txBody>
      </p:sp>
    </p:spTree>
    <p:extLst>
      <p:ext uri="{BB962C8B-B14F-4D97-AF65-F5344CB8AC3E}">
        <p14:creationId xmlns:p14="http://schemas.microsoft.com/office/powerpoint/2010/main" val="1528668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13</a:t>
            </a:fld>
            <a:endParaRPr lang="en-US" dirty="0"/>
          </a:p>
        </p:txBody>
      </p:sp>
    </p:spTree>
    <p:extLst>
      <p:ext uri="{BB962C8B-B14F-4D97-AF65-F5344CB8AC3E}">
        <p14:creationId xmlns:p14="http://schemas.microsoft.com/office/powerpoint/2010/main" val="2433011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14</a:t>
            </a:fld>
            <a:endParaRPr lang="en-US" dirty="0"/>
          </a:p>
        </p:txBody>
      </p:sp>
    </p:spTree>
    <p:extLst>
      <p:ext uri="{BB962C8B-B14F-4D97-AF65-F5344CB8AC3E}">
        <p14:creationId xmlns:p14="http://schemas.microsoft.com/office/powerpoint/2010/main" val="2502321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15</a:t>
            </a:fld>
            <a:endParaRPr lang="en-US" dirty="0"/>
          </a:p>
        </p:txBody>
      </p:sp>
    </p:spTree>
    <p:extLst>
      <p:ext uri="{BB962C8B-B14F-4D97-AF65-F5344CB8AC3E}">
        <p14:creationId xmlns:p14="http://schemas.microsoft.com/office/powerpoint/2010/main" val="2409703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16</a:t>
            </a:fld>
            <a:endParaRPr lang="en-US" dirty="0"/>
          </a:p>
        </p:txBody>
      </p:sp>
    </p:spTree>
    <p:extLst>
      <p:ext uri="{BB962C8B-B14F-4D97-AF65-F5344CB8AC3E}">
        <p14:creationId xmlns:p14="http://schemas.microsoft.com/office/powerpoint/2010/main" val="865876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17</a:t>
            </a:fld>
            <a:endParaRPr lang="en-US" dirty="0"/>
          </a:p>
        </p:txBody>
      </p:sp>
    </p:spTree>
    <p:extLst>
      <p:ext uri="{BB962C8B-B14F-4D97-AF65-F5344CB8AC3E}">
        <p14:creationId xmlns:p14="http://schemas.microsoft.com/office/powerpoint/2010/main" val="3438803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18</a:t>
            </a:fld>
            <a:endParaRPr lang="en-US" dirty="0"/>
          </a:p>
        </p:txBody>
      </p:sp>
    </p:spTree>
    <p:extLst>
      <p:ext uri="{BB962C8B-B14F-4D97-AF65-F5344CB8AC3E}">
        <p14:creationId xmlns:p14="http://schemas.microsoft.com/office/powerpoint/2010/main" val="3747362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19</a:t>
            </a:fld>
            <a:endParaRPr lang="en-US" dirty="0"/>
          </a:p>
        </p:txBody>
      </p:sp>
    </p:spTree>
    <p:extLst>
      <p:ext uri="{BB962C8B-B14F-4D97-AF65-F5344CB8AC3E}">
        <p14:creationId xmlns:p14="http://schemas.microsoft.com/office/powerpoint/2010/main" val="928792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20</a:t>
            </a:fld>
            <a:endParaRPr lang="en-US" dirty="0"/>
          </a:p>
        </p:txBody>
      </p:sp>
    </p:spTree>
    <p:extLst>
      <p:ext uri="{BB962C8B-B14F-4D97-AF65-F5344CB8AC3E}">
        <p14:creationId xmlns:p14="http://schemas.microsoft.com/office/powerpoint/2010/main" val="18165962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21</a:t>
            </a:fld>
            <a:endParaRPr lang="en-US" dirty="0"/>
          </a:p>
        </p:txBody>
      </p:sp>
    </p:spTree>
    <p:extLst>
      <p:ext uri="{BB962C8B-B14F-4D97-AF65-F5344CB8AC3E}">
        <p14:creationId xmlns:p14="http://schemas.microsoft.com/office/powerpoint/2010/main" val="18032987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22</a:t>
            </a:fld>
            <a:endParaRPr lang="en-US" dirty="0"/>
          </a:p>
        </p:txBody>
      </p:sp>
    </p:spTree>
    <p:extLst>
      <p:ext uri="{BB962C8B-B14F-4D97-AF65-F5344CB8AC3E}">
        <p14:creationId xmlns:p14="http://schemas.microsoft.com/office/powerpoint/2010/main" val="3459711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23</a:t>
            </a:fld>
            <a:endParaRPr lang="en-US" dirty="0"/>
          </a:p>
        </p:txBody>
      </p:sp>
    </p:spTree>
    <p:extLst>
      <p:ext uri="{BB962C8B-B14F-4D97-AF65-F5344CB8AC3E}">
        <p14:creationId xmlns:p14="http://schemas.microsoft.com/office/powerpoint/2010/main" val="2177176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24</a:t>
            </a:fld>
            <a:endParaRPr lang="en-US" dirty="0"/>
          </a:p>
        </p:txBody>
      </p:sp>
    </p:spTree>
    <p:extLst>
      <p:ext uri="{BB962C8B-B14F-4D97-AF65-F5344CB8AC3E}">
        <p14:creationId xmlns:p14="http://schemas.microsoft.com/office/powerpoint/2010/main" val="2658258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25</a:t>
            </a:fld>
            <a:endParaRPr lang="en-US" dirty="0"/>
          </a:p>
        </p:txBody>
      </p:sp>
    </p:spTree>
    <p:extLst>
      <p:ext uri="{BB962C8B-B14F-4D97-AF65-F5344CB8AC3E}">
        <p14:creationId xmlns:p14="http://schemas.microsoft.com/office/powerpoint/2010/main" val="1375289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26</a:t>
            </a:fld>
            <a:endParaRPr lang="en-US" dirty="0"/>
          </a:p>
        </p:txBody>
      </p:sp>
    </p:spTree>
    <p:extLst>
      <p:ext uri="{BB962C8B-B14F-4D97-AF65-F5344CB8AC3E}">
        <p14:creationId xmlns:p14="http://schemas.microsoft.com/office/powerpoint/2010/main" val="38885882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27</a:t>
            </a:fld>
            <a:endParaRPr lang="en-US" dirty="0"/>
          </a:p>
        </p:txBody>
      </p:sp>
    </p:spTree>
    <p:extLst>
      <p:ext uri="{BB962C8B-B14F-4D97-AF65-F5344CB8AC3E}">
        <p14:creationId xmlns:p14="http://schemas.microsoft.com/office/powerpoint/2010/main" val="33365396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28</a:t>
            </a:fld>
            <a:endParaRPr lang="en-US" dirty="0"/>
          </a:p>
        </p:txBody>
      </p:sp>
    </p:spTree>
    <p:extLst>
      <p:ext uri="{BB962C8B-B14F-4D97-AF65-F5344CB8AC3E}">
        <p14:creationId xmlns:p14="http://schemas.microsoft.com/office/powerpoint/2010/main" val="32982627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29</a:t>
            </a:fld>
            <a:endParaRPr lang="en-US" dirty="0"/>
          </a:p>
        </p:txBody>
      </p:sp>
    </p:spTree>
    <p:extLst>
      <p:ext uri="{BB962C8B-B14F-4D97-AF65-F5344CB8AC3E}">
        <p14:creationId xmlns:p14="http://schemas.microsoft.com/office/powerpoint/2010/main" val="18375007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30</a:t>
            </a:fld>
            <a:endParaRPr lang="en-US" dirty="0"/>
          </a:p>
        </p:txBody>
      </p:sp>
    </p:spTree>
    <p:extLst>
      <p:ext uri="{BB962C8B-B14F-4D97-AF65-F5344CB8AC3E}">
        <p14:creationId xmlns:p14="http://schemas.microsoft.com/office/powerpoint/2010/main" val="11325216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31</a:t>
            </a:fld>
            <a:endParaRPr lang="en-US" dirty="0"/>
          </a:p>
        </p:txBody>
      </p:sp>
    </p:spTree>
    <p:extLst>
      <p:ext uri="{BB962C8B-B14F-4D97-AF65-F5344CB8AC3E}">
        <p14:creationId xmlns:p14="http://schemas.microsoft.com/office/powerpoint/2010/main" val="24831888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32</a:t>
            </a:fld>
            <a:endParaRPr lang="en-US" dirty="0"/>
          </a:p>
        </p:txBody>
      </p:sp>
    </p:spTree>
    <p:extLst>
      <p:ext uri="{BB962C8B-B14F-4D97-AF65-F5344CB8AC3E}">
        <p14:creationId xmlns:p14="http://schemas.microsoft.com/office/powerpoint/2010/main" val="40246123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33</a:t>
            </a:fld>
            <a:endParaRPr lang="en-US" dirty="0"/>
          </a:p>
        </p:txBody>
      </p:sp>
    </p:spTree>
    <p:extLst>
      <p:ext uri="{BB962C8B-B14F-4D97-AF65-F5344CB8AC3E}">
        <p14:creationId xmlns:p14="http://schemas.microsoft.com/office/powerpoint/2010/main" val="18122481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34</a:t>
            </a:fld>
            <a:endParaRPr lang="en-US" dirty="0"/>
          </a:p>
        </p:txBody>
      </p:sp>
    </p:spTree>
    <p:extLst>
      <p:ext uri="{BB962C8B-B14F-4D97-AF65-F5344CB8AC3E}">
        <p14:creationId xmlns:p14="http://schemas.microsoft.com/office/powerpoint/2010/main" val="32404070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35</a:t>
            </a:fld>
            <a:endParaRPr lang="en-US" dirty="0"/>
          </a:p>
        </p:txBody>
      </p:sp>
    </p:spTree>
    <p:extLst>
      <p:ext uri="{BB962C8B-B14F-4D97-AF65-F5344CB8AC3E}">
        <p14:creationId xmlns:p14="http://schemas.microsoft.com/office/powerpoint/2010/main" val="10602829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36</a:t>
            </a:fld>
            <a:endParaRPr lang="en-US" dirty="0"/>
          </a:p>
        </p:txBody>
      </p:sp>
    </p:spTree>
    <p:extLst>
      <p:ext uri="{BB962C8B-B14F-4D97-AF65-F5344CB8AC3E}">
        <p14:creationId xmlns:p14="http://schemas.microsoft.com/office/powerpoint/2010/main" val="10734578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37</a:t>
            </a:fld>
            <a:endParaRPr lang="en-US" dirty="0"/>
          </a:p>
        </p:txBody>
      </p:sp>
    </p:spTree>
    <p:extLst>
      <p:ext uri="{BB962C8B-B14F-4D97-AF65-F5344CB8AC3E}">
        <p14:creationId xmlns:p14="http://schemas.microsoft.com/office/powerpoint/2010/main" val="11627802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38</a:t>
            </a:fld>
            <a:endParaRPr lang="en-US" dirty="0"/>
          </a:p>
        </p:txBody>
      </p:sp>
    </p:spTree>
    <p:extLst>
      <p:ext uri="{BB962C8B-B14F-4D97-AF65-F5344CB8AC3E}">
        <p14:creationId xmlns:p14="http://schemas.microsoft.com/office/powerpoint/2010/main" val="18891870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39</a:t>
            </a:fld>
            <a:endParaRPr lang="en-US" dirty="0"/>
          </a:p>
        </p:txBody>
      </p:sp>
    </p:spTree>
    <p:extLst>
      <p:ext uri="{BB962C8B-B14F-4D97-AF65-F5344CB8AC3E}">
        <p14:creationId xmlns:p14="http://schemas.microsoft.com/office/powerpoint/2010/main" val="42581382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D2AD66-D737-4503-B968-E2AEB03177D5}" type="slidenum">
              <a:rPr lang="en-US" smtClean="0"/>
              <a:pPr/>
              <a:t>40</a:t>
            </a:fld>
            <a:endParaRPr lang="en-US" dirty="0"/>
          </a:p>
        </p:txBody>
      </p:sp>
    </p:spTree>
    <p:extLst>
      <p:ext uri="{BB962C8B-B14F-4D97-AF65-F5344CB8AC3E}">
        <p14:creationId xmlns:p14="http://schemas.microsoft.com/office/powerpoint/2010/main" val="3073788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B214796-E883-48CC-A762-8154D418AD5F}" type="datetimeFigureOut">
              <a:rPr lang="en-US" smtClean="0"/>
              <a:pPr/>
              <a:t>3/10/26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14796-E883-48CC-A762-8154D418AD5F}" type="datetimeFigureOut">
              <a:rPr lang="en-US" smtClean="0"/>
              <a:pPr/>
              <a:t>3/10/26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3/10/26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214796-E883-48CC-A762-8154D418AD5F}" type="datetimeFigureOut">
              <a:rPr lang="en-US" smtClean="0"/>
              <a:pPr/>
              <a:t>3/10/26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214796-E883-48CC-A762-8154D418AD5F}" type="datetimeFigureOut">
              <a:rPr lang="en-US" smtClean="0"/>
              <a:pPr/>
              <a:t>3/10/26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214796-E883-48CC-A762-8154D418AD5F}" type="datetimeFigureOut">
              <a:rPr lang="en-US" smtClean="0"/>
              <a:pPr/>
              <a:t>3/10/26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3/10/26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3/10/26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3/10/26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14796-E883-48CC-A762-8154D418AD5F}" type="datetimeFigureOut">
              <a:rPr lang="en-US" smtClean="0"/>
              <a:pPr/>
              <a:t>3/10/26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214796-E883-48CC-A762-8154D418AD5F}" type="datetimeFigureOut">
              <a:rPr lang="en-US" smtClean="0"/>
              <a:pPr/>
              <a:t>3/10/26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3/10/26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a:solidFill>
                  <a:schemeClr val="tx2">
                    <a:lumMod val="75000"/>
                  </a:schemeClr>
                </a:solidFill>
              </a:rPr>
              <a:t>CHRIST THE ROCK CONGREGATION</a:t>
            </a:r>
            <a:br>
              <a:rPr lang="en-US" b="1" dirty="0">
                <a:solidFill>
                  <a:schemeClr val="tx1"/>
                </a:solidFill>
              </a:rPr>
            </a:br>
            <a:r>
              <a:rPr lang="en-US" b="1" dirty="0">
                <a:solidFill>
                  <a:schemeClr val="tx1"/>
                </a:solidFill>
              </a:rPr>
              <a:t>FRIDAY MARCH 13</a:t>
            </a:r>
            <a:r>
              <a:rPr lang="en-US" b="1" baseline="30000" dirty="0">
                <a:solidFill>
                  <a:schemeClr val="tx1"/>
                </a:solidFill>
              </a:rPr>
              <a:t>TH</a:t>
            </a:r>
            <a:r>
              <a:rPr lang="en-US" b="1" dirty="0">
                <a:solidFill>
                  <a:schemeClr val="tx1"/>
                </a:solidFill>
              </a:rPr>
              <a:t> 2026 </a:t>
            </a:r>
            <a:br>
              <a:rPr lang="en-US" b="1" dirty="0">
                <a:solidFill>
                  <a:schemeClr val="tx1"/>
                </a:solidFill>
              </a:rPr>
            </a:br>
            <a:r>
              <a:rPr lang="en-US" b="1" dirty="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p:spPr>
        <p:style>
          <a:lnRef idx="3">
            <a:schemeClr val="lt1"/>
          </a:lnRef>
          <a:fillRef idx="1">
            <a:schemeClr val="dk1"/>
          </a:fillRef>
          <a:effectRef idx="1">
            <a:schemeClr val="dk1"/>
          </a:effectRef>
          <a:fontRef idx="minor">
            <a:schemeClr val="lt1"/>
          </a:fontRef>
        </p:style>
        <p:txBody>
          <a:bodyPr>
            <a:normAutofit/>
          </a:bodyPr>
          <a:lstStyle/>
          <a:p>
            <a:r>
              <a:rPr lang="fr-FR" sz="6000" dirty="0">
                <a:solidFill>
                  <a:srgbClr val="FC0AFC"/>
                </a:solidFill>
              </a:rPr>
              <a:t>LES GRANDES VISIONS DE DANIEL</a:t>
            </a:r>
            <a:endParaRPr lang="en-US" sz="6000" dirty="0">
              <a:solidFill>
                <a:srgbClr val="FC0AFC"/>
              </a:solidFill>
            </a:endParaRPr>
          </a:p>
          <a:p>
            <a:r>
              <a:rPr lang="fr-FR" sz="6000" dirty="0">
                <a:solidFill>
                  <a:schemeClr val="accent3">
                    <a:lumMod val="75000"/>
                  </a:schemeClr>
                </a:solidFill>
              </a:rPr>
              <a:t>(Suite 1)</a:t>
            </a:r>
            <a:endParaRPr lang="en-US" sz="6000" dirty="0">
              <a:solidFill>
                <a:schemeClr val="accent3">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fr-FR" sz="3900" b="1" dirty="0">
                <a:solidFill>
                  <a:srgbClr val="FF0000"/>
                </a:solidFill>
                <a:latin typeface="Arial Unicode MS" pitchFamily="34" charset="-128"/>
                <a:ea typeface="Arial Unicode MS" pitchFamily="34" charset="-128"/>
                <a:cs typeface="Arial Unicode MS" pitchFamily="34" charset="-128"/>
              </a:rPr>
              <a:t>Daniel 10 :12-21</a:t>
            </a:r>
          </a:p>
          <a:p>
            <a:pPr algn="just">
              <a:buNone/>
            </a:pPr>
            <a:r>
              <a:rPr lang="fr-FR" sz="3900" b="1" dirty="0">
                <a:latin typeface="Arial Unicode MS" pitchFamily="34" charset="-128"/>
                <a:ea typeface="Arial Unicode MS" pitchFamily="34" charset="-128"/>
                <a:cs typeface="Arial Unicode MS" pitchFamily="34" charset="-128"/>
              </a:rPr>
              <a:t>12 Il me dit: Daniel, ne crains rien; car dès le premier jour où tu as eu à cœur de comprendre, et de t'humilier devant ton Dieu, tes paroles ont été entendues, et c'est à cause de tes paroles que je viens.</a:t>
            </a:r>
            <a:endParaRPr lang="en-US" sz="3900" b="1" dirty="0">
              <a:latin typeface="Arial Unicode MS" pitchFamily="34" charset="-128"/>
              <a:ea typeface="Arial Unicode MS" pitchFamily="34" charset="-128"/>
              <a:cs typeface="Arial Unicode MS" pitchFamily="34" charset="-128"/>
            </a:endParaRPr>
          </a:p>
          <a:p>
            <a:pPr algn="just">
              <a:buNone/>
            </a:pPr>
            <a:r>
              <a:rPr lang="fr-FR" sz="3900" b="1" dirty="0">
                <a:solidFill>
                  <a:srgbClr val="0D069A"/>
                </a:solidFill>
                <a:latin typeface="Arial Unicode MS" pitchFamily="34" charset="-128"/>
                <a:ea typeface="Arial Unicode MS" pitchFamily="34" charset="-128"/>
                <a:cs typeface="Arial Unicode MS" pitchFamily="34" charset="-128"/>
              </a:rPr>
              <a:t> 13 Le chef du royaume de Perse m'a résisté vingt et un jours; mais voici, </a:t>
            </a:r>
            <a:r>
              <a:rPr lang="fr-FR" sz="3900" b="1" dirty="0" err="1">
                <a:solidFill>
                  <a:srgbClr val="0D069A"/>
                </a:solidFill>
                <a:latin typeface="Arial Unicode MS" pitchFamily="34" charset="-128"/>
                <a:ea typeface="Arial Unicode MS" pitchFamily="34" charset="-128"/>
                <a:cs typeface="Arial Unicode MS" pitchFamily="34" charset="-128"/>
              </a:rPr>
              <a:t>Micaël</a:t>
            </a:r>
            <a:r>
              <a:rPr lang="fr-FR" sz="3900" b="1" dirty="0">
                <a:solidFill>
                  <a:srgbClr val="0D069A"/>
                </a:solidFill>
                <a:latin typeface="Arial Unicode MS" pitchFamily="34" charset="-128"/>
                <a:ea typeface="Arial Unicode MS" pitchFamily="34" charset="-128"/>
                <a:cs typeface="Arial Unicode MS" pitchFamily="34" charset="-128"/>
              </a:rPr>
              <a:t>, l'un des principaux chefs, est venu à mon secours, et je suis demeuré là auprès des rois de Perse.</a:t>
            </a:r>
            <a:endParaRPr lang="en-US" sz="3900" b="1" dirty="0">
              <a:solidFill>
                <a:srgbClr val="0D069A"/>
              </a:solidFill>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buNone/>
            </a:pPr>
            <a:r>
              <a:rPr lang="fr-FR" sz="4000" b="1" dirty="0">
                <a:latin typeface="Arial Unicode MS" pitchFamily="34" charset="-128"/>
                <a:ea typeface="Arial Unicode MS" pitchFamily="34" charset="-128"/>
                <a:cs typeface="Arial Unicode MS" pitchFamily="34" charset="-128"/>
              </a:rPr>
              <a:t> 14 Je viens maintenant pour te faire connaître ce qui doit arriver à ton peuple dans la suite des temps; car la vision concerne encore ces temps-là.</a:t>
            </a:r>
            <a:endParaRPr lang="en-US" sz="4000" b="1" dirty="0">
              <a:latin typeface="Arial Unicode MS" pitchFamily="34" charset="-128"/>
              <a:ea typeface="Arial Unicode MS" pitchFamily="34" charset="-128"/>
              <a:cs typeface="Arial Unicode MS" pitchFamily="34" charset="-128"/>
            </a:endParaRPr>
          </a:p>
          <a:p>
            <a:pPr algn="just">
              <a:buNone/>
            </a:pPr>
            <a:r>
              <a:rPr lang="fr-FR" sz="4000" b="1" dirty="0">
                <a:solidFill>
                  <a:srgbClr val="0D069A"/>
                </a:solidFill>
                <a:latin typeface="Arial Unicode MS" pitchFamily="34" charset="-128"/>
                <a:ea typeface="Arial Unicode MS" pitchFamily="34" charset="-128"/>
                <a:cs typeface="Arial Unicode MS" pitchFamily="34" charset="-128"/>
              </a:rPr>
              <a:t> 15 Tandis qu'il m'adressait ces paroles, je dirigeai mes regards vers la terre, et je gardai le silence.</a:t>
            </a:r>
            <a:endParaRPr lang="en-US" sz="4000" b="1" dirty="0">
              <a:solidFill>
                <a:srgbClr val="0D069A"/>
              </a:solidFill>
              <a:latin typeface="Arial Unicode MS" pitchFamily="34" charset="-128"/>
              <a:ea typeface="Arial Unicode MS" pitchFamily="34" charset="-128"/>
              <a:cs typeface="Arial Unicode MS" pitchFamily="34" charset="-128"/>
            </a:endParaRPr>
          </a:p>
          <a:p>
            <a:pPr algn="just">
              <a:buNone/>
            </a:pPr>
            <a:r>
              <a:rPr lang="fr-FR" sz="4000" b="1" dirty="0">
                <a:latin typeface="Arial Unicode MS" pitchFamily="34" charset="-128"/>
                <a:ea typeface="Arial Unicode MS" pitchFamily="34" charset="-128"/>
                <a:cs typeface="Arial Unicode MS" pitchFamily="34" charset="-128"/>
              </a:rPr>
              <a:t> 16 Et voici, quelqu'un qui avait l'apparence des fils de l'homme toucha mes lèvres. J'ouvris la bouche, je parlai, et je dis à celui qui se tenait devant moi: Mon seigneur, la vision m'a rempli d'effroi, et j'ai perdu toute vigueur.</a:t>
            </a:r>
            <a:endParaRPr lang="en-US" sz="4000" b="1" dirty="0">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buNone/>
            </a:pPr>
            <a:r>
              <a:rPr lang="fr-FR" sz="4000" b="1" dirty="0">
                <a:latin typeface="Arial Unicode MS" pitchFamily="34" charset="-128"/>
                <a:ea typeface="Arial Unicode MS" pitchFamily="34" charset="-128"/>
                <a:cs typeface="Arial Unicode MS" pitchFamily="34" charset="-128"/>
              </a:rPr>
              <a:t> 17 Comment le serviteur de mon seigneur pourrait-il parler à mon seigneur? Maintenant les forces me manquent, et je n'ai plus de souffle.</a:t>
            </a:r>
            <a:endParaRPr lang="en-US" sz="4000" b="1" dirty="0">
              <a:latin typeface="Arial Unicode MS" pitchFamily="34" charset="-128"/>
              <a:ea typeface="Arial Unicode MS" pitchFamily="34" charset="-128"/>
              <a:cs typeface="Arial Unicode MS" pitchFamily="34" charset="-128"/>
            </a:endParaRPr>
          </a:p>
          <a:p>
            <a:pPr algn="just">
              <a:buNone/>
            </a:pPr>
            <a:r>
              <a:rPr lang="fr-FR" sz="4000" b="1" dirty="0">
                <a:latin typeface="Arial Unicode MS" pitchFamily="34" charset="-128"/>
                <a:ea typeface="Arial Unicode MS" pitchFamily="34" charset="-128"/>
                <a:cs typeface="Arial Unicode MS" pitchFamily="34" charset="-128"/>
              </a:rPr>
              <a:t> </a:t>
            </a:r>
            <a:r>
              <a:rPr lang="fr-FR" sz="4000" b="1" dirty="0">
                <a:solidFill>
                  <a:srgbClr val="0D069A"/>
                </a:solidFill>
                <a:latin typeface="Arial Unicode MS" pitchFamily="34" charset="-128"/>
                <a:ea typeface="Arial Unicode MS" pitchFamily="34" charset="-128"/>
                <a:cs typeface="Arial Unicode MS" pitchFamily="34" charset="-128"/>
              </a:rPr>
              <a:t>18 Alors celui qui avait l'apparence d'un homme me toucha de nouveau, et me fortifia.</a:t>
            </a:r>
            <a:endParaRPr lang="en-US" sz="4000" b="1" dirty="0">
              <a:solidFill>
                <a:srgbClr val="0D069A"/>
              </a:solidFill>
              <a:latin typeface="Arial Unicode MS" pitchFamily="34" charset="-128"/>
              <a:ea typeface="Arial Unicode MS" pitchFamily="34" charset="-128"/>
              <a:cs typeface="Arial Unicode MS" pitchFamily="34" charset="-128"/>
            </a:endParaRPr>
          </a:p>
          <a:p>
            <a:pPr algn="just">
              <a:buNone/>
            </a:pPr>
            <a:r>
              <a:rPr lang="fr-FR" sz="4000" b="1" dirty="0">
                <a:latin typeface="Arial Unicode MS" pitchFamily="34" charset="-128"/>
                <a:ea typeface="Arial Unicode MS" pitchFamily="34" charset="-128"/>
                <a:cs typeface="Arial Unicode MS" pitchFamily="34" charset="-128"/>
              </a:rPr>
              <a:t> 19 Puis il me dit: Ne crains rien, homme bien-aimé, que la paix soit avec toi! courage, courage! Et comme il me parlait, je repris des forces, et je dis: Que mon seigneur parle, car tu m'as fortifié.</a:t>
            </a:r>
            <a:endParaRPr lang="en-US" sz="4000" b="1" dirty="0">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fr-FR" sz="4000" b="1" dirty="0">
                <a:latin typeface="Arial Unicode MS" pitchFamily="34" charset="-128"/>
                <a:ea typeface="Arial Unicode MS" pitchFamily="34" charset="-128"/>
                <a:cs typeface="Arial Unicode MS" pitchFamily="34" charset="-128"/>
              </a:rPr>
              <a:t> 20 Il me dit: Sais-tu pourquoi je suis venu vers toi? Maintenant je m'en retourne pour combattre le chef de la Perse; et quand je partirai, voici, le chef de </a:t>
            </a:r>
            <a:r>
              <a:rPr lang="fr-FR" sz="4000" b="1" dirty="0" err="1">
                <a:latin typeface="Arial Unicode MS" pitchFamily="34" charset="-128"/>
                <a:ea typeface="Arial Unicode MS" pitchFamily="34" charset="-128"/>
                <a:cs typeface="Arial Unicode MS" pitchFamily="34" charset="-128"/>
              </a:rPr>
              <a:t>Javan</a:t>
            </a:r>
            <a:r>
              <a:rPr lang="fr-FR" sz="4000" b="1" dirty="0">
                <a:latin typeface="Arial Unicode MS" pitchFamily="34" charset="-128"/>
                <a:ea typeface="Arial Unicode MS" pitchFamily="34" charset="-128"/>
                <a:cs typeface="Arial Unicode MS" pitchFamily="34" charset="-128"/>
              </a:rPr>
              <a:t> viendra.</a:t>
            </a:r>
            <a:endParaRPr lang="en-US" sz="4000" b="1" dirty="0">
              <a:latin typeface="Arial Unicode MS" pitchFamily="34" charset="-128"/>
              <a:ea typeface="Arial Unicode MS" pitchFamily="34" charset="-128"/>
              <a:cs typeface="Arial Unicode MS" pitchFamily="34" charset="-128"/>
            </a:endParaRPr>
          </a:p>
          <a:p>
            <a:pPr algn="just">
              <a:buNone/>
            </a:pPr>
            <a:r>
              <a:rPr lang="fr-FR" sz="4000" b="1" dirty="0">
                <a:solidFill>
                  <a:srgbClr val="0D069A"/>
                </a:solidFill>
                <a:latin typeface="Arial Unicode MS" pitchFamily="34" charset="-128"/>
                <a:ea typeface="Arial Unicode MS" pitchFamily="34" charset="-128"/>
                <a:cs typeface="Arial Unicode MS" pitchFamily="34" charset="-128"/>
              </a:rPr>
              <a:t> 21 Mais je veux te faire connaître ce qui est écrit dans le livre de la vérité. Personne ne m'aide contre ceux-là, excepté </a:t>
            </a:r>
            <a:r>
              <a:rPr lang="fr-FR" sz="4000" b="1" dirty="0" err="1">
                <a:solidFill>
                  <a:srgbClr val="0D069A"/>
                </a:solidFill>
                <a:latin typeface="Arial Unicode MS" pitchFamily="34" charset="-128"/>
                <a:ea typeface="Arial Unicode MS" pitchFamily="34" charset="-128"/>
                <a:cs typeface="Arial Unicode MS" pitchFamily="34" charset="-128"/>
              </a:rPr>
              <a:t>Micaël</a:t>
            </a:r>
            <a:r>
              <a:rPr lang="fr-FR" sz="4000" b="1" dirty="0">
                <a:solidFill>
                  <a:srgbClr val="0D069A"/>
                </a:solidFill>
                <a:latin typeface="Arial Unicode MS" pitchFamily="34" charset="-128"/>
                <a:ea typeface="Arial Unicode MS" pitchFamily="34" charset="-128"/>
                <a:cs typeface="Arial Unicode MS" pitchFamily="34" charset="-128"/>
              </a:rPr>
              <a:t>, votre chef.</a:t>
            </a: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fr-FR" sz="4000" b="1" dirty="0">
                <a:solidFill>
                  <a:srgbClr val="C00000"/>
                </a:solidFill>
                <a:latin typeface="Arial Unicode MS" pitchFamily="34" charset="-128"/>
                <a:ea typeface="Arial Unicode MS" pitchFamily="34" charset="-128"/>
                <a:cs typeface="Arial Unicode MS" pitchFamily="34" charset="-128"/>
              </a:rPr>
              <a:t>INTRODUCTION</a:t>
            </a:r>
            <a:endParaRPr lang="en-US" sz="4000" b="1" dirty="0">
              <a:solidFill>
                <a:srgbClr val="C0000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Le livre de Daniel contient de nombreuses visions.</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C00000"/>
                </a:solidFill>
                <a:latin typeface="Arial Unicode MS" pitchFamily="34" charset="-128"/>
                <a:ea typeface="Arial Unicode MS" pitchFamily="34" charset="-128"/>
                <a:cs typeface="Arial Unicode MS" pitchFamily="34" charset="-128"/>
              </a:rPr>
              <a:t>La toute première de ces vision était celle du roi Nebucadnezzar, qui à son tour menaçait à peine de mort les sages de Babylone afin de lui faire le récit de son songe ensuite son explication.</a:t>
            </a:r>
            <a:endParaRPr lang="en-US" sz="4000" b="1" dirty="0">
              <a:solidFill>
                <a:srgbClr val="C0000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La vision de la grande statue construite avec divers matériaux parle du reste de l’histoire de l’humanité à partir de Nebucadnezzar.</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000" b="1" dirty="0">
                <a:latin typeface="Arial Unicode MS" pitchFamily="34" charset="-128"/>
                <a:ea typeface="Arial Unicode MS" pitchFamily="34" charset="-128"/>
                <a:cs typeface="Arial Unicode MS" pitchFamily="34" charset="-128"/>
              </a:rPr>
              <a:t>Daniel intervenait et racontait au roi le songe et son explication par la puissance de Dieu.</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C00000"/>
                </a:solidFill>
                <a:latin typeface="Arial Unicode MS" pitchFamily="34" charset="-128"/>
                <a:ea typeface="Arial Unicode MS" pitchFamily="34" charset="-128"/>
                <a:cs typeface="Arial Unicode MS" pitchFamily="34" charset="-128"/>
              </a:rPr>
              <a:t>Dans Daniel chapitre </a:t>
            </a:r>
            <a:r>
              <a:rPr lang="fr-FR" sz="4000" b="1" u="sng" dirty="0">
                <a:solidFill>
                  <a:schemeClr val="tx1"/>
                </a:solidFill>
                <a:latin typeface="Arial Unicode MS" pitchFamily="34" charset="-128"/>
                <a:ea typeface="Arial Unicode MS" pitchFamily="34" charset="-128"/>
                <a:cs typeface="Arial Unicode MS" pitchFamily="34" charset="-128"/>
              </a:rPr>
              <a:t>3</a:t>
            </a:r>
            <a:r>
              <a:rPr lang="fr-FR" sz="4000" b="1" u="sng" dirty="0">
                <a:solidFill>
                  <a:srgbClr val="C00000"/>
                </a:solidFill>
                <a:latin typeface="Arial Unicode MS" pitchFamily="34" charset="-128"/>
                <a:ea typeface="Arial Unicode MS" pitchFamily="34" charset="-128"/>
                <a:cs typeface="Arial Unicode MS" pitchFamily="34" charset="-128"/>
              </a:rPr>
              <a:t> </a:t>
            </a:r>
            <a:r>
              <a:rPr lang="fr-FR" sz="4000" b="1" dirty="0">
                <a:solidFill>
                  <a:srgbClr val="C00000"/>
                </a:solidFill>
                <a:latin typeface="Arial Unicode MS" pitchFamily="34" charset="-128"/>
                <a:ea typeface="Arial Unicode MS" pitchFamily="34" charset="-128"/>
                <a:cs typeface="Arial Unicode MS" pitchFamily="34" charset="-128"/>
              </a:rPr>
              <a:t>Nebucadnezzar a eut la vision du grand arbre qui était rasée jusqu'à la racine. </a:t>
            </a:r>
          </a:p>
          <a:p>
            <a:pPr lvl="0" algn="just"/>
            <a:r>
              <a:rPr lang="fr-FR" sz="4000" b="1" dirty="0">
                <a:solidFill>
                  <a:schemeClr val="tx1"/>
                </a:solidFill>
                <a:latin typeface="Arial Unicode MS" pitchFamily="34" charset="-128"/>
                <a:ea typeface="Arial Unicode MS" pitchFamily="34" charset="-128"/>
                <a:cs typeface="Arial Unicode MS" pitchFamily="34" charset="-128"/>
              </a:rPr>
              <a:t>Cet arbre représentait Nebucadnezzar qui était emporté par l’orgueil en vue de ses grandes réalisations pour s’en tirer gloire de la splendeur de Babylone.</a:t>
            </a: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a:latin typeface="Arial Unicode MS" pitchFamily="34" charset="-128"/>
                <a:ea typeface="Arial Unicode MS" pitchFamily="34" charset="-128"/>
                <a:cs typeface="Arial Unicode MS" pitchFamily="34" charset="-128"/>
              </a:rPr>
              <a:t>Dieu lui enlevait la raison et l’abaissait au règne des animaux pendant sept temps.</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C00000"/>
                </a:solidFill>
                <a:latin typeface="Arial Unicode MS" pitchFamily="34" charset="-128"/>
                <a:ea typeface="Arial Unicode MS" pitchFamily="34" charset="-128"/>
                <a:cs typeface="Arial Unicode MS" pitchFamily="34" charset="-128"/>
              </a:rPr>
              <a:t>Au chapitre </a:t>
            </a:r>
            <a:r>
              <a:rPr lang="fr-FR" sz="4000" b="1" u="sng" dirty="0">
                <a:solidFill>
                  <a:schemeClr val="tx1"/>
                </a:solidFill>
                <a:latin typeface="Arial Unicode MS" pitchFamily="34" charset="-128"/>
                <a:ea typeface="Arial Unicode MS" pitchFamily="34" charset="-128"/>
                <a:cs typeface="Arial Unicode MS" pitchFamily="34" charset="-128"/>
              </a:rPr>
              <a:t>5</a:t>
            </a:r>
            <a:r>
              <a:rPr lang="fr-FR" sz="4000" b="1" dirty="0">
                <a:solidFill>
                  <a:srgbClr val="C00000"/>
                </a:solidFill>
                <a:latin typeface="Arial Unicode MS" pitchFamily="34" charset="-128"/>
                <a:ea typeface="Arial Unicode MS" pitchFamily="34" charset="-128"/>
                <a:cs typeface="Arial Unicode MS" pitchFamily="34" charset="-128"/>
              </a:rPr>
              <a:t>, Daniel resurgit sur la scène pour donner l’explication des écritures qui apparaissaient sur le mur lors du festin de </a:t>
            </a:r>
            <a:r>
              <a:rPr lang="fr-FR" sz="4000" b="1" dirty="0" err="1">
                <a:solidFill>
                  <a:srgbClr val="C00000"/>
                </a:solidFill>
                <a:latin typeface="Arial Unicode MS" pitchFamily="34" charset="-128"/>
                <a:ea typeface="Arial Unicode MS" pitchFamily="34" charset="-128"/>
                <a:cs typeface="Arial Unicode MS" pitchFamily="34" charset="-128"/>
              </a:rPr>
              <a:t>Belschatsar</a:t>
            </a:r>
            <a:r>
              <a:rPr lang="fr-FR" sz="4000" b="1" dirty="0">
                <a:solidFill>
                  <a:srgbClr val="C00000"/>
                </a:solidFill>
                <a:latin typeface="Arial Unicode MS" pitchFamily="34" charset="-128"/>
                <a:ea typeface="Arial Unicode MS" pitchFamily="34" charset="-128"/>
                <a:cs typeface="Arial Unicode MS" pitchFamily="34" charset="-128"/>
              </a:rPr>
              <a:t>.</a:t>
            </a:r>
            <a:endParaRPr lang="en-US" sz="4000" b="1" dirty="0">
              <a:solidFill>
                <a:srgbClr val="C0000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Au chapitre </a:t>
            </a:r>
            <a:r>
              <a:rPr lang="fr-FR" sz="4000" b="1" u="sng" dirty="0">
                <a:solidFill>
                  <a:srgbClr val="C00000"/>
                </a:solidFill>
                <a:latin typeface="Arial Unicode MS" pitchFamily="34" charset="-128"/>
                <a:ea typeface="Arial Unicode MS" pitchFamily="34" charset="-128"/>
                <a:cs typeface="Arial Unicode MS" pitchFamily="34" charset="-128"/>
              </a:rPr>
              <a:t>6</a:t>
            </a:r>
            <a:r>
              <a:rPr lang="fr-FR" sz="4000" b="1" dirty="0">
                <a:latin typeface="Arial Unicode MS" pitchFamily="34" charset="-128"/>
                <a:ea typeface="Arial Unicode MS" pitchFamily="34" charset="-128"/>
                <a:cs typeface="Arial Unicode MS" pitchFamily="34" charset="-128"/>
              </a:rPr>
              <a:t>, Daniel est jeté dans la fosse aux lions.</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a:latin typeface="Arial Unicode MS" pitchFamily="34" charset="-128"/>
                <a:ea typeface="Arial Unicode MS" pitchFamily="34" charset="-128"/>
                <a:cs typeface="Arial Unicode MS" pitchFamily="34" charset="-128"/>
              </a:rPr>
              <a:t>Au chapitre </a:t>
            </a:r>
            <a:r>
              <a:rPr lang="fr-FR" sz="4000" b="1" u="sng" dirty="0">
                <a:solidFill>
                  <a:srgbClr val="C00000"/>
                </a:solidFill>
                <a:latin typeface="Arial Unicode MS" pitchFamily="34" charset="-128"/>
                <a:ea typeface="Arial Unicode MS" pitchFamily="34" charset="-128"/>
                <a:cs typeface="Arial Unicode MS" pitchFamily="34" charset="-128"/>
              </a:rPr>
              <a:t>7</a:t>
            </a:r>
            <a:r>
              <a:rPr lang="fr-FR" sz="4000" b="1" dirty="0">
                <a:latin typeface="Arial Unicode MS" pitchFamily="34" charset="-128"/>
                <a:ea typeface="Arial Unicode MS" pitchFamily="34" charset="-128"/>
                <a:cs typeface="Arial Unicode MS" pitchFamily="34" charset="-128"/>
              </a:rPr>
              <a:t>, Daniel commença à avoir ses propres visions prophétiques.</a:t>
            </a:r>
            <a:endParaRPr lang="en-US" sz="4000" b="1" dirty="0">
              <a:latin typeface="Arial Unicode MS" pitchFamily="34" charset="-128"/>
              <a:ea typeface="Arial Unicode MS" pitchFamily="34" charset="-128"/>
              <a:cs typeface="Arial Unicode MS" pitchFamily="34" charset="-128"/>
            </a:endParaRPr>
          </a:p>
          <a:p>
            <a:pPr lvl="0" algn="just"/>
            <a:r>
              <a:rPr lang="fr-FR" sz="4000" b="1" dirty="0">
                <a:solidFill>
                  <a:srgbClr val="C00000"/>
                </a:solidFill>
                <a:latin typeface="Arial Unicode MS" pitchFamily="34" charset="-128"/>
                <a:ea typeface="Arial Unicode MS" pitchFamily="34" charset="-128"/>
                <a:cs typeface="Arial Unicode MS" pitchFamily="34" charset="-128"/>
              </a:rPr>
              <a:t>Les songes de Daniel ne firent que de clarifier le songe de la Grande Statue de Nebucadnezzar.</a:t>
            </a:r>
            <a:endParaRPr lang="en-US" sz="4000" b="1" dirty="0">
              <a:solidFill>
                <a:srgbClr val="C00000"/>
              </a:solidFill>
              <a:latin typeface="Arial Unicode MS" pitchFamily="34" charset="-128"/>
              <a:ea typeface="Arial Unicode MS" pitchFamily="34" charset="-128"/>
              <a:cs typeface="Arial Unicode MS" pitchFamily="34" charset="-128"/>
            </a:endParaRPr>
          </a:p>
          <a:p>
            <a:pPr lvl="0" algn="just"/>
            <a:r>
              <a:rPr lang="fr-FR" sz="4000" b="1" dirty="0">
                <a:latin typeface="Arial Unicode MS" pitchFamily="34" charset="-128"/>
                <a:ea typeface="Arial Unicode MS" pitchFamily="34" charset="-128"/>
                <a:cs typeface="Arial Unicode MS" pitchFamily="34" charset="-128"/>
              </a:rPr>
              <a:t>Au chapitre </a:t>
            </a:r>
            <a:r>
              <a:rPr lang="fr-FR" sz="4000" b="1" u="sng" dirty="0">
                <a:solidFill>
                  <a:srgbClr val="C00000"/>
                </a:solidFill>
                <a:latin typeface="Arial Unicode MS" pitchFamily="34" charset="-128"/>
                <a:ea typeface="Arial Unicode MS" pitchFamily="34" charset="-128"/>
                <a:cs typeface="Arial Unicode MS" pitchFamily="34" charset="-128"/>
              </a:rPr>
              <a:t>8</a:t>
            </a:r>
            <a:r>
              <a:rPr lang="fr-FR" sz="4000" b="1" dirty="0">
                <a:latin typeface="Arial Unicode MS" pitchFamily="34" charset="-128"/>
                <a:ea typeface="Arial Unicode MS" pitchFamily="34" charset="-128"/>
                <a:cs typeface="Arial Unicode MS" pitchFamily="34" charset="-128"/>
              </a:rPr>
              <a:t>, c’est encore la même vision de de la statue de Nebucadnezzar représentée comme le bélier, ses cornes et le bouc.</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a:latin typeface="Arial Unicode MS" pitchFamily="34" charset="-128"/>
                <a:ea typeface="Arial Unicode MS" pitchFamily="34" charset="-128"/>
                <a:cs typeface="Arial Unicode MS" pitchFamily="34" charset="-128"/>
              </a:rPr>
              <a:t>Aux chapitres </a:t>
            </a:r>
            <a:r>
              <a:rPr lang="fr-FR" sz="4400" b="1" u="sng" dirty="0">
                <a:solidFill>
                  <a:srgbClr val="C00000"/>
                </a:solidFill>
                <a:latin typeface="Arial Unicode MS" pitchFamily="34" charset="-128"/>
                <a:ea typeface="Arial Unicode MS" pitchFamily="34" charset="-128"/>
                <a:cs typeface="Arial Unicode MS" pitchFamily="34" charset="-128"/>
              </a:rPr>
              <a:t>10,11,12</a:t>
            </a:r>
            <a:r>
              <a:rPr lang="fr-FR" sz="4400" b="1" dirty="0">
                <a:latin typeface="Arial Unicode MS" pitchFamily="34" charset="-128"/>
                <a:ea typeface="Arial Unicode MS" pitchFamily="34" charset="-128"/>
                <a:cs typeface="Arial Unicode MS" pitchFamily="34" charset="-128"/>
              </a:rPr>
              <a:t>, ce ne fut plus une vision nocturne.</a:t>
            </a:r>
            <a:endParaRPr lang="en-US" sz="4400" b="1" dirty="0">
              <a:latin typeface="Arial Unicode MS" pitchFamily="34" charset="-128"/>
              <a:ea typeface="Arial Unicode MS" pitchFamily="34" charset="-128"/>
              <a:cs typeface="Arial Unicode MS" pitchFamily="34" charset="-128"/>
            </a:endParaRPr>
          </a:p>
          <a:p>
            <a:pPr lvl="0" algn="just"/>
            <a:r>
              <a:rPr lang="fr-FR" sz="4400" b="1" dirty="0">
                <a:solidFill>
                  <a:srgbClr val="C00000"/>
                </a:solidFill>
                <a:latin typeface="Arial Unicode MS" pitchFamily="34" charset="-128"/>
                <a:ea typeface="Arial Unicode MS" pitchFamily="34" charset="-128"/>
                <a:cs typeface="Arial Unicode MS" pitchFamily="34" charset="-128"/>
              </a:rPr>
              <a:t>L’ange de l’Eternel apparaissait visiblement à Daniel pour l’expliquer d’avantage la même grande vision de Nebucadnezzar et celle de Daniel concernant le futur de l'humanité.  </a:t>
            </a:r>
            <a:endParaRPr lang="en-US" sz="4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buNone/>
            </a:pPr>
            <a:r>
              <a:rPr lang="fr-FR" sz="4400" b="1" dirty="0">
                <a:latin typeface="Arial Unicode MS" pitchFamily="34" charset="-128"/>
                <a:ea typeface="Arial Unicode MS" pitchFamily="34" charset="-128"/>
                <a:cs typeface="Arial Unicode MS" pitchFamily="34" charset="-128"/>
              </a:rPr>
              <a:t>6 Son corps était comme de chrysolithe, son visage brillait comme l’éclair, ses yeux étaient comme des flammes de feu, </a:t>
            </a:r>
            <a:r>
              <a:rPr lang="fr-FR" sz="4400" b="1" dirty="0">
                <a:solidFill>
                  <a:srgbClr val="FF0000"/>
                </a:solidFill>
                <a:latin typeface="Arial Unicode MS" pitchFamily="34" charset="-128"/>
                <a:ea typeface="Arial Unicode MS" pitchFamily="34" charset="-128"/>
                <a:cs typeface="Arial Unicode MS" pitchFamily="34" charset="-128"/>
              </a:rPr>
              <a:t>ses</a:t>
            </a:r>
          </a:p>
          <a:p>
            <a:pPr algn="just"/>
            <a:r>
              <a:rPr lang="fr-FR" sz="4400" b="1" dirty="0">
                <a:solidFill>
                  <a:srgbClr val="FF0000"/>
                </a:solidFill>
                <a:latin typeface="Arial Unicode MS" pitchFamily="34" charset="-128"/>
                <a:ea typeface="Arial Unicode MS" pitchFamily="34" charset="-128"/>
                <a:cs typeface="Arial Unicode MS" pitchFamily="34" charset="-128"/>
              </a:rPr>
              <a:t>bras et ses pieds ressemblaient à de l’airain poli, et le son de sa voix était comme le bruit d’une multitude.</a:t>
            </a:r>
          </a:p>
          <a:p>
            <a:pPr algn="just"/>
            <a:r>
              <a:rPr lang="fr-FR" sz="4400" b="1" dirty="0">
                <a:solidFill>
                  <a:schemeClr val="tx1"/>
                </a:solidFill>
                <a:latin typeface="Arial Unicode MS" pitchFamily="34" charset="-128"/>
                <a:ea typeface="Arial Unicode MS" pitchFamily="34" charset="-128"/>
                <a:cs typeface="Arial Unicode MS" pitchFamily="34" charset="-128"/>
              </a:rPr>
              <a:t>Typique à l’apparence de Jésus vêtu comme prêtre dans l’apocalypse.</a:t>
            </a:r>
            <a:endParaRPr lang="en-US" sz="44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fr-FR" sz="4400" dirty="0">
                <a:solidFill>
                  <a:srgbClr val="00FF00"/>
                </a:solidFill>
                <a:latin typeface="Arial Unicode MS" pitchFamily="34" charset="-128"/>
                <a:ea typeface="Arial Unicode MS" pitchFamily="34" charset="-128"/>
                <a:cs typeface="Arial Unicode MS" pitchFamily="34" charset="-128"/>
              </a:rPr>
              <a:t>Da 10:12 Il me dit: Daniel, </a:t>
            </a:r>
            <a:endParaRPr lang="en-US" sz="4400" dirty="0">
              <a:solidFill>
                <a:srgbClr val="00FF00"/>
              </a:solidFill>
              <a:latin typeface="Arial Unicode MS" pitchFamily="34" charset="-128"/>
              <a:ea typeface="Arial Unicode MS" pitchFamily="34" charset="-128"/>
              <a:cs typeface="Arial Unicode MS" pitchFamily="34" charset="-128"/>
            </a:endParaRPr>
          </a:p>
          <a:p>
            <a:pPr lvl="0" algn="just"/>
            <a:r>
              <a:rPr lang="fr-FR" sz="4400" b="1" u="sng" dirty="0">
                <a:latin typeface="Arial Unicode MS" pitchFamily="34" charset="-128"/>
                <a:ea typeface="Arial Unicode MS" pitchFamily="34" charset="-128"/>
                <a:cs typeface="Arial Unicode MS" pitchFamily="34" charset="-128"/>
              </a:rPr>
              <a:t>Ne crains rien</a:t>
            </a:r>
            <a:r>
              <a:rPr lang="fr-FR" sz="4400" b="1" dirty="0">
                <a:latin typeface="Arial Unicode MS" pitchFamily="34" charset="-128"/>
                <a:ea typeface="Arial Unicode MS" pitchFamily="34" charset="-128"/>
                <a:cs typeface="Arial Unicode MS" pitchFamily="34" charset="-128"/>
              </a:rPr>
              <a:t>;</a:t>
            </a:r>
            <a:endParaRPr lang="en-US" sz="4400" dirty="0">
              <a:latin typeface="Arial Unicode MS" pitchFamily="34" charset="-128"/>
              <a:ea typeface="Arial Unicode MS" pitchFamily="34" charset="-128"/>
              <a:cs typeface="Arial Unicode MS" pitchFamily="34" charset="-128"/>
            </a:endParaRPr>
          </a:p>
          <a:p>
            <a:pPr lvl="1" algn="just"/>
            <a:r>
              <a:rPr lang="fr-FR" sz="4200" dirty="0">
                <a:solidFill>
                  <a:srgbClr val="FF99CC"/>
                </a:solidFill>
                <a:latin typeface="Arial Unicode MS" pitchFamily="34" charset="-128"/>
                <a:ea typeface="Arial Unicode MS" pitchFamily="34" charset="-128"/>
                <a:cs typeface="Arial Unicode MS" pitchFamily="34" charset="-128"/>
              </a:rPr>
              <a:t>Ne crains pas mon apparence.</a:t>
            </a:r>
            <a:endParaRPr lang="en-US" sz="4200" dirty="0">
              <a:solidFill>
                <a:srgbClr val="FF99CC"/>
              </a:solidFill>
              <a:latin typeface="Arial Unicode MS" pitchFamily="34" charset="-128"/>
              <a:ea typeface="Arial Unicode MS" pitchFamily="34" charset="-128"/>
              <a:cs typeface="Arial Unicode MS" pitchFamily="34" charset="-128"/>
            </a:endParaRPr>
          </a:p>
          <a:p>
            <a:pPr lvl="1" algn="just"/>
            <a:r>
              <a:rPr lang="fr-FR" sz="4200" dirty="0">
                <a:solidFill>
                  <a:srgbClr val="FFFF00"/>
                </a:solidFill>
                <a:latin typeface="Arial Unicode MS" pitchFamily="34" charset="-128"/>
                <a:ea typeface="Arial Unicode MS" pitchFamily="34" charset="-128"/>
                <a:cs typeface="Arial Unicode MS" pitchFamily="34" charset="-128"/>
              </a:rPr>
              <a:t>Ne crains pas de l’horreur de la vision.</a:t>
            </a:r>
            <a:endParaRPr lang="en-US" sz="4200" dirty="0">
              <a:solidFill>
                <a:srgbClr val="FFFF00"/>
              </a:solidFill>
              <a:latin typeface="Arial Unicode MS" pitchFamily="34" charset="-128"/>
              <a:ea typeface="Arial Unicode MS" pitchFamily="34" charset="-128"/>
              <a:cs typeface="Arial Unicode MS" pitchFamily="34" charset="-128"/>
            </a:endParaRPr>
          </a:p>
          <a:p>
            <a:pPr lvl="1" algn="just"/>
            <a:r>
              <a:rPr lang="fr-FR" sz="4200" dirty="0">
                <a:solidFill>
                  <a:srgbClr val="FF99CC"/>
                </a:solidFill>
                <a:latin typeface="Arial Unicode MS" pitchFamily="34" charset="-128"/>
                <a:ea typeface="Arial Unicode MS" pitchFamily="34" charset="-128"/>
                <a:cs typeface="Arial Unicode MS" pitchFamily="34" charset="-128"/>
              </a:rPr>
              <a:t>Ne crains pas du fait que le mal va s'accroître sur la terre.</a:t>
            </a:r>
            <a:endParaRPr lang="en-US" sz="4200" dirty="0">
              <a:solidFill>
                <a:srgbClr val="FF99CC"/>
              </a:solidFill>
              <a:latin typeface="Arial Unicode MS" pitchFamily="34" charset="-128"/>
              <a:ea typeface="Arial Unicode MS" pitchFamily="34" charset="-128"/>
              <a:cs typeface="Arial Unicode MS" pitchFamily="34" charset="-128"/>
            </a:endParaRPr>
          </a:p>
          <a:p>
            <a:pPr lvl="1" algn="just"/>
            <a:r>
              <a:rPr lang="fr-FR" sz="4200" dirty="0">
                <a:solidFill>
                  <a:srgbClr val="FFFF00"/>
                </a:solidFill>
                <a:latin typeface="Arial Unicode MS" pitchFamily="34" charset="-128"/>
                <a:ea typeface="Arial Unicode MS" pitchFamily="34" charset="-128"/>
                <a:cs typeface="Arial Unicode MS" pitchFamily="34" charset="-128"/>
              </a:rPr>
              <a:t>Ne crains pas pour toi-même le jugement de Dieu, car tu es un homme juste. </a:t>
            </a:r>
            <a:endParaRPr lang="en-US" sz="42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600" b="1" dirty="0">
                <a:solidFill>
                  <a:srgbClr val="FFFF00"/>
                </a:solidFill>
                <a:latin typeface="Arial Unicode MS" pitchFamily="34" charset="-128"/>
                <a:ea typeface="Arial Unicode MS" pitchFamily="34" charset="-128"/>
                <a:cs typeface="Arial Unicode MS" pitchFamily="34" charset="-128"/>
              </a:rPr>
              <a:t>Car </a:t>
            </a:r>
            <a:r>
              <a:rPr lang="fr-FR" sz="4600" b="1" u="sng" dirty="0">
                <a:solidFill>
                  <a:srgbClr val="FFFF00"/>
                </a:solidFill>
                <a:latin typeface="Arial Unicode MS" pitchFamily="34" charset="-128"/>
                <a:ea typeface="Arial Unicode MS" pitchFamily="34" charset="-128"/>
                <a:cs typeface="Arial Unicode MS" pitchFamily="34" charset="-128"/>
              </a:rPr>
              <a:t>dès le premier jour où tu as eu à cœur de comprendre, et de t'humilier devant ton Dieu</a:t>
            </a:r>
            <a:r>
              <a:rPr lang="fr-FR" sz="4600" b="1" dirty="0">
                <a:solidFill>
                  <a:srgbClr val="FFFF00"/>
                </a:solidFill>
                <a:latin typeface="Arial Unicode MS" pitchFamily="34" charset="-128"/>
                <a:ea typeface="Arial Unicode MS" pitchFamily="34" charset="-128"/>
                <a:cs typeface="Arial Unicode MS" pitchFamily="34" charset="-128"/>
              </a:rPr>
              <a:t>, </a:t>
            </a:r>
            <a:r>
              <a:rPr lang="fr-FR" sz="4600" b="1" u="sng" dirty="0">
                <a:solidFill>
                  <a:srgbClr val="FFFF00"/>
                </a:solidFill>
                <a:latin typeface="Arial Unicode MS" pitchFamily="34" charset="-128"/>
                <a:ea typeface="Arial Unicode MS" pitchFamily="34" charset="-128"/>
                <a:cs typeface="Arial Unicode MS" pitchFamily="34" charset="-128"/>
              </a:rPr>
              <a:t>tes paroles ont été entendues</a:t>
            </a:r>
            <a:r>
              <a:rPr lang="fr-FR" sz="4600" b="1" dirty="0">
                <a:solidFill>
                  <a:srgbClr val="FFFF00"/>
                </a:solidFill>
                <a:latin typeface="Arial Unicode MS" pitchFamily="34" charset="-128"/>
                <a:ea typeface="Arial Unicode MS" pitchFamily="34" charset="-128"/>
                <a:cs typeface="Arial Unicode MS" pitchFamily="34" charset="-128"/>
              </a:rPr>
              <a:t>, </a:t>
            </a:r>
            <a:endParaRPr lang="en-US" sz="4600" dirty="0">
              <a:solidFill>
                <a:srgbClr val="FFFF00"/>
              </a:solidFill>
              <a:latin typeface="Arial Unicode MS" pitchFamily="34" charset="-128"/>
              <a:ea typeface="Arial Unicode MS" pitchFamily="34" charset="-128"/>
              <a:cs typeface="Arial Unicode MS" pitchFamily="34" charset="-128"/>
            </a:endParaRPr>
          </a:p>
          <a:p>
            <a:pPr lvl="1" algn="just"/>
            <a:r>
              <a:rPr lang="fr-FR" sz="4600" dirty="0">
                <a:latin typeface="Arial Unicode MS" pitchFamily="34" charset="-128"/>
                <a:ea typeface="Arial Unicode MS" pitchFamily="34" charset="-128"/>
                <a:cs typeface="Arial Unicode MS" pitchFamily="34" charset="-128"/>
              </a:rPr>
              <a:t>Daniel s’était humilié devant Dieu à cause du jugement prononcé contre le peuple Israël.</a:t>
            </a:r>
            <a:endParaRPr lang="en-US" sz="46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1" algn="just"/>
            <a:r>
              <a:rPr lang="fr-FR" sz="4800" dirty="0">
                <a:latin typeface="Arial Unicode MS" pitchFamily="34" charset="-128"/>
                <a:ea typeface="Arial Unicode MS" pitchFamily="34" charset="-128"/>
                <a:cs typeface="Arial Unicode MS" pitchFamily="34" charset="-128"/>
              </a:rPr>
              <a:t>Depuis le premier jour que tu pris à cœur de comprendre la parole, le ciel avait pris note.</a:t>
            </a:r>
            <a:endParaRPr lang="en-US" sz="4800" dirty="0">
              <a:latin typeface="Arial Unicode MS" pitchFamily="34" charset="-128"/>
              <a:ea typeface="Arial Unicode MS" pitchFamily="34" charset="-128"/>
              <a:cs typeface="Arial Unicode MS" pitchFamily="34" charset="-128"/>
            </a:endParaRPr>
          </a:p>
          <a:p>
            <a:pPr lvl="1" algn="just"/>
            <a:r>
              <a:rPr lang="fr-FR" sz="4800" dirty="0">
                <a:solidFill>
                  <a:srgbClr val="FFFF00"/>
                </a:solidFill>
                <a:latin typeface="Arial Unicode MS" pitchFamily="34" charset="-128"/>
                <a:ea typeface="Arial Unicode MS" pitchFamily="34" charset="-128"/>
                <a:cs typeface="Arial Unicode MS" pitchFamily="34" charset="-128"/>
              </a:rPr>
              <a:t>L’ange avoua à Daniel que l’essence de sa prière avait inondé le cœur de Dieu de pitié envers lui et envers son peuple.</a:t>
            </a:r>
            <a:endParaRPr lang="en-US" sz="4800" dirty="0">
              <a:solidFill>
                <a:srgbClr val="FFFF00"/>
              </a:solidFill>
              <a:latin typeface="Arial Unicode MS" pitchFamily="34" charset="-128"/>
              <a:ea typeface="Arial Unicode MS" pitchFamily="34" charset="-128"/>
              <a:cs typeface="Arial Unicode MS" pitchFamily="34" charset="-128"/>
            </a:endParaRPr>
          </a:p>
          <a:p>
            <a:pPr algn="just"/>
            <a:endParaRPr lang="en-US" sz="2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3600" b="1" dirty="0">
                <a:solidFill>
                  <a:srgbClr val="00FF00"/>
                </a:solidFill>
                <a:latin typeface="Arial Unicode MS" pitchFamily="34" charset="-128"/>
                <a:ea typeface="Arial Unicode MS" pitchFamily="34" charset="-128"/>
                <a:cs typeface="Arial Unicode MS" pitchFamily="34" charset="-128"/>
              </a:rPr>
              <a:t>et </a:t>
            </a:r>
            <a:r>
              <a:rPr lang="fr-FR" sz="3600" b="1" u="sng" dirty="0">
                <a:solidFill>
                  <a:srgbClr val="00FF00"/>
                </a:solidFill>
                <a:latin typeface="Arial Unicode MS" pitchFamily="34" charset="-128"/>
                <a:ea typeface="Arial Unicode MS" pitchFamily="34" charset="-128"/>
                <a:cs typeface="Arial Unicode MS" pitchFamily="34" charset="-128"/>
              </a:rPr>
              <a:t>c'est à cause de tes paroles que je viens</a:t>
            </a:r>
            <a:r>
              <a:rPr lang="fr-FR" sz="3600" b="1" dirty="0">
                <a:solidFill>
                  <a:srgbClr val="00FF00"/>
                </a:solidFill>
                <a:latin typeface="Arial Unicode MS" pitchFamily="34" charset="-128"/>
                <a:ea typeface="Arial Unicode MS" pitchFamily="34" charset="-128"/>
                <a:cs typeface="Arial Unicode MS" pitchFamily="34" charset="-128"/>
              </a:rPr>
              <a:t>.</a:t>
            </a:r>
            <a:endParaRPr lang="en-US" sz="3600" dirty="0">
              <a:solidFill>
                <a:srgbClr val="00FF00"/>
              </a:solidFill>
              <a:latin typeface="Arial Unicode MS" pitchFamily="34" charset="-128"/>
              <a:ea typeface="Arial Unicode MS" pitchFamily="34" charset="-128"/>
              <a:cs typeface="Arial Unicode MS" pitchFamily="34" charset="-128"/>
            </a:endParaRPr>
          </a:p>
          <a:p>
            <a:pPr lvl="1" algn="just"/>
            <a:r>
              <a:rPr lang="fr-FR" sz="3600" dirty="0">
                <a:solidFill>
                  <a:srgbClr val="FFFF00"/>
                </a:solidFill>
                <a:latin typeface="Arial Unicode MS" pitchFamily="34" charset="-128"/>
                <a:ea typeface="Arial Unicode MS" pitchFamily="34" charset="-128"/>
                <a:cs typeface="Arial Unicode MS" pitchFamily="34" charset="-128"/>
              </a:rPr>
              <a:t>La prière de Daniel était la cause principale de la visite de l’ange.</a:t>
            </a:r>
            <a:endParaRPr lang="en-US" sz="3600" dirty="0">
              <a:solidFill>
                <a:srgbClr val="FFFF00"/>
              </a:solidFill>
              <a:latin typeface="Arial Unicode MS" pitchFamily="34" charset="-128"/>
              <a:ea typeface="Arial Unicode MS" pitchFamily="34" charset="-128"/>
              <a:cs typeface="Arial Unicode MS" pitchFamily="34" charset="-128"/>
            </a:endParaRPr>
          </a:p>
          <a:p>
            <a:pPr lvl="1" algn="just"/>
            <a:r>
              <a:rPr lang="fr-FR" sz="3600" dirty="0">
                <a:latin typeface="Arial Unicode MS" pitchFamily="34" charset="-128"/>
                <a:ea typeface="Arial Unicode MS" pitchFamily="34" charset="-128"/>
                <a:cs typeface="Arial Unicode MS" pitchFamily="34" charset="-128"/>
              </a:rPr>
              <a:t>Dieu est très loyal envers ses serviteurs.</a:t>
            </a:r>
            <a:endParaRPr lang="en-US" sz="3600" dirty="0">
              <a:latin typeface="Arial Unicode MS" pitchFamily="34" charset="-128"/>
              <a:ea typeface="Arial Unicode MS" pitchFamily="34" charset="-128"/>
              <a:cs typeface="Arial Unicode MS" pitchFamily="34" charset="-128"/>
            </a:endParaRPr>
          </a:p>
          <a:p>
            <a:pPr lvl="1" algn="just"/>
            <a:r>
              <a:rPr lang="fr-FR" sz="3600" dirty="0">
                <a:solidFill>
                  <a:srgbClr val="FFFF00"/>
                </a:solidFill>
                <a:latin typeface="Arial Unicode MS" pitchFamily="34" charset="-128"/>
                <a:ea typeface="Arial Unicode MS" pitchFamily="34" charset="-128"/>
                <a:cs typeface="Arial Unicode MS" pitchFamily="34" charset="-128"/>
              </a:rPr>
              <a:t>A cause de l’orchestration des mots et de la sincérité de ta prière, le ciel a résolu que tu sois éclairé sur le concernant de la vision.</a:t>
            </a:r>
            <a:endParaRPr lang="en-US" sz="3600" dirty="0">
              <a:solidFill>
                <a:srgbClr val="FFFF00"/>
              </a:solidFill>
              <a:latin typeface="Arial Unicode MS" pitchFamily="34" charset="-128"/>
              <a:ea typeface="Arial Unicode MS" pitchFamily="34" charset="-128"/>
              <a:cs typeface="Arial Unicode MS" pitchFamily="34" charset="-128"/>
            </a:endParaRPr>
          </a:p>
          <a:p>
            <a:pPr lvl="1" algn="just"/>
            <a:r>
              <a:rPr lang="fr-FR" sz="3600" dirty="0">
                <a:latin typeface="Arial Unicode MS" pitchFamily="34" charset="-128"/>
                <a:ea typeface="Arial Unicode MS" pitchFamily="34" charset="-128"/>
                <a:cs typeface="Arial Unicode MS" pitchFamily="34" charset="-128"/>
              </a:rPr>
              <a:t>La conduite de Daniel lui rendait méritoire de la visitation de l’ange. </a:t>
            </a:r>
            <a:endParaRPr lang="en-US" sz="36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3600" b="1" dirty="0">
                <a:solidFill>
                  <a:schemeClr val="accent6">
                    <a:lumMod val="50000"/>
                  </a:schemeClr>
                </a:solidFill>
                <a:latin typeface="Arial Unicode MS" pitchFamily="34" charset="-128"/>
                <a:ea typeface="Arial Unicode MS" pitchFamily="34" charset="-128"/>
                <a:cs typeface="Arial Unicode MS" pitchFamily="34" charset="-128"/>
              </a:rPr>
              <a:t>13 Le chef du royaume de Perse m'a résisté vingt et un jours;</a:t>
            </a:r>
            <a:endParaRPr lang="en-US" sz="3600" b="1" dirty="0">
              <a:solidFill>
                <a:schemeClr val="accent6">
                  <a:lumMod val="50000"/>
                </a:schemeClr>
              </a:solidFill>
              <a:latin typeface="Arial Unicode MS" pitchFamily="34" charset="-128"/>
              <a:ea typeface="Arial Unicode MS" pitchFamily="34" charset="-128"/>
              <a:cs typeface="Arial Unicode MS" pitchFamily="34" charset="-128"/>
            </a:endParaRPr>
          </a:p>
          <a:p>
            <a:pPr lvl="1" algn="just"/>
            <a:r>
              <a:rPr lang="fr-FR" sz="4000" b="1" dirty="0">
                <a:solidFill>
                  <a:srgbClr val="0D069A"/>
                </a:solidFill>
                <a:latin typeface="Arial Unicode MS" pitchFamily="34" charset="-128"/>
                <a:ea typeface="Arial Unicode MS" pitchFamily="34" charset="-128"/>
                <a:cs typeface="Arial Unicode MS" pitchFamily="34" charset="-128"/>
              </a:rPr>
              <a:t>La volonté de Dieu ne s’accomplisse pas avec aisance sur cette terre à cause de la résistance du diable et de ses acolytes.</a:t>
            </a:r>
            <a:endParaRPr lang="en-US" sz="4000" b="1" dirty="0">
              <a:solidFill>
                <a:srgbClr val="0D069A"/>
              </a:solidFill>
              <a:latin typeface="Arial Unicode MS" pitchFamily="34" charset="-128"/>
              <a:ea typeface="Arial Unicode MS" pitchFamily="34" charset="-128"/>
              <a:cs typeface="Arial Unicode MS" pitchFamily="34" charset="-128"/>
            </a:endParaRPr>
          </a:p>
          <a:p>
            <a:pPr lvl="1" algn="just"/>
            <a:r>
              <a:rPr lang="fr-FR" sz="4000" b="1" dirty="0">
                <a:solidFill>
                  <a:schemeClr val="accent6">
                    <a:lumMod val="50000"/>
                  </a:schemeClr>
                </a:solidFill>
                <a:latin typeface="Arial Unicode MS" pitchFamily="34" charset="-128"/>
                <a:ea typeface="Arial Unicode MS" pitchFamily="34" charset="-128"/>
                <a:cs typeface="Arial Unicode MS" pitchFamily="34" charset="-128"/>
              </a:rPr>
              <a:t>La terre telle comme nous la voyons est colonisée par le diable.</a:t>
            </a:r>
            <a:endParaRPr lang="en-US" sz="4000" b="1" dirty="0">
              <a:solidFill>
                <a:schemeClr val="accent6">
                  <a:lumMod val="50000"/>
                </a:schemeClr>
              </a:solidFill>
              <a:latin typeface="Arial Unicode MS" pitchFamily="34" charset="-128"/>
              <a:ea typeface="Arial Unicode MS" pitchFamily="34" charset="-128"/>
              <a:cs typeface="Arial Unicode MS" pitchFamily="34" charset="-128"/>
            </a:endParaRPr>
          </a:p>
          <a:p>
            <a:pPr lvl="1" algn="just"/>
            <a:r>
              <a:rPr lang="fr-FR" sz="4000" b="1" dirty="0">
                <a:solidFill>
                  <a:srgbClr val="0D069A"/>
                </a:solidFill>
                <a:latin typeface="Arial Unicode MS" pitchFamily="34" charset="-128"/>
                <a:ea typeface="Arial Unicode MS" pitchFamily="34" charset="-128"/>
                <a:cs typeface="Arial Unicode MS" pitchFamily="34" charset="-128"/>
              </a:rPr>
              <a:t>Le voyageur céleste était retenu ou bloqué par le chef du royaume de Perse.</a:t>
            </a: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1" algn="just"/>
            <a:r>
              <a:rPr lang="fr-FR" sz="4000" b="1" dirty="0">
                <a:solidFill>
                  <a:srgbClr val="0D069A"/>
                </a:solidFill>
                <a:latin typeface="Arial Unicode MS" pitchFamily="34" charset="-128"/>
                <a:ea typeface="Arial Unicode MS" pitchFamily="34" charset="-128"/>
                <a:cs typeface="Arial Unicode MS" pitchFamily="34" charset="-128"/>
              </a:rPr>
              <a:t>Alors que </a:t>
            </a:r>
            <a:r>
              <a:rPr lang="fr-FR" sz="4000" b="1" dirty="0" err="1">
                <a:solidFill>
                  <a:srgbClr val="0D069A"/>
                </a:solidFill>
                <a:latin typeface="Arial Unicode MS" pitchFamily="34" charset="-128"/>
                <a:ea typeface="Arial Unicode MS" pitchFamily="34" charset="-128"/>
                <a:cs typeface="Arial Unicode MS" pitchFamily="34" charset="-128"/>
              </a:rPr>
              <a:t>Cius</a:t>
            </a:r>
            <a:r>
              <a:rPr lang="fr-FR" sz="4000" b="1" dirty="0">
                <a:solidFill>
                  <a:srgbClr val="0D069A"/>
                </a:solidFill>
                <a:latin typeface="Arial Unicode MS" pitchFamily="34" charset="-128"/>
                <a:ea typeface="Arial Unicode MS" pitchFamily="34" charset="-128"/>
                <a:cs typeface="Arial Unicode MS" pitchFamily="34" charset="-128"/>
              </a:rPr>
              <a:t> était le roi de l’Empire de Mède et de Perse lors de la vision, quelqu’un d’autre dans le spirituel était le chef réel de l’empire.</a:t>
            </a:r>
            <a:endParaRPr lang="en-US" sz="4000" b="1" dirty="0">
              <a:solidFill>
                <a:srgbClr val="0D069A"/>
              </a:solidFill>
              <a:latin typeface="Arial Unicode MS" pitchFamily="34" charset="-128"/>
              <a:ea typeface="Arial Unicode MS" pitchFamily="34" charset="-128"/>
              <a:cs typeface="Arial Unicode MS" pitchFamily="34" charset="-128"/>
            </a:endParaRPr>
          </a:p>
          <a:p>
            <a:pPr lvl="1" algn="just"/>
            <a:r>
              <a:rPr lang="fr-FR" sz="4000" b="1" dirty="0">
                <a:solidFill>
                  <a:schemeClr val="accent6">
                    <a:lumMod val="50000"/>
                  </a:schemeClr>
                </a:solidFill>
                <a:latin typeface="Arial Unicode MS" pitchFamily="34" charset="-128"/>
                <a:ea typeface="Arial Unicode MS" pitchFamily="34" charset="-128"/>
                <a:cs typeface="Arial Unicode MS" pitchFamily="34" charset="-128"/>
              </a:rPr>
              <a:t>Le monde invisible a la prééminence dans les affaires des hommes.</a:t>
            </a:r>
            <a:endParaRPr lang="en-US" sz="4000" b="1" dirty="0">
              <a:solidFill>
                <a:schemeClr val="accent6">
                  <a:lumMod val="50000"/>
                </a:schemeClr>
              </a:solidFill>
              <a:latin typeface="Arial Unicode MS" pitchFamily="34" charset="-128"/>
              <a:ea typeface="Arial Unicode MS" pitchFamily="34" charset="-128"/>
              <a:cs typeface="Arial Unicode MS" pitchFamily="34" charset="-128"/>
            </a:endParaRPr>
          </a:p>
          <a:p>
            <a:pPr lvl="1" algn="just"/>
            <a:r>
              <a:rPr lang="fr-FR" sz="4000" b="1" dirty="0">
                <a:solidFill>
                  <a:srgbClr val="0D069A"/>
                </a:solidFill>
                <a:latin typeface="Arial Unicode MS" pitchFamily="34" charset="-128"/>
                <a:ea typeface="Arial Unicode MS" pitchFamily="34" charset="-128"/>
                <a:cs typeface="Arial Unicode MS" pitchFamily="34" charset="-128"/>
              </a:rPr>
              <a:t>Il y a aussi bien des forces armées dans le monde invisible.</a:t>
            </a: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Autofit/>
          </a:bodyPr>
          <a:lstStyle/>
          <a:p>
            <a:pPr lvl="1" algn="just"/>
            <a:r>
              <a:rPr lang="fr-FR" sz="3600" b="1" dirty="0">
                <a:solidFill>
                  <a:srgbClr val="0D069A"/>
                </a:solidFill>
                <a:latin typeface="Arial Unicode MS" pitchFamily="34" charset="-128"/>
                <a:ea typeface="Arial Unicode MS" pitchFamily="34" charset="-128"/>
                <a:cs typeface="Arial Unicode MS" pitchFamily="34" charset="-128"/>
              </a:rPr>
              <a:t>Les gouvernements humains ne sont que des sujets et des vassales du monde invisible soit consciemment ou inconsciemment.</a:t>
            </a:r>
            <a:endParaRPr lang="en-US" sz="3600" b="1" dirty="0">
              <a:solidFill>
                <a:srgbClr val="0D069A"/>
              </a:solidFill>
              <a:latin typeface="Arial Unicode MS" pitchFamily="34" charset="-128"/>
              <a:ea typeface="Arial Unicode MS" pitchFamily="34" charset="-128"/>
              <a:cs typeface="Arial Unicode MS" pitchFamily="34" charset="-128"/>
            </a:endParaRPr>
          </a:p>
          <a:p>
            <a:pPr lvl="1" algn="just"/>
            <a:r>
              <a:rPr lang="fr-FR" sz="3600" b="1" dirty="0">
                <a:solidFill>
                  <a:schemeClr val="accent6">
                    <a:lumMod val="50000"/>
                  </a:schemeClr>
                </a:solidFill>
                <a:latin typeface="Arial Unicode MS" pitchFamily="34" charset="-128"/>
                <a:ea typeface="Arial Unicode MS" pitchFamily="34" charset="-128"/>
                <a:cs typeface="Arial Unicode MS" pitchFamily="34" charset="-128"/>
              </a:rPr>
              <a:t>Jésus nous fait savoir que nous autres chrétiens régnions aussi parallèlement avec Dieu dans notre monde. </a:t>
            </a:r>
            <a:endParaRPr lang="en-US" sz="3600" b="1" dirty="0">
              <a:solidFill>
                <a:schemeClr val="accent6">
                  <a:lumMod val="50000"/>
                </a:schemeClr>
              </a:solidFill>
              <a:latin typeface="Arial Unicode MS" pitchFamily="34" charset="-128"/>
              <a:ea typeface="Arial Unicode MS" pitchFamily="34" charset="-128"/>
              <a:cs typeface="Arial Unicode MS" pitchFamily="34" charset="-128"/>
            </a:endParaRPr>
          </a:p>
          <a:p>
            <a:pPr lvl="1" algn="just"/>
            <a:r>
              <a:rPr lang="fr-FR" sz="3600" b="1" i="1" dirty="0">
                <a:solidFill>
                  <a:srgbClr val="0D069A"/>
                </a:solidFill>
                <a:latin typeface="Arial Unicode MS" pitchFamily="34" charset="-128"/>
                <a:ea typeface="Arial Unicode MS" pitchFamily="34" charset="-128"/>
                <a:cs typeface="Arial Unicode MS" pitchFamily="34" charset="-128"/>
              </a:rPr>
              <a:t>Mt 18:18 Je vous le dis en vérité, tout ce que vous lierez sur la terre sera lié dans le ciel, et tout ce que vous délierez sur la terre sera délié dans le ciel.</a:t>
            </a:r>
            <a:endParaRPr lang="en-US" sz="36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1" algn="just"/>
            <a:r>
              <a:rPr lang="fr-FR" sz="4000" b="1" dirty="0">
                <a:solidFill>
                  <a:srgbClr val="0D069A"/>
                </a:solidFill>
                <a:latin typeface="Arial Unicode MS" pitchFamily="34" charset="-128"/>
                <a:ea typeface="Arial Unicode MS" pitchFamily="34" charset="-128"/>
                <a:cs typeface="Arial Unicode MS" pitchFamily="34" charset="-128"/>
              </a:rPr>
              <a:t>Un vrai combat a eu lieu avant que Daniel puisse trouver sa réponse.</a:t>
            </a:r>
            <a:endParaRPr lang="en-US" sz="4000" b="1" dirty="0">
              <a:solidFill>
                <a:srgbClr val="0D069A"/>
              </a:solidFill>
              <a:latin typeface="Arial Unicode MS" pitchFamily="34" charset="-128"/>
              <a:ea typeface="Arial Unicode MS" pitchFamily="34" charset="-128"/>
              <a:cs typeface="Arial Unicode MS" pitchFamily="34" charset="-128"/>
            </a:endParaRPr>
          </a:p>
          <a:p>
            <a:pPr lvl="1" algn="just"/>
            <a:r>
              <a:rPr lang="fr-FR" sz="4000" b="1" dirty="0">
                <a:solidFill>
                  <a:schemeClr val="accent6">
                    <a:lumMod val="50000"/>
                  </a:schemeClr>
                </a:solidFill>
                <a:latin typeface="Arial Unicode MS" pitchFamily="34" charset="-128"/>
                <a:ea typeface="Arial Unicode MS" pitchFamily="34" charset="-128"/>
                <a:cs typeface="Arial Unicode MS" pitchFamily="34" charset="-128"/>
              </a:rPr>
              <a:t>Une résistance soulevée a pris place dans les airs; l’Archange Gabriel qui apporta le message à Daniel alla devoir faire appel au secours d’un autre ange encore plus supérieur pour vaincre l’opposition du chef spirituel de Perse.</a:t>
            </a:r>
            <a:endParaRPr lang="en-US" sz="4000" b="1" dirty="0">
              <a:solidFill>
                <a:schemeClr val="accent6">
                  <a:lumMod val="50000"/>
                </a:schemeClr>
              </a:solidFill>
              <a:latin typeface="Arial Unicode MS" pitchFamily="34" charset="-128"/>
              <a:ea typeface="Arial Unicode MS" pitchFamily="34" charset="-128"/>
              <a:cs typeface="Arial Unicode MS" pitchFamily="34" charset="-128"/>
            </a:endParaRPr>
          </a:p>
          <a:p>
            <a:pPr lvl="1" algn="just"/>
            <a:r>
              <a:rPr lang="fr-FR" sz="4000" b="1" dirty="0">
                <a:solidFill>
                  <a:srgbClr val="0D069A"/>
                </a:solidFill>
                <a:latin typeface="Arial Unicode MS" pitchFamily="34" charset="-128"/>
                <a:ea typeface="Arial Unicode MS" pitchFamily="34" charset="-128"/>
                <a:cs typeface="Arial Unicode MS" pitchFamily="34" charset="-128"/>
              </a:rPr>
              <a:t>En fin de conte, Dieu serait toujours le vainqueur, mais ce n’était pas facile.</a:t>
            </a:r>
            <a:endParaRPr lang="en-US" sz="4000" b="1" dirty="0">
              <a:solidFill>
                <a:srgbClr val="0D069A"/>
              </a:solidFill>
              <a:latin typeface="Arial Unicode MS" pitchFamily="34" charset="-128"/>
              <a:ea typeface="Arial Unicode MS" pitchFamily="34" charset="-128"/>
              <a:cs typeface="Arial Unicode MS" pitchFamily="34" charset="-128"/>
            </a:endParaRPr>
          </a:p>
          <a:p>
            <a:pPr algn="just">
              <a:buNone/>
            </a:pP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3600" b="1" dirty="0">
                <a:solidFill>
                  <a:srgbClr val="0D069A"/>
                </a:solidFill>
              </a:rPr>
              <a:t>13c Mais voici, </a:t>
            </a:r>
            <a:r>
              <a:rPr lang="fr-FR" sz="3600" b="1" dirty="0" err="1">
                <a:solidFill>
                  <a:srgbClr val="0D069A"/>
                </a:solidFill>
              </a:rPr>
              <a:t>Micaël</a:t>
            </a:r>
            <a:r>
              <a:rPr lang="fr-FR" sz="3600" b="1" dirty="0">
                <a:solidFill>
                  <a:srgbClr val="0D069A"/>
                </a:solidFill>
              </a:rPr>
              <a:t>, l'un des principaux chefs, est venu à mon secours, et je suis demeuré là auprès des rois de Perse.</a:t>
            </a:r>
          </a:p>
          <a:p>
            <a:pPr lvl="1" algn="just"/>
            <a:r>
              <a:rPr lang="fr-FR" sz="4000" b="1" dirty="0" err="1">
                <a:latin typeface="Arial Unicode MS" pitchFamily="34" charset="-128"/>
                <a:ea typeface="Arial Unicode MS" pitchFamily="34" charset="-128"/>
                <a:cs typeface="Arial Unicode MS" pitchFamily="34" charset="-128"/>
              </a:rPr>
              <a:t>Micaël</a:t>
            </a:r>
            <a:r>
              <a:rPr lang="fr-FR" sz="4000" b="1" dirty="0">
                <a:latin typeface="Arial Unicode MS" pitchFamily="34" charset="-128"/>
                <a:ea typeface="Arial Unicode MS" pitchFamily="34" charset="-128"/>
                <a:cs typeface="Arial Unicode MS" pitchFamily="34" charset="-128"/>
              </a:rPr>
              <a:t> veut dire celui qui est comme Dieu.</a:t>
            </a:r>
            <a:endParaRPr lang="en-US" sz="4000" b="1" dirty="0">
              <a:latin typeface="Arial Unicode MS" pitchFamily="34" charset="-128"/>
              <a:ea typeface="Arial Unicode MS" pitchFamily="34" charset="-128"/>
              <a:cs typeface="Arial Unicode MS" pitchFamily="34" charset="-128"/>
            </a:endParaRPr>
          </a:p>
          <a:p>
            <a:pPr lvl="1" algn="just"/>
            <a:r>
              <a:rPr lang="fr-FR" sz="4000" b="1" dirty="0">
                <a:solidFill>
                  <a:srgbClr val="0D069A"/>
                </a:solidFill>
                <a:latin typeface="Arial Unicode MS" pitchFamily="34" charset="-128"/>
                <a:ea typeface="Arial Unicode MS" pitchFamily="34" charset="-128"/>
                <a:cs typeface="Arial Unicode MS" pitchFamily="34" charset="-128"/>
              </a:rPr>
              <a:t>Nombreux sont ceux qui identifient ce </a:t>
            </a:r>
            <a:r>
              <a:rPr lang="fr-FR" sz="4000" b="1" dirty="0" err="1">
                <a:solidFill>
                  <a:srgbClr val="0D069A"/>
                </a:solidFill>
                <a:latin typeface="Arial Unicode MS" pitchFamily="34" charset="-128"/>
                <a:ea typeface="Arial Unicode MS" pitchFamily="34" charset="-128"/>
                <a:cs typeface="Arial Unicode MS" pitchFamily="34" charset="-128"/>
              </a:rPr>
              <a:t>Micaël</a:t>
            </a:r>
            <a:r>
              <a:rPr lang="fr-FR" sz="4000" b="1" dirty="0">
                <a:solidFill>
                  <a:srgbClr val="0D069A"/>
                </a:solidFill>
                <a:latin typeface="Arial Unicode MS" pitchFamily="34" charset="-128"/>
                <a:ea typeface="Arial Unicode MS" pitchFamily="34" charset="-128"/>
                <a:cs typeface="Arial Unicode MS" pitchFamily="34" charset="-128"/>
              </a:rPr>
              <a:t> comme étant Jésus Christ le chef des Juifs et celui de l’Eglise. </a:t>
            </a:r>
          </a:p>
          <a:p>
            <a:pPr lvl="1" algn="just"/>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Micaël</a:t>
            </a:r>
            <a:r>
              <a:rPr lang="fr-FR" sz="4000" b="1" dirty="0">
                <a:latin typeface="Arial Unicode MS" pitchFamily="34" charset="-128"/>
                <a:ea typeface="Arial Unicode MS" pitchFamily="34" charset="-128"/>
                <a:cs typeface="Arial Unicode MS" pitchFamily="34" charset="-128"/>
              </a:rPr>
              <a:t> était aussi celui qui chassait Lucifer et ses anges hors du ciel  </a:t>
            </a:r>
            <a:endParaRPr lang="en-US" sz="4000" b="1" dirty="0">
              <a:latin typeface="Arial Unicode MS" pitchFamily="34" charset="-128"/>
              <a:ea typeface="Arial Unicode MS" pitchFamily="34" charset="-128"/>
              <a:cs typeface="Arial Unicode MS" pitchFamily="34" charset="-128"/>
            </a:endParaRPr>
          </a:p>
          <a:p>
            <a:pPr lvl="0" algn="just"/>
            <a:endParaRPr lang="en-US" sz="3600" dirty="0">
              <a:solidFill>
                <a:srgbClr val="0D069A"/>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1" algn="just"/>
            <a:r>
              <a:rPr lang="fr-FR" sz="4000" b="1" dirty="0">
                <a:solidFill>
                  <a:srgbClr val="0D069A"/>
                </a:solidFill>
              </a:rPr>
              <a:t>Nous devons maintenir une appréciation plus élevée pour les anges de Dieu qui sont délégués a notre assistance sur la terre.</a:t>
            </a:r>
          </a:p>
          <a:p>
            <a:pPr lvl="1" algn="just"/>
            <a:r>
              <a:rPr lang="fr-FR" sz="4000" b="1" dirty="0"/>
              <a:t>Quand nous vivons dans le compromis, nous les mettons également en danger.</a:t>
            </a:r>
          </a:p>
          <a:p>
            <a:pPr lvl="1" algn="just"/>
            <a:r>
              <a:rPr lang="fr-FR" sz="4000" b="1" dirty="0">
                <a:solidFill>
                  <a:srgbClr val="0D069A"/>
                </a:solidFill>
              </a:rPr>
              <a:t>L’ange Gabriel était engagé au combat ou retenu pendant 21 jours par le roi de Perse.</a:t>
            </a:r>
            <a:endParaRPr lang="en-US" sz="4000" b="1" dirty="0">
              <a:solidFill>
                <a:srgbClr val="0D069A"/>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a:latin typeface="Arial Unicode MS" pitchFamily="34" charset="-128"/>
                <a:ea typeface="Arial Unicode MS" pitchFamily="34" charset="-128"/>
                <a:cs typeface="Arial Unicode MS" pitchFamily="34" charset="-128"/>
              </a:rPr>
              <a:t>14 Je viens maintenant pour te faire connaître ce qui doit arriver à ton peuple dans la suite des temps</a:t>
            </a:r>
            <a:r>
              <a:rPr lang="fr-FR" sz="4400" dirty="0">
                <a:latin typeface="Arial Unicode MS" pitchFamily="34" charset="-128"/>
                <a:ea typeface="Arial Unicode MS" pitchFamily="34" charset="-128"/>
                <a:cs typeface="Arial Unicode MS" pitchFamily="34" charset="-128"/>
              </a:rPr>
              <a:t>; </a:t>
            </a:r>
            <a:endParaRPr lang="en-US" sz="4400" dirty="0">
              <a:latin typeface="Arial Unicode MS" pitchFamily="34" charset="-128"/>
              <a:ea typeface="Arial Unicode MS" pitchFamily="34" charset="-128"/>
              <a:cs typeface="Arial Unicode MS" pitchFamily="34" charset="-128"/>
            </a:endParaRPr>
          </a:p>
          <a:p>
            <a:pPr lvl="1" algn="just"/>
            <a:r>
              <a:rPr lang="fr-FR" sz="4400" b="1" dirty="0">
                <a:solidFill>
                  <a:srgbClr val="0D069A"/>
                </a:solidFill>
                <a:latin typeface="Arial Unicode MS" pitchFamily="34" charset="-128"/>
                <a:ea typeface="Arial Unicode MS" pitchFamily="34" charset="-128"/>
                <a:cs typeface="Arial Unicode MS" pitchFamily="34" charset="-128"/>
              </a:rPr>
              <a:t>Avec l’aide de </a:t>
            </a:r>
            <a:r>
              <a:rPr lang="fr-FR" sz="4400" b="1" dirty="0" err="1">
                <a:solidFill>
                  <a:srgbClr val="0D069A"/>
                </a:solidFill>
                <a:latin typeface="Arial Unicode MS" pitchFamily="34" charset="-128"/>
                <a:ea typeface="Arial Unicode MS" pitchFamily="34" charset="-128"/>
                <a:cs typeface="Arial Unicode MS" pitchFamily="34" charset="-128"/>
              </a:rPr>
              <a:t>Micaël</a:t>
            </a:r>
            <a:r>
              <a:rPr lang="fr-FR" sz="4400" b="1" dirty="0">
                <a:solidFill>
                  <a:srgbClr val="0D069A"/>
                </a:solidFill>
                <a:latin typeface="Arial Unicode MS" pitchFamily="34" charset="-128"/>
                <a:ea typeface="Arial Unicode MS" pitchFamily="34" charset="-128"/>
                <a:cs typeface="Arial Unicode MS" pitchFamily="34" charset="-128"/>
              </a:rPr>
              <a:t>, je suis finalement libéré, et au lieu de remonter au ciel, je viens plutôt vers toi pour t’expliquer la vision.</a:t>
            </a:r>
            <a:endParaRPr lang="en-US" sz="44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1" algn="just"/>
            <a:r>
              <a:rPr lang="fr-FR" sz="4400" b="1" dirty="0">
                <a:latin typeface="Arial Unicode MS" pitchFamily="34" charset="-128"/>
                <a:ea typeface="Arial Unicode MS" pitchFamily="34" charset="-128"/>
                <a:cs typeface="Arial Unicode MS" pitchFamily="34" charset="-128"/>
              </a:rPr>
              <a:t>Alors que Daniel était fort avancée en âge lors de cette apparition angélique, cependant il était soucieux de ce qu’arriverait de son peuple à la suite des temps.</a:t>
            </a:r>
            <a:endParaRPr lang="en-US" sz="4400" b="1" dirty="0">
              <a:latin typeface="Arial Unicode MS" pitchFamily="34" charset="-128"/>
              <a:ea typeface="Arial Unicode MS" pitchFamily="34" charset="-128"/>
              <a:cs typeface="Arial Unicode MS" pitchFamily="34" charset="-128"/>
            </a:endParaRPr>
          </a:p>
          <a:p>
            <a:pPr lvl="1" algn="just"/>
            <a:r>
              <a:rPr lang="fr-FR" sz="4400" b="1" dirty="0">
                <a:solidFill>
                  <a:srgbClr val="0D069A"/>
                </a:solidFill>
                <a:latin typeface="Arial Unicode MS" pitchFamily="34" charset="-128"/>
                <a:ea typeface="Arial Unicode MS" pitchFamily="34" charset="-128"/>
                <a:cs typeface="Arial Unicode MS" pitchFamily="34" charset="-128"/>
              </a:rPr>
              <a:t>Dieu ne pouvait s’en passer pour laisser son serviteur Daniel vivre dans la crainte et la perplexité d’esprit. </a:t>
            </a:r>
          </a:p>
          <a:p>
            <a:pPr lvl="1" algn="just"/>
            <a:r>
              <a:rPr lang="fr-FR" sz="4400" b="1" dirty="0">
                <a:solidFill>
                  <a:schemeClr val="tx1"/>
                </a:solidFill>
                <a:latin typeface="Arial Unicode MS" pitchFamily="34" charset="-128"/>
                <a:ea typeface="Arial Unicode MS" pitchFamily="34" charset="-128"/>
                <a:cs typeface="Arial Unicode MS" pitchFamily="34" charset="-128"/>
              </a:rPr>
              <a:t>Quelle loyauté entre Dieu et ses fidèles serviteurs !</a:t>
            </a:r>
            <a:endParaRPr lang="en-US" sz="4400" b="1" dirty="0">
              <a:solidFill>
                <a:schemeClr val="tx1"/>
              </a:solidFill>
              <a:latin typeface="Arial Unicode MS" pitchFamily="34" charset="-128"/>
              <a:ea typeface="Arial Unicode MS" pitchFamily="34" charset="-128"/>
              <a:cs typeface="Arial Unicode MS" pitchFamily="34" charset="-128"/>
            </a:endParaRPr>
          </a:p>
          <a:p>
            <a:pPr lvl="0" algn="just"/>
            <a:endParaRPr lang="en-US" sz="48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buNone/>
            </a:pPr>
            <a:r>
              <a:rPr lang="fr-FR" sz="4000" b="1" dirty="0">
                <a:latin typeface="Arial Unicode MS" pitchFamily="34" charset="-128"/>
                <a:ea typeface="Arial Unicode MS" pitchFamily="34" charset="-128"/>
                <a:cs typeface="Arial Unicode MS" pitchFamily="34" charset="-128"/>
              </a:rPr>
              <a:t>14b Car la vision concerne encore ces temps-là.</a:t>
            </a:r>
            <a:endParaRPr lang="en-US" sz="4000" b="1" dirty="0">
              <a:latin typeface="Arial Unicode MS" pitchFamily="34" charset="-128"/>
              <a:ea typeface="Arial Unicode MS" pitchFamily="34" charset="-128"/>
              <a:cs typeface="Arial Unicode MS" pitchFamily="34" charset="-128"/>
            </a:endParaRPr>
          </a:p>
          <a:p>
            <a:pPr lvl="1" algn="just"/>
            <a:r>
              <a:rPr lang="fr-FR" sz="4000" b="1" dirty="0">
                <a:solidFill>
                  <a:srgbClr val="0D069A"/>
                </a:solidFill>
                <a:latin typeface="Arial Unicode MS" pitchFamily="34" charset="-128"/>
                <a:ea typeface="Arial Unicode MS" pitchFamily="34" charset="-128"/>
                <a:cs typeface="Arial Unicode MS" pitchFamily="34" charset="-128"/>
              </a:rPr>
              <a:t>Dieu voulait communiquer à la terre le fil des événements concernant la race humaine.</a:t>
            </a:r>
            <a:endParaRPr lang="en-US" sz="4000" b="1" dirty="0">
              <a:solidFill>
                <a:srgbClr val="0D069A"/>
              </a:solidFill>
              <a:latin typeface="Arial Unicode MS" pitchFamily="34" charset="-128"/>
              <a:ea typeface="Arial Unicode MS" pitchFamily="34" charset="-128"/>
              <a:cs typeface="Arial Unicode MS" pitchFamily="34" charset="-128"/>
            </a:endParaRPr>
          </a:p>
          <a:p>
            <a:pPr lvl="1" algn="just"/>
            <a:r>
              <a:rPr lang="fr-FR" sz="4000" b="1" dirty="0">
                <a:latin typeface="Arial Unicode MS" pitchFamily="34" charset="-128"/>
                <a:ea typeface="Arial Unicode MS" pitchFamily="34" charset="-128"/>
                <a:cs typeface="Arial Unicode MS" pitchFamily="34" charset="-128"/>
              </a:rPr>
              <a:t>Daniel était prouvé fiable comme porte-parole non seulement pour ses compatriotes et sa génération,  mais aussi pour la race humaine toute entière.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a:solidFill>
                  <a:schemeClr val="bg1"/>
                </a:solidFill>
                <a:latin typeface="Arial Unicode MS" pitchFamily="34" charset="-128"/>
                <a:ea typeface="Arial Unicode MS" pitchFamily="34" charset="-128"/>
                <a:cs typeface="Arial Unicode MS" pitchFamily="34" charset="-128"/>
              </a:rPr>
              <a:t>15 Tandis qu'il m'adressait ces paroles, je dirigeai mes regards vers la terre, et je gardai le silence.</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solidFill>
                  <a:srgbClr val="00FF00"/>
                </a:solidFill>
                <a:latin typeface="Arial Unicode MS" pitchFamily="34" charset="-128"/>
                <a:ea typeface="Arial Unicode MS" pitchFamily="34" charset="-128"/>
                <a:cs typeface="Arial Unicode MS" pitchFamily="34" charset="-128"/>
              </a:rPr>
              <a:t>16 Et voici, quelqu'un qui avait l'apparence des fils de l'homme toucha mes lèvres. J'ouvris la bouche, je parlai, et je dis à celui qui se tenait devant moi: Mon seigneur, la vision m'a rempli d'effroi, et j'ai perdu toute vigueur.</a:t>
            </a:r>
            <a:endParaRPr lang="en-US" sz="4000" b="1" dirty="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a:solidFill>
                  <a:schemeClr val="bg1"/>
                </a:solidFill>
                <a:latin typeface="Arial Unicode MS" pitchFamily="34" charset="-128"/>
                <a:ea typeface="Arial Unicode MS" pitchFamily="34" charset="-128"/>
                <a:cs typeface="Arial Unicode MS" pitchFamily="34" charset="-128"/>
              </a:rPr>
              <a:t>17 Comment le serviteur de mon seigneur pourrait-il parler à mon seigneur? Maintenant les forces me manquent, et je n'ai plus de souffle.</a:t>
            </a:r>
            <a:endParaRPr lang="en-US" sz="4400" b="1" dirty="0">
              <a:solidFill>
                <a:schemeClr val="bg1"/>
              </a:solidFill>
              <a:latin typeface="Arial Unicode MS" pitchFamily="34" charset="-128"/>
              <a:ea typeface="Arial Unicode MS" pitchFamily="34" charset="-128"/>
              <a:cs typeface="Arial Unicode MS" pitchFamily="34" charset="-128"/>
            </a:endParaRPr>
          </a:p>
          <a:p>
            <a:pPr algn="just"/>
            <a:r>
              <a:rPr lang="fr-FR" sz="4400" b="1" dirty="0">
                <a:solidFill>
                  <a:srgbClr val="00FF00"/>
                </a:solidFill>
                <a:latin typeface="Arial Unicode MS" pitchFamily="34" charset="-128"/>
                <a:ea typeface="Arial Unicode MS" pitchFamily="34" charset="-128"/>
                <a:cs typeface="Arial Unicode MS" pitchFamily="34" charset="-128"/>
              </a:rPr>
              <a:t>18 Alors celui qui avait l'apparence d'un homme me toucha de nouveau, et me fortifia.</a:t>
            </a:r>
            <a:endParaRPr lang="en-US" sz="4400" b="1" dirty="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3600" dirty="0">
                <a:latin typeface="Arial Unicode MS" pitchFamily="34" charset="-128"/>
                <a:ea typeface="Arial Unicode MS" pitchFamily="34" charset="-128"/>
                <a:cs typeface="Arial Unicode MS" pitchFamily="34" charset="-128"/>
              </a:rPr>
              <a:t>19 Puis il me dit: </a:t>
            </a:r>
            <a:endParaRPr lang="en-US" sz="3600" dirty="0">
              <a:latin typeface="Arial Unicode MS" pitchFamily="34" charset="-128"/>
              <a:ea typeface="Arial Unicode MS" pitchFamily="34" charset="-128"/>
              <a:cs typeface="Arial Unicode MS" pitchFamily="34" charset="-128"/>
            </a:endParaRPr>
          </a:p>
          <a:p>
            <a:pPr lvl="1" algn="just"/>
            <a:r>
              <a:rPr lang="fr-FR" sz="3600" b="1" dirty="0">
                <a:solidFill>
                  <a:srgbClr val="FF0000"/>
                </a:solidFill>
                <a:latin typeface="Arial Unicode MS" pitchFamily="34" charset="-128"/>
                <a:ea typeface="Arial Unicode MS" pitchFamily="34" charset="-128"/>
                <a:cs typeface="Arial Unicode MS" pitchFamily="34" charset="-128"/>
              </a:rPr>
              <a:t>Ne crains rien, homme bien-aimé, </a:t>
            </a:r>
            <a:endParaRPr lang="en-US" sz="3600" dirty="0">
              <a:solidFill>
                <a:srgbClr val="FF0000"/>
              </a:solidFill>
              <a:latin typeface="Arial Unicode MS" pitchFamily="34" charset="-128"/>
              <a:ea typeface="Arial Unicode MS" pitchFamily="34" charset="-128"/>
              <a:cs typeface="Arial Unicode MS" pitchFamily="34" charset="-128"/>
            </a:endParaRPr>
          </a:p>
          <a:p>
            <a:pPr lvl="1" algn="just"/>
            <a:r>
              <a:rPr lang="fr-FR" sz="3600" b="1" dirty="0">
                <a:latin typeface="Arial Unicode MS" pitchFamily="34" charset="-128"/>
                <a:ea typeface="Arial Unicode MS" pitchFamily="34" charset="-128"/>
                <a:cs typeface="Arial Unicode MS" pitchFamily="34" charset="-128"/>
              </a:rPr>
              <a:t>que la paix soit avec toi! </a:t>
            </a:r>
            <a:endParaRPr lang="en-US" sz="3600" dirty="0">
              <a:latin typeface="Arial Unicode MS" pitchFamily="34" charset="-128"/>
              <a:ea typeface="Arial Unicode MS" pitchFamily="34" charset="-128"/>
              <a:cs typeface="Arial Unicode MS" pitchFamily="34" charset="-128"/>
            </a:endParaRPr>
          </a:p>
          <a:p>
            <a:pPr lvl="1" algn="just"/>
            <a:r>
              <a:rPr lang="fr-FR" sz="3600" b="1" dirty="0">
                <a:solidFill>
                  <a:srgbClr val="FF0000"/>
                </a:solidFill>
                <a:latin typeface="Arial Unicode MS" pitchFamily="34" charset="-128"/>
                <a:ea typeface="Arial Unicode MS" pitchFamily="34" charset="-128"/>
                <a:cs typeface="Arial Unicode MS" pitchFamily="34" charset="-128"/>
              </a:rPr>
              <a:t>courage, courage! </a:t>
            </a:r>
            <a:endParaRPr lang="en-US" sz="3600" dirty="0">
              <a:solidFill>
                <a:srgbClr val="FF0000"/>
              </a:solidFill>
              <a:latin typeface="Arial Unicode MS" pitchFamily="34" charset="-128"/>
              <a:ea typeface="Arial Unicode MS" pitchFamily="34" charset="-128"/>
              <a:cs typeface="Arial Unicode MS" pitchFamily="34" charset="-128"/>
            </a:endParaRPr>
          </a:p>
          <a:p>
            <a:pPr lvl="1" algn="just"/>
            <a:r>
              <a:rPr lang="fr-FR" sz="3600" dirty="0">
                <a:latin typeface="Arial Unicode MS" pitchFamily="34" charset="-128"/>
                <a:ea typeface="Arial Unicode MS" pitchFamily="34" charset="-128"/>
                <a:cs typeface="Arial Unicode MS" pitchFamily="34" charset="-128"/>
              </a:rPr>
              <a:t>Et comme il me parlait, </a:t>
            </a:r>
            <a:r>
              <a:rPr lang="fr-FR" sz="3600" b="1" dirty="0">
                <a:latin typeface="Arial Unicode MS" pitchFamily="34" charset="-128"/>
                <a:ea typeface="Arial Unicode MS" pitchFamily="34" charset="-128"/>
                <a:cs typeface="Arial Unicode MS" pitchFamily="34" charset="-128"/>
              </a:rPr>
              <a:t>je repris des forces</a:t>
            </a:r>
            <a:r>
              <a:rPr lang="fr-FR" sz="3600" dirty="0">
                <a:latin typeface="Arial Unicode MS" pitchFamily="34" charset="-128"/>
                <a:ea typeface="Arial Unicode MS" pitchFamily="34" charset="-128"/>
                <a:cs typeface="Arial Unicode MS" pitchFamily="34" charset="-128"/>
              </a:rPr>
              <a:t>, et je dis: </a:t>
            </a:r>
            <a:endParaRPr lang="en-US" sz="3600" dirty="0">
              <a:latin typeface="Arial Unicode MS" pitchFamily="34" charset="-128"/>
              <a:ea typeface="Arial Unicode MS" pitchFamily="34" charset="-128"/>
              <a:cs typeface="Arial Unicode MS" pitchFamily="34" charset="-128"/>
            </a:endParaRPr>
          </a:p>
          <a:p>
            <a:pPr lvl="1" algn="just"/>
            <a:r>
              <a:rPr lang="fr-FR" sz="3600" b="1" dirty="0">
                <a:solidFill>
                  <a:srgbClr val="FF0000"/>
                </a:solidFill>
                <a:latin typeface="Arial Unicode MS" pitchFamily="34" charset="-128"/>
                <a:ea typeface="Arial Unicode MS" pitchFamily="34" charset="-128"/>
                <a:cs typeface="Arial Unicode MS" pitchFamily="34" charset="-128"/>
              </a:rPr>
              <a:t>Que mon seigneur parle, car tu m'as fortifié.</a:t>
            </a:r>
            <a:endParaRPr lang="en-US" sz="3600" dirty="0">
              <a:solidFill>
                <a:srgbClr val="FF0000"/>
              </a:solidFill>
              <a:latin typeface="Arial Unicode MS" pitchFamily="34" charset="-128"/>
              <a:ea typeface="Arial Unicode MS" pitchFamily="34" charset="-128"/>
              <a:cs typeface="Arial Unicode MS" pitchFamily="34" charset="-128"/>
            </a:endParaRPr>
          </a:p>
          <a:p>
            <a:pPr lvl="1" algn="just"/>
            <a:r>
              <a:rPr lang="fr-FR" sz="3600" b="1" dirty="0">
                <a:latin typeface="Arial Unicode MS" pitchFamily="34" charset="-128"/>
                <a:ea typeface="Arial Unicode MS" pitchFamily="34" charset="-128"/>
                <a:cs typeface="Arial Unicode MS" pitchFamily="34" charset="-128"/>
              </a:rPr>
              <a:t>Dieu ne veut pas que les chrétiens soient alarmés par les événements du temps.</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1" algn="just"/>
            <a:r>
              <a:rPr lang="fr-FR" sz="4000" b="1" dirty="0">
                <a:latin typeface="Arial Unicode MS" pitchFamily="34" charset="-128"/>
                <a:ea typeface="Arial Unicode MS" pitchFamily="34" charset="-128"/>
                <a:cs typeface="Arial Unicode MS" pitchFamily="34" charset="-128"/>
              </a:rPr>
              <a:t>Le monde est maintenant très menacé par les bruits de la troisième guerre mondiale.</a:t>
            </a:r>
            <a:endParaRPr lang="en-US" sz="4000" b="1" dirty="0">
              <a:latin typeface="Arial Unicode MS" pitchFamily="34" charset="-128"/>
              <a:ea typeface="Arial Unicode MS" pitchFamily="34" charset="-128"/>
              <a:cs typeface="Arial Unicode MS" pitchFamily="34" charset="-128"/>
            </a:endParaRPr>
          </a:p>
          <a:p>
            <a:pPr lvl="1" algn="just"/>
            <a:r>
              <a:rPr lang="fr-FR" sz="4000" b="1" dirty="0">
                <a:solidFill>
                  <a:srgbClr val="FF0000"/>
                </a:solidFill>
                <a:latin typeface="Arial Unicode MS" pitchFamily="34" charset="-128"/>
                <a:ea typeface="Arial Unicode MS" pitchFamily="34" charset="-128"/>
                <a:cs typeface="Arial Unicode MS" pitchFamily="34" charset="-128"/>
              </a:rPr>
              <a:t>Les choses vont de mal en pire au jour le jour.</a:t>
            </a:r>
            <a:endParaRPr lang="en-US" sz="4000" b="1" dirty="0">
              <a:solidFill>
                <a:srgbClr val="FF0000"/>
              </a:solidFill>
              <a:latin typeface="Arial Unicode MS" pitchFamily="34" charset="-128"/>
              <a:ea typeface="Arial Unicode MS" pitchFamily="34" charset="-128"/>
              <a:cs typeface="Arial Unicode MS" pitchFamily="34" charset="-128"/>
            </a:endParaRPr>
          </a:p>
          <a:p>
            <a:pPr lvl="1" algn="just"/>
            <a:r>
              <a:rPr lang="fr-FR" sz="4000" b="1" dirty="0">
                <a:latin typeface="Arial Unicode MS" pitchFamily="34" charset="-128"/>
                <a:ea typeface="Arial Unicode MS" pitchFamily="34" charset="-128"/>
                <a:cs typeface="Arial Unicode MS" pitchFamily="34" charset="-128"/>
              </a:rPr>
              <a:t>La vie sur terre devient de plus en plus insupportable.</a:t>
            </a:r>
            <a:endParaRPr lang="en-US" sz="4000" b="1" dirty="0">
              <a:latin typeface="Arial Unicode MS" pitchFamily="34" charset="-128"/>
              <a:ea typeface="Arial Unicode MS" pitchFamily="34" charset="-128"/>
              <a:cs typeface="Arial Unicode MS" pitchFamily="34" charset="-128"/>
            </a:endParaRPr>
          </a:p>
          <a:p>
            <a:pPr lvl="1" algn="just"/>
            <a:r>
              <a:rPr lang="fr-FR" sz="4000" b="1" dirty="0">
                <a:solidFill>
                  <a:srgbClr val="FF0000"/>
                </a:solidFill>
                <a:latin typeface="Arial Unicode MS" pitchFamily="34" charset="-128"/>
                <a:ea typeface="Arial Unicode MS" pitchFamily="34" charset="-128"/>
                <a:cs typeface="Arial Unicode MS" pitchFamily="34" charset="-128"/>
              </a:rPr>
              <a:t>L’existence de la race humaine est sur la balance au moment où nous vous parlons.</a:t>
            </a: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1" algn="just"/>
            <a:r>
              <a:rPr lang="fr-FR" sz="5400" b="1" dirty="0">
                <a:latin typeface="Arial Unicode MS" pitchFamily="34" charset="-128"/>
                <a:ea typeface="Arial Unicode MS" pitchFamily="34" charset="-128"/>
                <a:cs typeface="Arial Unicode MS" pitchFamily="34" charset="-128"/>
              </a:rPr>
              <a:t>Malgré tout et tout, Dieu veut que ses enfants aient la quiétude d’esprit.</a:t>
            </a:r>
            <a:endParaRPr lang="en-US" sz="5400" b="1" dirty="0">
              <a:latin typeface="Arial Unicode MS" pitchFamily="34" charset="-128"/>
              <a:ea typeface="Arial Unicode MS" pitchFamily="34" charset="-128"/>
              <a:cs typeface="Arial Unicode MS" pitchFamily="34" charset="-128"/>
            </a:endParaRPr>
          </a:p>
          <a:p>
            <a:pPr lvl="1" algn="just"/>
            <a:r>
              <a:rPr lang="fr-FR" sz="5400" b="1" dirty="0">
                <a:solidFill>
                  <a:srgbClr val="FF0000"/>
                </a:solidFill>
                <a:latin typeface="Arial Unicode MS" pitchFamily="34" charset="-128"/>
                <a:ea typeface="Arial Unicode MS" pitchFamily="34" charset="-128"/>
                <a:cs typeface="Arial Unicode MS" pitchFamily="34" charset="-128"/>
              </a:rPr>
              <a:t>Rien n'allait changer dans les annales de l’histoire, mais Daniel devait tout savoir et conserver sa paix.</a:t>
            </a:r>
            <a:endParaRPr lang="en-US" sz="5400" b="1" dirty="0">
              <a:solidFill>
                <a:srgbClr val="FF0000"/>
              </a:solidFill>
              <a:latin typeface="Arial Unicode MS" pitchFamily="34" charset="-128"/>
              <a:ea typeface="Arial Unicode MS" pitchFamily="34" charset="-128"/>
              <a:cs typeface="Arial Unicode MS" pitchFamily="34" charset="-128"/>
            </a:endParaRPr>
          </a:p>
          <a:p>
            <a:pPr lvl="0" algn="just">
              <a:buNone/>
            </a:pP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b="1" dirty="0"/>
              <a:t>20 Il me dit: Sais-tu pourquoi je suis venu vers toi? </a:t>
            </a:r>
            <a:endParaRPr lang="en-US" sz="4800" dirty="0"/>
          </a:p>
          <a:p>
            <a:pPr lvl="1" algn="just"/>
            <a:r>
              <a:rPr lang="fr-FR" sz="4800" b="1" dirty="0">
                <a:solidFill>
                  <a:srgbClr val="0D069A"/>
                </a:solidFill>
              </a:rPr>
              <a:t>La question est déjà répondue dans les versets précédents.</a:t>
            </a:r>
            <a:endParaRPr lang="en-US" sz="4800" b="1" dirty="0">
              <a:solidFill>
                <a:srgbClr val="0D069A"/>
              </a:solidFill>
            </a:endParaRPr>
          </a:p>
          <a:p>
            <a:pPr lvl="1" algn="just"/>
            <a:r>
              <a:rPr lang="fr-FR" sz="4800" b="1" dirty="0">
                <a:solidFill>
                  <a:schemeClr val="tx1"/>
                </a:solidFill>
              </a:rPr>
              <a:t>A cause de la fidélité de Daniel.</a:t>
            </a:r>
            <a:endParaRPr lang="en-US" sz="4800" b="1" dirty="0">
              <a:solidFill>
                <a:schemeClr val="tx1"/>
              </a:solidFill>
            </a:endParaRPr>
          </a:p>
          <a:p>
            <a:pPr lvl="1" algn="just"/>
            <a:r>
              <a:rPr lang="fr-FR" sz="4800" b="1" dirty="0">
                <a:solidFill>
                  <a:srgbClr val="0D069A"/>
                </a:solidFill>
              </a:rPr>
              <a:t>A cause de l’intimité de Dieu avec son serviteur bien-aimé.</a:t>
            </a:r>
            <a:r>
              <a:rPr lang="fr-FR" sz="4800" dirty="0"/>
              <a:t>     </a:t>
            </a:r>
            <a:endParaRPr lang="en-US" sz="4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b="1" dirty="0">
                <a:latin typeface="Arial Unicode MS" pitchFamily="34" charset="-128"/>
                <a:ea typeface="Arial Unicode MS" pitchFamily="34" charset="-128"/>
                <a:cs typeface="Arial Unicode MS" pitchFamily="34" charset="-128"/>
              </a:rPr>
              <a:t>Maintenant je m'en retourne pour combattre le chef de la Perse;</a:t>
            </a:r>
            <a:endParaRPr lang="en-US" sz="4000" dirty="0">
              <a:latin typeface="Arial Unicode MS" pitchFamily="34" charset="-128"/>
              <a:ea typeface="Arial Unicode MS" pitchFamily="34" charset="-128"/>
              <a:cs typeface="Arial Unicode MS" pitchFamily="34" charset="-128"/>
            </a:endParaRPr>
          </a:p>
          <a:p>
            <a:pPr lvl="1" algn="just"/>
            <a:r>
              <a:rPr lang="fr-FR" sz="4000" b="1" dirty="0">
                <a:solidFill>
                  <a:srgbClr val="0D069A"/>
                </a:solidFill>
                <a:latin typeface="Arial Unicode MS" pitchFamily="34" charset="-128"/>
                <a:ea typeface="Arial Unicode MS" pitchFamily="34" charset="-128"/>
                <a:cs typeface="Arial Unicode MS" pitchFamily="34" charset="-128"/>
              </a:rPr>
              <a:t>Le retour de l’ange au ciel ne sera pas moins difficile que son atterrissage.</a:t>
            </a:r>
            <a:endParaRPr lang="en-US" sz="4000" b="1" dirty="0">
              <a:solidFill>
                <a:srgbClr val="0D069A"/>
              </a:solidFill>
              <a:latin typeface="Arial Unicode MS" pitchFamily="34" charset="-128"/>
              <a:ea typeface="Arial Unicode MS" pitchFamily="34" charset="-128"/>
              <a:cs typeface="Arial Unicode MS" pitchFamily="34" charset="-128"/>
            </a:endParaRPr>
          </a:p>
          <a:p>
            <a:pPr lvl="1" algn="just"/>
            <a:r>
              <a:rPr lang="fr-FR" sz="4000" b="1" dirty="0">
                <a:latin typeface="Arial Unicode MS" pitchFamily="34" charset="-128"/>
                <a:ea typeface="Arial Unicode MS" pitchFamily="34" charset="-128"/>
                <a:cs typeface="Arial Unicode MS" pitchFamily="34" charset="-128"/>
              </a:rPr>
              <a:t>C’est avec défi que Dieu dirige ce monde.</a:t>
            </a:r>
            <a:endParaRPr lang="en-US" sz="4000" b="1" dirty="0">
              <a:latin typeface="Arial Unicode MS" pitchFamily="34" charset="-128"/>
              <a:ea typeface="Arial Unicode MS" pitchFamily="34" charset="-128"/>
              <a:cs typeface="Arial Unicode MS" pitchFamily="34" charset="-128"/>
            </a:endParaRPr>
          </a:p>
          <a:p>
            <a:pPr lvl="1" algn="just"/>
            <a:r>
              <a:rPr lang="fr-FR" sz="4000" b="1" dirty="0">
                <a:solidFill>
                  <a:srgbClr val="0D069A"/>
                </a:solidFill>
                <a:latin typeface="Arial Unicode MS" pitchFamily="34" charset="-128"/>
                <a:ea typeface="Arial Unicode MS" pitchFamily="34" charset="-128"/>
                <a:cs typeface="Arial Unicode MS" pitchFamily="34" charset="-128"/>
              </a:rPr>
              <a:t>La victoire est certaine pour tous ceux qui luttent dans le camp de Dieu mais le combat aura toujours lieu. </a:t>
            </a:r>
            <a:r>
              <a:rPr lang="fr-FR" sz="4000" b="1" dirty="0">
                <a:latin typeface="Arial Unicode MS" pitchFamily="34" charset="-128"/>
                <a:ea typeface="Arial Unicode MS" pitchFamily="34" charset="-128"/>
                <a:cs typeface="Arial Unicode MS" pitchFamily="34" charset="-128"/>
              </a:rPr>
              <a:t> </a:t>
            </a:r>
            <a:r>
              <a:rPr lang="fr-FR" sz="4000" dirty="0">
                <a:latin typeface="Arial Unicode MS" pitchFamily="34" charset="-128"/>
                <a:ea typeface="Arial Unicode MS" pitchFamily="34" charset="-128"/>
                <a:cs typeface="Arial Unicode MS" pitchFamily="34" charset="-128"/>
              </a:rPr>
              <a:t>  </a:t>
            </a: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3600" b="1" dirty="0">
                <a:latin typeface="Arial Unicode MS" pitchFamily="34" charset="-128"/>
                <a:ea typeface="Arial Unicode MS" pitchFamily="34" charset="-128"/>
                <a:cs typeface="Arial Unicode MS" pitchFamily="34" charset="-128"/>
              </a:rPr>
              <a:t>et quand je partirai, voici, le chef de </a:t>
            </a:r>
            <a:r>
              <a:rPr lang="fr-FR" sz="3600" b="1" u="sng" dirty="0" err="1">
                <a:latin typeface="Arial Unicode MS" pitchFamily="34" charset="-128"/>
                <a:ea typeface="Arial Unicode MS" pitchFamily="34" charset="-128"/>
                <a:cs typeface="Arial Unicode MS" pitchFamily="34" charset="-128"/>
              </a:rPr>
              <a:t>Javan</a:t>
            </a:r>
            <a:r>
              <a:rPr lang="fr-FR" sz="3600" b="1" u="sng" dirty="0">
                <a:latin typeface="Arial Unicode MS" pitchFamily="34" charset="-128"/>
                <a:ea typeface="Arial Unicode MS" pitchFamily="34" charset="-128"/>
                <a:cs typeface="Arial Unicode MS" pitchFamily="34" charset="-128"/>
              </a:rPr>
              <a:t> </a:t>
            </a:r>
            <a:r>
              <a:rPr lang="fr-FR" sz="3600" b="1" dirty="0">
                <a:latin typeface="Arial Unicode MS" pitchFamily="34" charset="-128"/>
                <a:ea typeface="Arial Unicode MS" pitchFamily="34" charset="-128"/>
                <a:cs typeface="Arial Unicode MS" pitchFamily="34" charset="-128"/>
              </a:rPr>
              <a:t>viendra. (</a:t>
            </a:r>
            <a:r>
              <a:rPr lang="fr-FR" sz="3600" b="1" dirty="0" err="1">
                <a:latin typeface="Arial Unicode MS" pitchFamily="34" charset="-128"/>
                <a:ea typeface="Arial Unicode MS" pitchFamily="34" charset="-128"/>
                <a:cs typeface="Arial Unicode MS" pitchFamily="34" charset="-128"/>
              </a:rPr>
              <a:t>Javan</a:t>
            </a:r>
            <a:r>
              <a:rPr lang="fr-FR" sz="3600" b="1" dirty="0">
                <a:latin typeface="Arial Unicode MS" pitchFamily="34" charset="-128"/>
                <a:ea typeface="Arial Unicode MS" pitchFamily="34" charset="-128"/>
                <a:cs typeface="Arial Unicode MS" pitchFamily="34" charset="-128"/>
              </a:rPr>
              <a:t> = Grèce ) </a:t>
            </a:r>
            <a:endParaRPr lang="en-US" sz="3600" dirty="0">
              <a:latin typeface="Arial Unicode MS" pitchFamily="34" charset="-128"/>
              <a:ea typeface="Arial Unicode MS" pitchFamily="34" charset="-128"/>
              <a:cs typeface="Arial Unicode MS" pitchFamily="34" charset="-128"/>
            </a:endParaRPr>
          </a:p>
          <a:p>
            <a:pPr lvl="1" algn="just"/>
            <a:r>
              <a:rPr lang="fr-FR" sz="3600" b="1" dirty="0">
                <a:solidFill>
                  <a:srgbClr val="0D069A"/>
                </a:solidFill>
                <a:latin typeface="Arial Unicode MS" pitchFamily="34" charset="-128"/>
                <a:ea typeface="Arial Unicode MS" pitchFamily="34" charset="-128"/>
                <a:cs typeface="Arial Unicode MS" pitchFamily="34" charset="-128"/>
              </a:rPr>
              <a:t>Le chef de </a:t>
            </a:r>
            <a:r>
              <a:rPr lang="fr-FR" sz="3600" b="1" dirty="0" err="1">
                <a:solidFill>
                  <a:srgbClr val="0D069A"/>
                </a:solidFill>
                <a:latin typeface="Arial Unicode MS" pitchFamily="34" charset="-128"/>
                <a:ea typeface="Arial Unicode MS" pitchFamily="34" charset="-128"/>
                <a:cs typeface="Arial Unicode MS" pitchFamily="34" charset="-128"/>
              </a:rPr>
              <a:t>Javan</a:t>
            </a:r>
            <a:r>
              <a:rPr lang="fr-FR" sz="3600" b="1" dirty="0">
                <a:solidFill>
                  <a:srgbClr val="0D069A"/>
                </a:solidFill>
                <a:latin typeface="Arial Unicode MS" pitchFamily="34" charset="-128"/>
                <a:ea typeface="Arial Unicode MS" pitchFamily="34" charset="-128"/>
                <a:cs typeface="Arial Unicode MS" pitchFamily="34" charset="-128"/>
              </a:rPr>
              <a:t> est une autre entité spirituelle qui a le même but de combattre les desseins de Dieu.</a:t>
            </a:r>
            <a:endParaRPr lang="en-US" sz="3600" b="1" dirty="0">
              <a:solidFill>
                <a:srgbClr val="0D069A"/>
              </a:solidFill>
              <a:latin typeface="Arial Unicode MS" pitchFamily="34" charset="-128"/>
              <a:ea typeface="Arial Unicode MS" pitchFamily="34" charset="-128"/>
              <a:cs typeface="Arial Unicode MS" pitchFamily="34" charset="-128"/>
            </a:endParaRPr>
          </a:p>
          <a:p>
            <a:pPr lvl="1" algn="just"/>
            <a:r>
              <a:rPr lang="fr-FR" sz="3600" b="1" dirty="0">
                <a:latin typeface="Arial Unicode MS" pitchFamily="34" charset="-128"/>
                <a:ea typeface="Arial Unicode MS" pitchFamily="34" charset="-128"/>
                <a:cs typeface="Arial Unicode MS" pitchFamily="34" charset="-128"/>
              </a:rPr>
              <a:t>C’est mieux quand le chrétien devient conscient de la réalité spirituelle dans laquelle il vit.</a:t>
            </a:r>
            <a:endParaRPr lang="en-US" sz="3600" b="1" dirty="0">
              <a:latin typeface="Arial Unicode MS" pitchFamily="34" charset="-128"/>
              <a:ea typeface="Arial Unicode MS" pitchFamily="34" charset="-128"/>
              <a:cs typeface="Arial Unicode MS" pitchFamily="34" charset="-128"/>
            </a:endParaRPr>
          </a:p>
          <a:p>
            <a:pPr lvl="1" algn="just"/>
            <a:r>
              <a:rPr lang="fr-FR" sz="3600" b="1" dirty="0">
                <a:solidFill>
                  <a:srgbClr val="0D069A"/>
                </a:solidFill>
                <a:latin typeface="Arial Unicode MS" pitchFamily="34" charset="-128"/>
                <a:ea typeface="Arial Unicode MS" pitchFamily="34" charset="-128"/>
                <a:cs typeface="Arial Unicode MS" pitchFamily="34" charset="-128"/>
              </a:rPr>
              <a:t>Nous ne sommes pas encore au ciel.</a:t>
            </a:r>
            <a:endParaRPr lang="en-US" sz="3600" b="1" dirty="0">
              <a:solidFill>
                <a:srgbClr val="0D069A"/>
              </a:solidFill>
              <a:latin typeface="Arial Unicode MS" pitchFamily="34" charset="-128"/>
              <a:ea typeface="Arial Unicode MS" pitchFamily="34" charset="-128"/>
              <a:cs typeface="Arial Unicode MS" pitchFamily="34" charset="-128"/>
            </a:endParaRPr>
          </a:p>
          <a:p>
            <a:pPr lvl="1" algn="just"/>
            <a:r>
              <a:rPr lang="fr-FR" sz="3600" b="1" dirty="0">
                <a:latin typeface="Arial Unicode MS" pitchFamily="34" charset="-128"/>
                <a:ea typeface="Arial Unicode MS" pitchFamily="34" charset="-128"/>
                <a:cs typeface="Arial Unicode MS" pitchFamily="34" charset="-128"/>
              </a:rPr>
              <a:t>Satan rôde autour de nous comme un lion rugissant cherchant qui il dévorera. </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3600" b="1" dirty="0">
                <a:solidFill>
                  <a:schemeClr val="bg1"/>
                </a:solidFill>
                <a:latin typeface="Arial Unicode MS" pitchFamily="34" charset="-128"/>
                <a:ea typeface="Arial Unicode MS" pitchFamily="34" charset="-128"/>
                <a:cs typeface="Arial Unicode MS" pitchFamily="34" charset="-128"/>
              </a:rPr>
              <a:t>21 Mais je veux te faire connaître ce qui est écrit </a:t>
            </a:r>
            <a:r>
              <a:rPr lang="fr-FR" sz="3600" b="1" u="sng" dirty="0">
                <a:solidFill>
                  <a:srgbClr val="0D069A"/>
                </a:solidFill>
                <a:latin typeface="Arial Unicode MS" pitchFamily="34" charset="-128"/>
                <a:ea typeface="Arial Unicode MS" pitchFamily="34" charset="-128"/>
                <a:cs typeface="Arial Unicode MS" pitchFamily="34" charset="-128"/>
              </a:rPr>
              <a:t>dans le livre de la vérité.</a:t>
            </a:r>
            <a:endParaRPr lang="en-US" sz="3600" b="1" u="sng" dirty="0">
              <a:solidFill>
                <a:srgbClr val="0D069A"/>
              </a:solidFill>
              <a:latin typeface="Arial Unicode MS" pitchFamily="34" charset="-128"/>
              <a:ea typeface="Arial Unicode MS" pitchFamily="34" charset="-128"/>
              <a:cs typeface="Arial Unicode MS" pitchFamily="34" charset="-128"/>
            </a:endParaRPr>
          </a:p>
          <a:p>
            <a:pPr lvl="1" algn="just"/>
            <a:r>
              <a:rPr lang="fr-FR" sz="4000" b="1" dirty="0">
                <a:latin typeface="Arial Unicode MS" pitchFamily="34" charset="-128"/>
                <a:ea typeface="Arial Unicode MS" pitchFamily="34" charset="-128"/>
                <a:cs typeface="Arial Unicode MS" pitchFamily="34" charset="-128"/>
              </a:rPr>
              <a:t>Dieu a un livre d’histoire qui s’appelle </a:t>
            </a:r>
            <a:r>
              <a:rPr lang="fr-FR" sz="4000" b="1" u="sng" dirty="0">
                <a:latin typeface="Arial Unicode MS" pitchFamily="34" charset="-128"/>
                <a:ea typeface="Arial Unicode MS" pitchFamily="34" charset="-128"/>
                <a:cs typeface="Arial Unicode MS" pitchFamily="34" charset="-128"/>
              </a:rPr>
              <a:t>livre de la vérité.</a:t>
            </a:r>
            <a:endParaRPr lang="en-US" sz="4000" b="1" u="sng" dirty="0">
              <a:latin typeface="Arial Unicode MS" pitchFamily="34" charset="-128"/>
              <a:ea typeface="Arial Unicode MS" pitchFamily="34" charset="-128"/>
              <a:cs typeface="Arial Unicode MS" pitchFamily="34" charset="-128"/>
            </a:endParaRPr>
          </a:p>
          <a:p>
            <a:pPr lvl="1" algn="just"/>
            <a:r>
              <a:rPr lang="fr-FR" sz="4000" b="1" dirty="0">
                <a:solidFill>
                  <a:schemeClr val="bg1"/>
                </a:solidFill>
                <a:latin typeface="Arial Unicode MS" pitchFamily="34" charset="-128"/>
                <a:ea typeface="Arial Unicode MS" pitchFamily="34" charset="-128"/>
                <a:cs typeface="Arial Unicode MS" pitchFamily="34" charset="-128"/>
              </a:rPr>
              <a:t>Dedans est écrit tout ce concerne la race humaine.</a:t>
            </a:r>
            <a:endParaRPr lang="en-US" sz="4000" b="1" dirty="0">
              <a:solidFill>
                <a:schemeClr val="bg1"/>
              </a:solidFill>
              <a:latin typeface="Arial Unicode MS" pitchFamily="34" charset="-128"/>
              <a:ea typeface="Arial Unicode MS" pitchFamily="34" charset="-128"/>
              <a:cs typeface="Arial Unicode MS" pitchFamily="34" charset="-128"/>
            </a:endParaRPr>
          </a:p>
          <a:p>
            <a:pPr lvl="1" algn="just"/>
            <a:r>
              <a:rPr lang="fr-FR" sz="4000" b="1" dirty="0">
                <a:latin typeface="Arial Unicode MS" pitchFamily="34" charset="-128"/>
                <a:ea typeface="Arial Unicode MS" pitchFamily="34" charset="-128"/>
                <a:cs typeface="Arial Unicode MS" pitchFamily="34" charset="-128"/>
              </a:rPr>
              <a:t>Dedans contient les événements du passé, du présent et du futur.</a:t>
            </a:r>
            <a:endParaRPr lang="en-US" sz="4000" b="1" dirty="0">
              <a:latin typeface="Arial Unicode MS" pitchFamily="34" charset="-128"/>
              <a:ea typeface="Arial Unicode MS" pitchFamily="34" charset="-128"/>
              <a:cs typeface="Arial Unicode MS" pitchFamily="34" charset="-128"/>
            </a:endParaRPr>
          </a:p>
          <a:p>
            <a:pPr lvl="1" algn="just"/>
            <a:r>
              <a:rPr lang="fr-FR" sz="4000" b="1" dirty="0">
                <a:solidFill>
                  <a:schemeClr val="bg1"/>
                </a:solidFill>
                <a:latin typeface="Arial Unicode MS" pitchFamily="34" charset="-128"/>
                <a:ea typeface="Arial Unicode MS" pitchFamily="34" charset="-128"/>
                <a:cs typeface="Arial Unicode MS" pitchFamily="34" charset="-128"/>
              </a:rPr>
              <a:t>C’est pourquoi rien n’étonne Dieu.</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style>
          <a:lnRef idx="1">
            <a:schemeClr val="accent5"/>
          </a:lnRef>
          <a:fillRef idx="2">
            <a:schemeClr val="accent5"/>
          </a:fillRef>
          <a:effectRef idx="1">
            <a:schemeClr val="accent5"/>
          </a:effectRef>
          <a:fontRef idx="minor">
            <a:schemeClr val="dk1"/>
          </a:fontRef>
        </p:style>
        <p:txBody>
          <a:bodyPr>
            <a:noAutofit/>
          </a:bodyPr>
          <a:lstStyle/>
          <a:p>
            <a:pPr lvl="1" algn="just"/>
            <a:r>
              <a:rPr lang="fr-FR" sz="4000" b="1" dirty="0">
                <a:latin typeface="Arial Unicode MS" pitchFamily="34" charset="-128"/>
                <a:ea typeface="Arial Unicode MS" pitchFamily="34" charset="-128"/>
                <a:cs typeface="Arial Unicode MS" pitchFamily="34" charset="-128"/>
              </a:rPr>
              <a:t>Dieu sait ce que formule le cœur de chaque personne.</a:t>
            </a:r>
            <a:endParaRPr lang="en-US" sz="4000" b="1" dirty="0">
              <a:latin typeface="Arial Unicode MS" pitchFamily="34" charset="-128"/>
              <a:ea typeface="Arial Unicode MS" pitchFamily="34" charset="-128"/>
              <a:cs typeface="Arial Unicode MS" pitchFamily="34" charset="-128"/>
            </a:endParaRPr>
          </a:p>
          <a:p>
            <a:pPr lvl="1" algn="just"/>
            <a:r>
              <a:rPr lang="fr-FR" sz="4000" b="1" dirty="0">
                <a:solidFill>
                  <a:schemeClr val="bg1"/>
                </a:solidFill>
                <a:latin typeface="Arial Unicode MS" pitchFamily="34" charset="-128"/>
                <a:ea typeface="Arial Unicode MS" pitchFamily="34" charset="-128"/>
                <a:cs typeface="Arial Unicode MS" pitchFamily="34" charset="-128"/>
              </a:rPr>
              <a:t>C’est Dieu qui contrôle le train des événements.</a:t>
            </a:r>
            <a:endParaRPr lang="en-US" sz="4000" b="1" dirty="0">
              <a:solidFill>
                <a:schemeClr val="bg1"/>
              </a:solidFill>
              <a:latin typeface="Arial Unicode MS" pitchFamily="34" charset="-128"/>
              <a:ea typeface="Arial Unicode MS" pitchFamily="34" charset="-128"/>
              <a:cs typeface="Arial Unicode MS" pitchFamily="34" charset="-128"/>
            </a:endParaRPr>
          </a:p>
          <a:p>
            <a:pPr lvl="1" algn="just"/>
            <a:r>
              <a:rPr lang="fr-FR" sz="4000" b="1" dirty="0">
                <a:latin typeface="Arial Unicode MS" pitchFamily="34" charset="-128"/>
                <a:ea typeface="Arial Unicode MS" pitchFamily="34" charset="-128"/>
                <a:cs typeface="Arial Unicode MS" pitchFamily="34" charset="-128"/>
              </a:rPr>
              <a:t>Dieu a promis à Abraham la terre des Cananéens, mais Il dit a  Abraham, ta race doit attendre encore 400 années avant l’accomplissement de cette promesse.</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style>
          <a:lnRef idx="1">
            <a:schemeClr val="accent5"/>
          </a:lnRef>
          <a:fillRef idx="2">
            <a:schemeClr val="accent5"/>
          </a:fillRef>
          <a:effectRef idx="1">
            <a:schemeClr val="accent5"/>
          </a:effectRef>
          <a:fontRef idx="minor">
            <a:schemeClr val="dk1"/>
          </a:fontRef>
        </p:style>
        <p:txBody>
          <a:bodyPr>
            <a:noAutofit/>
          </a:bodyPr>
          <a:lstStyle/>
          <a:p>
            <a:pPr lvl="1" algn="just"/>
            <a:r>
              <a:rPr lang="fr-FR" sz="3900" b="1" dirty="0">
                <a:latin typeface="Arial Unicode MS" pitchFamily="34" charset="-128"/>
                <a:ea typeface="Arial Unicode MS" pitchFamily="34" charset="-128"/>
                <a:cs typeface="Arial Unicode MS" pitchFamily="34" charset="-128"/>
              </a:rPr>
              <a:t>Dieu dit à Abraham que l’iniquité des Cananéens n’était pas encore accrue pour être méritoire du jugement de l’éradication complète comme prévue.</a:t>
            </a:r>
            <a:endParaRPr lang="en-US" sz="3900" b="1" dirty="0">
              <a:latin typeface="Arial Unicode MS" pitchFamily="34" charset="-128"/>
              <a:ea typeface="Arial Unicode MS" pitchFamily="34" charset="-128"/>
              <a:cs typeface="Arial Unicode MS" pitchFamily="34" charset="-128"/>
            </a:endParaRPr>
          </a:p>
          <a:p>
            <a:pPr lvl="1" algn="just"/>
            <a:r>
              <a:rPr lang="fr-FR" sz="3900" b="1" dirty="0">
                <a:solidFill>
                  <a:schemeClr val="bg1"/>
                </a:solidFill>
                <a:latin typeface="Arial Unicode MS" pitchFamily="34" charset="-128"/>
                <a:ea typeface="Arial Unicode MS" pitchFamily="34" charset="-128"/>
                <a:cs typeface="Arial Unicode MS" pitchFamily="34" charset="-128"/>
              </a:rPr>
              <a:t>Dieu a fait le calcul et dit à Abraham, dans 400 années selon le train de leur iniquité, je ne pourrai plus à ce moment les supporter sur cette terre ; c’est alors que je vais donner Canaan à ta descendance.</a:t>
            </a:r>
            <a:endParaRPr lang="en-US" sz="39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style>
          <a:lnRef idx="1">
            <a:schemeClr val="accent5"/>
          </a:lnRef>
          <a:fillRef idx="2">
            <a:schemeClr val="accent5"/>
          </a:fillRef>
          <a:effectRef idx="1">
            <a:schemeClr val="accent5"/>
          </a:effectRef>
          <a:fontRef idx="minor">
            <a:schemeClr val="dk1"/>
          </a:fontRef>
        </p:style>
        <p:txBody>
          <a:bodyPr>
            <a:normAutofit/>
          </a:bodyPr>
          <a:lstStyle/>
          <a:p>
            <a:pPr lvl="1" algn="just"/>
            <a:r>
              <a:rPr lang="fr-FR" sz="4000" b="1" dirty="0">
                <a:latin typeface="Arial Unicode MS" pitchFamily="34" charset="-128"/>
                <a:ea typeface="Arial Unicode MS" pitchFamily="34" charset="-128"/>
                <a:cs typeface="Arial Unicode MS" pitchFamily="34" charset="-128"/>
              </a:rPr>
              <a:t>Dans le livre de la vérité est inscrit les jours de cette grande nation dans laquelle nous vivons. </a:t>
            </a:r>
            <a:endParaRPr lang="en-US" sz="4000" b="1" dirty="0">
              <a:latin typeface="Arial Unicode MS" pitchFamily="34" charset="-128"/>
              <a:ea typeface="Arial Unicode MS" pitchFamily="34" charset="-128"/>
              <a:cs typeface="Arial Unicode MS" pitchFamily="34" charset="-128"/>
            </a:endParaRPr>
          </a:p>
          <a:p>
            <a:pPr lvl="1" algn="just"/>
            <a:r>
              <a:rPr lang="fr-FR" sz="4000" b="1" dirty="0">
                <a:solidFill>
                  <a:schemeClr val="bg1"/>
                </a:solidFill>
                <a:latin typeface="Arial Unicode MS" pitchFamily="34" charset="-128"/>
                <a:ea typeface="Arial Unicode MS" pitchFamily="34" charset="-128"/>
                <a:cs typeface="Arial Unicode MS" pitchFamily="34" charset="-128"/>
              </a:rPr>
              <a:t>La destinée d’Haïti est inscrite dans le livre de la vérité de Dieu. </a:t>
            </a:r>
            <a:endParaRPr lang="en-US" sz="4000" b="1" dirty="0">
              <a:solidFill>
                <a:schemeClr val="bg1"/>
              </a:solidFill>
              <a:latin typeface="Arial Unicode MS" pitchFamily="34" charset="-128"/>
              <a:ea typeface="Arial Unicode MS" pitchFamily="34" charset="-128"/>
              <a:cs typeface="Arial Unicode MS" pitchFamily="34" charset="-128"/>
            </a:endParaRPr>
          </a:p>
          <a:p>
            <a:pPr lvl="1" algn="just"/>
            <a:r>
              <a:rPr lang="fr-FR" sz="4000" b="1" dirty="0">
                <a:latin typeface="Arial Unicode MS" pitchFamily="34" charset="-128"/>
                <a:ea typeface="Arial Unicode MS" pitchFamily="34" charset="-128"/>
                <a:cs typeface="Arial Unicode MS" pitchFamily="34" charset="-128"/>
              </a:rPr>
              <a:t>Soyons soucieux comme Daniel pour nous tenir en brèche devant Dieu en faveur de notre peuple par la prière et la supplication.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b="1" dirty="0">
                <a:solidFill>
                  <a:srgbClr val="002060"/>
                </a:solidFill>
                <a:latin typeface="Arial Unicode MS" pitchFamily="34" charset="-128"/>
                <a:ea typeface="Arial Unicode MS" pitchFamily="34" charset="-128"/>
                <a:cs typeface="Arial Unicode MS" pitchFamily="34" charset="-128"/>
              </a:rPr>
              <a:t>Personne ne m'aide contre ceux-là, excepté </a:t>
            </a:r>
            <a:r>
              <a:rPr lang="fr-FR" sz="4400" b="1" dirty="0" err="1">
                <a:solidFill>
                  <a:schemeClr val="bg1"/>
                </a:solidFill>
                <a:latin typeface="Arial Unicode MS" pitchFamily="34" charset="-128"/>
                <a:ea typeface="Arial Unicode MS" pitchFamily="34" charset="-128"/>
                <a:cs typeface="Arial Unicode MS" pitchFamily="34" charset="-128"/>
              </a:rPr>
              <a:t>Micaël</a:t>
            </a:r>
            <a:r>
              <a:rPr lang="fr-FR" sz="4400" b="1" dirty="0">
                <a:solidFill>
                  <a:schemeClr val="bg1"/>
                </a:solidFill>
                <a:latin typeface="Arial Unicode MS" pitchFamily="34" charset="-128"/>
                <a:ea typeface="Arial Unicode MS" pitchFamily="34" charset="-128"/>
                <a:cs typeface="Arial Unicode MS" pitchFamily="34" charset="-128"/>
              </a:rPr>
              <a:t>, </a:t>
            </a:r>
            <a:r>
              <a:rPr lang="fr-FR" sz="4400" b="1" dirty="0">
                <a:solidFill>
                  <a:srgbClr val="002060"/>
                </a:solidFill>
                <a:latin typeface="Arial Unicode MS" pitchFamily="34" charset="-128"/>
                <a:ea typeface="Arial Unicode MS" pitchFamily="34" charset="-128"/>
                <a:cs typeface="Arial Unicode MS" pitchFamily="34" charset="-128"/>
              </a:rPr>
              <a:t>votre chef.</a:t>
            </a:r>
            <a:endParaRPr lang="en-US" sz="4400" b="1" dirty="0">
              <a:solidFill>
                <a:srgbClr val="002060"/>
              </a:solidFill>
              <a:latin typeface="Arial Unicode MS" pitchFamily="34" charset="-128"/>
              <a:ea typeface="Arial Unicode MS" pitchFamily="34" charset="-128"/>
              <a:cs typeface="Arial Unicode MS" pitchFamily="34" charset="-128"/>
            </a:endParaRPr>
          </a:p>
          <a:p>
            <a:pPr lvl="1" algn="just"/>
            <a:r>
              <a:rPr lang="fr-FR" sz="4400" b="1" dirty="0">
                <a:latin typeface="Arial Unicode MS" pitchFamily="34" charset="-128"/>
                <a:ea typeface="Arial Unicode MS" pitchFamily="34" charset="-128"/>
                <a:cs typeface="Arial Unicode MS" pitchFamily="34" charset="-128"/>
              </a:rPr>
              <a:t>Dieu ouvre ici une parenthèse pour nous laisser voir comment est difficile la tâche des anges qui surveillent sur les saints.</a:t>
            </a:r>
          </a:p>
          <a:p>
            <a:pPr lvl="1" algn="just"/>
            <a:r>
              <a:rPr lang="fr-FR" sz="4400" b="1" dirty="0">
                <a:solidFill>
                  <a:srgbClr val="002060"/>
                </a:solidFill>
              </a:rPr>
              <a:t>Cette parenthèse donne l’idée que ce combat en question pourrait être </a:t>
            </a:r>
            <a:r>
              <a:rPr lang="fr-FR" sz="4400" b="1" dirty="0">
                <a:solidFill>
                  <a:schemeClr val="bg1"/>
                </a:solidFill>
              </a:rPr>
              <a:t>trop élevé </a:t>
            </a:r>
            <a:r>
              <a:rPr lang="fr-FR" sz="4400" b="1" dirty="0">
                <a:solidFill>
                  <a:srgbClr val="002060"/>
                </a:solidFill>
              </a:rPr>
              <a:t>pour les anges ordinaires. </a:t>
            </a:r>
            <a:endParaRPr lang="en-US" sz="4400" b="1" dirty="0">
              <a:solidFill>
                <a:srgbClr val="00206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1" algn="just"/>
            <a:r>
              <a:rPr lang="fr-FR" sz="4400" b="1" dirty="0">
                <a:solidFill>
                  <a:srgbClr val="FFFF00"/>
                </a:solidFill>
                <a:latin typeface="Arial Unicode MS" pitchFamily="34" charset="-128"/>
                <a:ea typeface="Arial Unicode MS" pitchFamily="34" charset="-128"/>
                <a:cs typeface="Arial Unicode MS" pitchFamily="34" charset="-128"/>
              </a:rPr>
              <a:t>Dieu nous montre aussi qu’avec Lui la victoire est certaine.</a:t>
            </a:r>
            <a:endParaRPr lang="en-US" sz="4400" b="1" dirty="0">
              <a:solidFill>
                <a:srgbClr val="FFFF00"/>
              </a:solidFill>
              <a:latin typeface="Arial Unicode MS" pitchFamily="34" charset="-128"/>
              <a:ea typeface="Arial Unicode MS" pitchFamily="34" charset="-128"/>
              <a:cs typeface="Arial Unicode MS" pitchFamily="34" charset="-128"/>
            </a:endParaRPr>
          </a:p>
          <a:p>
            <a:pPr lvl="1" algn="just"/>
            <a:r>
              <a:rPr lang="fr-FR" sz="4400" b="1" dirty="0">
                <a:latin typeface="Arial Unicode MS" pitchFamily="34" charset="-128"/>
                <a:ea typeface="Arial Unicode MS" pitchFamily="34" charset="-128"/>
                <a:cs typeface="Arial Unicode MS" pitchFamily="34" charset="-128"/>
              </a:rPr>
              <a:t>Par la nous voyons aussi, avec Dieu on a la majorité.</a:t>
            </a:r>
            <a:endParaRPr lang="en-US" sz="4400" b="1" dirty="0">
              <a:latin typeface="Arial Unicode MS" pitchFamily="34" charset="-128"/>
              <a:ea typeface="Arial Unicode MS" pitchFamily="34" charset="-128"/>
              <a:cs typeface="Arial Unicode MS" pitchFamily="34" charset="-128"/>
            </a:endParaRPr>
          </a:p>
          <a:p>
            <a:pPr lvl="1" algn="just"/>
            <a:r>
              <a:rPr lang="fr-FR" sz="4400" b="1" dirty="0">
                <a:solidFill>
                  <a:srgbClr val="FFFF00"/>
                </a:solidFill>
                <a:latin typeface="Arial Unicode MS" pitchFamily="34" charset="-128"/>
                <a:ea typeface="Arial Unicode MS" pitchFamily="34" charset="-128"/>
                <a:cs typeface="Arial Unicode MS" pitchFamily="34" charset="-128"/>
              </a:rPr>
              <a:t>Nous voyons aussi que les anges du diable ne sont las les seuls occupants de l’air.</a:t>
            </a:r>
            <a:endParaRPr lang="en-US" sz="4400" b="1" dirty="0">
              <a:solidFill>
                <a:srgbClr val="FFFF00"/>
              </a:solidFill>
              <a:latin typeface="Arial Unicode MS" pitchFamily="34" charset="-128"/>
              <a:ea typeface="Arial Unicode MS" pitchFamily="34" charset="-128"/>
              <a:cs typeface="Arial Unicode MS" pitchFamily="34" charset="-128"/>
            </a:endParaRPr>
          </a:p>
          <a:p>
            <a:pPr lvl="1" algn="just"/>
            <a:r>
              <a:rPr lang="fr-FR" sz="4400" b="1" dirty="0">
                <a:latin typeface="Arial Unicode MS" pitchFamily="34" charset="-128"/>
                <a:ea typeface="Arial Unicode MS" pitchFamily="34" charset="-128"/>
                <a:cs typeface="Arial Unicode MS" pitchFamily="34" charset="-128"/>
              </a:rPr>
              <a:t>Dieu a aussi ses anges qui siègent dans notre atmosphère pour nous protéger et nous rassurer le bonheur.</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800" dirty="0">
                <a:solidFill>
                  <a:srgbClr val="FFFF00"/>
                </a:solidFill>
                <a:latin typeface="Arial Unicode MS" pitchFamily="34" charset="-128"/>
                <a:ea typeface="Arial Unicode MS" pitchFamily="34" charset="-128"/>
                <a:cs typeface="Arial Unicode MS" pitchFamily="34" charset="-128"/>
              </a:rPr>
              <a:t>CONCLUSION</a:t>
            </a:r>
            <a:endParaRPr lang="en-US" sz="4800" dirty="0">
              <a:solidFill>
                <a:srgbClr val="FFFF00"/>
              </a:solidFill>
              <a:latin typeface="Arial Unicode MS" pitchFamily="34" charset="-128"/>
              <a:ea typeface="Arial Unicode MS" pitchFamily="34" charset="-128"/>
              <a:cs typeface="Arial Unicode MS" pitchFamily="34" charset="-128"/>
            </a:endParaRPr>
          </a:p>
          <a:p>
            <a:pPr lvl="0" algn="just"/>
            <a:r>
              <a:rPr lang="fr-FR" sz="4800" dirty="0">
                <a:latin typeface="Arial Unicode MS" pitchFamily="34" charset="-128"/>
                <a:ea typeface="Arial Unicode MS" pitchFamily="34" charset="-128"/>
                <a:cs typeface="Arial Unicode MS" pitchFamily="34" charset="-128"/>
              </a:rPr>
              <a:t>Dans les jours à venir, nous allons poursuivre avec la grande vision de Daniel pour mieux comprendre là où nous somme dans l’échelle de l’histoire selon le grand livre de la vérité de Dieu.</a:t>
            </a:r>
            <a:endParaRPr lang="en-US" sz="48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a:latin typeface="Arial Unicode MS" pitchFamily="34" charset="-128"/>
                <a:ea typeface="Arial Unicode MS" pitchFamily="34" charset="-128"/>
                <a:cs typeface="Arial Unicode MS" pitchFamily="34" charset="-128"/>
              </a:rPr>
              <a:t>Que Dieu suscite encore des Daniel(s) pour nous aider à interpréter les événements de notre temps.</a:t>
            </a:r>
            <a:endParaRPr lang="en-US" sz="4400" dirty="0">
              <a:latin typeface="Arial Unicode MS" pitchFamily="34" charset="-128"/>
              <a:ea typeface="Arial Unicode MS" pitchFamily="34" charset="-128"/>
              <a:cs typeface="Arial Unicode MS" pitchFamily="34" charset="-128"/>
            </a:endParaRPr>
          </a:p>
          <a:p>
            <a:pPr lvl="0" algn="just"/>
            <a:r>
              <a:rPr lang="fr-FR" sz="4400" dirty="0">
                <a:solidFill>
                  <a:srgbClr val="FFFF00"/>
                </a:solidFill>
                <a:latin typeface="Arial Unicode MS" pitchFamily="34" charset="-128"/>
                <a:ea typeface="Arial Unicode MS" pitchFamily="34" charset="-128"/>
                <a:cs typeface="Arial Unicode MS" pitchFamily="34" charset="-128"/>
              </a:rPr>
              <a:t>Que Dieu envoie encore des anges à notre secours.</a:t>
            </a:r>
            <a:endParaRPr lang="en-US" sz="4400" dirty="0">
              <a:solidFill>
                <a:srgbClr val="FFFF00"/>
              </a:solidFill>
              <a:latin typeface="Arial Unicode MS" pitchFamily="34" charset="-128"/>
              <a:ea typeface="Arial Unicode MS" pitchFamily="34" charset="-128"/>
              <a:cs typeface="Arial Unicode MS" pitchFamily="34" charset="-128"/>
            </a:endParaRPr>
          </a:p>
          <a:p>
            <a:pPr lvl="0" algn="just"/>
            <a:r>
              <a:rPr lang="fr-FR" sz="4400" dirty="0">
                <a:latin typeface="Arial Unicode MS" pitchFamily="34" charset="-128"/>
                <a:ea typeface="Arial Unicode MS" pitchFamily="34" charset="-128"/>
                <a:cs typeface="Arial Unicode MS" pitchFamily="34" charset="-128"/>
              </a:rPr>
              <a:t>Qu’il en soit ainsi pour vous et que Dieu vous Bénisse.</a:t>
            </a:r>
            <a:endParaRPr lang="en-US" sz="4400" dirty="0">
              <a:latin typeface="Arial Unicode MS" pitchFamily="34" charset="-128"/>
              <a:ea typeface="Arial Unicode MS" pitchFamily="34" charset="-128"/>
              <a:cs typeface="Arial Unicode MS" pitchFamily="34" charset="-128"/>
            </a:endParaRPr>
          </a:p>
          <a:p>
            <a:pPr algn="r"/>
            <a:r>
              <a:rPr lang="fr-FR" sz="4400" dirty="0">
                <a:latin typeface="Arial Unicode MS" pitchFamily="34" charset="-128"/>
                <a:ea typeface="Arial Unicode MS" pitchFamily="34" charset="-128"/>
                <a:cs typeface="Arial Unicode MS" pitchFamily="34" charset="-128"/>
              </a:rPr>
              <a:t>AMEN !</a:t>
            </a:r>
            <a:r>
              <a:rPr lang="en-US" sz="4400" b="1" dirty="0">
                <a:latin typeface="Arial Unicode MS" pitchFamily="34" charset="-128"/>
                <a:ea typeface="Arial Unicode MS" pitchFamily="34" charset="-128"/>
                <a:cs typeface="Arial Unicode MS" pitchFamily="34" charset="-128"/>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22552</TotalTime>
  <Words>2393</Words>
  <Application>Microsoft Macintosh PowerPoint</Application>
  <PresentationFormat>On-screen Show (4:3)</PresentationFormat>
  <Paragraphs>171</Paragraphs>
  <Slides>40</Slides>
  <Notes>40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 Unicode MS</vt:lpstr>
      <vt:lpstr>Arial</vt:lpstr>
      <vt:lpstr>Calibri</vt:lpstr>
      <vt:lpstr>Office Theme</vt:lpstr>
      <vt:lpstr>CHRIST THE ROCK CONGREGATION FRIDAY MARCH 13TH 2026  Sermon by Pastor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Simeon</cp:lastModifiedBy>
  <cp:revision>82</cp:revision>
  <dcterms:created xsi:type="dcterms:W3CDTF">2020-08-22T16:53:36Z</dcterms:created>
  <dcterms:modified xsi:type="dcterms:W3CDTF">2026-03-10T23:10:53Z</dcterms:modified>
</cp:coreProperties>
</file>