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33" r:id="rId2"/>
    <p:sldId id="267" r:id="rId3"/>
    <p:sldId id="466" r:id="rId4"/>
    <p:sldId id="467" r:id="rId5"/>
    <p:sldId id="468" r:id="rId6"/>
    <p:sldId id="458" r:id="rId7"/>
    <p:sldId id="469" r:id="rId8"/>
    <p:sldId id="470" r:id="rId9"/>
    <p:sldId id="471" r:id="rId10"/>
    <p:sldId id="459" r:id="rId11"/>
    <p:sldId id="472" r:id="rId12"/>
    <p:sldId id="473" r:id="rId13"/>
    <p:sldId id="474" r:id="rId14"/>
    <p:sldId id="460" r:id="rId15"/>
    <p:sldId id="475" r:id="rId16"/>
    <p:sldId id="476" r:id="rId17"/>
    <p:sldId id="477" r:id="rId18"/>
    <p:sldId id="451" r:id="rId19"/>
    <p:sldId id="478" r:id="rId20"/>
    <p:sldId id="462" r:id="rId21"/>
    <p:sldId id="479" r:id="rId22"/>
    <p:sldId id="480" r:id="rId23"/>
    <p:sldId id="481" r:id="rId24"/>
    <p:sldId id="427" r:id="rId25"/>
    <p:sldId id="482" r:id="rId26"/>
    <p:sldId id="483" r:id="rId27"/>
    <p:sldId id="465" r:id="rId28"/>
    <p:sldId id="484" r:id="rId29"/>
    <p:sldId id="485" r:id="rId30"/>
    <p:sldId id="486" r:id="rId31"/>
    <p:sldId id="334" r:id="rId32"/>
    <p:sldId id="335" r:id="rId33"/>
    <p:sldId id="33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FEE"/>
    <a:srgbClr val="0000FF"/>
    <a:srgbClr val="8F45C7"/>
    <a:srgbClr val="66FFFF"/>
    <a:srgbClr val="00FFFF"/>
    <a:srgbClr val="FFCCFF"/>
    <a:srgbClr val="000099"/>
    <a:srgbClr val="5A27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69" autoAdjust="0"/>
    <p:restoredTop sz="95118" autoAdjust="0"/>
  </p:normalViewPr>
  <p:slideViewPr>
    <p:cSldViewPr>
      <p:cViewPr varScale="1">
        <p:scale>
          <a:sx n="95" d="100"/>
          <a:sy n="95" d="100"/>
        </p:scale>
        <p:origin x="1584" y="392"/>
      </p:cViewPr>
      <p:guideLst>
        <p:guide orient="horz" pos="2160"/>
        <p:guide pos="2880"/>
      </p:guideLst>
    </p:cSldViewPr>
  </p:slideViewPr>
  <p:outlineViewPr>
    <p:cViewPr>
      <p:scale>
        <a:sx n="33" d="100"/>
        <a:sy n="33" d="100"/>
      </p:scale>
      <p:origin x="48" y="4303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1B782A-0201-490F-B138-7B11EC8FD576}" type="datetimeFigureOut">
              <a:rPr lang="en-US" smtClean="0"/>
              <a:pPr/>
              <a:t>3/4/26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E6CC64-D6ED-45D7-BA51-CB3E816865B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C67EC1C-7AAC-4381-B998-3A37C5089351}" type="datetimeFigureOut">
              <a:rPr lang="en-US" smtClean="0"/>
              <a:pPr/>
              <a:t>3/4/26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67EC1C-7AAC-4381-B998-3A37C5089351}" type="datetimeFigureOut">
              <a:rPr lang="en-US" smtClean="0"/>
              <a:pPr/>
              <a:t>3/4/26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67EC1C-7AAC-4381-B998-3A37C5089351}" type="datetimeFigureOut">
              <a:rPr lang="en-US" smtClean="0"/>
              <a:pPr/>
              <a:t>3/4/26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C67EC1C-7AAC-4381-B998-3A37C5089351}" type="datetimeFigureOut">
              <a:rPr lang="en-US" smtClean="0"/>
              <a:pPr/>
              <a:t>3/4/26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67EC1C-7AAC-4381-B998-3A37C5089351}" type="datetimeFigureOut">
              <a:rPr lang="en-US" smtClean="0"/>
              <a:pPr/>
              <a:t>3/4/26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67EC1C-7AAC-4381-B998-3A37C5089351}" type="datetimeFigureOut">
              <a:rPr lang="en-US" smtClean="0"/>
              <a:pPr/>
              <a:t>3/4/26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67EC1C-7AAC-4381-B998-3A37C5089351}" type="datetimeFigureOut">
              <a:rPr lang="en-US" smtClean="0"/>
              <a:pPr/>
              <a:t>3/4/26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67EC1C-7AAC-4381-B998-3A37C5089351}" type="datetimeFigureOut">
              <a:rPr lang="en-US" smtClean="0"/>
              <a:pPr/>
              <a:t>3/4/26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67EC1C-7AAC-4381-B998-3A37C5089351}" type="datetimeFigureOut">
              <a:rPr lang="en-US" smtClean="0"/>
              <a:pPr/>
              <a:t>3/4/26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67EC1C-7AAC-4381-B998-3A37C5089351}" type="datetimeFigureOut">
              <a:rPr lang="en-US" smtClean="0"/>
              <a:pPr/>
              <a:t>3/4/26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67EC1C-7AAC-4381-B998-3A37C5089351}" type="datetimeFigureOut">
              <a:rPr lang="en-US" smtClean="0"/>
              <a:pPr/>
              <a:t>3/4/26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70A60-E8BA-459C-B9AF-BA9C82127C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67EC1C-7AAC-4381-B998-3A37C5089351}" type="datetimeFigureOut">
              <a:rPr lang="en-US" smtClean="0"/>
              <a:pPr/>
              <a:t>3/4/26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E70A60-E8BA-459C-B9AF-BA9C82127C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76200" y="15433"/>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br>
              <a:rPr lang="en-US" sz="3600" b="1" dirty="0">
                <a:solidFill>
                  <a:srgbClr val="0033CC"/>
                </a:solidFill>
              </a:rPr>
            </a:br>
            <a:r>
              <a:rPr lang="en-US" sz="3600" b="1" dirty="0">
                <a:solidFill>
                  <a:srgbClr val="0033CC"/>
                </a:solidFill>
              </a:rPr>
              <a:t>ÉTUDIONS LA BIBLE 129ÈME SESSION </a:t>
            </a:r>
            <a:br>
              <a:rPr lang="en-US" sz="3600" b="1" dirty="0"/>
            </a:br>
            <a:r>
              <a:rPr lang="en-US" sz="3600" b="1" dirty="0">
                <a:solidFill>
                  <a:srgbClr val="460000"/>
                </a:solidFill>
              </a:rPr>
              <a:t>ORATEUR: PASTEUR MARC  SIMEON</a:t>
            </a:r>
          </a:p>
        </p:txBody>
      </p:sp>
      <p:sp>
        <p:nvSpPr>
          <p:cNvPr id="3" name="Subtitle 2"/>
          <p:cNvSpPr>
            <a:spLocks noGrp="1"/>
          </p:cNvSpPr>
          <p:nvPr>
            <p:ph type="subTitle" idx="1"/>
          </p:nvPr>
        </p:nvSpPr>
        <p:spPr>
          <a:xfrm>
            <a:off x="0" y="4191000"/>
            <a:ext cx="9144000" cy="2209800"/>
          </a:xfr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a:bodyPr>
          <a:lstStyle/>
          <a:p>
            <a:r>
              <a:rPr lang="fr-FR" sz="4000" b="1" dirty="0">
                <a:solidFill>
                  <a:schemeClr val="tx1"/>
                </a:solidFill>
              </a:rPr>
              <a:t>VENDREDI 6 MARS 2026</a:t>
            </a:r>
          </a:p>
          <a:p>
            <a:r>
              <a:rPr lang="en-US" sz="4000" dirty="0">
                <a:solidFill>
                  <a:srgbClr val="0000FF"/>
                </a:solidFill>
                <a:effectLst/>
                <a:latin typeface="Arial" panose="020B0604020202020204" pitchFamily="34" charset="0"/>
                <a:ea typeface="Calibri" panose="020F0502020204030204" pitchFamily="34" charset="0"/>
              </a:rPr>
              <a:t>LES GRANDES VISIONS DE DANIEL </a:t>
            </a:r>
            <a:r>
              <a:rPr lang="en-US" sz="4000" dirty="0">
                <a:solidFill>
                  <a:srgbClr val="FF0000"/>
                </a:solidFill>
                <a:effectLst/>
                <a:latin typeface="Arial" panose="020B0604020202020204" pitchFamily="34" charset="0"/>
                <a:ea typeface="Calibri" panose="020F0502020204030204" pitchFamily="34" charset="0"/>
              </a:rPr>
              <a:t>1RE PARTIE</a:t>
            </a:r>
            <a:r>
              <a:rPr lang="en-US" sz="4000" dirty="0">
                <a:solidFill>
                  <a:srgbClr val="FF0000"/>
                </a:solidFill>
                <a:effectLst/>
              </a:rPr>
              <a:t> </a:t>
            </a:r>
            <a:endParaRPr lang="en-US" sz="4000"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0" marR="0" indent="0" algn="just">
              <a:spcBef>
                <a:spcPts val="60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Daniel 10 :1-8</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1 ¶ La troisième année de Cyrus, roi de Perse, une parole fut révélée à Daniel, qu’on nommait </a:t>
            </a:r>
            <a:r>
              <a:rPr lang="fr-FR" sz="4000" kern="100" dirty="0" err="1">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Beltschatsar</a:t>
            </a: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 Cette parole, qui est véritable, annonce une grande calamité. Il fut attentif à cette parole, et il eut l’intelligence de la vision.</a:t>
            </a:r>
            <a:endParaRPr lang="en-US"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 2 En ce temps-là, moi, Daniel, je fus trois semaines dans le deuil.</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0" marR="0" indent="0" algn="just">
              <a:spcBef>
                <a:spcPts val="600"/>
              </a:spcBef>
              <a:spcAft>
                <a:spcPts val="0"/>
              </a:spcAft>
              <a:buNone/>
            </a:pPr>
            <a:r>
              <a:rPr lang="fr-FR" sz="44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3 Je ne mangeai aucun mets délicat, il n’entra ni viande ni vin dans ma bouche, et je ne m’oignis point jusqu’à ce que les trois semaines fussent accomplies.</a:t>
            </a:r>
            <a:endParaRPr lang="en-US" sz="44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en-US" sz="44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4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4 Le vingt-quatrième jour du premier mois, j’étais au bord du grand fleuve qui est </a:t>
            </a:r>
            <a:r>
              <a:rPr lang="fr-FR" sz="4400" kern="100" dirty="0" err="1">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Hiddékel</a:t>
            </a:r>
            <a:r>
              <a:rPr lang="fr-FR" sz="44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4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0495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0" marR="0" indent="0" algn="just">
              <a:spcBef>
                <a:spcPts val="600"/>
              </a:spcBef>
              <a:spcAft>
                <a:spcPts val="0"/>
              </a:spcAft>
              <a:buNone/>
            </a:pPr>
            <a:r>
              <a:rPr lang="fr-FR" sz="38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5 Je levai les yeux, je regardai, et voici, il y avait un homme vêtu de lin, et ayant sur les reins une ceinture d’or d’</a:t>
            </a:r>
            <a:r>
              <a:rPr lang="fr-FR" sz="3800" kern="100" dirty="0" err="1">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Uphaz</a:t>
            </a:r>
            <a:r>
              <a:rPr lang="fr-FR" sz="38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38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3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6 Son corps était comme de chrysolithe, son visage brillait comme l’éclair, ses yeux étaient comme des flammes de feu, ses bras et ses pieds ressemblaient à de l’airain poli, et le son de sa voix était comme le bruit d’une multitude.</a:t>
            </a:r>
            <a:endParaRPr lang="en-US" sz="3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02244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marL="0" marR="0" indent="0" algn="just">
              <a:spcBef>
                <a:spcPts val="600"/>
              </a:spcBef>
              <a:spcAft>
                <a:spcPts val="0"/>
              </a:spcAft>
              <a:buNone/>
            </a:pP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7 Moi, Daniel, je vis seul la vision, et les hommes qui étaient avec moi ne la virent point, mais ils furent saisis d’une grande frayeur, et ils prirent la fuite pour se cacher.</a:t>
            </a:r>
            <a:endParaRPr lang="en-US"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8 Je restai seul, et je vis cette grande vision ; les forces me manquèrent, mon visage changea de couleur et fut décomposé, et je perdis toute vigueur.</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2739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Autofit/>
          </a:bodyPr>
          <a:lstStyle/>
          <a:p>
            <a:pPr marL="0" marR="0" algn="just">
              <a:spcBef>
                <a:spcPts val="600"/>
              </a:spcBef>
              <a:spcAft>
                <a:spcPts val="0"/>
              </a:spcAft>
            </a:pPr>
            <a:r>
              <a:rPr lang="en-US" sz="36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INTRODUCTION</a:t>
            </a:r>
          </a:p>
          <a:p>
            <a:pPr marL="342900" marR="0" lvl="0" indent="-342900" algn="just">
              <a:spcBef>
                <a:spcPts val="600"/>
              </a:spcBef>
              <a:spcAft>
                <a:spcPts val="0"/>
              </a:spcAft>
              <a:buFont typeface="Arial" panose="020B0604020202020204" pitchFamily="34" charset="0"/>
              <a:buChar char="•"/>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Daniel est sans conteste l'un des personnages bibliques les plus fascinants des deux Testaments.</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36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Bien que Daniel ait vécu dans une époque où la nation d'Israël était au plus bas degré spirituellement, ses exploits exceptionnels avec Dieu l'ont placé parmi les plus grands saints qui ont jamais foulé cette terre.</a:t>
            </a:r>
            <a:endParaRPr lang="en-US" sz="36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0246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Autofit/>
          </a:bodyPr>
          <a:lstStyle/>
          <a:p>
            <a:pPr marL="342900" marR="0" lvl="0" indent="-342900" algn="just">
              <a:spcBef>
                <a:spcPts val="600"/>
              </a:spcBef>
              <a:spcAft>
                <a:spcPts val="0"/>
              </a:spcAft>
              <a:buFont typeface="Arial" panose="020B0604020202020204" pitchFamily="34" charset="0"/>
              <a:buChar char="•"/>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Daniel entretenait une relation authentique avec Dieu, que ni la richesse, ni le pouvoir, ni le prestige et l’élévation ne pouvaient altérer.</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La vie de prière de Daniel était sans égale, à l'exception de celles de Jésus et de Moïse.</a:t>
            </a:r>
            <a:endParaRPr lang="en-US"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Dieu a placé Daniel au même rang que Noé et Job. </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7703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Autofit/>
          </a:bodyPr>
          <a:lstStyle/>
          <a:p>
            <a:pPr marL="0" marR="0" algn="just">
              <a:spcBef>
                <a:spcPts val="600"/>
              </a:spcBef>
              <a:spcAft>
                <a:spcPts val="0"/>
              </a:spcAft>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Ézéchiel 14:12-14 </a:t>
            </a:r>
          </a:p>
          <a:p>
            <a:pPr marL="0" marR="0" algn="just">
              <a:spcBef>
                <a:spcPts val="600"/>
              </a:spcBef>
              <a:spcAft>
                <a:spcPts val="0"/>
              </a:spcAft>
            </a:pPr>
            <a:r>
              <a:rPr lang="fr-FR" sz="4000" kern="100" dirty="0">
                <a:solidFill>
                  <a:srgbClr val="0000FF"/>
                </a:solidFill>
                <a:latin typeface="Arial Rounded MT Bold" panose="020F0704030504030204" pitchFamily="34" charset="77"/>
                <a:ea typeface="Calibri" panose="020F0502020204030204" pitchFamily="34" charset="0"/>
                <a:cs typeface="Times New Roman" panose="02020603050405020304" pitchFamily="18" charset="0"/>
              </a:rPr>
              <a:t>12 </a:t>
            </a: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 La parole de l'Éternel me fut adressée de nouveau, en ces termes :</a:t>
            </a:r>
            <a:endParaRPr lang="en-US"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13 «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Fils</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de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l'homme</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lorsqu'un</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pays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pèche</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contre</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moi</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par son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infidélité</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persistante</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j'étendrai</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ma main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contre</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lui</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 je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retrancherai</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son pain,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j'y</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enverrai</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la famine et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j'en</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exterminerai</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hommes et bêtes.</a:t>
            </a:r>
          </a:p>
        </p:txBody>
      </p:sp>
    </p:spTree>
    <p:extLst>
      <p:ext uri="{BB962C8B-B14F-4D97-AF65-F5344CB8AC3E}">
        <p14:creationId xmlns:p14="http://schemas.microsoft.com/office/powerpoint/2010/main" val="3747289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Autofit/>
          </a:bodyPr>
          <a:lstStyle/>
          <a:p>
            <a:pPr marL="0" marR="0" algn="just">
              <a:spcBef>
                <a:spcPts val="600"/>
              </a:spcBef>
              <a:spcAft>
                <a:spcPts val="0"/>
              </a:spcAft>
            </a:pPr>
            <a:r>
              <a:rPr lang="en-US" sz="6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14</a:t>
            </a:r>
            <a:r>
              <a:rPr lang="en-US" sz="6000" kern="100" dirty="0">
                <a:effectLst/>
                <a:latin typeface="Arial Rounded MT Bold" panose="020F0704030504030204" pitchFamily="34" charset="77"/>
                <a:ea typeface="Calibri" panose="020F0502020204030204" pitchFamily="34" charset="0"/>
                <a:cs typeface="Times New Roman" panose="02020603050405020304" pitchFamily="18" charset="0"/>
              </a:rPr>
              <a:t> « </a:t>
            </a:r>
            <a:r>
              <a:rPr lang="en-US" sz="6000" kern="100" dirty="0" err="1">
                <a:effectLst/>
                <a:latin typeface="Arial Rounded MT Bold" panose="020F0704030504030204" pitchFamily="34" charset="77"/>
                <a:ea typeface="Calibri" panose="020F0502020204030204" pitchFamily="34" charset="0"/>
                <a:cs typeface="Times New Roman" panose="02020603050405020304" pitchFamily="18" charset="0"/>
              </a:rPr>
              <a:t>Même</a:t>
            </a:r>
            <a:r>
              <a:rPr lang="en-US" sz="6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6000" kern="100" dirty="0" err="1">
                <a:effectLst/>
                <a:latin typeface="Arial Rounded MT Bold" panose="020F0704030504030204" pitchFamily="34" charset="77"/>
                <a:ea typeface="Calibri" panose="020F0502020204030204" pitchFamily="34" charset="0"/>
                <a:cs typeface="Times New Roman" panose="02020603050405020304" pitchFamily="18" charset="0"/>
              </a:rPr>
              <a:t>si</a:t>
            </a:r>
            <a:r>
              <a:rPr lang="en-US" sz="6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6000" kern="100" dirty="0" err="1">
                <a:effectLst/>
                <a:latin typeface="Arial Rounded MT Bold" panose="020F0704030504030204" pitchFamily="34" charset="77"/>
                <a:ea typeface="Calibri" panose="020F0502020204030204" pitchFamily="34" charset="0"/>
                <a:cs typeface="Times New Roman" panose="02020603050405020304" pitchFamily="18" charset="0"/>
              </a:rPr>
              <a:t>ces</a:t>
            </a:r>
            <a:r>
              <a:rPr lang="en-US" sz="6000" kern="100" dirty="0">
                <a:effectLst/>
                <a:latin typeface="Arial Rounded MT Bold" panose="020F0704030504030204" pitchFamily="34" charset="77"/>
                <a:ea typeface="Calibri" panose="020F0502020204030204" pitchFamily="34" charset="0"/>
                <a:cs typeface="Times New Roman" panose="02020603050405020304" pitchFamily="18" charset="0"/>
              </a:rPr>
              <a:t> trois hommes, </a:t>
            </a:r>
            <a:r>
              <a:rPr lang="en-US" sz="6000" kern="100" dirty="0" err="1">
                <a:effectLst/>
                <a:latin typeface="Arial Rounded MT Bold" panose="020F0704030504030204" pitchFamily="34" charset="77"/>
                <a:ea typeface="Calibri" panose="020F0502020204030204" pitchFamily="34" charset="0"/>
                <a:cs typeface="Times New Roman" panose="02020603050405020304" pitchFamily="18" charset="0"/>
              </a:rPr>
              <a:t>Noé</a:t>
            </a:r>
            <a:r>
              <a:rPr lang="en-US" sz="6000" kern="100" dirty="0">
                <a:effectLst/>
                <a:latin typeface="Arial Rounded MT Bold" panose="020F0704030504030204" pitchFamily="34" charset="77"/>
                <a:ea typeface="Calibri" panose="020F0502020204030204" pitchFamily="34" charset="0"/>
                <a:cs typeface="Times New Roman" panose="02020603050405020304" pitchFamily="18" charset="0"/>
              </a:rPr>
              <a:t>, Daniel et Job, </a:t>
            </a:r>
            <a:r>
              <a:rPr lang="en-US" sz="6000" kern="100" dirty="0" err="1">
                <a:effectLst/>
                <a:latin typeface="Arial Rounded MT Bold" panose="020F0704030504030204" pitchFamily="34" charset="77"/>
                <a:ea typeface="Calibri" panose="020F0502020204030204" pitchFamily="34" charset="0"/>
                <a:cs typeface="Times New Roman" panose="02020603050405020304" pitchFamily="18" charset="0"/>
              </a:rPr>
              <a:t>s'y</a:t>
            </a:r>
            <a:r>
              <a:rPr lang="en-US" sz="6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6000" kern="100" dirty="0" err="1">
                <a:effectLst/>
                <a:latin typeface="Arial Rounded MT Bold" panose="020F0704030504030204" pitchFamily="34" charset="77"/>
                <a:ea typeface="Calibri" panose="020F0502020204030204" pitchFamily="34" charset="0"/>
                <a:cs typeface="Times New Roman" panose="02020603050405020304" pitchFamily="18" charset="0"/>
              </a:rPr>
              <a:t>trouvaient</a:t>
            </a:r>
            <a:r>
              <a:rPr lang="en-US" sz="6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6000" kern="100" dirty="0" err="1">
                <a:effectLst/>
                <a:latin typeface="Arial Rounded MT Bold" panose="020F0704030504030204" pitchFamily="34" charset="77"/>
                <a:ea typeface="Calibri" panose="020F0502020204030204" pitchFamily="34" charset="0"/>
                <a:cs typeface="Times New Roman" panose="02020603050405020304" pitchFamily="18" charset="0"/>
              </a:rPr>
              <a:t>ils</a:t>
            </a:r>
            <a:r>
              <a:rPr lang="en-US" sz="6000" kern="100" dirty="0">
                <a:effectLst/>
                <a:latin typeface="Arial Rounded MT Bold" panose="020F0704030504030204" pitchFamily="34" charset="77"/>
                <a:ea typeface="Calibri" panose="020F0502020204030204" pitchFamily="34" charset="0"/>
                <a:cs typeface="Times New Roman" panose="02020603050405020304" pitchFamily="18" charset="0"/>
              </a:rPr>
              <a:t> ne se </a:t>
            </a:r>
            <a:r>
              <a:rPr lang="en-US" sz="6000" kern="100" dirty="0" err="1">
                <a:effectLst/>
                <a:latin typeface="Arial Rounded MT Bold" panose="020F0704030504030204" pitchFamily="34" charset="77"/>
                <a:ea typeface="Calibri" panose="020F0502020204030204" pitchFamily="34" charset="0"/>
                <a:cs typeface="Times New Roman" panose="02020603050405020304" pitchFamily="18" charset="0"/>
              </a:rPr>
              <a:t>sauveraient</a:t>
            </a:r>
            <a:r>
              <a:rPr lang="en-US" sz="6000" kern="100" dirty="0">
                <a:effectLst/>
                <a:latin typeface="Arial Rounded MT Bold" panose="020F0704030504030204" pitchFamily="34" charset="77"/>
                <a:ea typeface="Calibri" panose="020F0502020204030204" pitchFamily="34" charset="0"/>
                <a:cs typeface="Times New Roman" panose="02020603050405020304" pitchFamily="18" charset="0"/>
              </a:rPr>
              <a:t> que par </a:t>
            </a:r>
            <a:r>
              <a:rPr lang="en-US" sz="6000" kern="100" dirty="0" err="1">
                <a:effectLst/>
                <a:latin typeface="Arial Rounded MT Bold" panose="020F0704030504030204" pitchFamily="34" charset="77"/>
                <a:ea typeface="Calibri" panose="020F0502020204030204" pitchFamily="34" charset="0"/>
                <a:cs typeface="Times New Roman" panose="02020603050405020304" pitchFamily="18" charset="0"/>
              </a:rPr>
              <a:t>leur</a:t>
            </a:r>
            <a:r>
              <a:rPr lang="en-US" sz="6000" kern="100" dirty="0">
                <a:effectLst/>
                <a:latin typeface="Arial Rounded MT Bold" panose="020F0704030504030204" pitchFamily="34" charset="77"/>
                <a:ea typeface="Calibri" panose="020F0502020204030204" pitchFamily="34" charset="0"/>
                <a:cs typeface="Times New Roman" panose="02020603050405020304" pitchFamily="18" charset="0"/>
              </a:rPr>
              <a:t> justice », </a:t>
            </a:r>
            <a:r>
              <a:rPr lang="en-US" sz="6000" kern="100" dirty="0" err="1">
                <a:effectLst/>
                <a:latin typeface="Arial Rounded MT Bold" panose="020F0704030504030204" pitchFamily="34" charset="77"/>
                <a:ea typeface="Calibri" panose="020F0502020204030204" pitchFamily="34" charset="0"/>
                <a:cs typeface="Times New Roman" panose="02020603050405020304" pitchFamily="18" charset="0"/>
              </a:rPr>
              <a:t>déclare</a:t>
            </a:r>
            <a:r>
              <a:rPr lang="en-US" sz="6000" kern="100" dirty="0">
                <a:effectLst/>
                <a:latin typeface="Arial Rounded MT Bold" panose="020F0704030504030204" pitchFamily="34" charset="77"/>
                <a:ea typeface="Calibri" panose="020F0502020204030204" pitchFamily="34" charset="0"/>
                <a:cs typeface="Times New Roman" panose="02020603050405020304" pitchFamily="18" charset="0"/>
              </a:rPr>
              <a:t> le Seigneur, </a:t>
            </a:r>
            <a:r>
              <a:rPr lang="en-US" sz="6000" kern="100" dirty="0" err="1">
                <a:effectLst/>
                <a:latin typeface="Arial Rounded MT Bold" panose="020F0704030504030204" pitchFamily="34" charset="77"/>
                <a:ea typeface="Calibri" panose="020F0502020204030204" pitchFamily="34" charset="0"/>
                <a:cs typeface="Times New Roman" panose="02020603050405020304" pitchFamily="18" charset="0"/>
              </a:rPr>
              <a:t>l'Éternel</a:t>
            </a:r>
            <a:r>
              <a:rPr lang="en-US" sz="6000" kern="100" dirty="0">
                <a:effectLst/>
                <a:latin typeface="Arial Rounded MT Bold" panose="020F0704030504030204" pitchFamily="34" charset="77"/>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691520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marL="342900" marR="0" lvl="0" indent="-342900" algn="just">
              <a:spcBef>
                <a:spcPts val="600"/>
              </a:spcBef>
              <a:spcAft>
                <a:spcPts val="0"/>
              </a:spcAft>
              <a:buFont typeface="Arial" panose="020B0604020202020204" pitchFamily="34" charset="0"/>
              <a:buChar char="•"/>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Daniel avait une foi sincère en Dieu.</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000" kern="100" dirty="0">
                <a:solidFill>
                  <a:srgbClr val="8F45C7"/>
                </a:solidFill>
                <a:effectLst/>
                <a:latin typeface="Arial Rounded MT Bold" panose="020F0704030504030204" pitchFamily="34" charset="77"/>
                <a:ea typeface="Calibri" panose="020F0502020204030204" pitchFamily="34" charset="0"/>
                <a:cs typeface="Times New Roman" panose="02020603050405020304" pitchFamily="18" charset="0"/>
              </a:rPr>
              <a:t>Daniel connaissait les voies de Dieu.</a:t>
            </a:r>
            <a:endParaRPr lang="en-US" sz="4000" kern="100" dirty="0">
              <a:solidFill>
                <a:srgbClr val="8F45C7"/>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Daniel savait comment fonctionne le ciel.</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000" kern="100" dirty="0">
                <a:solidFill>
                  <a:srgbClr val="8F45C7"/>
                </a:solidFill>
                <a:effectLst/>
                <a:latin typeface="Arial Rounded MT Bold" panose="020F0704030504030204" pitchFamily="34" charset="77"/>
                <a:ea typeface="Calibri" panose="020F0502020204030204" pitchFamily="34" charset="0"/>
                <a:cs typeface="Times New Roman" panose="02020603050405020304" pitchFamily="18" charset="0"/>
              </a:rPr>
              <a:t>Daniel refusa de se souiller des mets du roi de Babylone ; en quelques jours, il rayonnait plus que tous ses contemporains.</a:t>
            </a:r>
            <a:endParaRPr lang="en-US" sz="4000" kern="100" dirty="0">
              <a:solidFill>
                <a:srgbClr val="8F45C7"/>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4741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marL="342900" marR="0" lvl="0" indent="-342900" algn="just">
              <a:spcBef>
                <a:spcPts val="600"/>
              </a:spcBef>
              <a:spcAft>
                <a:spcPts val="0"/>
              </a:spcAft>
              <a:buFont typeface="Arial" panose="020B0604020202020204" pitchFamily="34" charset="0"/>
              <a:buChar char="•"/>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Lorsqu'ils commencèrent à tuer tous les sages de Babylone à cause du songe de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Nebucadnetzar</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le nom de Daniel fut prononcé. </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3600" kern="100" dirty="0">
                <a:solidFill>
                  <a:srgbClr val="8F45C7"/>
                </a:solidFill>
                <a:effectLst/>
                <a:latin typeface="Arial Rounded MT Bold" panose="020F0704030504030204" pitchFamily="34" charset="77"/>
                <a:ea typeface="Calibri" panose="020F0502020204030204" pitchFamily="34" charset="0"/>
                <a:cs typeface="Times New Roman" panose="02020603050405020304" pitchFamily="18" charset="0"/>
              </a:rPr>
              <a:t>Daniel resta calme et demanda simplement quelques jours pour régler la question.</a:t>
            </a:r>
            <a:endParaRPr lang="en-US" sz="3600" kern="100" dirty="0">
              <a:solidFill>
                <a:srgbClr val="8F45C7"/>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Lorsqu'ils promulguèrent une loi pour piéger Daniel dans ses habitudes et ses régularités de prière, Daniel fut jeté dans la fosse aux lions.</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539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marL="342900" marR="0" lvl="0" indent="-342900" algn="just">
              <a:spcBef>
                <a:spcPts val="600"/>
              </a:spcBef>
              <a:spcAft>
                <a:spcPts val="0"/>
              </a:spcAft>
              <a:buFont typeface="Arial" panose="020B0604020202020204" pitchFamily="34" charset="0"/>
              <a:buChar char="•"/>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Lorsqu'on le sortit de la fosse aux lions, les faux législateurs furent jetés à sa place et la loi fut invalidée.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3600" kern="100" dirty="0">
                <a:solidFill>
                  <a:srgbClr val="8F45C7"/>
                </a:solidFill>
                <a:effectLst/>
                <a:latin typeface="Arial Rounded MT Bold" panose="020F0704030504030204" pitchFamily="34" charset="77"/>
                <a:ea typeface="Calibri" panose="020F0502020204030204" pitchFamily="34" charset="0"/>
                <a:cs typeface="Times New Roman" panose="02020603050405020304" pitchFamily="18" charset="0"/>
              </a:rPr>
              <a:t>Perplexe face à l'horreur de sa vision, Daniel se consacra naturellement à la prière pendant quelques jours afin d'obtenir des éclaircissements divins.</a:t>
            </a:r>
            <a:endParaRPr lang="en-US" sz="3600" kern="100" dirty="0">
              <a:solidFill>
                <a:srgbClr val="8F45C7"/>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Bien que Daniel sût que Dieu allait réagir d'une manière ou d'une autre, il ignorait si ses prières avaient provoqué un tel bouleversement dans le monde spirituel.</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13368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marL="342900" marR="0" lvl="0" indent="-342900" algn="just">
              <a:spcBef>
                <a:spcPts val="600"/>
              </a:spcBef>
              <a:spcAft>
                <a:spcPts val="0"/>
              </a:spcAft>
              <a:buFont typeface="Arial" panose="020B0604020202020204" pitchFamily="34" charset="0"/>
              <a:buChar char="•"/>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Dieu avait communiqué à Daniel la liste des événements qui marqueraient le cours de l'histoire humaine jusqu'à la fin des temps.</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3600" kern="100" dirty="0">
                <a:solidFill>
                  <a:srgbClr val="8F45C7"/>
                </a:solidFill>
                <a:effectLst/>
                <a:latin typeface="Arial Rounded MT Bold" panose="020F0704030504030204" pitchFamily="34" charset="77"/>
                <a:ea typeface="Calibri" panose="020F0502020204030204" pitchFamily="34" charset="0"/>
                <a:cs typeface="Times New Roman" panose="02020603050405020304" pitchFamily="18" charset="0"/>
              </a:rPr>
              <a:t>Daniel devait être informé des grands empires qui domineraient le monde avant la fin des temps.</a:t>
            </a:r>
            <a:endParaRPr lang="en-US" sz="3600" kern="100" dirty="0">
              <a:solidFill>
                <a:srgbClr val="8F45C7"/>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Avec une précision saisissante, la vision de Daniel décrivait l'ascension et la chute de tous les empires qui allaient succéder à son époque.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2785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Autofit/>
          </a:bodyPr>
          <a:lstStyle/>
          <a:p>
            <a:pPr algn="just">
              <a:spcBef>
                <a:spcPts val="600"/>
              </a:spcBef>
            </a:pP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LE COMBAT SPIRITUEL DANS LES AIRS</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Satan a tout fait pour empêcher que cette information ne parvienne aux humains.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Dans le chapitre 10 de Daniel, nous découvrons l'existence de royaumes spirituels qui contrôlent les mondes terrestres.</a:t>
            </a:r>
          </a:p>
          <a:p>
            <a:pPr marL="342900" marR="0" lvl="0" indent="-342900" algn="just">
              <a:spcBef>
                <a:spcPts val="600"/>
              </a:spcBef>
              <a:spcAft>
                <a:spcPts val="0"/>
              </a:spcAft>
              <a:buFont typeface="Arial" panose="020B0604020202020204" pitchFamily="34" charset="0"/>
              <a:buChar char="•"/>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0BE8E400-3037-DCFA-0471-32FECE990699}"/>
              </a:ext>
            </a:extLst>
          </p:cNvPr>
          <p:cNvSpPr txBox="1"/>
          <p:nvPr/>
        </p:nvSpPr>
        <p:spPr>
          <a:xfrm>
            <a:off x="2232212" y="3089692"/>
            <a:ext cx="4679576" cy="369332"/>
          </a:xfrm>
          <a:prstGeom prst="rect">
            <a:avLst/>
          </a:prstGeom>
          <a:noFill/>
        </p:spPr>
        <p:txBody>
          <a:bodyPr wrap="square">
            <a:spAutoFit/>
          </a:bodyPr>
          <a:lstStyle/>
          <a:p>
            <a:pPr marL="0" marR="0" algn="just">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9635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Autofit/>
          </a:bodyPr>
          <a:lstStyle/>
          <a:p>
            <a:pPr marL="342900" marR="0" lvl="0" indent="-342900" algn="just">
              <a:spcBef>
                <a:spcPts val="600"/>
              </a:spcBef>
              <a:spcAft>
                <a:spcPts val="0"/>
              </a:spcAft>
              <a:buFont typeface="Arial" panose="020B0604020202020204" pitchFamily="34" charset="0"/>
              <a:buChar char="•"/>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Nous apprenons que des forces maléfiques sont placées à des endroits stratégiques pour surveiller les affaires humaines.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Nous découvrons également comment Dieu répond à certaines prières urgentes.</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La vision de Daniel était hautement confidentielle.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0BE8E400-3037-DCFA-0471-32FECE990699}"/>
              </a:ext>
            </a:extLst>
          </p:cNvPr>
          <p:cNvSpPr txBox="1"/>
          <p:nvPr/>
        </p:nvSpPr>
        <p:spPr>
          <a:xfrm>
            <a:off x="2232212" y="3089692"/>
            <a:ext cx="4679576" cy="369332"/>
          </a:xfrm>
          <a:prstGeom prst="rect">
            <a:avLst/>
          </a:prstGeom>
          <a:noFill/>
        </p:spPr>
        <p:txBody>
          <a:bodyPr wrap="square">
            <a:spAutoFit/>
          </a:bodyPr>
          <a:lstStyle/>
          <a:p>
            <a:pPr marL="0" marR="0" algn="just">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9591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Autofit/>
          </a:bodyPr>
          <a:lstStyle/>
          <a:p>
            <a:pPr marL="342900" marR="0" lvl="0" indent="-342900" algn="just">
              <a:spcBef>
                <a:spcPts val="600"/>
              </a:spcBef>
              <a:spcAft>
                <a:spcPts val="0"/>
              </a:spcAft>
              <a:buFont typeface="Arial" panose="020B0604020202020204" pitchFamily="34" charset="0"/>
              <a:buChar char="•"/>
            </a:pPr>
            <a:r>
              <a:rPr lang="fr-FR" sz="3800" kern="100" dirty="0">
                <a:effectLst/>
                <a:latin typeface="Arial Rounded MT Bold" panose="020F0704030504030204" pitchFamily="34" charset="77"/>
                <a:ea typeface="Calibri" panose="020F0502020204030204" pitchFamily="34" charset="0"/>
                <a:cs typeface="Times New Roman" panose="02020603050405020304" pitchFamily="18" charset="0"/>
              </a:rPr>
              <a:t>Dieu a interdit à Daniel de révéler tous les détails de la vision avant l'heure.</a:t>
            </a:r>
            <a:endParaRPr lang="en-US" sz="3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38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Perplexe et alarmé par cette vision, Daniel avait besoin d'éclaircissements de la part de Dieu.</a:t>
            </a:r>
            <a:endParaRPr lang="en-US" sz="38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3800" kern="100" dirty="0">
                <a:effectLst/>
                <a:latin typeface="Arial Rounded MT Bold" panose="020F0704030504030204" pitchFamily="34" charset="77"/>
                <a:ea typeface="Calibri" panose="020F0502020204030204" pitchFamily="34" charset="0"/>
                <a:cs typeface="Times New Roman" panose="02020603050405020304" pitchFamily="18" charset="0"/>
              </a:rPr>
              <a:t>Daniel connaissait la discipline nécessaire pour attirer l'attention de Dieu sur les questions urgentes.</a:t>
            </a:r>
            <a:endParaRPr lang="en-US" sz="3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0BE8E400-3037-DCFA-0471-32FECE990699}"/>
              </a:ext>
            </a:extLst>
          </p:cNvPr>
          <p:cNvSpPr txBox="1"/>
          <p:nvPr/>
        </p:nvSpPr>
        <p:spPr>
          <a:xfrm>
            <a:off x="2232212" y="3089692"/>
            <a:ext cx="4679576" cy="369332"/>
          </a:xfrm>
          <a:prstGeom prst="rect">
            <a:avLst/>
          </a:prstGeom>
          <a:noFill/>
        </p:spPr>
        <p:txBody>
          <a:bodyPr wrap="square">
            <a:spAutoFit/>
          </a:bodyPr>
          <a:lstStyle/>
          <a:p>
            <a:pPr marL="0" marR="0" algn="just">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7013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Autofit/>
          </a:bodyPr>
          <a:lstStyle/>
          <a:p>
            <a:pPr marL="342900" marR="0" lvl="0" indent="-342900" algn="just">
              <a:spcBef>
                <a:spcPts val="600"/>
              </a:spcBef>
              <a:spcAft>
                <a:spcPts val="0"/>
              </a:spcAft>
              <a:buFont typeface="Arial" panose="020B0604020202020204" pitchFamily="34" charset="0"/>
              <a:buChar char="•"/>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Daniel entreprit un jeûne de trois semaines, un jeûne complet.</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Et voici que l'insistance de Daniel fut récompensée par la visite d'un ange glorieux sous une apparence humaine.</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Cette rencontre angélique était semblable à la vision du Christ glorifié de Jean dans l'Apocalypse.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0BE8E400-3037-DCFA-0471-32FECE990699}"/>
              </a:ext>
            </a:extLst>
          </p:cNvPr>
          <p:cNvSpPr txBox="1"/>
          <p:nvPr/>
        </p:nvSpPr>
        <p:spPr>
          <a:xfrm>
            <a:off x="2232212" y="3089692"/>
            <a:ext cx="4679576" cy="369332"/>
          </a:xfrm>
          <a:prstGeom prst="rect">
            <a:avLst/>
          </a:prstGeom>
          <a:noFill/>
        </p:spPr>
        <p:txBody>
          <a:bodyPr wrap="square">
            <a:spAutoFit/>
          </a:bodyPr>
          <a:lstStyle/>
          <a:p>
            <a:pPr marL="0" marR="0" algn="just">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4420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Autofit/>
          </a:bodyPr>
          <a:lstStyle/>
          <a:p>
            <a:pPr marL="0" marR="0" algn="just">
              <a:spcBef>
                <a:spcPts val="600"/>
              </a:spcBef>
              <a:spcAft>
                <a:spcPts val="0"/>
              </a:spcAft>
            </a:pP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Apocalypse 1:12-15 </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Je me retournai pour connaître quelle était la voix qui me parlait. Et, après m'être retourné, je vis sept chandeliers d'or,</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13 et, au milieu des sept chandeliers, quelqu'un qui ressemblait à un fils d'homme, vêtu d'une longue robe, et ayant une ceinture d'or sur la poitrine.</a:t>
            </a:r>
            <a:endParaRPr lang="en-US"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7856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Autofit/>
          </a:bodyPr>
          <a:lstStyle/>
          <a:p>
            <a:pPr marL="0" marR="0" algn="just">
              <a:spcBef>
                <a:spcPts val="600"/>
              </a:spcBef>
              <a:spcAft>
                <a:spcPts val="0"/>
              </a:spcAft>
            </a:pPr>
            <a:r>
              <a:rPr lang="fr-FR" sz="36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Apocalypse 1:12-15 </a:t>
            </a:r>
          </a:p>
          <a:p>
            <a:pPr marL="0" marR="0" algn="just">
              <a:spcBef>
                <a:spcPts val="600"/>
              </a:spcBef>
              <a:spcAft>
                <a:spcPts val="0"/>
              </a:spcAft>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14 Sa tête et ses cheveux étaient blancs comme de la laine blanche, comme de la neige; ses yeux étaient comme une flamme de feu;</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15 ses pieds étaient semblables à de l'airain ardent, comme s'il eût été embrasé dans une fournaise; et sa voix était comme le bruit de grandes eaux.</a:t>
            </a:r>
            <a:endParaRPr lang="en-US"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2160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Autofit/>
          </a:bodyPr>
          <a:lstStyle/>
          <a:p>
            <a:pPr marL="0" marR="0" indent="0" algn="just">
              <a:spcBef>
                <a:spcPts val="600"/>
              </a:spcBef>
              <a:spcAft>
                <a:spcPts val="0"/>
              </a:spcAft>
              <a:buNone/>
            </a:pPr>
            <a:r>
              <a:rPr lang="fr-FR" sz="36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LA VISION DE DANIEL</a:t>
            </a:r>
            <a:endParaRPr lang="en-US" sz="36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Daniel 10:7 Moi, Daniel, je vis seul la vision, et les hommes qui étaient avec moi ne la virent point, mais ils furent saisis d’une grande frayeur, et ils prirent la fuite pour se cacher.</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8 Je restai seul, et je vis cette grande vision ; les forces me manquèrent, mon visage changea de couleur et fut décomposé, et je perdis toute vigueur.</a:t>
            </a:r>
            <a:endParaRPr lang="en-US" sz="36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692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Autofit/>
          </a:bodyPr>
          <a:lstStyle/>
          <a:p>
            <a:pPr marL="342900" marR="0" lvl="0" indent="-342900" algn="just">
              <a:spcBef>
                <a:spcPts val="0"/>
              </a:spcBef>
              <a:spcAft>
                <a:spcPts val="0"/>
              </a:spcAft>
              <a:buFont typeface="Arial" panose="020B0604020202020204" pitchFamily="34" charset="0"/>
              <a:buChar char="•"/>
            </a:pPr>
            <a:r>
              <a:rPr lang="fr-FR" sz="36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Ceux qui entouraient Daniel pouvaient percevoir la présence de l'ange, mais seul Daniel l'entendit et le vit.</a:t>
            </a:r>
            <a:endParaRPr lang="en-US" sz="36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Nous avons toujours tendance à vouloir nous égaler avec les autres par rapport au degré de notre relation avec Dieu, oubliant que nous ne sommes pas tous sur la même longueur d'onde dans notre intimité avec Dieu.</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0107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Autofit/>
          </a:bodyPr>
          <a:lstStyle/>
          <a:p>
            <a:pPr marL="342900" marR="0" lvl="0" indent="-342900" algn="just">
              <a:spcBef>
                <a:spcPts val="0"/>
              </a:spcBef>
              <a:spcAft>
                <a:spcPts val="0"/>
              </a:spcAft>
              <a:buFont typeface="Arial" panose="020B0604020202020204" pitchFamily="34" charset="0"/>
              <a:buChar char="•"/>
            </a:pPr>
            <a:r>
              <a:rPr lang="fr-FR" sz="4800" kern="100" dirty="0">
                <a:effectLst/>
                <a:latin typeface="Arial Rounded MT Bold" panose="020F0704030504030204" pitchFamily="34" charset="77"/>
                <a:ea typeface="Calibri" panose="020F0502020204030204" pitchFamily="34" charset="0"/>
                <a:cs typeface="Times New Roman" panose="02020603050405020304" pitchFamily="18" charset="0"/>
              </a:rPr>
              <a:t>Paul a rencontré le même problème sur le chemin de Damas.</a:t>
            </a:r>
            <a:endParaRPr lang="en-US" sz="4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pPr>
            <a:r>
              <a:rPr lang="fr-FR" sz="48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Il fut aveuglé par la vision, tandis que ses compagnons en restèrent inconscients da la magnitude de son expérience avec Dieu.</a:t>
            </a:r>
            <a:endParaRPr lang="en-US" sz="48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0855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Autofit/>
          </a:bodyPr>
          <a:lstStyle/>
          <a:p>
            <a:pPr marL="0" marR="0" algn="just">
              <a:spcBef>
                <a:spcPts val="600"/>
              </a:spcBef>
              <a:spcAft>
                <a:spcPts val="0"/>
              </a:spcAft>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Daniel 10:10-11 </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Et voici, une main me toucha, et secoua mes genoux et mes mains.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11 Puis il me dit: Daniel, homme bien-aimé, sois attentif aux paroles que je vais te dire, et tiens-toi debout à la place où tu es; car je suis maintenant envoyé vers toi. Lorsqu'il m'eut ainsi parlé, je me tins debout en tremblant.</a:t>
            </a:r>
            <a:endParaRPr lang="en-US"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7574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Autofit/>
          </a:bodyPr>
          <a:lstStyle/>
          <a:p>
            <a:pPr marL="342900" marR="0" lvl="0" indent="-342900" algn="just">
              <a:spcBef>
                <a:spcPts val="600"/>
              </a:spcBef>
              <a:spcAft>
                <a:spcPts val="0"/>
              </a:spcAft>
              <a:buFont typeface="Arial" panose="020B0604020202020204" pitchFamily="34" charset="0"/>
              <a:buChar char="•"/>
            </a:pPr>
            <a:r>
              <a:rPr lang="fr-FR" sz="3800" kern="100" dirty="0">
                <a:effectLst/>
                <a:latin typeface="Arial Rounded MT Bold" panose="020F0704030504030204" pitchFamily="34" charset="77"/>
                <a:ea typeface="Calibri" panose="020F0502020204030204" pitchFamily="34" charset="0"/>
                <a:cs typeface="Times New Roman" panose="02020603050405020304" pitchFamily="18" charset="0"/>
              </a:rPr>
              <a:t>Quelle rencontre ! </a:t>
            </a:r>
            <a:endParaRPr lang="en-US" sz="3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3800" kern="100" dirty="0">
                <a:solidFill>
                  <a:srgbClr val="004FEE"/>
                </a:solidFill>
                <a:effectLst/>
                <a:latin typeface="Arial Rounded MT Bold" panose="020F0704030504030204" pitchFamily="34" charset="77"/>
                <a:ea typeface="Calibri" panose="020F0502020204030204" pitchFamily="34" charset="0"/>
                <a:cs typeface="Times New Roman" panose="02020603050405020304" pitchFamily="18" charset="0"/>
              </a:rPr>
              <a:t>L'être glorieux s'adressa à Daniel avec affection, sans insister sur sa supériorité.</a:t>
            </a:r>
            <a:endParaRPr lang="en-US" sz="3800" kern="100" dirty="0">
              <a:solidFill>
                <a:srgbClr val="004FEE"/>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3800" kern="100" dirty="0">
                <a:effectLst/>
                <a:latin typeface="Arial Rounded MT Bold" panose="020F0704030504030204" pitchFamily="34" charset="77"/>
                <a:ea typeface="Calibri" panose="020F0502020204030204" pitchFamily="34" charset="0"/>
                <a:cs typeface="Times New Roman" panose="02020603050405020304" pitchFamily="18" charset="0"/>
              </a:rPr>
              <a:t>Dieu tient à ce que nous cherchions à comprendre sa Parole.</a:t>
            </a:r>
          </a:p>
          <a:p>
            <a:pPr marL="342900" marR="0" lvl="0" indent="-342900" algn="just">
              <a:spcBef>
                <a:spcPts val="600"/>
              </a:spcBef>
              <a:spcAft>
                <a:spcPts val="0"/>
              </a:spcAft>
              <a:buFont typeface="Arial" panose="020B0604020202020204" pitchFamily="34" charset="0"/>
              <a:buChar char="•"/>
            </a:pPr>
            <a:r>
              <a:rPr lang="fr-FR" sz="3800" kern="100" dirty="0">
                <a:solidFill>
                  <a:srgbClr val="004FEE"/>
                </a:solidFill>
                <a:effectLst/>
                <a:latin typeface="Arial Rounded MT Bold" panose="020F0704030504030204" pitchFamily="34" charset="77"/>
                <a:ea typeface="Calibri" panose="020F0502020204030204" pitchFamily="34" charset="0"/>
                <a:cs typeface="Times New Roman" panose="02020603050405020304" pitchFamily="18" charset="0"/>
              </a:rPr>
              <a:t>Dieu envoya Philippe sur le chemin du désert car un eunuque de haut rang cherchait à comprendre les Écritures.</a:t>
            </a:r>
            <a:endParaRPr lang="en-US" sz="3800" kern="100" dirty="0">
              <a:solidFill>
                <a:srgbClr val="004FEE"/>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marL="342900" marR="0" lvl="0" indent="-342900" algn="just">
              <a:spcBef>
                <a:spcPts val="600"/>
              </a:spcBef>
              <a:spcAft>
                <a:spcPts val="0"/>
              </a:spcAft>
              <a:buFont typeface="Arial" panose="020B0604020202020204" pitchFamily="34" charset="0"/>
              <a:buChar char="•"/>
            </a:pPr>
            <a:r>
              <a:rPr lang="fr-FR" sz="3600" kern="100" dirty="0">
                <a:solidFill>
                  <a:srgbClr val="004FEE"/>
                </a:solidFill>
                <a:effectLst/>
                <a:latin typeface="Arial Rounded MT Bold" panose="020F0704030504030204" pitchFamily="34" charset="77"/>
                <a:ea typeface="Calibri" panose="020F0502020204030204" pitchFamily="34" charset="0"/>
                <a:cs typeface="Times New Roman" panose="02020603050405020304" pitchFamily="18" charset="0"/>
              </a:rPr>
              <a:t>Dieu dépêcha un ange de haut rang pour aider Daniel car ce dernier cherchait à comprendre ce que Dieu lui communiquait.</a:t>
            </a:r>
            <a:endParaRPr lang="en-US" sz="3600" kern="100" dirty="0">
              <a:solidFill>
                <a:srgbClr val="004FEE"/>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Dans les semaines à venir, nous allons dévoiler la vision glorieuse de Daniel et voir quelle est la place de notre génération dans le grand crescendo d'événements apocalyptiques qui dessinent le chemin de l'humanité avant la fin des temps.</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8343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marL="342900" marR="0" lvl="0" indent="-342900" algn="just">
              <a:spcBef>
                <a:spcPts val="600"/>
              </a:spcBef>
              <a:spcAft>
                <a:spcPts val="0"/>
              </a:spcAft>
              <a:buFont typeface="Arial" panose="020B0604020202020204" pitchFamily="34" charset="0"/>
              <a:buChar char="•"/>
            </a:pPr>
            <a:r>
              <a:rPr lang="fr-FR" sz="4800" kern="100" dirty="0">
                <a:effectLst/>
                <a:latin typeface="Arial Rounded MT Bold" panose="020F0704030504030204" pitchFamily="34" charset="77"/>
                <a:ea typeface="Calibri" panose="020F0502020204030204" pitchFamily="34" charset="0"/>
                <a:cs typeface="Times New Roman" panose="02020603050405020304" pitchFamily="18" charset="0"/>
              </a:rPr>
              <a:t>Les évènements qui s’actualisent maintenant dans cette guerre sans perception entre Israël, Iran, les États-Unis et les autres pays Arabes, cheminent vers les grandes visions de Daniel concernant la fin des temps.</a:t>
            </a:r>
            <a:endParaRPr lang="en-US" sz="4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3031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600"/>
              </a:spcBef>
              <a:spcAft>
                <a:spcPts val="0"/>
              </a:spcAft>
            </a:pPr>
            <a:r>
              <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CONCLUSION</a:t>
            </a:r>
          </a:p>
          <a:p>
            <a:pPr marL="342900" marR="0" lvl="0" indent="-342900" algn="just">
              <a:spcBef>
                <a:spcPts val="600"/>
              </a:spcBef>
              <a:spcAft>
                <a:spcPts val="0"/>
              </a:spcAft>
              <a:buFont typeface="Arial" panose="020B0604020202020204" pitchFamily="34" charset="0"/>
              <a:buChar char="•"/>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Ne sous-estimez jamais votre importance aux yeux de Dieu.</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Ne sous-estimez jamais l'hostilité des forces spirituelles qui rôdent au-dessus de nous.</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Ne cessez jamais de prier, même lorsqu'il semble que Dieu vous fait la sourde oreille.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7977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600"/>
              </a:spcBef>
              <a:spcAft>
                <a:spcPts val="0"/>
              </a:spcAft>
              <a:buFont typeface="Arial" panose="020B0604020202020204" pitchFamily="34" charset="0"/>
              <a:buChar char="•"/>
            </a:pPr>
            <a:r>
              <a:rPr lang="fr-FR" sz="4400" kern="100" dirty="0">
                <a:effectLst/>
                <a:latin typeface="Arial Rounded MT Bold" panose="020F0704030504030204" pitchFamily="34" charset="77"/>
                <a:ea typeface="Calibri" panose="020F0502020204030204" pitchFamily="34" charset="0"/>
                <a:cs typeface="Times New Roman" panose="02020603050405020304" pitchFamily="18" charset="0"/>
              </a:rPr>
              <a:t>Dieu connaît votre nom, votre adresse et sait où vous vous trouvez ; il vous trouvera au jour de sa visitation. La prière du juste a une grande efficace.</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4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Même si le diable est puissant, celui qui est en nous est plus grand que celui qui est dans le monde.</a:t>
            </a:r>
            <a:endParaRPr lang="en-US" sz="44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3887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600"/>
              </a:spcBef>
              <a:spcAft>
                <a:spcPts val="0"/>
              </a:spcAft>
              <a:buFont typeface="Arial" panose="020B0604020202020204" pitchFamily="34" charset="0"/>
              <a:buChar char="•"/>
            </a:pPr>
            <a:r>
              <a:rPr lang="fr-FR" sz="4400" kern="100" dirty="0">
                <a:effectLst/>
                <a:latin typeface="Arial Rounded MT Bold" panose="020F0704030504030204" pitchFamily="34" charset="77"/>
                <a:ea typeface="Calibri" panose="020F0502020204030204" pitchFamily="34" charset="0"/>
                <a:cs typeface="Times New Roman" panose="02020603050405020304" pitchFamily="18" charset="0"/>
              </a:rPr>
              <a:t>La semaine prochaine, nous verrons pourquoi cette vision était si importante pour que Dieu se fait tant de peine afin de donner cette explication à Daniel.</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4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Nous verrons que rien n'échappe à la connaissance de Dieu.</a:t>
            </a:r>
            <a:endParaRPr lang="en-US" sz="44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1318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600"/>
              </a:spcBef>
              <a:spcAft>
                <a:spcPts val="0"/>
              </a:spcAft>
              <a:buFont typeface="Arial" panose="020B0604020202020204" pitchFamily="34" charset="0"/>
              <a:buChar char="•"/>
            </a:pPr>
            <a:r>
              <a:rPr lang="fr-FR" sz="4400" kern="100" dirty="0">
                <a:effectLst/>
                <a:latin typeface="Arial Rounded MT Bold" panose="020F0704030504030204" pitchFamily="34" charset="77"/>
                <a:ea typeface="Calibri" panose="020F0502020204030204" pitchFamily="34" charset="0"/>
                <a:cs typeface="Times New Roman" panose="02020603050405020304" pitchFamily="18" charset="0"/>
              </a:rPr>
              <a:t>Qui s’élèvera à la royauté, qui sera empereur, qui montera et qui tombera, tout est entre les mains de Dieu.</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Arial" panose="020B0604020202020204" pitchFamily="34" charset="0"/>
              <a:buChar char="•"/>
            </a:pPr>
            <a:r>
              <a:rPr lang="fr-FR" sz="44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L'élévation ne vient ni du Nord, ni du Sud, ni de l'Est, mais du Seigneur.</a:t>
            </a:r>
            <a:endParaRPr lang="en-US" sz="44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r">
              <a:spcBef>
                <a:spcPts val="600"/>
              </a:spcBef>
              <a:spcAft>
                <a:spcPts val="0"/>
              </a:spcAft>
              <a:buFont typeface="Arial" panose="020B0604020202020204" pitchFamily="34" charset="0"/>
              <a:buChar char="•"/>
            </a:pPr>
            <a:r>
              <a:rPr lang="fr-FR" sz="4400" kern="100" dirty="0">
                <a:effectLst/>
                <a:latin typeface="Arial Rounded MT Bold" panose="020F0704030504030204" pitchFamily="34" charset="77"/>
                <a:ea typeface="Calibri" panose="020F0502020204030204" pitchFamily="34" charset="0"/>
                <a:cs typeface="Times New Roman" panose="02020603050405020304" pitchFamily="18" charset="0"/>
              </a:rPr>
              <a:t>Amen !</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5097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9:00PM -11:00AM</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a:t>
            </a:r>
          </a:p>
          <a:p>
            <a:pPr algn="ctr">
              <a:buNone/>
            </a:pPr>
            <a:r>
              <a:rPr lang="fr-FR" sz="4000" b="1" dirty="0">
                <a:solidFill>
                  <a:srgbClr val="FF0000"/>
                </a:solidFill>
              </a:rPr>
              <a:t>SECOND ENGLISH WORSHIP SERVICE </a:t>
            </a:r>
          </a:p>
          <a:p>
            <a:pPr algn="ctr">
              <a:buNone/>
            </a:pPr>
            <a:r>
              <a:rPr lang="fr-FR" sz="4000" b="1" dirty="0">
                <a:solidFill>
                  <a:srgbClr val="FF0000"/>
                </a:solidFill>
              </a:rPr>
              <a:t>9-11 AM </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4819</TotalTime>
  <Words>1723</Words>
  <Application>Microsoft Macintosh PowerPoint</Application>
  <PresentationFormat>On-screen Show (4:3)</PresentationFormat>
  <Paragraphs>106</Paragraphs>
  <Slides>33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Arial Rounded MT Bold</vt:lpstr>
      <vt:lpstr>Calibri</vt:lpstr>
      <vt:lpstr>Copperplate Gothic Bold</vt:lpstr>
      <vt:lpstr>Symbol</vt:lpstr>
      <vt:lpstr>Office Theme</vt:lpstr>
      <vt:lpstr>CHRIST THE ROCK CONGREGATION PRÉSENTE ÉTUDIONS LA BIBLE 129ÈME SESSION  ORATEUR: PASTEUR MARC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SEPT PAROLES DE LA CROIX</dc:title>
  <dc:creator>MARC EDOUARD SIMEON</dc:creator>
  <cp:lastModifiedBy>Marc Simeon</cp:lastModifiedBy>
  <cp:revision>87</cp:revision>
  <dcterms:created xsi:type="dcterms:W3CDTF">2022-04-14T16:00:03Z</dcterms:created>
  <dcterms:modified xsi:type="dcterms:W3CDTF">2026-03-04T17:29:19Z</dcterms:modified>
</cp:coreProperties>
</file>