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0"/>
  </p:notesMasterIdLst>
  <p:sldIdLst>
    <p:sldId id="256" r:id="rId2"/>
    <p:sldId id="667" r:id="rId3"/>
    <p:sldId id="3117" r:id="rId4"/>
    <p:sldId id="3207" r:id="rId5"/>
    <p:sldId id="3203" r:id="rId6"/>
    <p:sldId id="3208" r:id="rId7"/>
    <p:sldId id="3204" r:id="rId8"/>
    <p:sldId id="3209" r:id="rId9"/>
    <p:sldId id="3205" r:id="rId10"/>
    <p:sldId id="3210" r:id="rId11"/>
    <p:sldId id="3206" r:id="rId12"/>
    <p:sldId id="3211" r:id="rId13"/>
    <p:sldId id="3118" r:id="rId14"/>
    <p:sldId id="3212" r:id="rId15"/>
    <p:sldId id="3213" r:id="rId16"/>
    <p:sldId id="3214" r:id="rId17"/>
    <p:sldId id="3215" r:id="rId18"/>
    <p:sldId id="936" r:id="rId19"/>
    <p:sldId id="2662" r:id="rId20"/>
    <p:sldId id="3216" r:id="rId21"/>
    <p:sldId id="3217" r:id="rId22"/>
    <p:sldId id="3219" r:id="rId23"/>
    <p:sldId id="3158" r:id="rId24"/>
    <p:sldId id="3220" r:id="rId25"/>
    <p:sldId id="3221" r:id="rId26"/>
    <p:sldId id="3222" r:id="rId27"/>
    <p:sldId id="3223" r:id="rId28"/>
    <p:sldId id="1788" r:id="rId29"/>
    <p:sldId id="3023" r:id="rId30"/>
    <p:sldId id="3224" r:id="rId31"/>
    <p:sldId id="3225" r:id="rId32"/>
    <p:sldId id="3226" r:id="rId33"/>
    <p:sldId id="3227" r:id="rId34"/>
    <p:sldId id="3131" r:id="rId35"/>
    <p:sldId id="3201" r:id="rId36"/>
    <p:sldId id="3202" r:id="rId37"/>
    <p:sldId id="3228" r:id="rId38"/>
    <p:sldId id="3229" r:id="rId39"/>
    <p:sldId id="3230" r:id="rId40"/>
    <p:sldId id="3193" r:id="rId41"/>
    <p:sldId id="3231" r:id="rId42"/>
    <p:sldId id="3232" r:id="rId43"/>
    <p:sldId id="1716" r:id="rId44"/>
    <p:sldId id="2977" r:id="rId45"/>
    <p:sldId id="3233" r:id="rId46"/>
    <p:sldId id="3234" r:id="rId47"/>
    <p:sldId id="3138" r:id="rId48"/>
    <p:sldId id="3139" r:id="rId49"/>
    <p:sldId id="3140" r:id="rId50"/>
    <p:sldId id="3141" r:id="rId51"/>
    <p:sldId id="3142" r:id="rId52"/>
    <p:sldId id="3143" r:id="rId53"/>
    <p:sldId id="3235" r:id="rId54"/>
    <p:sldId id="3236" r:id="rId55"/>
    <p:sldId id="3238" r:id="rId56"/>
    <p:sldId id="3237" r:id="rId57"/>
    <p:sldId id="3239" r:id="rId58"/>
    <p:sldId id="3148" r:id="rId59"/>
    <p:sldId id="3149" r:id="rId60"/>
    <p:sldId id="3240" r:id="rId61"/>
    <p:sldId id="3241" r:id="rId62"/>
    <p:sldId id="3242" r:id="rId63"/>
    <p:sldId id="3243" r:id="rId64"/>
    <p:sldId id="3244" r:id="rId65"/>
    <p:sldId id="3245" r:id="rId66"/>
    <p:sldId id="3246" r:id="rId67"/>
    <p:sldId id="3247" r:id="rId68"/>
    <p:sldId id="3248" r:id="rId69"/>
    <p:sldId id="3249" r:id="rId70"/>
    <p:sldId id="3250" r:id="rId71"/>
    <p:sldId id="3251" r:id="rId72"/>
    <p:sldId id="3252" r:id="rId73"/>
    <p:sldId id="3253" r:id="rId74"/>
    <p:sldId id="3254" r:id="rId75"/>
    <p:sldId id="3255" r:id="rId76"/>
    <p:sldId id="3256" r:id="rId77"/>
    <p:sldId id="3257" r:id="rId78"/>
    <p:sldId id="3258" r:id="rId79"/>
    <p:sldId id="3259" r:id="rId80"/>
    <p:sldId id="3260" r:id="rId81"/>
    <p:sldId id="3261" r:id="rId82"/>
    <p:sldId id="3262" r:id="rId83"/>
    <p:sldId id="3263" r:id="rId84"/>
    <p:sldId id="3264" r:id="rId85"/>
    <p:sldId id="3265" r:id="rId86"/>
    <p:sldId id="3266" r:id="rId87"/>
    <p:sldId id="3267" r:id="rId88"/>
    <p:sldId id="3268" r:id="rId89"/>
    <p:sldId id="3269" r:id="rId90"/>
    <p:sldId id="3270" r:id="rId91"/>
    <p:sldId id="3271" r:id="rId92"/>
    <p:sldId id="3272" r:id="rId93"/>
    <p:sldId id="3273" r:id="rId94"/>
    <p:sldId id="3274" r:id="rId95"/>
    <p:sldId id="3275" r:id="rId96"/>
    <p:sldId id="3276" r:id="rId97"/>
    <p:sldId id="3277" r:id="rId98"/>
    <p:sldId id="3278" r:id="rId99"/>
    <p:sldId id="3279" r:id="rId100"/>
    <p:sldId id="3280" r:id="rId101"/>
    <p:sldId id="3281" r:id="rId102"/>
    <p:sldId id="3282" r:id="rId103"/>
    <p:sldId id="3283" r:id="rId104"/>
    <p:sldId id="3284" r:id="rId105"/>
    <p:sldId id="3285" r:id="rId106"/>
    <p:sldId id="3286" r:id="rId107"/>
    <p:sldId id="3287" r:id="rId108"/>
    <p:sldId id="3155" r:id="rId10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3300"/>
    <a:srgbClr val="009900"/>
    <a:srgbClr val="0033CC"/>
    <a:srgbClr val="460000"/>
    <a:srgbClr val="66FFFF"/>
    <a:srgbClr val="006600"/>
    <a:srgbClr val="000099"/>
    <a:srgbClr val="003300"/>
    <a:srgbClr val="FF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27" autoAdjust="0"/>
    <p:restoredTop sz="94530" autoAdjust="0"/>
  </p:normalViewPr>
  <p:slideViewPr>
    <p:cSldViewPr>
      <p:cViewPr varScale="1">
        <p:scale>
          <a:sx n="78" d="100"/>
          <a:sy n="78" d="100"/>
        </p:scale>
        <p:origin x="-145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2527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2527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2527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2527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2527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2527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2527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2527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2527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2527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2527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2527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2527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2527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2527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2527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2527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3/7/2026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3/7/2026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images6.fanpop.com/image/photos/33500000/Tulips-flowers-33551630-1024-76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0"/>
            <a:ext cx="7010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124200"/>
            <a:ext cx="6934200" cy="3505200"/>
          </a:xfr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003300"/>
                </a:solidFill>
                <a:latin typeface="Agency FB" pitchFamily="34" charset="0"/>
              </a:rPr>
              <a:t>MARCH 8</a:t>
            </a:r>
            <a:r>
              <a:rPr lang="en-US" sz="5400" b="1" baseline="30000" dirty="0" smtClean="0">
                <a:solidFill>
                  <a:srgbClr val="003300"/>
                </a:solidFill>
                <a:latin typeface="Agency FB" pitchFamily="34" charset="0"/>
              </a:rPr>
              <a:t>TH</a:t>
            </a:r>
            <a:r>
              <a:rPr lang="en-US" sz="5400" b="1" dirty="0" smtClean="0">
                <a:solidFill>
                  <a:srgbClr val="003300"/>
                </a:solidFill>
                <a:latin typeface="Agency FB" pitchFamily="34" charset="0"/>
              </a:rPr>
              <a:t> 2026</a:t>
            </a:r>
            <a:endParaRPr lang="en-US" sz="5400" b="1" dirty="0" smtClean="0">
              <a:solidFill>
                <a:srgbClr val="003300"/>
              </a:solidFill>
              <a:latin typeface="Agency FB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0033CC"/>
                </a:solidFill>
                <a:latin typeface="Agency FB" pitchFamily="34" charset="0"/>
              </a:rPr>
              <a:t>Lead </a:t>
            </a:r>
            <a:r>
              <a:rPr lang="en-US" sz="2800" b="1" dirty="0">
                <a:solidFill>
                  <a:srgbClr val="0033CC"/>
                </a:solidFill>
                <a:latin typeface="Agency FB" pitchFamily="34" charset="0"/>
              </a:rPr>
              <a:t>by </a:t>
            </a:r>
            <a:endParaRPr lang="en-US" sz="2800" b="1" dirty="0" smtClean="0">
              <a:solidFill>
                <a:srgbClr val="0033CC"/>
              </a:solidFill>
              <a:latin typeface="Agency FB" pitchFamily="34" charset="0"/>
            </a:endParaRPr>
          </a:p>
          <a:p>
            <a:pPr algn="ctr"/>
            <a:r>
              <a:rPr lang="en-US" sz="5400" b="1" dirty="0" err="1" smtClean="0">
                <a:solidFill>
                  <a:srgbClr val="460000"/>
                </a:solidFill>
                <a:latin typeface="Agency FB" pitchFamily="34" charset="0"/>
              </a:rPr>
              <a:t>Sr</a:t>
            </a:r>
            <a:r>
              <a:rPr lang="en-US" sz="5400" b="1" dirty="0" smtClean="0">
                <a:solidFill>
                  <a:srgbClr val="460000"/>
                </a:solidFill>
                <a:latin typeface="Agency FB" pitchFamily="34" charset="0"/>
              </a:rPr>
              <a:t> GUERDA JEAN BAPTISTE</a:t>
            </a:r>
            <a:endParaRPr lang="en-US" sz="5400" b="1" dirty="0">
              <a:solidFill>
                <a:srgbClr val="460000"/>
              </a:solidFill>
              <a:latin typeface="Agency FB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"/>
            <a:ext cx="2286000" cy="7017306"/>
          </a:xfrm>
          <a:prstGeom prst="rect">
            <a:avLst/>
          </a:prstGeom>
          <a:solidFill>
            <a:srgbClr val="FF669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@@@@@@@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@@@@@@@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@@@@@@@</a:t>
            </a:r>
            <a:r>
              <a:rPr lang="en-US" dirty="0">
                <a:solidFill>
                  <a:srgbClr val="FF00FF"/>
                </a:solidFill>
              </a:rPr>
              <a:t>@@@@@@@@@@@</a:t>
            </a:r>
            <a:r>
              <a:rPr lang="en-US" dirty="0">
                <a:solidFill>
                  <a:schemeClr val="bg1"/>
                </a:solidFill>
              </a:rPr>
              <a:t>@@@@@@@@@@@@@@@@@@@@@@@@@@@@@</a:t>
            </a:r>
            <a:r>
              <a:rPr lang="en-US" dirty="0">
                <a:solidFill>
                  <a:srgbClr val="FF00FF"/>
                </a:solidFill>
              </a:rPr>
              <a:t>@@@@@@@@@@@@@@@@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@@@@@@@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rgbClr val="99FF33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99FF33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endParaRPr lang="en-US" dirty="0">
              <a:solidFill>
                <a:srgbClr val="99FF3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460000"/>
                </a:solidFill>
              </a:rPr>
              <a:t>CHRIST THE ROCK CONGREGATION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rgbClr val="000099"/>
                </a:solidFill>
              </a:rPr>
              <a:t>WORSHIP SERVICE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7400" y="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2286000" cy="1523494"/>
          </a:xfrm>
          <a:prstGeom prst="rect">
            <a:avLst/>
          </a:prstGeom>
          <a:solidFill>
            <a:srgbClr val="FF66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100" b="1" dirty="0">
                <a:solidFill>
                  <a:schemeClr val="bg1"/>
                </a:solidFill>
              </a:rPr>
              <a:t>JESUS</a:t>
            </a:r>
          </a:p>
          <a:p>
            <a:pPr algn="ctr"/>
            <a:r>
              <a:rPr lang="en-US" sz="3100" b="1" dirty="0">
                <a:solidFill>
                  <a:schemeClr val="bg1"/>
                </a:solidFill>
              </a:rPr>
              <a:t>IS</a:t>
            </a:r>
          </a:p>
          <a:p>
            <a:pPr algn="ctr"/>
            <a:r>
              <a:rPr lang="en-US" sz="3100" b="1" dirty="0">
                <a:solidFill>
                  <a:schemeClr val="bg1"/>
                </a:solidFill>
              </a:rPr>
              <a:t>LORD!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>
            <a:lum bright="32000" contras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6699">
                  <a:tint val="66000"/>
                  <a:satMod val="160000"/>
                </a:srgbClr>
              </a:gs>
              <a:gs pos="50000">
                <a:srgbClr val="FF6699">
                  <a:tint val="44500"/>
                  <a:satMod val="160000"/>
                </a:srgbClr>
              </a:gs>
              <a:gs pos="100000">
                <a:srgbClr val="FF6699">
                  <a:tint val="23500"/>
                  <a:satMod val="160000"/>
                </a:srgbClr>
              </a:gs>
            </a:gsLst>
            <a:lin ang="8100000" scaled="1"/>
            <a:tileRect/>
          </a:gra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Bold" pitchFamily="34" charset="0"/>
              </a:rPr>
              <a:t>82.</a:t>
            </a: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 Je n’aurai point de disette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Bold" pitchFamily="34" charset="0"/>
              </a:rPr>
              <a:t>1.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Je n’aurai point de disette :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Christ est mon Berger.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Sous sa divine houlette,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Il n’est nul danger.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Dans ses riches pâturages,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Chaque jour nourri,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Sous de bienfaisants ombrages,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Je suis à l’abri</a:t>
            </a: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00CC">
                  <a:tint val="66000"/>
                  <a:satMod val="160000"/>
                </a:srgbClr>
              </a:gs>
              <a:gs pos="50000">
                <a:srgbClr val="0000CC">
                  <a:tint val="44500"/>
                  <a:satMod val="160000"/>
                </a:srgbClr>
              </a:gs>
              <a:gs pos="100000">
                <a:srgbClr val="0000CC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Bold" pitchFamily="34" charset="0"/>
              </a:rPr>
              <a:t>Refrain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Quel Berger tendre et fidèle !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Gardé dans sa main,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Le long du chemin,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Jusqu’en la vie éternelle,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À l’abri sous son aile,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Quel repos divin </a:t>
            </a: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!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Bold" pitchFamily="34" charset="0"/>
              </a:rPr>
              <a:t>2</a:t>
            </a:r>
            <a:r>
              <a:rPr lang="fr-FR" sz="4000" b="1" dirty="0" smtClean="0">
                <a:solidFill>
                  <a:schemeClr val="bg1"/>
                </a:solidFill>
                <a:latin typeface="Copperplate Gothic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Le long des aimables rives,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Des calmes ruisseaux,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Il me mène aux sources vives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Des paisibles eaux.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Il nourrit mon âme avide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Du céleste pain ;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En son nom l’Esprit me guide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Dans un sûr chemin</a:t>
            </a: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00CC">
                  <a:tint val="66000"/>
                  <a:satMod val="160000"/>
                </a:srgbClr>
              </a:gs>
              <a:gs pos="50000">
                <a:srgbClr val="0000CC">
                  <a:tint val="44500"/>
                  <a:satMod val="160000"/>
                </a:srgbClr>
              </a:gs>
              <a:gs pos="100000">
                <a:srgbClr val="0000CC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Bold" pitchFamily="34" charset="0"/>
              </a:rPr>
              <a:t>Refrain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Quel Berger tendre et fidèle !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Gardé dans sa main,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Le long du chemin,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Jusqu’en la vie éternelle,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À l’abri sous son aile,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Quel repos divin </a:t>
            </a: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!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Bold" pitchFamily="34" charset="0"/>
              </a:rPr>
              <a:t>3</a:t>
            </a:r>
            <a:r>
              <a:rPr lang="fr-FR" sz="4000" b="1" dirty="0" smtClean="0">
                <a:solidFill>
                  <a:schemeClr val="bg1"/>
                </a:solidFill>
                <a:latin typeface="Copperplate Gothic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Et dans la sombre vallée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Il est mon gardien ;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Sa grâce m’est assurée,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Je ne craindrai rien.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Sa présence et sa Parole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Chassent la frayeur,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Et sa houlette console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De toute douleur</a:t>
            </a: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00CC">
                  <a:tint val="66000"/>
                  <a:satMod val="160000"/>
                </a:srgbClr>
              </a:gs>
              <a:gs pos="50000">
                <a:srgbClr val="0000CC">
                  <a:tint val="44500"/>
                  <a:satMod val="160000"/>
                </a:srgbClr>
              </a:gs>
              <a:gs pos="100000">
                <a:srgbClr val="0000CC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Bold" pitchFamily="34" charset="0"/>
              </a:rPr>
              <a:t>Refrain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Quel Berger tendre et fidèle !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Gardé dans sa main,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Le long du chemin,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Jusqu’en la vie éternelle,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À l’abri sous son aile,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Quel repos divin </a:t>
            </a: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!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Bold" pitchFamily="34" charset="0"/>
              </a:rPr>
              <a:t>4</a:t>
            </a:r>
            <a:r>
              <a:rPr lang="fr-FR" sz="4000" b="1" dirty="0" smtClean="0">
                <a:solidFill>
                  <a:schemeClr val="bg1"/>
                </a:solidFill>
                <a:latin typeface="Copperplate Gothic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Près du Berger, point de crainte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De mes ennemis ;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Il dresse une table sainte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Où je suis admis.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Par lui ma coupe est remplie.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Divine faveur !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Son Esprit me sanctifie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Et garde mon cœur</a:t>
            </a: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00CC">
                  <a:tint val="66000"/>
                  <a:satMod val="160000"/>
                </a:srgbClr>
              </a:gs>
              <a:gs pos="50000">
                <a:srgbClr val="0000CC">
                  <a:tint val="44500"/>
                  <a:satMod val="160000"/>
                </a:srgbClr>
              </a:gs>
              <a:gs pos="100000">
                <a:srgbClr val="0000CC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Bold" pitchFamily="34" charset="0"/>
              </a:rPr>
              <a:t>Refrain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Quel Berger tendre et fidèle !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Gardé dans sa main,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Le long du chemin,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Jusqu’en la vie éternelle,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À l’abri sous son aile,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Quel repos divin </a:t>
            </a: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!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Bold" pitchFamily="34" charset="0"/>
              </a:rPr>
              <a:t>5</a:t>
            </a:r>
            <a:r>
              <a:rPr lang="fr-FR" sz="4000" b="1" dirty="0" smtClean="0">
                <a:solidFill>
                  <a:schemeClr val="bg1"/>
                </a:solidFill>
                <a:latin typeface="Copperplate Gothic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Sa grande miséricorde,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Son divin secours,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Ses riches biens, il m’accorde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Ainsi tous les jours.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Bientôt, ineffable grâce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Et félicité,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Dans son ciel, j’aurai ma place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Copperplate Gothic Bold" pitchFamily="34" charset="0"/>
              </a:rPr>
              <a:t>Pour l’éternité.</a:t>
            </a:r>
            <a:endParaRPr lang="en-US" sz="4000" dirty="0">
              <a:solidFill>
                <a:schemeClr val="bg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00CC">
                  <a:tint val="66000"/>
                  <a:satMod val="160000"/>
                </a:srgbClr>
              </a:gs>
              <a:gs pos="50000">
                <a:srgbClr val="0000CC">
                  <a:tint val="44500"/>
                  <a:satMod val="160000"/>
                </a:srgbClr>
              </a:gs>
              <a:gs pos="100000">
                <a:srgbClr val="0000CC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Bold" pitchFamily="34" charset="0"/>
              </a:rPr>
              <a:t>Refrain</a:t>
            </a:r>
            <a:endParaRPr lang="en-US" sz="40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Quel Berger tendre et fidèle !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Gardé dans sa main,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Le long du chemin,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Jusqu’en la vie éternelle,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À l’abri sous son aile,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Quel repos divin </a:t>
            </a: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Copperplate Gothic Bold" pitchFamily="34" charset="0"/>
              </a:rPr>
              <a:t>!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2000" b="1" dirty="0" smtClean="0">
                <a:solidFill>
                  <a:srgbClr val="C00000"/>
                </a:solidFill>
                <a:latin typeface="Arial Rounded MT Bold" pitchFamily="34" charset="0"/>
              </a:rPr>
              <a:t>36 KR REV-NS FOK MWEN DI OU</a:t>
            </a:r>
            <a:endParaRPr lang="en-US" sz="2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endParaRPr lang="en-US" sz="2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Fòk</a:t>
            </a: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 </a:t>
            </a: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mwen</a:t>
            </a: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 di ou </a:t>
            </a: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ki</a:t>
            </a: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 </a:t>
            </a: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kote</a:t>
            </a: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 Kris te </a:t>
            </a: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pranm</a:t>
            </a:r>
            <a:endParaRPr lang="en-US" sz="4000" b="1" dirty="0" smtClean="0">
              <a:solidFill>
                <a:srgbClr val="006600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Pou </a:t>
            </a: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pa</a:t>
            </a: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 </a:t>
            </a: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konprann</a:t>
            </a: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 </a:t>
            </a: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mwen</a:t>
            </a: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 te </a:t>
            </a: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fèt</a:t>
            </a: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 </a:t>
            </a: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moun</a:t>
            </a: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 de </a:t>
            </a: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byen</a:t>
            </a:r>
            <a:endParaRPr lang="en-US" sz="4000" b="1" dirty="0" smtClean="0">
              <a:solidFill>
                <a:srgbClr val="006600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Mwen</a:t>
            </a: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 t’</a:t>
            </a: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ap</a:t>
            </a: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 </a:t>
            </a: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neye</a:t>
            </a: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 nan </a:t>
            </a: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peche</a:t>
            </a: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 </a:t>
            </a: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lwen</a:t>
            </a: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 </a:t>
            </a: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Bondye</a:t>
            </a: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.</a:t>
            </a:r>
            <a:endParaRPr lang="en-US" sz="4000" b="1" dirty="0" smtClean="0">
              <a:solidFill>
                <a:srgbClr val="006600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Lamou</a:t>
            </a: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 </a:t>
            </a: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Jezu</a:t>
            </a: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 </a:t>
            </a: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fè</a:t>
            </a: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 </a:t>
            </a: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mwen</a:t>
            </a: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 gras, Li </a:t>
            </a:r>
            <a:r>
              <a:rPr lang="fr-FR" sz="4000" b="1" dirty="0" err="1" smtClean="0">
                <a:solidFill>
                  <a:srgbClr val="006600"/>
                </a:solidFill>
                <a:latin typeface="Agency FB" pitchFamily="34" charset="0"/>
              </a:rPr>
              <a:t>chwazi</a:t>
            </a:r>
            <a:r>
              <a:rPr lang="fr-FR" sz="4000" b="1" dirty="0" smtClean="0">
                <a:solidFill>
                  <a:srgbClr val="006600"/>
                </a:solidFill>
                <a:latin typeface="Agency FB" pitchFamily="34" charset="0"/>
              </a:rPr>
              <a:t>-m</a:t>
            </a:r>
            <a:endParaRPr lang="en-US" sz="4000" b="1" dirty="0" smtClean="0">
              <a:solidFill>
                <a:srgbClr val="006600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fr-FR" sz="3200" b="1" dirty="0" err="1" smtClean="0">
                <a:solidFill>
                  <a:srgbClr val="C00000"/>
                </a:solidFill>
                <a:latin typeface="Agency FB" pitchFamily="34" charset="0"/>
              </a:rPr>
              <a:t>Refren</a:t>
            </a:r>
            <a:endParaRPr lang="fr-FR" sz="3200" b="1" dirty="0" smtClean="0">
              <a:solidFill>
                <a:srgbClr val="C00000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pa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konnen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pou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kisa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Kris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renmenm</a:t>
            </a:r>
            <a:endParaRPr lang="en-US" sz="4400" b="1" dirty="0" smtClean="0">
              <a:solidFill>
                <a:srgbClr val="0000CC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Selman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wè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la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glwa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kouvri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,</a:t>
            </a:r>
            <a:endParaRPr lang="en-US" sz="4400" b="1" dirty="0" smtClean="0">
              <a:solidFill>
                <a:srgbClr val="0000CC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rgbClr val="0000CC"/>
                </a:solidFill>
                <a:latin typeface="Agency FB" pitchFamily="34" charset="0"/>
              </a:rPr>
              <a:t>Li </a:t>
            </a:r>
            <a:r>
              <a:rPr lang="en-US" sz="4400" b="1" dirty="0" err="1" smtClean="0">
                <a:solidFill>
                  <a:srgbClr val="0000CC"/>
                </a:solidFill>
                <a:latin typeface="Agency FB" pitchFamily="34" charset="0"/>
              </a:rPr>
              <a:t>plen</a:t>
            </a:r>
            <a:r>
              <a:rPr lang="en-US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400" b="1" dirty="0" err="1" smtClean="0">
                <a:solidFill>
                  <a:srgbClr val="0000CC"/>
                </a:solidFill>
                <a:latin typeface="Agency FB" pitchFamily="34" charset="0"/>
              </a:rPr>
              <a:t>kè</a:t>
            </a:r>
            <a:r>
              <a:rPr lang="en-US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400" b="1" dirty="0" err="1" smtClean="0">
                <a:solidFill>
                  <a:srgbClr val="0000CC"/>
                </a:solidFill>
                <a:latin typeface="Agency FB" pitchFamily="34" charset="0"/>
              </a:rPr>
              <a:t>sen</a:t>
            </a:r>
            <a:r>
              <a:rPr lang="en-US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400" b="1" dirty="0" err="1" smtClean="0">
                <a:solidFill>
                  <a:srgbClr val="0000CC"/>
                </a:solidFill>
                <a:latin typeface="Agency FB" pitchFamily="34" charset="0"/>
              </a:rPr>
              <a:t>yo</a:t>
            </a:r>
            <a:r>
              <a:rPr lang="en-US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400" b="1" dirty="0" err="1" smtClean="0">
                <a:solidFill>
                  <a:srgbClr val="0000CC"/>
                </a:solidFill>
                <a:latin typeface="Agency FB" pitchFamily="34" charset="0"/>
              </a:rPr>
              <a:t>ak</a:t>
            </a:r>
            <a:r>
              <a:rPr lang="en-US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400" b="1" dirty="0" err="1" smtClean="0">
                <a:solidFill>
                  <a:srgbClr val="0000CC"/>
                </a:solidFill>
                <a:latin typeface="Agency FB" pitchFamily="34" charset="0"/>
              </a:rPr>
              <a:t>lanmou</a:t>
            </a:r>
            <a:r>
              <a:rPr lang="en-US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400" b="1" dirty="0" err="1" smtClean="0">
                <a:solidFill>
                  <a:srgbClr val="0000CC"/>
                </a:solidFill>
                <a:latin typeface="Agency FB" pitchFamily="34" charset="0"/>
              </a:rPr>
              <a:t>pou</a:t>
            </a:r>
            <a:r>
              <a:rPr lang="en-US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4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en-US" sz="4400" b="1" dirty="0" smtClean="0">
                <a:solidFill>
                  <a:srgbClr val="0000CC"/>
                </a:solidFill>
                <a:latin typeface="Agency FB" pitchFamily="34" charset="0"/>
              </a:rPr>
              <a:t>,</a:t>
            </a:r>
          </a:p>
          <a:p>
            <a:pPr marL="0" indent="0" algn="ctr">
              <a:buNone/>
            </a:pP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san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pwoblèm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Kris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regle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tout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afè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-m.</a:t>
            </a:r>
            <a:endParaRPr lang="en-US" sz="4400" b="1" dirty="0" smtClean="0">
              <a:solidFill>
                <a:srgbClr val="0000CC"/>
              </a:solidFill>
              <a:latin typeface="Agency FB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fr-FR" sz="2800" dirty="0" smtClean="0">
                <a:solidFill>
                  <a:srgbClr val="006600"/>
                </a:solidFill>
                <a:latin typeface="Arial Rounded MT Bold" pitchFamily="34" charset="0"/>
              </a:rPr>
              <a:t>2</a:t>
            </a:r>
            <a:endParaRPr lang="en-US" sz="2800" dirty="0" smtClean="0">
              <a:solidFill>
                <a:srgbClr val="0066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Dyab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la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renmenm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pase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tout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lòt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peche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66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Yon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fwa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l’te vin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pou’l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degize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lavi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-m.</a:t>
            </a:r>
            <a:endParaRPr lang="en-US" sz="4000" dirty="0" smtClean="0">
              <a:solidFill>
                <a:srgbClr val="0066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Nan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feblès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, li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tap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fè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-m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kriminèl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,</a:t>
            </a:r>
            <a:endParaRPr lang="en-US" sz="4000" dirty="0" smtClean="0">
              <a:solidFill>
                <a:srgbClr val="0066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sove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-m sa se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yon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gran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mistè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66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C00000"/>
                </a:solidFill>
                <a:latin typeface="Agency FB" pitchFamily="34" charset="0"/>
              </a:rPr>
              <a:t>Refren</a:t>
            </a:r>
            <a:endParaRPr lang="en-US" sz="4000" b="1" dirty="0" smtClean="0">
              <a:solidFill>
                <a:srgbClr val="C00000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pa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konnen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pou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kisa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Kris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renmenm</a:t>
            </a:r>
            <a:endParaRPr lang="en-US" sz="4800" b="1" dirty="0" smtClean="0">
              <a:solidFill>
                <a:srgbClr val="0000CC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Selman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wè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la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glwa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li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kouvri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,</a:t>
            </a:r>
            <a:endParaRPr lang="en-US" sz="4800" b="1" dirty="0" smtClean="0">
              <a:solidFill>
                <a:srgbClr val="0000CC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gency FB" pitchFamily="34" charset="0"/>
              </a:rPr>
              <a:t>Li </a:t>
            </a:r>
            <a:r>
              <a:rPr lang="en-US" sz="4800" b="1" dirty="0" err="1" smtClean="0">
                <a:solidFill>
                  <a:srgbClr val="0000CC"/>
                </a:solidFill>
                <a:latin typeface="Agency FB" pitchFamily="34" charset="0"/>
              </a:rPr>
              <a:t>plen</a:t>
            </a:r>
            <a:r>
              <a:rPr lang="en-US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800" b="1" dirty="0" err="1" smtClean="0">
                <a:solidFill>
                  <a:srgbClr val="0000CC"/>
                </a:solidFill>
                <a:latin typeface="Agency FB" pitchFamily="34" charset="0"/>
              </a:rPr>
              <a:t>kè</a:t>
            </a:r>
            <a:r>
              <a:rPr lang="en-US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800" b="1" dirty="0" err="1" smtClean="0">
                <a:solidFill>
                  <a:srgbClr val="0000CC"/>
                </a:solidFill>
                <a:latin typeface="Agency FB" pitchFamily="34" charset="0"/>
              </a:rPr>
              <a:t>sen</a:t>
            </a:r>
            <a:r>
              <a:rPr lang="en-US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800" b="1" dirty="0" err="1" smtClean="0">
                <a:solidFill>
                  <a:srgbClr val="0000CC"/>
                </a:solidFill>
                <a:latin typeface="Agency FB" pitchFamily="34" charset="0"/>
              </a:rPr>
              <a:t>yo</a:t>
            </a:r>
            <a:r>
              <a:rPr lang="en-US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800" b="1" dirty="0" err="1" smtClean="0">
                <a:solidFill>
                  <a:srgbClr val="0000CC"/>
                </a:solidFill>
                <a:latin typeface="Agency FB" pitchFamily="34" charset="0"/>
              </a:rPr>
              <a:t>ak</a:t>
            </a:r>
            <a:r>
              <a:rPr lang="en-US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800" b="1" dirty="0" err="1" smtClean="0">
                <a:solidFill>
                  <a:srgbClr val="0000CC"/>
                </a:solidFill>
                <a:latin typeface="Agency FB" pitchFamily="34" charset="0"/>
              </a:rPr>
              <a:t>lanmou</a:t>
            </a:r>
            <a:r>
              <a:rPr lang="en-US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800" b="1" dirty="0" err="1" smtClean="0">
                <a:solidFill>
                  <a:srgbClr val="0000CC"/>
                </a:solidFill>
                <a:latin typeface="Agency FB" pitchFamily="34" charset="0"/>
              </a:rPr>
              <a:t>pou</a:t>
            </a:r>
            <a:r>
              <a:rPr lang="en-US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8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en-US" sz="4800" b="1" dirty="0" smtClean="0">
                <a:solidFill>
                  <a:srgbClr val="0000CC"/>
                </a:solidFill>
                <a:latin typeface="Agency FB" pitchFamily="34" charset="0"/>
              </a:rPr>
              <a:t>,</a:t>
            </a:r>
          </a:p>
          <a:p>
            <a:pPr marL="0" indent="0" algn="ctr">
              <a:buNone/>
            </a:pP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san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pwoblèm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Kris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regle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tout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afè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-m.</a:t>
            </a:r>
            <a:endParaRPr lang="en-US" sz="4800" b="1" dirty="0" smtClean="0">
              <a:solidFill>
                <a:srgbClr val="0000CC"/>
              </a:solidFill>
              <a:latin typeface="Agency FB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dirty="0" smtClean="0">
                <a:solidFill>
                  <a:srgbClr val="006600"/>
                </a:solidFill>
                <a:latin typeface="Arial Rounded MT Bold" pitchFamily="34" charset="0"/>
              </a:rPr>
              <a:t>3</a:t>
            </a:r>
            <a:endParaRPr lang="en-US" sz="2800" dirty="0" smtClean="0">
              <a:solidFill>
                <a:srgbClr val="0066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Se nan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fatra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Kris te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pranm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li lave-m</a:t>
            </a:r>
            <a:endParaRPr lang="en-US" sz="4000" dirty="0" smtClean="0">
              <a:solidFill>
                <a:srgbClr val="0066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000" dirty="0" smtClean="0">
                <a:solidFill>
                  <a:srgbClr val="006600"/>
                </a:solidFill>
                <a:latin typeface="Arial Rounded MT Bold" pitchFamily="34" charset="0"/>
              </a:rPr>
              <a:t>Li </a:t>
            </a:r>
            <a:r>
              <a:rPr lang="en-US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vi’n</a:t>
            </a:r>
            <a:r>
              <a:rPr lang="en-US" sz="4000" dirty="0" smtClean="0">
                <a:solidFill>
                  <a:srgbClr val="006600"/>
                </a:solidFill>
                <a:latin typeface="Arial Rounded MT Bold" pitchFamily="34" charset="0"/>
              </a:rPr>
              <a:t> mete-m </a:t>
            </a:r>
            <a:r>
              <a:rPr lang="en-US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nan</a:t>
            </a:r>
            <a:r>
              <a:rPr lang="en-US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pami</a:t>
            </a:r>
            <a:r>
              <a:rPr lang="en-US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moun</a:t>
            </a:r>
            <a:r>
              <a:rPr lang="en-US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sove</a:t>
            </a:r>
            <a:r>
              <a:rPr lang="en-US" sz="4000" dirty="0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006600"/>
                </a:solidFill>
                <a:latin typeface="Arial Narrow" pitchFamily="34" charset="0"/>
                <a:cs typeface="Arial" pitchFamily="34" charset="0"/>
              </a:rPr>
              <a:t>Eske</a:t>
            </a:r>
            <a:r>
              <a:rPr lang="fr-FR" sz="4000" b="1" dirty="0" smtClean="0">
                <a:solidFill>
                  <a:srgbClr val="006600"/>
                </a:solidFill>
                <a:latin typeface="Arial Narrow" pitchFamily="34" charset="0"/>
                <a:cs typeface="Arial" pitchFamily="34" charset="0"/>
              </a:rPr>
              <a:t> m’</a:t>
            </a:r>
            <a:r>
              <a:rPr lang="fr-FR" sz="4000" b="1" dirty="0" err="1" smtClean="0">
                <a:solidFill>
                  <a:srgbClr val="006600"/>
                </a:solidFill>
                <a:latin typeface="Arial Narrow" pitchFamily="34" charset="0"/>
                <a:cs typeface="Arial" pitchFamily="34" charset="0"/>
              </a:rPr>
              <a:t>pa</a:t>
            </a:r>
            <a:r>
              <a:rPr lang="fr-FR" sz="4000" b="1" dirty="0" smtClean="0">
                <a:solidFill>
                  <a:srgbClr val="0066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fr-FR" sz="4000" b="1" dirty="0" err="1" smtClean="0">
                <a:solidFill>
                  <a:srgbClr val="006600"/>
                </a:solidFill>
                <a:latin typeface="Arial Narrow" pitchFamily="34" charset="0"/>
                <a:cs typeface="Arial" pitchFamily="34" charset="0"/>
              </a:rPr>
              <a:t>dwe</a:t>
            </a:r>
            <a:r>
              <a:rPr lang="fr-FR" sz="4000" b="1" dirty="0" smtClean="0">
                <a:solidFill>
                  <a:srgbClr val="0066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fr-FR" sz="4000" b="1" dirty="0" err="1" smtClean="0">
                <a:solidFill>
                  <a:srgbClr val="006600"/>
                </a:solidFill>
                <a:latin typeface="Arial Narrow" pitchFamily="34" charset="0"/>
                <a:cs typeface="Arial" pitchFamily="34" charset="0"/>
              </a:rPr>
              <a:t>renmen</a:t>
            </a:r>
            <a:r>
              <a:rPr lang="fr-FR" sz="4000" b="1" dirty="0" smtClean="0">
                <a:solidFill>
                  <a:srgbClr val="006600"/>
                </a:solidFill>
                <a:latin typeface="Arial Narrow" pitchFamily="34" charset="0"/>
                <a:cs typeface="Arial" pitchFamily="34" charset="0"/>
              </a:rPr>
              <a:t> bon </a:t>
            </a:r>
            <a:r>
              <a:rPr lang="fr-FR" sz="4000" b="1" dirty="0" err="1" smtClean="0">
                <a:solidFill>
                  <a:srgbClr val="006600"/>
                </a:solidFill>
                <a:latin typeface="Arial Narrow" pitchFamily="34" charset="0"/>
                <a:cs typeface="Arial" pitchFamily="34" charset="0"/>
              </a:rPr>
              <a:t>Sovè</a:t>
            </a:r>
            <a:r>
              <a:rPr lang="fr-FR" sz="4000" b="1" dirty="0" smtClean="0">
                <a:solidFill>
                  <a:srgbClr val="006600"/>
                </a:solidFill>
                <a:latin typeface="Arial Narrow" pitchFamily="34" charset="0"/>
                <a:cs typeface="Arial" pitchFamily="34" charset="0"/>
              </a:rPr>
              <a:t> sa-a?</a:t>
            </a:r>
            <a:endParaRPr lang="en-US" sz="4000" b="1" dirty="0" smtClean="0">
              <a:solidFill>
                <a:srgbClr val="006600"/>
              </a:solidFill>
              <a:latin typeface="Arial Narrow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An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verite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wi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pou Kris ou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mouri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66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C00000"/>
                </a:solidFill>
                <a:latin typeface="Agency FB" pitchFamily="34" charset="0"/>
              </a:rPr>
              <a:t>Refren</a:t>
            </a:r>
            <a:endParaRPr lang="en-US" sz="4000" b="1" dirty="0" smtClean="0">
              <a:solidFill>
                <a:srgbClr val="C00000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fr-FR" sz="40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gency FB" pitchFamily="34" charset="0"/>
              </a:rPr>
              <a:t>pa</a:t>
            </a:r>
            <a:r>
              <a:rPr lang="fr-FR" sz="40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gency FB" pitchFamily="34" charset="0"/>
              </a:rPr>
              <a:t>konnen</a:t>
            </a:r>
            <a:r>
              <a:rPr lang="fr-FR" sz="4000" b="1" dirty="0" smtClean="0">
                <a:solidFill>
                  <a:srgbClr val="0000CC"/>
                </a:solidFill>
                <a:latin typeface="Agency FB" pitchFamily="34" charset="0"/>
              </a:rPr>
              <a:t> pou </a:t>
            </a:r>
            <a:r>
              <a:rPr lang="fr-FR" sz="4000" b="1" dirty="0" err="1" smtClean="0">
                <a:solidFill>
                  <a:srgbClr val="0000CC"/>
                </a:solidFill>
                <a:latin typeface="Agency FB" pitchFamily="34" charset="0"/>
              </a:rPr>
              <a:t>kisa</a:t>
            </a:r>
            <a:r>
              <a:rPr lang="fr-FR" sz="4000" b="1" dirty="0" smtClean="0">
                <a:solidFill>
                  <a:srgbClr val="0000CC"/>
                </a:solidFill>
                <a:latin typeface="Agency FB" pitchFamily="34" charset="0"/>
              </a:rPr>
              <a:t> Kris </a:t>
            </a:r>
            <a:r>
              <a:rPr lang="fr-FR" sz="4000" b="1" dirty="0" err="1" smtClean="0">
                <a:solidFill>
                  <a:srgbClr val="0000CC"/>
                </a:solidFill>
                <a:latin typeface="Agency FB" pitchFamily="34" charset="0"/>
              </a:rPr>
              <a:t>renmenm</a:t>
            </a:r>
            <a:endParaRPr lang="en-US" sz="4000" b="1" dirty="0" smtClean="0">
              <a:solidFill>
                <a:srgbClr val="0000CC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gency FB" pitchFamily="34" charset="0"/>
              </a:rPr>
              <a:t>Selman</a:t>
            </a:r>
            <a:r>
              <a:rPr lang="fr-FR" sz="40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fr-FR" sz="40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gency FB" pitchFamily="34" charset="0"/>
              </a:rPr>
              <a:t>wè</a:t>
            </a:r>
            <a:r>
              <a:rPr lang="fr-FR" sz="4000" b="1" dirty="0" smtClean="0">
                <a:solidFill>
                  <a:srgbClr val="0000CC"/>
                </a:solidFill>
                <a:latin typeface="Agency FB" pitchFamily="34" charset="0"/>
              </a:rPr>
              <a:t> la </a:t>
            </a:r>
            <a:r>
              <a:rPr lang="fr-FR" sz="4000" b="1" dirty="0" err="1" smtClean="0">
                <a:solidFill>
                  <a:srgbClr val="0000CC"/>
                </a:solidFill>
                <a:latin typeface="Agency FB" pitchFamily="34" charset="0"/>
              </a:rPr>
              <a:t>glwa</a:t>
            </a:r>
            <a:r>
              <a:rPr lang="fr-FR" sz="4000" b="1" dirty="0" smtClean="0">
                <a:solidFill>
                  <a:srgbClr val="0000CC"/>
                </a:solidFill>
                <a:latin typeface="Agency FB" pitchFamily="34" charset="0"/>
              </a:rPr>
              <a:t> li </a:t>
            </a:r>
            <a:r>
              <a:rPr lang="fr-FR" sz="4000" b="1" dirty="0" err="1" smtClean="0">
                <a:solidFill>
                  <a:srgbClr val="0000CC"/>
                </a:solidFill>
                <a:latin typeface="Agency FB" pitchFamily="34" charset="0"/>
              </a:rPr>
              <a:t>kouvri</a:t>
            </a:r>
            <a:r>
              <a:rPr lang="fr-FR" sz="40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fr-FR" sz="4000" b="1" dirty="0" smtClean="0">
                <a:solidFill>
                  <a:srgbClr val="0000CC"/>
                </a:solidFill>
                <a:latin typeface="Agency FB" pitchFamily="34" charset="0"/>
              </a:rPr>
              <a:t>,</a:t>
            </a:r>
            <a:endParaRPr lang="en-US" sz="4000" b="1" dirty="0" smtClean="0">
              <a:solidFill>
                <a:srgbClr val="0000CC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en-US" sz="4000" b="1" dirty="0" smtClean="0">
                <a:solidFill>
                  <a:srgbClr val="0000CC"/>
                </a:solidFill>
                <a:latin typeface="Agency FB" pitchFamily="34" charset="0"/>
              </a:rPr>
              <a:t>Li </a:t>
            </a:r>
            <a:r>
              <a:rPr lang="en-US" sz="4000" b="1" dirty="0" err="1" smtClean="0">
                <a:solidFill>
                  <a:srgbClr val="0000CC"/>
                </a:solidFill>
                <a:latin typeface="Agency FB" pitchFamily="34" charset="0"/>
              </a:rPr>
              <a:t>plen</a:t>
            </a:r>
            <a:r>
              <a:rPr lang="en-US" sz="40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000" b="1" dirty="0" err="1" smtClean="0">
                <a:solidFill>
                  <a:srgbClr val="0000CC"/>
                </a:solidFill>
                <a:latin typeface="Agency FB" pitchFamily="34" charset="0"/>
              </a:rPr>
              <a:t>kè</a:t>
            </a:r>
            <a:r>
              <a:rPr lang="en-US" sz="40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000" b="1" dirty="0" err="1" smtClean="0">
                <a:solidFill>
                  <a:srgbClr val="0000CC"/>
                </a:solidFill>
                <a:latin typeface="Agency FB" pitchFamily="34" charset="0"/>
              </a:rPr>
              <a:t>sen</a:t>
            </a:r>
            <a:r>
              <a:rPr lang="en-US" sz="40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000" b="1" dirty="0" err="1" smtClean="0">
                <a:solidFill>
                  <a:srgbClr val="0000CC"/>
                </a:solidFill>
                <a:latin typeface="Agency FB" pitchFamily="34" charset="0"/>
              </a:rPr>
              <a:t>yo</a:t>
            </a:r>
            <a:r>
              <a:rPr lang="en-US" sz="40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000" b="1" dirty="0" err="1" smtClean="0">
                <a:solidFill>
                  <a:srgbClr val="0000CC"/>
                </a:solidFill>
                <a:latin typeface="Agency FB" pitchFamily="34" charset="0"/>
              </a:rPr>
              <a:t>ak</a:t>
            </a:r>
            <a:r>
              <a:rPr lang="en-US" sz="40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000" b="1" dirty="0" err="1" smtClean="0">
                <a:solidFill>
                  <a:srgbClr val="0000CC"/>
                </a:solidFill>
                <a:latin typeface="Agency FB" pitchFamily="34" charset="0"/>
              </a:rPr>
              <a:t>lanmou</a:t>
            </a:r>
            <a:r>
              <a:rPr lang="en-US" sz="40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000" b="1" dirty="0" err="1" smtClean="0">
                <a:solidFill>
                  <a:srgbClr val="0000CC"/>
                </a:solidFill>
                <a:latin typeface="Agency FB" pitchFamily="34" charset="0"/>
              </a:rPr>
              <a:t>pou</a:t>
            </a:r>
            <a:r>
              <a:rPr lang="en-US" sz="40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0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en-US" sz="4000" b="1" dirty="0" smtClean="0">
                <a:solidFill>
                  <a:srgbClr val="0000CC"/>
                </a:solidFill>
                <a:latin typeface="Agency FB" pitchFamily="34" charset="0"/>
              </a:rPr>
              <a:t>,</a:t>
            </a: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fr-FR" sz="40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gency FB" pitchFamily="34" charset="0"/>
              </a:rPr>
              <a:t>san</a:t>
            </a:r>
            <a:r>
              <a:rPr lang="fr-FR" sz="40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gency FB" pitchFamily="34" charset="0"/>
              </a:rPr>
              <a:t>pwoblèm</a:t>
            </a:r>
            <a:r>
              <a:rPr lang="fr-FR" sz="4000" b="1" dirty="0" smtClean="0">
                <a:solidFill>
                  <a:srgbClr val="0000CC"/>
                </a:solidFill>
                <a:latin typeface="Agency FB" pitchFamily="34" charset="0"/>
              </a:rPr>
              <a:t> Kris </a:t>
            </a:r>
            <a:r>
              <a:rPr lang="fr-FR" sz="4000" b="1" dirty="0" err="1" smtClean="0">
                <a:solidFill>
                  <a:srgbClr val="0000CC"/>
                </a:solidFill>
                <a:latin typeface="Agency FB" pitchFamily="34" charset="0"/>
              </a:rPr>
              <a:t>regle</a:t>
            </a:r>
            <a:r>
              <a:rPr lang="fr-FR" sz="4000" b="1" dirty="0" smtClean="0">
                <a:solidFill>
                  <a:srgbClr val="0000CC"/>
                </a:solidFill>
                <a:latin typeface="Agency FB" pitchFamily="34" charset="0"/>
              </a:rPr>
              <a:t> tout </a:t>
            </a:r>
            <a:r>
              <a:rPr lang="fr-FR" sz="4000" b="1" dirty="0" err="1" smtClean="0">
                <a:solidFill>
                  <a:srgbClr val="0000CC"/>
                </a:solidFill>
                <a:latin typeface="Agency FB" pitchFamily="34" charset="0"/>
              </a:rPr>
              <a:t>afè</a:t>
            </a:r>
            <a:r>
              <a:rPr lang="fr-FR" sz="4000" b="1" dirty="0" smtClean="0">
                <a:solidFill>
                  <a:srgbClr val="0000CC"/>
                </a:solidFill>
                <a:latin typeface="Agency FB" pitchFamily="34" charset="0"/>
              </a:rPr>
              <a:t>-m.</a:t>
            </a:r>
            <a:endParaRPr lang="en-US" sz="4000" b="1" dirty="0" smtClean="0">
              <a:solidFill>
                <a:srgbClr val="0000CC"/>
              </a:solidFill>
              <a:latin typeface="Agency FB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fr-FR" sz="2800" dirty="0" smtClean="0">
                <a:solidFill>
                  <a:srgbClr val="006600"/>
                </a:solidFill>
                <a:latin typeface="Arial Rounded MT Bold" pitchFamily="34" charset="0"/>
              </a:rPr>
              <a:t>4</a:t>
            </a:r>
            <a:endParaRPr lang="en-US" sz="2800" dirty="0" smtClean="0">
              <a:solidFill>
                <a:srgbClr val="0066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Gen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lot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bagay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ki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fè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-m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kontan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tout tan,</a:t>
            </a:r>
            <a:endParaRPr lang="en-US" sz="4000" dirty="0" smtClean="0">
              <a:solidFill>
                <a:srgbClr val="0066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Se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lè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-m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sonje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moun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isiba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66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Peyi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se nan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syèl</a:t>
            </a:r>
            <a:r>
              <a:rPr lang="fr-FR" sz="4000" dirty="0" smtClean="0">
                <a:solidFill>
                  <a:srgbClr val="006600"/>
                </a:solidFill>
                <a:latin typeface="Arial Rounded MT Bold" pitchFamily="34" charset="0"/>
              </a:rPr>
              <a:t> kot </a:t>
            </a:r>
            <a:r>
              <a:rPr lang="fr-FR" sz="4000" dirty="0" err="1" smtClean="0">
                <a:solidFill>
                  <a:srgbClr val="006600"/>
                </a:solidFill>
                <a:latin typeface="Arial Rounded MT Bold" pitchFamily="34" charset="0"/>
              </a:rPr>
              <a:t>BonDye</a:t>
            </a:r>
            <a:endParaRPr lang="en-US" sz="4000" dirty="0" smtClean="0">
              <a:solidFill>
                <a:srgbClr val="0066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900" dirty="0" err="1" smtClean="0">
                <a:solidFill>
                  <a:srgbClr val="006600"/>
                </a:solidFill>
                <a:latin typeface="Arial Rounded MT Bold" pitchFamily="34" charset="0"/>
              </a:rPr>
              <a:t>Mwen</a:t>
            </a:r>
            <a:r>
              <a:rPr lang="fr-FR" sz="39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3900" dirty="0" err="1" smtClean="0">
                <a:solidFill>
                  <a:srgbClr val="006600"/>
                </a:solidFill>
                <a:latin typeface="Arial Rounded MT Bold" pitchFamily="34" charset="0"/>
              </a:rPr>
              <a:t>opilan</a:t>
            </a:r>
            <a:r>
              <a:rPr lang="fr-FR" sz="3900" dirty="0" smtClean="0">
                <a:solidFill>
                  <a:srgbClr val="006600"/>
                </a:solidFill>
                <a:latin typeface="Arial Rounded MT Bold" pitchFamily="34" charset="0"/>
              </a:rPr>
              <a:t>, </a:t>
            </a:r>
            <a:r>
              <a:rPr lang="fr-FR" sz="3900" dirty="0" err="1" smtClean="0">
                <a:solidFill>
                  <a:srgbClr val="006600"/>
                </a:solidFill>
                <a:latin typeface="Arial Rounded MT Bold" pitchFamily="34" charset="0"/>
              </a:rPr>
              <a:t>Sovè</a:t>
            </a:r>
            <a:r>
              <a:rPr lang="fr-FR" sz="3900" dirty="0" smtClean="0">
                <a:solidFill>
                  <a:srgbClr val="006600"/>
                </a:solidFill>
                <a:latin typeface="Arial Rounded MT Bold" pitchFamily="34" charset="0"/>
              </a:rPr>
              <a:t>-m </a:t>
            </a:r>
            <a:r>
              <a:rPr lang="fr-FR" sz="3900" dirty="0" err="1" smtClean="0">
                <a:solidFill>
                  <a:srgbClr val="006600"/>
                </a:solidFill>
                <a:latin typeface="Arial Rounded MT Bold" pitchFamily="34" charset="0"/>
              </a:rPr>
              <a:t>pral</a:t>
            </a:r>
            <a:r>
              <a:rPr lang="fr-FR" sz="3900" dirty="0" smtClean="0">
                <a:solidFill>
                  <a:srgbClr val="006600"/>
                </a:solidFill>
                <a:latin typeface="Arial Rounded MT Bold" pitchFamily="34" charset="0"/>
              </a:rPr>
              <a:t> vin </a:t>
            </a:r>
            <a:r>
              <a:rPr lang="fr-FR" sz="3900" dirty="0" err="1" smtClean="0">
                <a:solidFill>
                  <a:srgbClr val="006600"/>
                </a:solidFill>
                <a:latin typeface="Arial Rounded MT Bold" pitchFamily="34" charset="0"/>
              </a:rPr>
              <a:t>chache</a:t>
            </a:r>
            <a:r>
              <a:rPr lang="fr-FR" sz="3900" dirty="0" smtClean="0">
                <a:solidFill>
                  <a:srgbClr val="006600"/>
                </a:solidFill>
                <a:latin typeface="Arial Rounded MT Bold" pitchFamily="34" charset="0"/>
              </a:rPr>
              <a:t>-m.</a:t>
            </a:r>
            <a:endParaRPr lang="en-US" sz="3900" dirty="0" smtClean="0">
              <a:solidFill>
                <a:srgbClr val="0066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C00000"/>
                </a:solidFill>
                <a:latin typeface="Agency FB" pitchFamily="34" charset="0"/>
              </a:rPr>
              <a:t>Refren</a:t>
            </a:r>
            <a:endParaRPr lang="en-US" sz="4000" b="1" dirty="0" smtClean="0">
              <a:solidFill>
                <a:srgbClr val="C00000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pa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konnen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pou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kisa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Kris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renmenm</a:t>
            </a:r>
            <a:endParaRPr lang="en-US" sz="4800" b="1" dirty="0" smtClean="0">
              <a:solidFill>
                <a:srgbClr val="0000CC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Selman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wè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la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glwa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li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kouvri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,</a:t>
            </a:r>
            <a:endParaRPr lang="en-US" sz="4800" b="1" dirty="0" smtClean="0">
              <a:solidFill>
                <a:srgbClr val="0000CC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Agency FB" pitchFamily="34" charset="0"/>
              </a:rPr>
              <a:t>Li </a:t>
            </a:r>
            <a:r>
              <a:rPr lang="en-US" sz="4800" b="1" dirty="0" err="1" smtClean="0">
                <a:solidFill>
                  <a:srgbClr val="0000CC"/>
                </a:solidFill>
                <a:latin typeface="Agency FB" pitchFamily="34" charset="0"/>
              </a:rPr>
              <a:t>plen</a:t>
            </a:r>
            <a:r>
              <a:rPr lang="en-US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800" b="1" dirty="0" err="1" smtClean="0">
                <a:solidFill>
                  <a:srgbClr val="0000CC"/>
                </a:solidFill>
                <a:latin typeface="Agency FB" pitchFamily="34" charset="0"/>
              </a:rPr>
              <a:t>kè</a:t>
            </a:r>
            <a:r>
              <a:rPr lang="en-US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800" b="1" dirty="0" err="1" smtClean="0">
                <a:solidFill>
                  <a:srgbClr val="0000CC"/>
                </a:solidFill>
                <a:latin typeface="Agency FB" pitchFamily="34" charset="0"/>
              </a:rPr>
              <a:t>sen</a:t>
            </a:r>
            <a:r>
              <a:rPr lang="en-US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800" b="1" dirty="0" err="1" smtClean="0">
                <a:solidFill>
                  <a:srgbClr val="0000CC"/>
                </a:solidFill>
                <a:latin typeface="Agency FB" pitchFamily="34" charset="0"/>
              </a:rPr>
              <a:t>yo</a:t>
            </a:r>
            <a:r>
              <a:rPr lang="en-US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800" b="1" dirty="0" err="1" smtClean="0">
                <a:solidFill>
                  <a:srgbClr val="0000CC"/>
                </a:solidFill>
                <a:latin typeface="Agency FB" pitchFamily="34" charset="0"/>
              </a:rPr>
              <a:t>ak</a:t>
            </a:r>
            <a:r>
              <a:rPr lang="en-US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800" b="1" dirty="0" err="1" smtClean="0">
                <a:solidFill>
                  <a:srgbClr val="0000CC"/>
                </a:solidFill>
                <a:latin typeface="Agency FB" pitchFamily="34" charset="0"/>
              </a:rPr>
              <a:t>lanmou</a:t>
            </a:r>
            <a:r>
              <a:rPr lang="en-US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800" b="1" dirty="0" err="1" smtClean="0">
                <a:solidFill>
                  <a:srgbClr val="0000CC"/>
                </a:solidFill>
                <a:latin typeface="Agency FB" pitchFamily="34" charset="0"/>
              </a:rPr>
              <a:t>pou</a:t>
            </a:r>
            <a:r>
              <a:rPr lang="en-US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8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en-US" sz="4800" b="1" dirty="0" smtClean="0">
                <a:solidFill>
                  <a:srgbClr val="0000CC"/>
                </a:solidFill>
                <a:latin typeface="Agency FB" pitchFamily="34" charset="0"/>
              </a:rPr>
              <a:t>,</a:t>
            </a:r>
          </a:p>
          <a:p>
            <a:pPr marL="0" indent="0" algn="ctr">
              <a:buNone/>
            </a:pP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san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pwoblèm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Kris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regle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 tout </a:t>
            </a:r>
            <a:r>
              <a:rPr lang="fr-FR" sz="4800" b="1" dirty="0" err="1" smtClean="0">
                <a:solidFill>
                  <a:srgbClr val="0000CC"/>
                </a:solidFill>
                <a:latin typeface="Agency FB" pitchFamily="34" charset="0"/>
              </a:rPr>
              <a:t>afè</a:t>
            </a:r>
            <a:r>
              <a:rPr lang="fr-FR" sz="4800" b="1" dirty="0" smtClean="0">
                <a:solidFill>
                  <a:srgbClr val="0000CC"/>
                </a:solidFill>
                <a:latin typeface="Agency FB" pitchFamily="34" charset="0"/>
              </a:rPr>
              <a:t>-m.</a:t>
            </a:r>
            <a:endParaRPr lang="en-US" sz="4800" b="1" dirty="0" smtClean="0">
              <a:solidFill>
                <a:srgbClr val="0000CC"/>
              </a:solidFill>
              <a:latin typeface="Agency FB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dirty="0" smtClean="0">
                <a:solidFill>
                  <a:srgbClr val="006600"/>
                </a:solidFill>
                <a:latin typeface="Arial Rounded MT Bold" pitchFamily="34" charset="0"/>
              </a:rPr>
              <a:t>5</a:t>
            </a:r>
            <a:endParaRPr lang="en-US" sz="2800" dirty="0" smtClean="0">
              <a:solidFill>
                <a:srgbClr val="0066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Zanmi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mwen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yo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se 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pa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blag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m’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ap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ba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nou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,</a:t>
            </a:r>
            <a:endParaRPr lang="en-US" sz="3600" dirty="0" smtClean="0">
              <a:solidFill>
                <a:srgbClr val="0066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Se 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temwanyaj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sa 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Jezu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fè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pou 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mwen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en-US" sz="3600" dirty="0" smtClean="0">
              <a:solidFill>
                <a:srgbClr val="0066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Eske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pa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vle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gen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yon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plas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nan 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syèl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la ?</a:t>
            </a:r>
            <a:endParaRPr lang="en-US" sz="3600" dirty="0" smtClean="0">
              <a:solidFill>
                <a:srgbClr val="0066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Vi-n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bay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Kris 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kè’w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, 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kè’w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06600"/>
                </a:solidFill>
                <a:latin typeface="Arial Rounded MT Bold" pitchFamily="34" charset="0"/>
              </a:rPr>
              <a:t>temwaye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 non Li</a:t>
            </a:r>
            <a:r>
              <a:rPr lang="fr-FR" sz="3600" dirty="0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</a:p>
          <a:p>
            <a:pPr marL="0" indent="0" algn="ctr">
              <a:buNone/>
            </a:pPr>
            <a:r>
              <a:rPr lang="fr-FR" sz="3600" b="1" dirty="0" err="1" smtClean="0">
                <a:solidFill>
                  <a:srgbClr val="C00000"/>
                </a:solidFill>
                <a:latin typeface="Agency FB" pitchFamily="34" charset="0"/>
              </a:rPr>
              <a:t>Refren</a:t>
            </a:r>
            <a:endParaRPr lang="en-US" sz="3600" b="1" dirty="0" smtClean="0">
              <a:solidFill>
                <a:srgbClr val="C00000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pa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konnen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pou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kisa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Kris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renmenm</a:t>
            </a:r>
            <a:endParaRPr lang="en-US" sz="4400" b="1" dirty="0" smtClean="0">
              <a:solidFill>
                <a:srgbClr val="0000CC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Selman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wè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la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glwa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li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kouvri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,</a:t>
            </a:r>
            <a:endParaRPr lang="en-US" sz="4400" b="1" dirty="0" smtClean="0">
              <a:solidFill>
                <a:srgbClr val="0000CC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rgbClr val="0000CC"/>
                </a:solidFill>
                <a:latin typeface="Agency FB" pitchFamily="34" charset="0"/>
              </a:rPr>
              <a:t>Li </a:t>
            </a:r>
            <a:r>
              <a:rPr lang="en-US" sz="4400" b="1" dirty="0" err="1" smtClean="0">
                <a:solidFill>
                  <a:srgbClr val="0000CC"/>
                </a:solidFill>
                <a:latin typeface="Agency FB" pitchFamily="34" charset="0"/>
              </a:rPr>
              <a:t>plen</a:t>
            </a:r>
            <a:r>
              <a:rPr lang="en-US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400" b="1" dirty="0" err="1" smtClean="0">
                <a:solidFill>
                  <a:srgbClr val="0000CC"/>
                </a:solidFill>
                <a:latin typeface="Agency FB" pitchFamily="34" charset="0"/>
              </a:rPr>
              <a:t>kè</a:t>
            </a:r>
            <a:r>
              <a:rPr lang="en-US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400" b="1" dirty="0" err="1" smtClean="0">
                <a:solidFill>
                  <a:srgbClr val="0000CC"/>
                </a:solidFill>
                <a:latin typeface="Agency FB" pitchFamily="34" charset="0"/>
              </a:rPr>
              <a:t>sen</a:t>
            </a:r>
            <a:r>
              <a:rPr lang="en-US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400" b="1" dirty="0" err="1" smtClean="0">
                <a:solidFill>
                  <a:srgbClr val="0000CC"/>
                </a:solidFill>
                <a:latin typeface="Agency FB" pitchFamily="34" charset="0"/>
              </a:rPr>
              <a:t>yo</a:t>
            </a:r>
            <a:r>
              <a:rPr lang="en-US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400" b="1" dirty="0" err="1" smtClean="0">
                <a:solidFill>
                  <a:srgbClr val="0000CC"/>
                </a:solidFill>
                <a:latin typeface="Agency FB" pitchFamily="34" charset="0"/>
              </a:rPr>
              <a:t>ak</a:t>
            </a:r>
            <a:r>
              <a:rPr lang="en-US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400" b="1" dirty="0" err="1" smtClean="0">
                <a:solidFill>
                  <a:srgbClr val="0000CC"/>
                </a:solidFill>
                <a:latin typeface="Agency FB" pitchFamily="34" charset="0"/>
              </a:rPr>
              <a:t>lanmou</a:t>
            </a:r>
            <a:r>
              <a:rPr lang="en-US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400" b="1" dirty="0" err="1" smtClean="0">
                <a:solidFill>
                  <a:srgbClr val="0000CC"/>
                </a:solidFill>
                <a:latin typeface="Agency FB" pitchFamily="34" charset="0"/>
              </a:rPr>
              <a:t>pou</a:t>
            </a:r>
            <a:r>
              <a:rPr lang="en-US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44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en-US" sz="4400" b="1" dirty="0" smtClean="0">
                <a:solidFill>
                  <a:srgbClr val="0000CC"/>
                </a:solidFill>
                <a:latin typeface="Agency FB" pitchFamily="34" charset="0"/>
              </a:rPr>
              <a:t>,</a:t>
            </a:r>
          </a:p>
          <a:p>
            <a:pPr marL="0" indent="0" algn="ctr">
              <a:buNone/>
            </a:pP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Mwen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san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pwoblèm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Kris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regle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 tout </a:t>
            </a:r>
            <a:r>
              <a:rPr lang="fr-FR" sz="4400" b="1" dirty="0" err="1" smtClean="0">
                <a:solidFill>
                  <a:srgbClr val="0000CC"/>
                </a:solidFill>
                <a:latin typeface="Agency FB" pitchFamily="34" charset="0"/>
              </a:rPr>
              <a:t>afè</a:t>
            </a:r>
            <a:r>
              <a:rPr lang="fr-FR" sz="4400" b="1" dirty="0" smtClean="0">
                <a:solidFill>
                  <a:srgbClr val="0000CC"/>
                </a:solidFill>
                <a:latin typeface="Agency FB" pitchFamily="34" charset="0"/>
              </a:rPr>
              <a:t>-m.</a:t>
            </a:r>
            <a:endParaRPr lang="en-US" sz="4400" b="1" dirty="0" smtClean="0">
              <a:solidFill>
                <a:srgbClr val="0000CC"/>
              </a:solidFill>
              <a:latin typeface="Agency FB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257800"/>
            <a:ext cx="9144000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Arial Rounded MT Bold" pitchFamily="34" charset="0"/>
              </a:rPr>
              <a:t>8 MARS</a:t>
            </a:r>
            <a:r>
              <a:rPr lang="en-US" sz="4800" b="1" dirty="0" smtClean="0">
                <a:solidFill>
                  <a:srgbClr val="FF0000"/>
                </a:solidFill>
                <a:latin typeface="Arial Rounded MT Bold" pitchFamily="34" charset="0"/>
              </a:rPr>
              <a:t> 2026</a:t>
            </a:r>
          </a:p>
          <a:p>
            <a:pPr algn="ctr"/>
            <a:r>
              <a:rPr lang="en-US" sz="4800" b="1" dirty="0" smtClean="0">
                <a:solidFill>
                  <a:srgbClr val="0033CC"/>
                </a:solidFill>
                <a:latin typeface="Arial Rounded MT Bold" pitchFamily="34" charset="0"/>
              </a:rPr>
              <a:t>DEBUT </a:t>
            </a:r>
            <a:r>
              <a:rPr lang="en-US" sz="4800" b="1" dirty="0" smtClean="0">
                <a:solidFill>
                  <a:srgbClr val="0033CC"/>
                </a:solidFill>
                <a:latin typeface="Arial Rounded MT Bold" pitchFamily="34" charset="0"/>
              </a:rPr>
              <a:t>DU SERVICE</a:t>
            </a:r>
            <a:endParaRPr lang="en-US" sz="4800" b="1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PSAUME 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24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:</a:t>
            </a: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1 </a:t>
            </a:r>
            <a:r>
              <a:rPr lang="fr-FR" sz="4000" dirty="0" smtClean="0">
                <a:latin typeface="Arial Rounded MT Bold" pitchFamily="34" charset="0"/>
              </a:rPr>
              <a:t>¶ Psaume de David. A l'Éternel la terre et ce qu'elle renferme, Le monde et ceux qui l'habitent!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2 Car il l'a fondée sur les mers, Et affermie sur les fleuves.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3 ¶ Qui pourra monter à la montagne de l'Éternel? Qui s'élèvera jusqu'à son lieu saint? </a:t>
            </a:r>
            <a:r>
              <a:rPr lang="fr-FR" sz="4000" dirty="0" smtClean="0">
                <a:latin typeface="Arial Rounded MT Bold" pitchFamily="34" charset="0"/>
              </a:rPr>
              <a:t>-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966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4 </a:t>
            </a:r>
            <a:r>
              <a:rPr lang="fr-FR" sz="4000" dirty="0" smtClean="0">
                <a:latin typeface="Arial Rounded MT Bold" pitchFamily="34" charset="0"/>
              </a:rPr>
              <a:t>Celui qui a les mains innocentes et le </a:t>
            </a:r>
            <a:r>
              <a:rPr lang="fr-FR" sz="4000" dirty="0" smtClean="0">
                <a:latin typeface="Arial Rounded MT Bold" pitchFamily="34" charset="0"/>
              </a:rPr>
              <a:t>cœur </a:t>
            </a:r>
            <a:r>
              <a:rPr lang="fr-FR" sz="4000" dirty="0" smtClean="0">
                <a:latin typeface="Arial Rounded MT Bold" pitchFamily="34" charset="0"/>
              </a:rPr>
              <a:t>pur; Celui qui ne livre pas son âme au mensonge, Et qui ne jure pas pour tromper.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5 Il obtiendra la bénédiction de l'Éternel, La miséricorde du Dieu de son salut.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6 Voilà le partage de la génération qui l'invoque, De ceux qui cherchent ta face, de Jacob! -Pause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966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7 </a:t>
            </a:r>
            <a:r>
              <a:rPr lang="fr-FR" sz="4400" dirty="0" smtClean="0">
                <a:latin typeface="Arial Rounded MT Bold" pitchFamily="34" charset="0"/>
              </a:rPr>
              <a:t>¶ Portes, élevez vos linteaux; Élevez-vous, portes éternelles! Que le roi de gloire fasse son entrée! -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8 Qui est ce roi de gloire? -L'Éternel fort et puissant, L'Éternel puissant dans les combats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966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9 </a:t>
            </a:r>
            <a:r>
              <a:rPr lang="fr-FR" sz="4400" dirty="0" smtClean="0">
                <a:latin typeface="Arial Rounded MT Bold" pitchFamily="34" charset="0"/>
              </a:rPr>
              <a:t>Portes, élevez vos linteaux; Élevez-les, portes éternelles! Que le roi de gloire fasse son entrée! -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10 Qui donc est ce roi de gloire? -L'Éternel des armées: Voilà le roi de gloire! -Pause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</a:p>
          <a:p>
            <a:pPr algn="r"/>
            <a:r>
              <a:rPr lang="fr-FR" sz="4400" dirty="0" smtClean="0">
                <a:latin typeface="Arial Rounded MT Bold" pitchFamily="34" charset="0"/>
              </a:rPr>
              <a:t>AMEN!</a:t>
            </a:r>
            <a:endParaRPr lang="en-US" sz="44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966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2800" b="1" dirty="0" smtClean="0">
                <a:solidFill>
                  <a:srgbClr val="C00000"/>
                </a:solidFill>
                <a:latin typeface="Arial Rounded MT Bold" pitchFamily="34" charset="0"/>
              </a:rPr>
              <a:t>19 Fr. CE: </a:t>
            </a:r>
            <a:r>
              <a:rPr lang="fr-FR" sz="2800" b="1" u="sng" dirty="0" smtClean="0">
                <a:solidFill>
                  <a:srgbClr val="C00000"/>
                </a:solidFill>
                <a:latin typeface="Arial Rounded MT Bold" pitchFamily="34" charset="0"/>
              </a:rPr>
              <a:t>Le Nom De </a:t>
            </a:r>
            <a:r>
              <a:rPr lang="fr-FR" sz="2800" b="1" u="sng" dirty="0" err="1" smtClean="0">
                <a:solidFill>
                  <a:srgbClr val="C00000"/>
                </a:solidFill>
                <a:latin typeface="Arial Rounded MT Bold" pitchFamily="34" charset="0"/>
              </a:rPr>
              <a:t>Jesus</a:t>
            </a:r>
            <a:endParaRPr lang="en-US" sz="2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2800" dirty="0" smtClean="0">
                <a:solidFill>
                  <a:srgbClr val="C00000"/>
                </a:solidFill>
                <a:latin typeface="Arial Rounded MT Bold" pitchFamily="34" charset="0"/>
              </a:rPr>
              <a:t>1-</a:t>
            </a:r>
            <a:endParaRPr lang="en-US" sz="2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Le Nom de Jésus est si doux!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De Dieu désarmant le courroux,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Il nous appelle au rendez-vous,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Précieux nom de </a:t>
            </a:r>
            <a:r>
              <a:rPr lang="fr-FR" sz="4000" dirty="0" smtClean="0">
                <a:latin typeface="Arial Rounded MT Bold" pitchFamily="34" charset="0"/>
              </a:rPr>
              <a:t>Jésus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1800" dirty="0" smtClean="0">
                <a:solidFill>
                  <a:srgbClr val="C00000"/>
                </a:solidFill>
                <a:latin typeface="Arial Rounded MT Bold" pitchFamily="34" charset="0"/>
              </a:rPr>
              <a:t>Refrain</a:t>
            </a:r>
            <a:endParaRPr lang="en-US" sz="1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Jésus! Béni soit ton Nom!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Jésus! Oh merveilleux don!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Jésus! Suprême rançon,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Sois adoré pour toujours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9660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400" dirty="0" smtClean="0">
                <a:solidFill>
                  <a:srgbClr val="C00000"/>
                </a:solidFill>
                <a:latin typeface="Arial Rounded MT Bold" pitchFamily="34" charset="0"/>
              </a:rPr>
              <a:t>2-</a:t>
            </a:r>
            <a:endParaRPr lang="en-US" sz="1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J’aime ce Nom dans le chagrin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Il me soutient sur le chemin,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Sa musique est un son divin,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Précieux </a:t>
            </a:r>
            <a:r>
              <a:rPr lang="fr-FR" sz="4000" dirty="0" smtClean="0">
                <a:latin typeface="Arial Rounded MT Bold" pitchFamily="34" charset="0"/>
              </a:rPr>
              <a:t>Nom de </a:t>
            </a:r>
            <a:r>
              <a:rPr lang="fr-FR" sz="4000" dirty="0" smtClean="0">
                <a:latin typeface="Arial Rounded MT Bold" pitchFamily="34" charset="0"/>
              </a:rPr>
              <a:t>Jésus!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Refrain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Jésus! Béni soit ton Nom!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Jésus! Oh merveilleux don!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Jésus! Suprême rançon,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Sois adoré pour toujours.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9660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400" dirty="0" smtClean="0">
                <a:solidFill>
                  <a:srgbClr val="C00000"/>
                </a:solidFill>
                <a:latin typeface="Arial Rounded MT Bold" pitchFamily="34" charset="0"/>
              </a:rPr>
              <a:t>3-</a:t>
            </a:r>
            <a:endParaRPr lang="en-US" sz="1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J’aime le Nom de mon Sauveur,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Car Lui-seul connaît tout mon cœur,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latin typeface="Arial Rounded MT Bold" pitchFamily="34" charset="0"/>
              </a:rPr>
              <a:t>Lui seul me rend plus que vainqueur:</a:t>
            </a:r>
            <a:endParaRPr lang="en-US" sz="36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Précieux Nom de </a:t>
            </a:r>
            <a:r>
              <a:rPr lang="fr-FR" sz="4000" dirty="0" smtClean="0">
                <a:latin typeface="Arial Rounded MT Bold" pitchFamily="34" charset="0"/>
              </a:rPr>
              <a:t>Jésus!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200" dirty="0" smtClean="0">
                <a:solidFill>
                  <a:srgbClr val="C00000"/>
                </a:solidFill>
                <a:latin typeface="Arial Rounded MT Bold" pitchFamily="34" charset="0"/>
              </a:rPr>
              <a:t>Refrain</a:t>
            </a:r>
            <a:endParaRPr lang="en-US" sz="32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Jésus! Béni soit ton Nom!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Jésus! Oh merveilleux don!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Jésus! Suprême rançon,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Sois adoré pour toujours.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9660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400" dirty="0" smtClean="0">
                <a:solidFill>
                  <a:srgbClr val="C00000"/>
                </a:solidFill>
                <a:latin typeface="Arial Rounded MT Bold" pitchFamily="34" charset="0"/>
              </a:rPr>
              <a:t>4-</a:t>
            </a:r>
            <a:endParaRPr lang="en-US" sz="1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Et si parfois j’ai succombé,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Si dans le mal je suis tombé,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Son Nom puissant m’a relevé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Précieux </a:t>
            </a:r>
            <a:r>
              <a:rPr lang="fr-FR" sz="4000" dirty="0" smtClean="0">
                <a:latin typeface="Arial Rounded MT Bold" pitchFamily="34" charset="0"/>
              </a:rPr>
              <a:t>Nom de Jésus.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Refrain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Jésus! Béni soit ton Nom!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Jésus! Oh merveilleux don!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Jésus! Suprême rançon,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Sois adoré pour toujours.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9660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400" dirty="0" smtClean="0">
                <a:solidFill>
                  <a:srgbClr val="C00000"/>
                </a:solidFill>
                <a:latin typeface="Arial Rounded MT Bold" pitchFamily="34" charset="0"/>
              </a:rPr>
              <a:t>5-</a:t>
            </a:r>
            <a:endParaRPr lang="en-US" sz="1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Et lorsqu’avec Lui je serai,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Et lorsqu’enfin je Le verrai,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Alors sans fin je redirai: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000" dirty="0" err="1" smtClean="0">
                <a:latin typeface="Arial Rounded MT Bold" pitchFamily="34" charset="0"/>
              </a:rPr>
              <a:t>Précieux</a:t>
            </a:r>
            <a:r>
              <a:rPr lang="en-US" sz="4000" dirty="0" smtClean="0">
                <a:latin typeface="Arial Rounded MT Bold" pitchFamily="34" charset="0"/>
              </a:rPr>
              <a:t> Nom de Jesus</a:t>
            </a:r>
            <a:r>
              <a:rPr lang="en-US" sz="4000" dirty="0" smtClean="0">
                <a:latin typeface="Arial Rounded MT Bold" pitchFamily="34" charset="0"/>
              </a:rPr>
              <a:t>!</a:t>
            </a: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Refrain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Jésus! Béni soit ton Nom!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Jésus! Oh merveilleux don!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Jésus! Suprême rançon,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Sois adoré pour toujours.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14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9660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ntercessory Prayer — Knit Pray Share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3810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00FF"/>
                </a:solidFill>
                <a:latin typeface="Algerian" pitchFamily="82" charset="0"/>
              </a:rPr>
              <a:t>PRIÈRE </a:t>
            </a:r>
            <a:r>
              <a:rPr lang="en-US" sz="5400" b="1" dirty="0" smtClean="0">
                <a:solidFill>
                  <a:srgbClr val="0000FF"/>
                </a:solidFill>
                <a:latin typeface="Algerian" pitchFamily="82" charset="0"/>
              </a:rPr>
              <a:t>D’INTERCESSION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447800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460000"/>
                </a:solidFill>
              </a:rPr>
              <a:t>PAR  </a:t>
            </a:r>
            <a:r>
              <a:rPr lang="en-US" sz="3600" b="1" dirty="0" smtClean="0">
                <a:solidFill>
                  <a:srgbClr val="460000"/>
                </a:solidFill>
              </a:rPr>
              <a:t>DIACONESSE GERTHA</a:t>
            </a:r>
            <a:endParaRPr lang="en-US" sz="3600" b="1" dirty="0">
              <a:solidFill>
                <a:srgbClr val="4600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53 Fr </a:t>
            </a:r>
            <a:r>
              <a:rPr lang="fr-FR" sz="3200" dirty="0" err="1" smtClean="0">
                <a:solidFill>
                  <a:srgbClr val="0000CC"/>
                </a:solidFill>
                <a:latin typeface="Arial Rounded MT Bold" pitchFamily="34" charset="0"/>
              </a:rPr>
              <a:t>Rev</a:t>
            </a: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 Je Chanterai Ton Grand Amour</a:t>
            </a:r>
            <a:endParaRPr lang="en-US" sz="32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1</a:t>
            </a:r>
            <a:endParaRPr lang="en-US" sz="32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Je chanterai ton grand amour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L'hiver, l’été, la nuit, le jour,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Car cet amour est éternel,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Si grand et pourtant si réel (bis)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Chœur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Toujours, toujours,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Je chanterai ton grand amour. (bis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)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9660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2</a:t>
            </a:r>
            <a:endParaRPr lang="en-US" sz="32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je chanterai des le matin,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latin typeface="Arial Rounded MT Bold" pitchFamily="34" charset="0"/>
              </a:rPr>
              <a:t>Quand tout est clair sur mon chemin.</a:t>
            </a:r>
            <a:endParaRPr lang="en-US" sz="36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Je veux aussi chanter le soir,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latin typeface="Arial Rounded MT Bold" pitchFamily="34" charset="0"/>
              </a:rPr>
              <a:t>Quand la nuit vient, quand tout est noir (bis)</a:t>
            </a:r>
            <a:endParaRPr lang="en-US" sz="36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Chœur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Toujours, toujours,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Je chanterai ton grand amour. (bis)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9660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3</a:t>
            </a:r>
            <a:endParaRPr lang="en-US" sz="32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Je veux chanter sans me lasser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Tu m'as aimé, toi bon berger,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J’ai pleuré, tu m'as console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J’étais perdu, tu m'as trouvé (bis)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Chœur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Toujours, toujours,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Je chanterai ton grand amour. </a:t>
            </a:r>
            <a:r>
              <a:rPr lang="fr-FR" sz="3200" dirty="0" smtClean="0">
                <a:solidFill>
                  <a:srgbClr val="C00000"/>
                </a:solidFill>
                <a:latin typeface="Arial Rounded MT Bold" pitchFamily="34" charset="0"/>
              </a:rPr>
              <a:t>(bis)</a:t>
            </a:r>
            <a:endParaRPr lang="en-US" sz="32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9660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4</a:t>
            </a:r>
            <a:endParaRPr lang="en-US" sz="32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Je chanterai quand ton enfant</a:t>
            </a:r>
            <a:endParaRPr lang="en-US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Est menace de l‘ouragan,</a:t>
            </a:r>
            <a:endParaRPr lang="en-US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Car vents et flots sont mesurés</a:t>
            </a:r>
            <a:endParaRPr lang="en-US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Et par ta main sont dirigés</a:t>
            </a:r>
            <a:endParaRPr lang="en-US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Chœur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Toujours, toujours,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Je chanterai ton grand amour. </a:t>
            </a:r>
            <a:r>
              <a:rPr lang="fr-FR" sz="3200" dirty="0" smtClean="0">
                <a:solidFill>
                  <a:srgbClr val="C00000"/>
                </a:solidFill>
                <a:latin typeface="Arial Rounded MT Bold" pitchFamily="34" charset="0"/>
              </a:rPr>
              <a:t>(bis)</a:t>
            </a:r>
            <a:endParaRPr lang="en-US" sz="32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9660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5</a:t>
            </a:r>
            <a:endParaRPr lang="en-US" sz="32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latin typeface="Arial Rounded MT Bold" pitchFamily="34" charset="0"/>
              </a:rPr>
              <a:t>Oh chantons donc jusqu’au grand jour</a:t>
            </a:r>
            <a:endParaRPr lang="en-US" sz="36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latin typeface="Arial Rounded MT Bold" pitchFamily="34" charset="0"/>
              </a:rPr>
              <a:t>Où réunis dans ton amour,</a:t>
            </a:r>
            <a:endParaRPr lang="en-US" sz="36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latin typeface="Arial Rounded MT Bold" pitchFamily="34" charset="0"/>
              </a:rPr>
              <a:t>Grand Dieu! Nous verrons tes splendeurs</a:t>
            </a:r>
            <a:endParaRPr lang="en-US" sz="36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latin typeface="Arial Rounded MT Bold" pitchFamily="34" charset="0"/>
              </a:rPr>
              <a:t>Et nous le dirons de tous cœurs </a:t>
            </a:r>
            <a:endParaRPr lang="fr-FR" sz="36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200" dirty="0" smtClean="0">
                <a:latin typeface="Arial Rounded MT Bold" pitchFamily="34" charset="0"/>
              </a:rPr>
              <a:t>(</a:t>
            </a:r>
            <a:r>
              <a:rPr lang="fr-FR" sz="3200" dirty="0" smtClean="0">
                <a:latin typeface="Arial Rounded MT Bold" pitchFamily="34" charset="0"/>
              </a:rPr>
              <a:t>bis</a:t>
            </a:r>
            <a:r>
              <a:rPr lang="fr-FR" sz="3200" dirty="0" smtClean="0">
                <a:latin typeface="Arial Rounded MT Bold" pitchFamily="34" charset="0"/>
              </a:rPr>
              <a:t>)</a:t>
            </a:r>
          </a:p>
          <a:p>
            <a:pPr marL="0" indent="0" algn="ctr">
              <a:buNone/>
            </a:pP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Chœur</a:t>
            </a:r>
            <a:endParaRPr lang="en-US" sz="32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Toujours, toujours,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Je chanterai ton grand amour. (bis)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32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9660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6400"/>
            <a:ext cx="9144000" cy="3078162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PRIÈRE </a:t>
            </a:r>
            <a:br>
              <a:rPr lang="en-US" sz="5400" dirty="0" smtClean="0"/>
            </a:br>
            <a:r>
              <a:rPr lang="en-US" sz="5400" dirty="0" smtClean="0">
                <a:solidFill>
                  <a:srgbClr val="003300"/>
                </a:solidFill>
              </a:rPr>
              <a:t>PAR</a:t>
            </a:r>
            <a:r>
              <a:rPr lang="en-US" sz="5400" dirty="0" smtClean="0"/>
              <a:t> </a:t>
            </a:r>
            <a:br>
              <a:rPr lang="en-US" sz="5400" dirty="0" smtClean="0"/>
            </a:br>
            <a:r>
              <a:rPr lang="en-US" sz="5400" dirty="0" smtClean="0"/>
              <a:t>LA DIRIGEANTE</a:t>
            </a:r>
            <a:endParaRPr lang="en-US" sz="5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Psaumes 29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1 </a:t>
            </a:r>
            <a:r>
              <a:rPr lang="fr-FR" sz="4400" dirty="0" smtClean="0">
                <a:latin typeface="Arial Rounded MT Bold" pitchFamily="34" charset="0"/>
              </a:rPr>
              <a:t>¶ Psaume de David. Fils de Dieu, rendez à l'Éternel, Rendez à l'Éternel gloire et honneur!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2 Rendez à l'Éternel gloire pour son nom! Prosternez-vous devant l'Éternel avec des ornements sacrés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!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3 </a:t>
            </a:r>
            <a:r>
              <a:rPr lang="fr-FR" sz="4000" dirty="0" smtClean="0">
                <a:latin typeface="Arial Rounded MT Bold" pitchFamily="34" charset="0"/>
              </a:rPr>
              <a:t>La voix de l'Éternel retentit sur les eaux, Le Dieu de gloire fait gronder le tonnerre; L'Éternel est sur les grandes eaux.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4 La voix de l'Éternel est puissante, La voix de l'Éternel est majestueuse.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5 La voix de l'Éternel brise les cèdres; L'Éternel brise les cèdres du Liban</a:t>
            </a:r>
            <a:r>
              <a:rPr lang="fr-FR" sz="4000" dirty="0" smtClean="0">
                <a:latin typeface="Arial Rounded MT Bold" pitchFamily="34" charset="0"/>
              </a:rPr>
              <a:t>,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6 </a:t>
            </a:r>
            <a:r>
              <a:rPr lang="fr-FR" sz="4400" dirty="0" smtClean="0">
                <a:latin typeface="Arial Rounded MT Bold" pitchFamily="34" charset="0"/>
              </a:rPr>
              <a:t>Il les fait bondir comme des veaux, Et le Liban et le </a:t>
            </a:r>
            <a:r>
              <a:rPr lang="fr-FR" sz="4400" dirty="0" err="1" smtClean="0">
                <a:latin typeface="Arial Rounded MT Bold" pitchFamily="34" charset="0"/>
              </a:rPr>
              <a:t>Sirion</a:t>
            </a:r>
            <a:r>
              <a:rPr lang="fr-FR" sz="4400" dirty="0" smtClean="0">
                <a:latin typeface="Arial Rounded MT Bold" pitchFamily="34" charset="0"/>
              </a:rPr>
              <a:t> comme de jeunes buffles.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7 La voix de l'Éternel fait jaillir des flammes de feu.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8 La voix de l'Éternel fait trembler le désert; L'Éternel fait trembler le désert de </a:t>
            </a:r>
            <a:r>
              <a:rPr lang="fr-FR" sz="4400" dirty="0" err="1" smtClean="0">
                <a:latin typeface="Arial Rounded MT Bold" pitchFamily="34" charset="0"/>
              </a:rPr>
              <a:t>Kadès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9 </a:t>
            </a:r>
            <a:r>
              <a:rPr lang="fr-FR" sz="4000" dirty="0" smtClean="0">
                <a:latin typeface="Arial Rounded MT Bold" pitchFamily="34" charset="0"/>
              </a:rPr>
              <a:t>La voix de l'Éternel fait enfanter les biches, Elle dépouille les forêts. Dans son palais tout s'écrie: Gloire!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10 L'Éternel était sur son trône lors du déluge; L'Éternel sur son trône règne éternellement.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11 L'Éternel donne la force à son peuple; L'Éternel bénit son peuple et le rend heureux</a:t>
            </a:r>
            <a:r>
              <a:rPr lang="fr-FR" sz="4000" dirty="0" smtClean="0">
                <a:latin typeface="Arial Rounded MT Bold" pitchFamily="34" charset="0"/>
              </a:rPr>
              <a:t>.           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Amen!</a:t>
            </a:r>
            <a:endParaRPr lang="en-US" sz="4000" dirty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1400" dirty="0" smtClean="0">
                <a:solidFill>
                  <a:srgbClr val="009900"/>
                </a:solidFill>
                <a:latin typeface="Arial Rounded MT Bold" pitchFamily="34" charset="0"/>
              </a:rPr>
              <a:t>3 Fr </a:t>
            </a:r>
            <a:r>
              <a:rPr lang="fr-FR" sz="1400" dirty="0" err="1" smtClean="0">
                <a:solidFill>
                  <a:srgbClr val="009900"/>
                </a:solidFill>
                <a:latin typeface="Arial Rounded MT Bold" pitchFamily="34" charset="0"/>
              </a:rPr>
              <a:t>Rev</a:t>
            </a:r>
            <a:r>
              <a:rPr lang="fr-FR" sz="1400" dirty="0" smtClean="0">
                <a:solidFill>
                  <a:srgbClr val="009900"/>
                </a:solidFill>
                <a:latin typeface="Arial Rounded MT Bold" pitchFamily="34" charset="0"/>
              </a:rPr>
              <a:t>-NS Jai trouve la Voie</a:t>
            </a:r>
            <a:endParaRPr lang="en-US" sz="1400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1400" dirty="0" smtClean="0">
                <a:solidFill>
                  <a:srgbClr val="009900"/>
                </a:solidFill>
                <a:latin typeface="Arial Rounded MT Bold" pitchFamily="34" charset="0"/>
              </a:rPr>
              <a:t>1</a:t>
            </a:r>
            <a:endParaRPr lang="en-US" sz="1400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Jai trouvé la voie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Qui mène au jour sans fin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Là-haut dans le lieu divin.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Mais pour parcourir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Le chemin sans faillir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Seigneur tiens-moi près de Toi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dirty="0" smtClean="0">
                <a:solidFill>
                  <a:srgbClr val="009900"/>
                </a:solidFill>
                <a:latin typeface="Arial Rounded MT Bold" pitchFamily="34" charset="0"/>
              </a:rPr>
              <a:t>Refrain</a:t>
            </a:r>
            <a:endParaRPr lang="en-US" sz="3200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Jai trouvé la voie (bis)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Oh Gloire alléluia,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Jai trouvé la voie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966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1400" dirty="0" smtClean="0">
                <a:solidFill>
                  <a:srgbClr val="009900"/>
                </a:solidFill>
                <a:latin typeface="Arial Rounded MT Bold" pitchFamily="34" charset="0"/>
              </a:rPr>
              <a:t>2</a:t>
            </a:r>
            <a:endParaRPr lang="en-US" sz="1400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Que craindrais-je encore ?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Car avec Jésus-Christ,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Je vais braver l’ennemi.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Et mes chants de joie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En l’honneur de mon Roi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Témoigneront ma victoire.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9900"/>
                </a:solidFill>
                <a:latin typeface="Arial Rounded MT Bold" pitchFamily="34" charset="0"/>
              </a:rPr>
              <a:t>Refrain</a:t>
            </a:r>
            <a:endParaRPr lang="en-US" sz="4000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Jai trouvé la voie (bis)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Oh Gloire alléluia,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Jai trouvé la voie.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9660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1400" dirty="0" smtClean="0">
                <a:solidFill>
                  <a:srgbClr val="009900"/>
                </a:solidFill>
                <a:latin typeface="Arial Rounded MT Bold" pitchFamily="34" charset="0"/>
              </a:rPr>
              <a:t>3</a:t>
            </a:r>
            <a:endParaRPr lang="en-US" sz="1400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Quand viendra la fin,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Conduis-nous par la main ;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Nous suivons le sûr chemin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Qui mène au repos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Alors avec l’agneau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Nous verrons la gloire sans fin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r>
              <a:rPr lang="fr-FR" sz="4000" dirty="0" smtClean="0">
                <a:solidFill>
                  <a:srgbClr val="009900"/>
                </a:solidFill>
                <a:latin typeface="Arial Rounded MT Bold" pitchFamily="34" charset="0"/>
              </a:rPr>
              <a:t>Refrain</a:t>
            </a:r>
            <a:endParaRPr lang="en-US" sz="4000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Jai trouvé la voie (bis)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Oh Gloire alléluia,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Jai trouvé la voie.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1400" dirty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9660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6600" dirty="0" smtClean="0"/>
              <a:t>PRIÈRE PASTORALE</a:t>
            </a:r>
            <a:endParaRPr lang="en-US" sz="3600" dirty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fr-FR" sz="3200" b="1" dirty="0">
                <a:solidFill>
                  <a:srgbClr val="FFFF00"/>
                </a:solidFill>
              </a:rPr>
              <a:t> </a:t>
            </a:r>
            <a:r>
              <a:rPr lang="fr-FR" sz="3200" b="1" dirty="0" smtClean="0">
                <a:solidFill>
                  <a:srgbClr val="FFFF00"/>
                </a:solidFill>
              </a:rPr>
              <a:t>PASTEUR St GERARD CHARLESTIN</a:t>
            </a:r>
            <a:endParaRPr lang="en-US" sz="3200" b="1" dirty="0">
              <a:solidFill>
                <a:srgbClr val="FFFF00"/>
              </a:solidFill>
            </a:endParaRPr>
          </a:p>
        </p:txBody>
      </p:sp>
      <p:pic>
        <p:nvPicPr>
          <p:cNvPr id="7" name="Picture 6" descr="6 Types Of People At Prayer Sessions In Nigerian Churches | Zikoko!"/>
          <p:cNvPicPr/>
          <p:nvPr/>
        </p:nvPicPr>
        <p:blipFill>
          <a:blip r:embed="rId3">
            <a:lum bright="32000" contrast="16000"/>
          </a:blip>
          <a:srcRect/>
          <a:stretch>
            <a:fillRect/>
          </a:stretch>
        </p:blipFill>
        <p:spPr bwMode="auto">
          <a:xfrm>
            <a:off x="0" y="1905000"/>
            <a:ext cx="9144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2000" b="1" dirty="0" smtClean="0">
                <a:solidFill>
                  <a:srgbClr val="FF3300"/>
                </a:solidFill>
                <a:latin typeface="Agency FB" pitchFamily="34" charset="0"/>
              </a:rPr>
              <a:t>157 FR</a:t>
            </a:r>
            <a:endParaRPr lang="en-US" sz="2000" b="1" dirty="0" smtClean="0">
              <a:solidFill>
                <a:srgbClr val="FF3300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fr-FR" sz="2000" b="1" dirty="0" smtClean="0">
                <a:solidFill>
                  <a:srgbClr val="FF3300"/>
                </a:solidFill>
                <a:latin typeface="Agency FB" pitchFamily="34" charset="0"/>
              </a:rPr>
              <a:t>1</a:t>
            </a:r>
            <a:endParaRPr lang="en-US" sz="2000" b="1" dirty="0" smtClean="0">
              <a:solidFill>
                <a:srgbClr val="FF3300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" pitchFamily="34" charset="0"/>
                <a:cs typeface="Arial" pitchFamily="34" charset="0"/>
              </a:rPr>
              <a:t>Dans ces jours-ci, il faut te sauver</a:t>
            </a:r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Dans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ces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jours-ci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marL="0" indent="0" algn="ctr">
              <a:buNone/>
            </a:pPr>
            <a:r>
              <a:rPr lang="fr-FR" sz="4000" b="1" dirty="0" smtClean="0">
                <a:latin typeface="Arial" pitchFamily="34" charset="0"/>
                <a:cs typeface="Arial" pitchFamily="34" charset="0"/>
              </a:rPr>
              <a:t>Christ est le Rocher.</a:t>
            </a:r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" pitchFamily="34" charset="0"/>
                <a:cs typeface="Arial" pitchFamily="34" charset="0"/>
              </a:rPr>
              <a:t>Sois très certain, sois très certain</a:t>
            </a:r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" pitchFamily="34" charset="0"/>
                <a:cs typeface="Arial" pitchFamily="34" charset="0"/>
              </a:rPr>
              <a:t>Que ton ancre croche le Roc solide.</a:t>
            </a:r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Choeur</a:t>
            </a:r>
            <a:r>
              <a:rPr lang="fr-FR" sz="4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en-US" sz="4000" b="1" dirty="0" smtClean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Ce Roc est Jésus, O, oui, c'est Lui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Ce Roc est Jésus, seulement Lui.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Sois très certain, sois très certain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Que ton ancre croche le Roc solide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000" b="1" dirty="0" smtClean="0">
                <a:solidFill>
                  <a:srgbClr val="FF3300"/>
                </a:solidFill>
                <a:latin typeface="Agency FB" pitchFamily="34" charset="0"/>
              </a:rPr>
              <a:t>2</a:t>
            </a:r>
            <a:endParaRPr lang="en-US" sz="2000" b="1" dirty="0" smtClean="0">
              <a:solidFill>
                <a:srgbClr val="FF3300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Dans ces jours-ci, il faut la Bible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Dans ces jours-ci, sois invincible.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Sois très certain, sois très certain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Que ton ancre croche le Roc solide.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Choeur</a:t>
            </a:r>
            <a:r>
              <a:rPr lang="fr-FR" sz="4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en-US" sz="4000" b="1" dirty="0" smtClean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Ce Roc est Jésus, O, oui, c'est Lui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Ce Roc est Jésus, seulement Lui.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Sois très certain, sois très certain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Que ton ancre croche le Roc solide.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000" b="1" dirty="0" smtClean="0">
                <a:solidFill>
                  <a:srgbClr val="FF3300"/>
                </a:solidFill>
                <a:latin typeface="Agency FB" pitchFamily="34" charset="0"/>
              </a:rPr>
              <a:t>3</a:t>
            </a:r>
            <a:endParaRPr lang="en-US" sz="2000" b="1" dirty="0" smtClean="0">
              <a:solidFill>
                <a:srgbClr val="FF3300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Dans ces jours-ci, O, je suis sauvé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Dans ces jours-ci, je suis bien ancré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Je suis certain, je suis certain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" pitchFamily="34" charset="0"/>
                <a:cs typeface="Arial" pitchFamily="34" charset="0"/>
              </a:rPr>
              <a:t>Que mon ancre croche le Roc solide</a:t>
            </a:r>
            <a:r>
              <a:rPr lang="fr-FR" sz="40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FF3300"/>
                </a:solidFill>
                <a:latin typeface="Arial Rounded MT Bold" pitchFamily="34" charset="0"/>
                <a:cs typeface="Arial" pitchFamily="34" charset="0"/>
              </a:rPr>
              <a:t>Choeur</a:t>
            </a:r>
            <a:r>
              <a:rPr lang="fr-FR" sz="4000" dirty="0" smtClean="0">
                <a:solidFill>
                  <a:srgbClr val="FF3300"/>
                </a:solidFill>
                <a:latin typeface="Arial Rounded MT Bold" pitchFamily="34" charset="0"/>
                <a:cs typeface="Arial" pitchFamily="34" charset="0"/>
              </a:rPr>
              <a:t>:</a:t>
            </a:r>
            <a:endParaRPr lang="en-US" sz="4000" dirty="0" smtClean="0">
              <a:solidFill>
                <a:srgbClr val="FF3300"/>
              </a:solidFill>
              <a:latin typeface="Arial Rounded MT Bold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Ce Roc est Jésus, O, oui, c'est Lui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Ce Roc est Jésus, seulement Lui.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Sois très certain, sois très certain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Que ton ancre croche le Roc solide.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2000" b="1" dirty="0">
              <a:latin typeface="Agency FB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/>
              <a:t>DEBUT</a:t>
            </a:r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>
                <a:solidFill>
                  <a:srgbClr val="C00000"/>
                </a:solidFill>
              </a:rPr>
              <a:t>Habakuk</a:t>
            </a:r>
            <a:r>
              <a:rPr lang="fr-FR" sz="2800" dirty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rgbClr val="C00000"/>
                </a:solidFill>
              </a:rPr>
              <a:t>Hab</a:t>
            </a:r>
            <a:r>
              <a:rPr lang="en-US" sz="2800" dirty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/>
              <a:t>."</a:t>
            </a:r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098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00FF00"/>
                </a:solidFill>
              </a:rPr>
              <a:t>VISITORS WELCOME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00FF00"/>
          </a:solidFill>
        </p:spPr>
        <p:txBody>
          <a:bodyPr/>
          <a:lstStyle/>
          <a:p>
            <a:r>
              <a:rPr lang="en-US" sz="6600" dirty="0"/>
              <a:t>ANNOUNCEMENT</a:t>
            </a:r>
          </a:p>
          <a:p>
            <a:r>
              <a:rPr lang="en-US" sz="6600" dirty="0"/>
              <a:t>MUSICAL PROGRAM</a:t>
            </a:r>
          </a:p>
          <a:p>
            <a:pPr>
              <a:buNone/>
            </a:pPr>
            <a:endParaRPr lang="en-US" sz="4400" dirty="0">
              <a:solidFill>
                <a:srgbClr val="00FF00"/>
              </a:solidFill>
            </a:endParaRPr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00CC"/>
                </a:solidFill>
              </a:rPr>
              <a:t>VISITORS WELCOME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900" dirty="0">
                <a:solidFill>
                  <a:srgbClr val="C00000"/>
                </a:solidFill>
              </a:rPr>
              <a:t>ANNOUNCEMENTS </a:t>
            </a:r>
            <a:r>
              <a:rPr lang="en-US" sz="3900" dirty="0" smtClean="0">
                <a:solidFill>
                  <a:srgbClr val="C00000"/>
                </a:solidFill>
              </a:rPr>
              <a:t>MARS 2026</a:t>
            </a:r>
            <a:endParaRPr lang="en-US" sz="3900" dirty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en-US" sz="3600" b="1" dirty="0">
                <a:latin typeface="Agency FB" pitchFamily="34" charset="0"/>
              </a:rPr>
              <a:t>(Mon, Wed) 7:30-9:30PM  </a:t>
            </a:r>
            <a:r>
              <a:rPr lang="en-US" sz="3600" dirty="0">
                <a:latin typeface="Agency FB" pitchFamily="34" charset="0"/>
              </a:rPr>
              <a:t>PRAYER MEETING LINE #</a:t>
            </a:r>
          </a:p>
          <a:p>
            <a:pPr algn="ctr">
              <a:buNone/>
            </a:pPr>
            <a:r>
              <a:rPr lang="en-US" sz="3600" dirty="0">
                <a:latin typeface="Agency FB" pitchFamily="34" charset="0"/>
              </a:rPr>
              <a:t> </a:t>
            </a:r>
            <a:r>
              <a:rPr lang="en-US" sz="3600" b="1" u="sng" dirty="0">
                <a:solidFill>
                  <a:srgbClr val="0000CC"/>
                </a:solidFill>
                <a:latin typeface="Agency FB" pitchFamily="34" charset="0"/>
              </a:rPr>
              <a:t>(774) 217 6502</a:t>
            </a:r>
            <a:endParaRPr lang="en-US" sz="3600" b="1" dirty="0">
              <a:latin typeface="Agency FB" pitchFamily="34" charset="0"/>
            </a:endParaRPr>
          </a:p>
          <a:p>
            <a:pPr lvl="1"/>
            <a:r>
              <a:rPr lang="en-US" sz="3600" b="1" dirty="0">
                <a:solidFill>
                  <a:srgbClr val="003300"/>
                </a:solidFill>
                <a:latin typeface="Agency FB" pitchFamily="34" charset="0"/>
              </a:rPr>
              <a:t>FRIDAY</a:t>
            </a:r>
            <a:r>
              <a:rPr lang="en-US" sz="3600" b="1" dirty="0">
                <a:latin typeface="Agency FB" pitchFamily="34" charset="0"/>
              </a:rPr>
              <a:t>: 7:30-9:00pm-----Bible Study (</a:t>
            </a:r>
            <a:r>
              <a:rPr lang="en-US" sz="3600" b="1" dirty="0">
                <a:solidFill>
                  <a:srgbClr val="002060"/>
                </a:solidFill>
                <a:latin typeface="Agency FB" pitchFamily="34" charset="0"/>
              </a:rPr>
              <a:t>YOU TUBE</a:t>
            </a:r>
            <a:r>
              <a:rPr lang="en-US" sz="3600" b="1" dirty="0">
                <a:latin typeface="Agency FB" pitchFamily="34" charset="0"/>
              </a:rPr>
              <a:t>)</a:t>
            </a:r>
            <a:endParaRPr lang="en-US" sz="3600" b="1" dirty="0">
              <a:solidFill>
                <a:srgbClr val="003300"/>
              </a:solidFill>
              <a:latin typeface="Agency FB" pitchFamily="34" charset="0"/>
            </a:endParaRPr>
          </a:p>
          <a:p>
            <a:r>
              <a:rPr lang="en-US" sz="3600" dirty="0"/>
              <a:t>SATURDAY</a:t>
            </a:r>
          </a:p>
          <a:p>
            <a:pPr lvl="1">
              <a:buNone/>
            </a:pPr>
            <a:r>
              <a:rPr lang="en-US" sz="3600" dirty="0">
                <a:solidFill>
                  <a:srgbClr val="0000CC"/>
                </a:solidFill>
              </a:rPr>
              <a:t>1:30—3;00 PM </a:t>
            </a:r>
            <a:r>
              <a:rPr lang="en-US" sz="3600" dirty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sz="3600" dirty="0">
                <a:solidFill>
                  <a:srgbClr val="0000CC"/>
                </a:solidFill>
              </a:rPr>
              <a:t>3:00—5PM </a:t>
            </a:r>
            <a:r>
              <a:rPr lang="en-US" sz="3600" dirty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sz="3600" dirty="0">
                <a:solidFill>
                  <a:srgbClr val="0000CC"/>
                </a:solidFill>
              </a:rPr>
              <a:t>7:00—9:PM </a:t>
            </a:r>
            <a:r>
              <a:rPr lang="en-US" sz="3600" dirty="0">
                <a:solidFill>
                  <a:srgbClr val="C00000"/>
                </a:solidFill>
              </a:rPr>
              <a:t>CTRC  WOMEN MINISTRY</a:t>
            </a:r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OFFRANDE</a:t>
            </a:r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/>
              <a:t>.</a:t>
            </a:r>
            <a:endParaRPr lang="en-US" i="1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9144000" cy="38862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b="1" dirty="0"/>
              <a:t>MOMENT </a:t>
            </a:r>
            <a:r>
              <a:rPr lang="en-US" b="1" dirty="0" smtClean="0"/>
              <a:t>D’ADORATION</a:t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 </a:t>
            </a:r>
            <a:r>
              <a:rPr lang="en-US" b="1" dirty="0"/>
              <a:t/>
            </a:r>
            <a:br>
              <a:rPr lang="en-US" b="1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44 La Voix du Réveil - VR / Page 297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1.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De Canaan, quand verrons-nous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Le céleste rivage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Vers le Jourdain entendez-vous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Christ nous appelle tous.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Près de Lui doux partage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A l’abri de l'orage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Nous pourrons chanter à jamais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Le cantique de paix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Chœur</a:t>
            </a:r>
            <a:r>
              <a:rPr lang="fr-FR" sz="4400" dirty="0" smtClean="0">
                <a:latin typeface="Arial Rounded MT Bold" pitchFamily="34" charset="0"/>
              </a:rPr>
              <a:t/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Oh! Quel parfait bonheur!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Quel bonheur! Quel bonheur!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Oh! Quel parfait bonheur!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Après tant de labeur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Pour toujours réunie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L'Église en sa patrie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Entonnera: Alléluia!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Gloire à Toi Jéhovah 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!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2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Vêtus de blanc, les rachetés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De Christ verront la gloire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Par sa vertu ressuscités,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Ils diront ses bontés.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Célébrant sa victoire,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Son œuvre expiatoire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Autour de son trône avec eux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Nous Lui rendrons nos vœux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Chœur</a:t>
            </a:r>
            <a:r>
              <a:rPr lang="fr-FR" sz="4400" dirty="0" smtClean="0">
                <a:latin typeface="Arial Rounded MT Bold" pitchFamily="34" charset="0"/>
              </a:rPr>
              <a:t/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Oh! Quel parfait bonheur!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Quel bonheur! Quel bonheur!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Oh! Quel parfait bonheur!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Après tant de labeur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Pour toujours réunie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L'Église en sa patrie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Entonnera: Alléluia!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Gloire à Toi Jéhovah 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!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3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Du grand jour de l'éternité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Quand brillera l'aurore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Tous consommés dans l'unité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Et dans la charité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A Celui qu'on adore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Nous redirons encore: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Digne est l'Agneau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De recevoir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Force, empire et pouvoir.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2000" dirty="0" smtClean="0">
                <a:latin typeface="Arial Rounded MT Bold" pitchFamily="34" charset="0"/>
              </a:rPr>
              <a:t/>
            </a:r>
            <a:br>
              <a:rPr lang="fr-FR" sz="2000" dirty="0" smtClean="0">
                <a:latin typeface="Arial Rounded MT Bold" pitchFamily="34" charset="0"/>
              </a:rPr>
            </a:br>
            <a:endParaRPr lang="en-US" sz="2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Chœur</a:t>
            </a:r>
            <a:r>
              <a:rPr lang="fr-FR" sz="4400" dirty="0" smtClean="0">
                <a:latin typeface="Arial Rounded MT Bold" pitchFamily="34" charset="0"/>
              </a:rPr>
              <a:t/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Oh! Quel parfait bonheur!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Quel bonheur! Quel bonheur!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Oh! Quel parfait bonheur!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Après tant de labeur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Pour toujours réunie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L'Église en sa patrie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Entonnera: Alléluia!</a:t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Gloire à Toi Jéhovah 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!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opperplate Gothic Bold" pitchFamily="34" charset="0"/>
              </a:rPr>
              <a:t>PRIÈRE  POUR  L’OFFRANDE </a:t>
            </a:r>
            <a:br>
              <a:rPr lang="en-US" dirty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en-US" dirty="0">
                <a:solidFill>
                  <a:schemeClr val="tx1"/>
                </a:solidFill>
                <a:latin typeface="Copperplate Gothic Bold" pitchFamily="34" charset="0"/>
              </a:rPr>
              <a:t>ET LE SERMON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en-US" b="1" dirty="0"/>
          </a:p>
          <a:p>
            <a:pPr algn="ctr">
              <a:buNone/>
            </a:pPr>
            <a:r>
              <a:rPr lang="en-US" sz="5400" b="1" dirty="0">
                <a:solidFill>
                  <a:schemeClr val="bg1"/>
                </a:solidFill>
              </a:rPr>
              <a:t>SERMON </a:t>
            </a:r>
          </a:p>
          <a:p>
            <a:pPr algn="ctr">
              <a:buNone/>
            </a:pPr>
            <a:r>
              <a:rPr lang="en-US" sz="5400" b="1" dirty="0">
                <a:solidFill>
                  <a:schemeClr val="tx1"/>
                </a:solidFill>
              </a:rPr>
              <a:t>PAR </a:t>
            </a:r>
          </a:p>
          <a:p>
            <a:pPr algn="ctr">
              <a:buNone/>
            </a:pPr>
            <a:r>
              <a:rPr lang="en-US" sz="5400" b="1" dirty="0">
                <a:solidFill>
                  <a:schemeClr val="bg1"/>
                </a:solidFill>
              </a:rPr>
              <a:t>PASTEUR 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chemeClr val="tx1"/>
                </a:solidFill>
              </a:rPr>
              <a:t>JEAN CLAUDE JEAN BAPTISTE</a:t>
            </a:r>
            <a:endParaRPr lang="en-US" sz="4800" b="1" dirty="0">
              <a:solidFill>
                <a:schemeClr val="tx1"/>
              </a:solidFill>
            </a:endParaRPr>
          </a:p>
          <a:p>
            <a:pPr>
              <a:buNone/>
            </a:pP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743199"/>
          </a:xfrm>
          <a:blipFill>
            <a:blip r:embed="rId2"/>
            <a:tile tx="0" ty="0" sx="100000" sy="100000" flip="none" algn="tl"/>
          </a:blip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CHRIST THE ROCK CONGREGATION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MARCH 8</a:t>
            </a:r>
            <a:r>
              <a:rPr lang="en-US" b="1" baseline="30000" dirty="0" smtClean="0">
                <a:solidFill>
                  <a:schemeClr val="accent3">
                    <a:lumMod val="50000"/>
                  </a:schemeClr>
                </a:solidFill>
              </a:rPr>
              <a:t>TH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2026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C00000"/>
                </a:solidFill>
                <a:latin typeface="Agency FB" pitchFamily="34" charset="0"/>
              </a:rPr>
              <a:t>Sermon by Pastor </a:t>
            </a:r>
            <a:r>
              <a:rPr lang="en-US" b="1" dirty="0" smtClean="0">
                <a:solidFill>
                  <a:srgbClr val="C00000"/>
                </a:solidFill>
                <a:latin typeface="Agency FB" pitchFamily="34" charset="0"/>
              </a:rPr>
              <a:t>JEAN CLAUDE JEAN BAPTISTE</a:t>
            </a:r>
            <a:endParaRPr lang="en-US" dirty="0">
              <a:solidFill>
                <a:srgbClr val="C00000"/>
              </a:solidFill>
              <a:latin typeface="Agency FB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solidFill>
            <a:srgbClr val="C0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fr-FR" sz="4000" b="1" dirty="0" smtClean="0">
              <a:solidFill>
                <a:srgbClr val="0000FF"/>
              </a:solidFill>
            </a:endParaRPr>
          </a:p>
          <a:p>
            <a:endParaRPr lang="fr-FR" sz="4000" b="1" dirty="0" smtClean="0">
              <a:solidFill>
                <a:srgbClr val="0000FF"/>
              </a:solidFill>
            </a:endParaRPr>
          </a:p>
          <a:p>
            <a:r>
              <a:rPr lang="fr-FR" sz="4800" b="1" dirty="0" smtClean="0">
                <a:solidFill>
                  <a:schemeClr val="bg1"/>
                </a:solidFill>
              </a:rPr>
              <a:t>UN </a:t>
            </a:r>
            <a:r>
              <a:rPr lang="fr-FR" sz="4800" b="1" dirty="0" smtClean="0">
                <a:solidFill>
                  <a:schemeClr val="bg1"/>
                </a:solidFill>
              </a:rPr>
              <a:t>MONDE AU BORD DE LA </a:t>
            </a:r>
            <a:r>
              <a:rPr lang="fr-FR" sz="4800" b="1" dirty="0" smtClean="0">
                <a:solidFill>
                  <a:schemeClr val="bg1"/>
                </a:solidFill>
              </a:rPr>
              <a:t>RUINE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LECTURE : 2 Ti 3: 1-5</a:t>
            </a:r>
            <a:endParaRPr lang="en-US" sz="4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0000FF"/>
                </a:solidFill>
                <a:latin typeface="Arial Rounded MT Bold" pitchFamily="34" charset="0"/>
              </a:rPr>
              <a:t>2Ti 3:1 ¶ Sache que, dans les derniers jours, il y aura des temps difficiles.</a:t>
            </a:r>
            <a:endParaRPr lang="en-US" sz="48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FF0000"/>
                </a:solidFill>
                <a:latin typeface="Arial Rounded MT Bold" pitchFamily="34" charset="0"/>
              </a:rPr>
              <a:t> 2 Car les hommes seront égoïstes, amis de l'argent, fanfarons, hautains, blasphémateurs, rebelles à leurs parents, ingrats, irréligieux</a:t>
            </a:r>
            <a:r>
              <a:rPr lang="fr-FR" sz="4800" dirty="0" smtClean="0">
                <a:solidFill>
                  <a:srgbClr val="FF0000"/>
                </a:solidFill>
                <a:latin typeface="Arial Rounded MT Bold" pitchFamily="34" charset="0"/>
              </a:rPr>
              <a:t>,</a:t>
            </a:r>
            <a:endParaRPr lang="en-US" sz="48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800" dirty="0" smtClean="0">
                <a:solidFill>
                  <a:srgbClr val="0000FF"/>
                </a:solidFill>
                <a:latin typeface="Arial Rounded MT Bold" pitchFamily="34" charset="0"/>
              </a:rPr>
              <a:t>3 </a:t>
            </a:r>
            <a:r>
              <a:rPr lang="fr-FR" sz="4800" dirty="0" smtClean="0">
                <a:solidFill>
                  <a:srgbClr val="0000FF"/>
                </a:solidFill>
                <a:latin typeface="Arial Rounded MT Bold" pitchFamily="34" charset="0"/>
              </a:rPr>
              <a:t>insensibles, déloyaux, calomniateurs, intempérants, cruels, ennemis des gens de bien,</a:t>
            </a:r>
            <a:endParaRPr lang="en-US" sz="48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FF0000"/>
                </a:solidFill>
                <a:latin typeface="Arial Rounded MT Bold" pitchFamily="34" charset="0"/>
              </a:rPr>
              <a:t> 4 traîtres, emportés, enflés d'orgueil, aimant le plaisir plus que Dieu,</a:t>
            </a:r>
            <a:endParaRPr lang="en-US" sz="4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0000FF"/>
                </a:solidFill>
                <a:latin typeface="Arial Rounded MT Bold" pitchFamily="34" charset="0"/>
              </a:rPr>
              <a:t> 5 ayant l'apparence de la piété, mais reniant ce qui en fait la force. Éloigne-toi de ces hommes-là.</a:t>
            </a:r>
            <a:endParaRPr lang="en-US" sz="4800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800" b="1" dirty="0" smtClean="0">
                <a:solidFill>
                  <a:schemeClr val="bg1"/>
                </a:solidFill>
                <a:latin typeface="Copperplate Gothic Bold" pitchFamily="34" charset="0"/>
              </a:rPr>
              <a:t>Thème : Un monde au bord de la ruine</a:t>
            </a:r>
            <a:r>
              <a:rPr lang="fr-FR" sz="4800" b="1" dirty="0" smtClean="0">
                <a:solidFill>
                  <a:schemeClr val="bg1"/>
                </a:solidFill>
                <a:latin typeface="Copperplate Gothic Bold" pitchFamily="34" charset="0"/>
              </a:rPr>
              <a:t>.</a:t>
            </a:r>
            <a:endParaRPr lang="en-US" sz="4800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algn="just"/>
            <a:r>
              <a:rPr lang="fr-FR" sz="4800" b="1" dirty="0" smtClean="0">
                <a:solidFill>
                  <a:srgbClr val="FFFF00"/>
                </a:solidFill>
                <a:latin typeface="Copperplate Gothic Bold" pitchFamily="34" charset="0"/>
              </a:rPr>
              <a:t>Introduction. - </a:t>
            </a:r>
            <a:endParaRPr lang="en-US" sz="4800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lvl="0" algn="just"/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Dieu dans son amour cherche par tous les moyens à faire revenir l’homme sur le chemin de l'obéissance et de la droiture qu’il lui avait tracé. </a:t>
            </a:r>
            <a:endParaRPr lang="en-US" sz="48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Ce </a:t>
            </a:r>
            <a:r>
              <a:rPr lang="fr-FR" sz="4800" dirty="0" smtClean="0">
                <a:latin typeface="Arial Rounded MT Bold" pitchFamily="34" charset="0"/>
              </a:rPr>
              <a:t>n’est pas de bon gré qu’il voit l’homme patauger dans la boue infecté de la honte et du péché. 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Dieu répugne de voir l’homme se laisser si facilement emporter dans les courants du diable et demeurer loin de lui pour s’autodétruire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Nous </a:t>
            </a:r>
            <a:r>
              <a:rPr lang="fr-FR" sz="4800" dirty="0" smtClean="0">
                <a:latin typeface="Arial Rounded MT Bold" pitchFamily="34" charset="0"/>
              </a:rPr>
              <a:t>sommes à un carrefour difficile, le monde chavire et tous les discours pour nous faire croire que tout est bien sont absurdes et faux. 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La question qu’on doit se poser ce n’est pas quelle heure est il à l'horloge du temps ? l’heure est avancée.</a:t>
            </a:r>
            <a:r>
              <a:rPr lang="fr-FR" sz="4800" dirty="0" smtClean="0">
                <a:latin typeface="Arial Rounded MT Bold" pitchFamily="34" charset="0"/>
              </a:rPr>
              <a:t> 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Nous </a:t>
            </a:r>
            <a:r>
              <a:rPr lang="fr-FR" sz="4800" dirty="0" smtClean="0">
                <a:latin typeface="Arial Rounded MT Bold" pitchFamily="34" charset="0"/>
              </a:rPr>
              <a:t>devons plutôt nous demander, où allons nous? 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Qu’est ce que l’avenir nous réserve ? 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latin typeface="Arial Rounded MT Bold" pitchFamily="34" charset="0"/>
              </a:rPr>
              <a:t>La question que nous devons nous poser est que ferons nous devant la menace d’une catastrophe imminente?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1-  Le choix de Dieu c’est la vie pour </a:t>
            </a: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l’homme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latin typeface="Arial Rounded MT Bold" pitchFamily="34" charset="0"/>
              </a:rPr>
              <a:t>Tim 2:4 Dieu veut que tous les hommes parviennent à la connaissance de la vérité et soient </a:t>
            </a:r>
            <a:r>
              <a:rPr lang="fr-FR" sz="4800" dirty="0" smtClean="0">
                <a:latin typeface="Arial Rounded MT Bold" pitchFamily="34" charset="0"/>
              </a:rPr>
              <a:t>sauvés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L'incrédulité et la persistance à faire le mal sont les causes profondes qui mèneront une grande majorité à faire face au jugement de Dieu</a:t>
            </a:r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Certains </a:t>
            </a:r>
            <a:r>
              <a:rPr lang="fr-FR" sz="4800" dirty="0" smtClean="0">
                <a:latin typeface="Arial Rounded MT Bold" pitchFamily="34" charset="0"/>
              </a:rPr>
              <a:t>disent qu’il n’y a point de Dieu, ce sont des insensés qui se font un jeu du péché Proverbes 14:9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D’autres ont une notion tronquée, limitée et déformée de Dieu. 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latin typeface="Arial Rounded MT Bold" pitchFamily="34" charset="0"/>
              </a:rPr>
              <a:t>Ils acceptent un Évangile falsifié, déformé parce qu’ils n’ont pas un cœur exercé ni disposé à connaître la vérité</a:t>
            </a:r>
            <a:r>
              <a:rPr lang="fr-FR" sz="4800" dirty="0" smtClean="0">
                <a:latin typeface="Arial Rounded MT Bold" pitchFamily="34" charset="0"/>
              </a:rPr>
              <a:t>.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Jean </a:t>
            </a: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8: 31-32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Jean 8:31 ¶ Et il dit aux Juifs qui avaient cru en lui: Si vous demeurez dans ma parole, vous êtes vraiment mes disciples;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 32 vous connaîtrez la vérité, et la vérité vous affranchira.</a:t>
            </a:r>
            <a:endParaRPr lang="en-US" sz="48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Copperplate Gothic Bold" pitchFamily="34" charset="0"/>
              </a:rPr>
              <a:t>2- Le plan de Dieu pour l'humanité est rejeté, </a:t>
            </a:r>
            <a:r>
              <a:rPr lang="fr-FR" sz="4400" b="1" dirty="0" smtClean="0">
                <a:solidFill>
                  <a:srgbClr val="0000CC"/>
                </a:solidFill>
                <a:latin typeface="Copperplate Gothic Bold" pitchFamily="34" charset="0"/>
              </a:rPr>
              <a:t>méprisé</a:t>
            </a:r>
            <a:r>
              <a:rPr lang="fr-FR" sz="4400" dirty="0" smtClean="0">
                <a:solidFill>
                  <a:srgbClr val="0000CC"/>
                </a:solidFill>
                <a:latin typeface="Copperplate Gothic Bold" pitchFamily="34" charset="0"/>
              </a:rPr>
              <a:t> </a:t>
            </a:r>
            <a:endParaRPr lang="en-US" sz="4400" dirty="0" smtClean="0">
              <a:solidFill>
                <a:srgbClr val="0000CC"/>
              </a:solidFill>
              <a:latin typeface="Copperplate Gothic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Depuis 2000 ans Dieu a tendu vers l’homme une main de réconciliation.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un rameau d’olivier. Dieu a offert à la terre la paix, une paix qui s’obtient dans la pratique de la justice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Ésaïe 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32: 17 </a:t>
            </a:r>
            <a:r>
              <a:rPr lang="fr-FR" sz="4400" dirty="0" smtClean="0">
                <a:latin typeface="Arial Rounded MT Bold" pitchFamily="34" charset="0"/>
              </a:rPr>
              <a:t>“ L’œuvre de la justice sera la paix, et le fruit de la justice le repos et la sécurité pour toujours. “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Mais les hommes ont rejeté le chemin de la justice et la paix qu’ils veulent est la paix des cimetières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Le </a:t>
            </a:r>
            <a:r>
              <a:rPr lang="fr-FR" sz="4400" dirty="0" smtClean="0">
                <a:latin typeface="Arial Rounded MT Bold" pitchFamily="34" charset="0"/>
              </a:rPr>
              <a:t>cri du Christ “ Repentez vous car le royaume de Dieu est proche est ignoré, méprisé et rejeté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Plus de 2000 ans Dieu fit un pacte avec la terre. Son fils unique vécut parmi nous. Homme de douleur, il s'est chargé de nos péchés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Es </a:t>
            </a:r>
            <a:r>
              <a:rPr lang="fr-FR" sz="4400" dirty="0" smtClean="0">
                <a:latin typeface="Arial Rounded MT Bold" pitchFamily="34" charset="0"/>
              </a:rPr>
              <a:t>53: 6b “ Le châtiment qui nous donne la paix est tombé sur lui et par ses meurtrissures, que nous sommes guéris “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Le seul remède contre cette force aveugle qui mène les hommes sur la terre est le Christ crucifié, ressuscité et glorifié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Dieu </a:t>
            </a:r>
            <a:r>
              <a:rPr lang="fr-FR" sz="4400" dirty="0" smtClean="0">
                <a:latin typeface="Arial Rounded MT Bold" pitchFamily="34" charset="0"/>
              </a:rPr>
              <a:t>n’a pas abandonné l’homme à sa condition de dépravation, il lui a donné un moyen de s’en sortir.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Le fameux cri du Christ : “ venez à moi vous tous qui êtes fatigués et chargés, je vous donnerai du repos “ résonne encore, mais qui fait attention. 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La méchanceté de l’homme est grande sur la terre.</a:t>
            </a:r>
            <a:endParaRPr lang="en-US" sz="44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4400" dirty="0" smtClean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00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3- JÉSUS VINT SUR LA TERRE POUR SAUVER </a:t>
            </a: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L'HUMANITÉ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Dans Jean 3: 14-21 Jésus fait l'exposé de sa personne et de sa mission. 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Il n’était pas venu pour ceux qui n’ont pas besoin de lui. </a:t>
            </a: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Il n'était pas venu pour ceux qui se portent bien, mais pour les malades. 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00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Il 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N’était pas venu pour ceux qui se cachent derrière l’apparence de gens bien portant mais qui spirituellement sont rongés de vers et de gangrène.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Comme l’arche de Noé Christ est la dernière bouée de sauvetage pour un monde en péril, en détresse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00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Déjà </a:t>
            </a:r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les vents jouent la ballade du mauvais temps, les eaux s’amoncellent et l’horizon s’assombrit. </a:t>
            </a:r>
            <a:endParaRPr lang="en-US" sz="48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Le temps du choix c’est maintenant, demain sera trop tard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00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Hébreux </a:t>
            </a: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1: 1-4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1 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¶ Après avoir autrefois, à plusieurs reprises et de plusieurs manières, parlé à nos pères par les prophètes, 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2 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Dieu dans 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ces derniers temps, nous a parlé par le Fils, qu'il a établi héritier de toutes choses, par lequel il a aussi créé le monde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,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0000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3 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et qui, étant le reflet de sa gloire et l'empreinte de sa personne, et soutenant toutes choses par sa parole puissante, a fait la purification des péchés et s'est assis à la droite de la majesté divine dans les lieux très hauts,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4 ¶ devenu d'autant supérieur aux anges qu'il a hérité d'un nom plus excellent que le leur.</a:t>
            </a:r>
            <a:endParaRPr lang="en-US" sz="44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4- DE SOMBRES PERSPECTIVES 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1Thessalonissiens 5: 1-6 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1 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¶ Pour ce qui est des temps et des moments, vous n'avez pas besoin, frères, qu'on vous en écrive.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2 Car vous savez bien vous-mêmes que le jour du Seigneur viendra comme un voleur dans la nuit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3 </a:t>
            </a:r>
            <a:r>
              <a:rPr lang="fr-FR" sz="4400" dirty="0" smtClean="0">
                <a:latin typeface="Arial Rounded MT Bold" pitchFamily="34" charset="0"/>
              </a:rPr>
              <a:t>Quand les hommes diront: Paix et sûreté! alors une ruine soudaine les surprendra, comme les douleurs de l'enfantement surprennent la femme enceinte, et ils n'échapperont point.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4 Mais vous, frères, vous n'êtes pas dans les ténèbres, pour que ce jour vous surprenne comme un voleur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;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>
                <a:latin typeface="Arial Rounded MT Bold" pitchFamily="34" charset="0"/>
              </a:rPr>
              <a:t>5 </a:t>
            </a:r>
            <a:r>
              <a:rPr lang="fr-FR" sz="4800" dirty="0" smtClean="0">
                <a:latin typeface="Arial Rounded MT Bold" pitchFamily="34" charset="0"/>
              </a:rPr>
              <a:t>vous êtes tous des enfants de la lumière et des enfants du jour. Nous ne sommes point de la nuit ni des ténèbres.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 6 ¶ Ne dormons donc point comme les autres, mais veillons et soyons sobres</a:t>
            </a:r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latin typeface="Copperplate Gothic Bold" pitchFamily="34" charset="0"/>
              </a:rPr>
              <a:t>Jésus</a:t>
            </a:r>
            <a:r>
              <a:rPr lang="fr-FR" sz="4400" b="1" dirty="0" smtClean="0">
                <a:latin typeface="Copperplate Gothic Bold" pitchFamily="34" charset="0"/>
              </a:rPr>
              <a:t> a annoncé des temps difficiles, catastrophiques à venir</a:t>
            </a:r>
            <a:r>
              <a:rPr lang="fr-FR" sz="4400" b="1" dirty="0" smtClean="0">
                <a:latin typeface="Copperplate Gothic Bold" pitchFamily="34" charset="0"/>
              </a:rPr>
              <a:t>.</a:t>
            </a:r>
            <a:endParaRPr lang="en-US" sz="4400" dirty="0" smtClean="0">
              <a:latin typeface="Copperplate Gothic Bold" pitchFamily="34" charset="0"/>
            </a:endParaRPr>
          </a:p>
          <a:p>
            <a:pPr algn="just"/>
            <a:r>
              <a:rPr lang="fr-FR" sz="4400" b="1" dirty="0" smtClean="0">
                <a:solidFill>
                  <a:srgbClr val="7030A0"/>
                </a:solidFill>
                <a:latin typeface="Arial Rounded MT Bold" pitchFamily="34" charset="0"/>
              </a:rPr>
              <a:t>Matt 24 : 21-25</a:t>
            </a:r>
            <a:endParaRPr lang="en-US" sz="4400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21 </a:t>
            </a:r>
            <a:r>
              <a:rPr lang="fr-FR" sz="4400" dirty="0" smtClean="0">
                <a:latin typeface="Arial Rounded MT Bold" pitchFamily="34" charset="0"/>
              </a:rPr>
              <a:t>Car alors, la détresse sera si grande qu'il n'y en a point eu de pareille depuis le commencement du monde jusqu'à présent, et qu'il n'y en aura jamais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>
                <a:latin typeface="Arial Rounded MT Bold" pitchFamily="34" charset="0"/>
              </a:rPr>
              <a:t>22 </a:t>
            </a:r>
            <a:r>
              <a:rPr lang="fr-FR" sz="4800" dirty="0" smtClean="0">
                <a:latin typeface="Arial Rounded MT Bold" pitchFamily="34" charset="0"/>
              </a:rPr>
              <a:t>Et, si ces jours n'étaient abrégés, personne ne serait sauvé; mais, à cause des élus, ces jours seront abrégés.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7030A0"/>
                </a:solidFill>
                <a:latin typeface="Arial Rounded MT Bold" pitchFamily="34" charset="0"/>
              </a:rPr>
              <a:t> 23 Si quelqu'un vous dit alors: Le Christ est ici, ou: Il est là, ne le croyez pas.</a:t>
            </a:r>
            <a:endParaRPr lang="en-US" sz="4800" dirty="0" smtClean="0">
              <a:solidFill>
                <a:srgbClr val="7030A0"/>
              </a:solidFill>
              <a:latin typeface="Arial Rounded MT Bold" pitchFamily="34" charset="0"/>
            </a:endParaRPr>
          </a:p>
          <a:p>
            <a:pPr algn="just"/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24 </a:t>
            </a:r>
            <a:r>
              <a:rPr lang="fr-FR" sz="4400" dirty="0" smtClean="0">
                <a:latin typeface="Arial Rounded MT Bold" pitchFamily="34" charset="0"/>
              </a:rPr>
              <a:t>Car il s'élèvera de faux Christs et de faux prophètes; ils feront de grands prodiges et des miracles, au point de séduire, s'il était possible, même les élus.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7030A0"/>
                </a:solidFill>
                <a:latin typeface="Arial Rounded MT Bold" pitchFamily="34" charset="0"/>
              </a:rPr>
              <a:t> 25 Voici, je vous l'ai annoncé d'avance</a:t>
            </a:r>
            <a:r>
              <a:rPr lang="fr-FR" sz="4400" dirty="0" smtClean="0">
                <a:solidFill>
                  <a:srgbClr val="7030A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7030A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latin typeface="Arial Rounded MT Bold" pitchFamily="34" charset="0"/>
              </a:rPr>
              <a:t>Il </a:t>
            </a:r>
            <a:r>
              <a:rPr lang="fr-FR" sz="4400" b="1" dirty="0" smtClean="0">
                <a:latin typeface="Arial Rounded MT Bold" pitchFamily="34" charset="0"/>
              </a:rPr>
              <a:t>nous met en garde contre les apparences </a:t>
            </a:r>
            <a:r>
              <a:rPr lang="fr-FR" sz="4400" b="1" dirty="0" smtClean="0">
                <a:latin typeface="Arial Rounded MT Bold" pitchFamily="34" charset="0"/>
              </a:rPr>
              <a:t>trompeuses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Matt 24:1-6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1 </a:t>
            </a:r>
            <a:r>
              <a:rPr lang="fr-FR" sz="4400" dirty="0" smtClean="0">
                <a:latin typeface="Arial Rounded MT Bold" pitchFamily="34" charset="0"/>
              </a:rPr>
              <a:t>¶ Comme Jésus s'en allait, au sortir du temple, ses disciples s'approchèrent pour lui en faire remarquer les constructions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2 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Mais il leur dit: Voyez-vous tout cela? Je vous le dis en vérité, il ne restera pas ici pierre sur pierre qui ne soit renversée.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3 Il s'assit sur la montagne des oliviers. Et les disciples vinrent en particulier lui faire cette question: Dis-nous, quand cela arrivera-t-il, et quel sera le signe de ton avènement et de la fin du monde</a:t>
            </a:r>
            <a:r>
              <a:rPr lang="fr-FR" sz="4400" dirty="0" smtClean="0">
                <a:latin typeface="Arial Rounded MT Bold" pitchFamily="34" charset="0"/>
              </a:rPr>
              <a:t>?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4 </a:t>
            </a:r>
            <a:r>
              <a:rPr lang="fr-FR" sz="4400" dirty="0" smtClean="0">
                <a:latin typeface="Arial Rounded MT Bold" pitchFamily="34" charset="0"/>
              </a:rPr>
              <a:t>¶ Jésus leur répondit: Prenez garde que personne ne vous séduise.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5 Car plusieurs viendront sous mon nom, disant: C'est moi qui suis le Christ. Et ils séduiront beaucoup de gens.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6 Vous entendrez parler de guerres et de bruits de guerres: gardez-vous d'être troublés, car il faut que ces choses arrivent. Mais ce ne sera pas encore la fin.</a:t>
            </a:r>
            <a:endParaRPr lang="en-US" sz="44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Jésus 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annonce les signes avant-coureurs de la 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fin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 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en-US" sz="4400" dirty="0" smtClean="0">
                <a:latin typeface="Arial Rounded MT Bold" pitchFamily="34" charset="0"/>
              </a:rPr>
              <a:t>Matt 24:6-15</a:t>
            </a: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6 </a:t>
            </a:r>
            <a:r>
              <a:rPr lang="fr-FR" sz="4400" dirty="0" smtClean="0">
                <a:latin typeface="Arial Rounded MT Bold" pitchFamily="34" charset="0"/>
              </a:rPr>
              <a:t>Vous entendrez parler de guerres et de bruits de guerres: gardez-vous d'être troublés, car il faut que ces choses arrivent. Mais ce ne sera pas encore la fin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66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7 </a:t>
            </a:r>
            <a:r>
              <a:rPr lang="fr-FR" sz="4400" dirty="0" smtClean="0">
                <a:latin typeface="Arial Rounded MT Bold" pitchFamily="34" charset="0"/>
              </a:rPr>
              <a:t>Une nation s'élèvera contre une nation, et un royaume contre un royaume, et il y aura, en divers lieux, des famines et des tremblements de terre.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8 Tout cela ne sera que le commencement des douleurs.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9 Alors on vous livrera aux tourments, et l'on vous fera mourir; et vous serez haïs de toutes les nations, à cause de mon nom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66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10 </a:t>
            </a:r>
            <a:r>
              <a:rPr lang="fr-FR" sz="4400" dirty="0" smtClean="0">
                <a:latin typeface="Arial Rounded MT Bold" pitchFamily="34" charset="0"/>
              </a:rPr>
              <a:t>Alors aussi plusieurs succomberont, et ils se trahiront, se haïront les uns les autres.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11 Plusieurs faux prophètes s'élèveront, et ils séduiront beaucoup de gens.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12 Et, parce que l'iniquité se sera accrue, la charité du plus grand nombre se refroidira.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66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13 </a:t>
            </a:r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Mais celui qui persévérera jusqu'à la fin sera sauvé.</a:t>
            </a:r>
            <a:endParaRPr lang="en-US" sz="48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 14 Cette bonne nouvelle du royaume sera prêchée dans le monde entier, pour servir de témoignage à toutes les nations. </a:t>
            </a:r>
            <a:r>
              <a:rPr lang="en-US" sz="4800" dirty="0" err="1" smtClean="0">
                <a:latin typeface="Arial Rounded MT Bold" pitchFamily="34" charset="0"/>
              </a:rPr>
              <a:t>Alors</a:t>
            </a:r>
            <a:r>
              <a:rPr lang="en-US" sz="4800" dirty="0" smtClean="0">
                <a:latin typeface="Arial Rounded MT Bold" pitchFamily="34" charset="0"/>
              </a:rPr>
              <a:t> </a:t>
            </a:r>
            <a:r>
              <a:rPr lang="en-US" sz="4800" dirty="0" err="1" smtClean="0">
                <a:latin typeface="Arial Rounded MT Bold" pitchFamily="34" charset="0"/>
              </a:rPr>
              <a:t>viendra</a:t>
            </a:r>
            <a:r>
              <a:rPr lang="en-US" sz="4800" dirty="0" smtClean="0">
                <a:latin typeface="Arial Rounded MT Bold" pitchFamily="34" charset="0"/>
              </a:rPr>
              <a:t> la fin</a:t>
            </a:r>
            <a:r>
              <a:rPr lang="en-US" sz="4800" dirty="0" smtClean="0">
                <a:latin typeface="Arial Rounded MT Bold" pitchFamily="34" charset="0"/>
              </a:rPr>
              <a:t>.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5400" dirty="0" smtClean="0">
                <a:solidFill>
                  <a:srgbClr val="0000CC"/>
                </a:solidFill>
                <a:latin typeface="Arial Rounded MT Bold" pitchFamily="34" charset="0"/>
              </a:rPr>
              <a:t>15</a:t>
            </a:r>
            <a:r>
              <a:rPr lang="fr-FR" sz="5400" dirty="0" smtClean="0">
                <a:latin typeface="Arial Rounded MT Bold" pitchFamily="34" charset="0"/>
              </a:rPr>
              <a:t> </a:t>
            </a:r>
            <a:r>
              <a:rPr lang="fr-FR" sz="5400" dirty="0" smtClean="0">
                <a:latin typeface="Arial Rounded MT Bold" pitchFamily="34" charset="0"/>
              </a:rPr>
              <a:t>C'est pourquoi, lorsque vous verrez l'abomination de la désolation, dont a parlé le prophète Daniel, établie en lieu saint, -que celui qui lit fasse attention! </a:t>
            </a:r>
            <a:endParaRPr lang="en-US" sz="54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66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 </a:t>
            </a: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Il </a:t>
            </a: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nous exhorte à la </a:t>
            </a: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vigilance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en-US" sz="4400" dirty="0" smtClean="0">
                <a:latin typeface="Arial Rounded MT Bold" pitchFamily="34" charset="0"/>
              </a:rPr>
              <a:t>Matt 24: 36-39</a:t>
            </a: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36 Pour ce qui est du jour et de l'heure, personne ne le sait, ni les anges des cieux, ni le Fils, mais le Père seul.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37 Ce qui arriva du temps de Noé arrivera de même à l'avènement du Fils de l'homme.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sz="44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66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38 </a:t>
            </a:r>
            <a:r>
              <a:rPr lang="fr-FR" sz="4400" dirty="0" smtClean="0">
                <a:latin typeface="Arial Rounded MT Bold" pitchFamily="34" charset="0"/>
              </a:rPr>
              <a:t>Car, dans les jours qui précédèrent le déluge, les hommes mangeaient et buvaient, se mariaient et mariaient leurs enfants, jusqu'au jour où Noé entra dans l'arche;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39 et ils ne se doutèrent de rien, jusqu'à ce que le déluge vînt et les emportât tous: il en sera de même à l'avènement du Fils de l'homme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66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Il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y a une main invisible qui se cache derrière le système pourri sur lequel les hommes s’appuient. 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Un système qui encourage la disparité sociale et économique, un système basé sur de faux semblants de prospérité et de stabilité finira par s’écrouler. 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66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 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1 </a:t>
            </a:r>
            <a:r>
              <a:rPr lang="en-US" sz="4400" dirty="0" err="1" smtClean="0">
                <a:solidFill>
                  <a:srgbClr val="C00000"/>
                </a:solidFill>
                <a:latin typeface="Arial Rounded MT Bold" pitchFamily="34" charset="0"/>
              </a:rPr>
              <a:t>Thessalonissiens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  5 : 3</a:t>
            </a: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“ Quand les hommes diront paix et sûreté ! Alors une ruine soudaine les surprendra, comme les douleurs de l’enfantement surprennent la femme enceinte, et ils n’échapperont point “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sz="44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5- LE TISSU SOCIAL EST POURRI ET LE MONDE 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CHAVIRÉ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 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Les maladies spirituelles qui nous </a:t>
            </a:r>
            <a:r>
              <a:rPr lang="fr-FR" sz="4400" dirty="0" smtClean="0">
                <a:latin typeface="Arial Rounded MT Bold" pitchFamily="34" charset="0"/>
              </a:rPr>
              <a:t>ruinent</a:t>
            </a:r>
            <a:endParaRPr lang="en-US" sz="4400" dirty="0" smtClean="0">
              <a:latin typeface="Arial Rounded MT Bold" pitchFamily="34" charset="0"/>
            </a:endParaRPr>
          </a:p>
          <a:p>
            <a:pPr indent="-1588"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1- l’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egoisme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  ( </a:t>
            </a:r>
            <a:r>
              <a:rPr lang="fr-FR" sz="4400" dirty="0" err="1" smtClean="0">
                <a:latin typeface="Arial Rounded MT Bold" pitchFamily="34" charset="0"/>
              </a:rPr>
              <a:t>Chak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koukou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klere</a:t>
            </a:r>
            <a:r>
              <a:rPr lang="fr-FR" sz="4400" dirty="0" smtClean="0">
                <a:latin typeface="Arial Rounded MT Bold" pitchFamily="34" charset="0"/>
              </a:rPr>
              <a:t> pou </a:t>
            </a:r>
            <a:r>
              <a:rPr lang="fr-FR" sz="4400" dirty="0" err="1" smtClean="0">
                <a:latin typeface="Arial Rounded MT Bold" pitchFamily="34" charset="0"/>
              </a:rPr>
              <a:t>ge</a:t>
            </a:r>
            <a:r>
              <a:rPr lang="fr-FR" sz="4400" dirty="0" smtClean="0">
                <a:latin typeface="Arial Rounded MT Bold" pitchFamily="34" charset="0"/>
              </a:rPr>
              <a:t> w </a:t>
            </a:r>
            <a:r>
              <a:rPr lang="fr-FR" sz="4400" dirty="0" smtClean="0">
                <a:latin typeface="Arial Rounded MT Bold" pitchFamily="34" charset="0"/>
              </a:rPr>
              <a:t>)</a:t>
            </a:r>
            <a:endParaRPr lang="en-US" sz="4400" dirty="0" smtClean="0">
              <a:latin typeface="Arial Rounded MT Bold" pitchFamily="34" charset="0"/>
            </a:endParaRPr>
          </a:p>
          <a:p>
            <a:pPr indent="-1588"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2- Ami de l’argent </a:t>
            </a:r>
            <a:r>
              <a:rPr lang="fr-FR" sz="4400" dirty="0" smtClean="0">
                <a:latin typeface="Arial Rounded MT Bold" pitchFamily="34" charset="0"/>
              </a:rPr>
              <a:t>(tous les moyens sont bons, ce qui compte c’est de se faire un nom</a:t>
            </a:r>
            <a:r>
              <a:rPr lang="fr-FR" sz="4400" dirty="0" smtClean="0">
                <a:latin typeface="Arial Rounded MT Bold" pitchFamily="34" charset="0"/>
              </a:rPr>
              <a:t>)</a:t>
            </a:r>
            <a:endParaRPr lang="en-US" sz="4400" dirty="0" smtClean="0">
              <a:latin typeface="Arial Rounded MT Bold" pitchFamily="34" charset="0"/>
            </a:endParaRPr>
          </a:p>
          <a:p>
            <a:pPr indent="-1588"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3- fanfaron </a:t>
            </a:r>
            <a:r>
              <a:rPr lang="fr-FR" sz="4400" dirty="0" smtClean="0">
                <a:latin typeface="Arial Rounded MT Bold" pitchFamily="34" charset="0"/>
              </a:rPr>
              <a:t>(vantard, centre sur soi </a:t>
            </a:r>
            <a:r>
              <a:rPr lang="fr-FR" sz="4400" dirty="0" smtClean="0">
                <a:latin typeface="Arial Rounded MT Bold" pitchFamily="34" charset="0"/>
              </a:rPr>
              <a:t>)</a:t>
            </a:r>
            <a:endParaRPr lang="en-US" sz="4400" dirty="0" smtClean="0">
              <a:latin typeface="Arial Rounded MT Bold" pitchFamily="34" charset="0"/>
            </a:endParaRPr>
          </a:p>
          <a:p>
            <a:pPr indent="-1588"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4- Hautain </a:t>
            </a:r>
            <a:r>
              <a:rPr lang="fr-FR" sz="4400" dirty="0" smtClean="0">
                <a:latin typeface="Arial Rounded MT Bold" pitchFamily="34" charset="0"/>
              </a:rPr>
              <a:t>( fier , ou se </a:t>
            </a:r>
            <a:r>
              <a:rPr lang="fr-FR" sz="4400" dirty="0" err="1" smtClean="0">
                <a:latin typeface="Arial Rounded MT Bold" pitchFamily="34" charset="0"/>
              </a:rPr>
              <a:t>yon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big</a:t>
            </a:r>
            <a:r>
              <a:rPr lang="fr-FR" sz="4400" dirty="0" smtClean="0">
                <a:latin typeface="Arial Rounded MT Bold" pitchFamily="34" charset="0"/>
              </a:rPr>
              <a:t> deal )</a:t>
            </a:r>
            <a:endParaRPr lang="en-US" sz="44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5-Blasphémateur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(dire du mal de Dieu et de la religion </a:t>
            </a:r>
            <a:r>
              <a:rPr lang="fr-FR" sz="4400" dirty="0" smtClean="0">
                <a:latin typeface="Arial Rounded MT Bold" pitchFamily="34" charset="0"/>
              </a:rPr>
              <a:t>)</a:t>
            </a:r>
            <a:endParaRPr lang="en-US" sz="4400" dirty="0" smtClean="0"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6- Rebelle leurs parents </a:t>
            </a:r>
            <a:r>
              <a:rPr lang="fr-FR" sz="4400" dirty="0" smtClean="0">
                <a:latin typeface="Arial Rounded MT Bold" pitchFamily="34" charset="0"/>
              </a:rPr>
              <a:t>(nous vivons dans une culture ou la désobéissance et l’indépendance vis a vis des parents sont </a:t>
            </a:r>
            <a:r>
              <a:rPr lang="fr-FR" sz="4400" dirty="0" smtClean="0">
                <a:latin typeface="Arial Rounded MT Bold" pitchFamily="34" charset="0"/>
              </a:rPr>
              <a:t>encourages</a:t>
            </a:r>
            <a:endParaRPr lang="en-US" sz="4400" dirty="0" smtClean="0"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7- Ingrats</a:t>
            </a:r>
            <a:r>
              <a:rPr lang="fr-FR" sz="4400" dirty="0" smtClean="0">
                <a:latin typeface="Arial Rounded MT Bold" pitchFamily="34" charset="0"/>
              </a:rPr>
              <a:t>  ( On oublie vite les bienfaits</a:t>
            </a:r>
            <a:r>
              <a:rPr lang="fr-FR" sz="4400" dirty="0" smtClean="0">
                <a:latin typeface="Arial Rounded MT Bold" pitchFamily="34" charset="0"/>
              </a:rPr>
              <a:t>)</a:t>
            </a:r>
            <a:endParaRPr lang="en-US" sz="4400" dirty="0" smtClean="0"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8- irréligieux</a:t>
            </a:r>
            <a:r>
              <a:rPr lang="fr-FR" sz="4400" dirty="0" smtClean="0">
                <a:latin typeface="Arial Rounded MT Bold" pitchFamily="34" charset="0"/>
              </a:rPr>
              <a:t>  (</a:t>
            </a:r>
            <a:r>
              <a:rPr lang="fr-FR" sz="4400" dirty="0" smtClean="0">
                <a:latin typeface="Arial Rounded MT Bold" pitchFamily="34" charset="0"/>
              </a:rPr>
              <a:t>païen, </a:t>
            </a:r>
            <a:r>
              <a:rPr lang="fr-FR" sz="4400" dirty="0" smtClean="0">
                <a:latin typeface="Arial Rounded MT Bold" pitchFamily="34" charset="0"/>
              </a:rPr>
              <a:t>athée, aucune notion, ni respect pour Dieu ) 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9- insensible </a:t>
            </a:r>
            <a:r>
              <a:rPr lang="fr-FR" sz="4400" dirty="0" smtClean="0">
                <a:latin typeface="Arial Rounded MT Bold" pitchFamily="34" charset="0"/>
              </a:rPr>
              <a:t>(Avoir </a:t>
            </a:r>
            <a:r>
              <a:rPr lang="fr-FR" sz="4400" dirty="0" smtClean="0">
                <a:latin typeface="Arial Rounded MT Bold" pitchFamily="34" charset="0"/>
              </a:rPr>
              <a:t>la conscience obscurcie, n’avoir aucun souci de ses actions ) 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10- Déloyaux</a:t>
            </a:r>
            <a:r>
              <a:rPr lang="fr-FR" sz="4400" dirty="0" smtClean="0">
                <a:latin typeface="Arial Rounded MT Bold" pitchFamily="34" charset="0"/>
              </a:rPr>
              <a:t> </a:t>
            </a:r>
            <a:r>
              <a:rPr lang="fr-FR" sz="4400" dirty="0" smtClean="0">
                <a:latin typeface="Arial Rounded MT Bold" pitchFamily="34" charset="0"/>
              </a:rPr>
              <a:t>( </a:t>
            </a:r>
            <a:r>
              <a:rPr lang="fr-FR" sz="4400" dirty="0" smtClean="0">
                <a:latin typeface="Arial Rounded MT Bold" pitchFamily="34" charset="0"/>
              </a:rPr>
              <a:t>Fourbe, hypocrite, trompeur ) 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11- Calomniateurs 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(Dire du mal </a:t>
            </a:r>
            <a:r>
              <a:rPr lang="fr-FR" sz="4400" dirty="0" smtClean="0">
                <a:latin typeface="Arial Rounded MT Bold" pitchFamily="34" charset="0"/>
              </a:rPr>
              <a:t>des gens, </a:t>
            </a:r>
            <a:r>
              <a:rPr lang="fr-FR" sz="4400" dirty="0" err="1" smtClean="0">
                <a:latin typeface="Arial Rounded MT Bold" pitchFamily="34" charset="0"/>
              </a:rPr>
              <a:t>rinmin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zin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)</a:t>
            </a:r>
            <a:r>
              <a:rPr lang="fr-FR" sz="4400" dirty="0" smtClean="0">
                <a:latin typeface="Arial Rounded MT Bold" pitchFamily="34" charset="0"/>
              </a:rPr>
              <a:t> 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12- 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Intempérants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(sans </a:t>
            </a:r>
            <a:r>
              <a:rPr lang="fr-FR" sz="4400" dirty="0" smtClean="0">
                <a:latin typeface="Arial Rounded MT Bold" pitchFamily="34" charset="0"/>
              </a:rPr>
              <a:t>modération, </a:t>
            </a:r>
            <a:r>
              <a:rPr lang="fr-FR" sz="4400" dirty="0" err="1" smtClean="0">
                <a:latin typeface="Arial Rounded MT Bold" pitchFamily="34" charset="0"/>
              </a:rPr>
              <a:t>gran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chire</a:t>
            </a:r>
            <a:r>
              <a:rPr lang="fr-FR" sz="4400" dirty="0" smtClean="0">
                <a:latin typeface="Arial Rounded MT Bold" pitchFamily="34" charset="0"/>
              </a:rPr>
              <a:t> , extravagant </a:t>
            </a:r>
            <a:r>
              <a:rPr lang="fr-FR" sz="4400" dirty="0" smtClean="0">
                <a:latin typeface="Arial Rounded MT Bold" pitchFamily="34" charset="0"/>
              </a:rPr>
              <a:t>)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13-Cruels</a:t>
            </a:r>
            <a:r>
              <a:rPr lang="fr-FR" sz="4800" dirty="0" smtClean="0">
                <a:latin typeface="Arial Rounded MT Bold" pitchFamily="34" charset="0"/>
              </a:rPr>
              <a:t>  ( prend plaisir a faire souffrir, barbare, criminel </a:t>
            </a:r>
            <a:r>
              <a:rPr lang="fr-FR" sz="4800" dirty="0" smtClean="0">
                <a:latin typeface="Arial Rounded MT Bold" pitchFamily="34" charset="0"/>
              </a:rPr>
              <a:t>)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14- Ennemi des gens de bien </a:t>
            </a:r>
            <a:r>
              <a:rPr lang="fr-FR" sz="4800" dirty="0" smtClean="0">
                <a:latin typeface="Arial Rounded MT Bold" pitchFamily="34" charset="0"/>
              </a:rPr>
              <a:t>(Supporte </a:t>
            </a:r>
            <a:r>
              <a:rPr lang="fr-FR" sz="4800" dirty="0" smtClean="0">
                <a:latin typeface="Arial Rounded MT Bold" pitchFamily="34" charset="0"/>
              </a:rPr>
              <a:t>mal </a:t>
            </a:r>
            <a:r>
              <a:rPr lang="fr-FR" sz="4800" dirty="0" smtClean="0">
                <a:latin typeface="Arial Rounded MT Bold" pitchFamily="34" charset="0"/>
              </a:rPr>
              <a:t>les gens droits </a:t>
            </a:r>
            <a:r>
              <a:rPr lang="fr-FR" sz="4800" dirty="0" smtClean="0">
                <a:latin typeface="Arial Rounded MT Bold" pitchFamily="34" charset="0"/>
              </a:rPr>
              <a:t>)</a:t>
            </a:r>
            <a:r>
              <a:rPr lang="fr-FR" sz="4800" dirty="0" smtClean="0">
                <a:latin typeface="Arial Rounded MT Bold" pitchFamily="34" charset="0"/>
              </a:rPr>
              <a:t> 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15- Traites </a:t>
            </a:r>
            <a:r>
              <a:rPr lang="fr-FR" sz="4800" dirty="0" smtClean="0">
                <a:latin typeface="Arial Rounded MT Bold" pitchFamily="34" charset="0"/>
              </a:rPr>
              <a:t>(</a:t>
            </a:r>
            <a:r>
              <a:rPr lang="fr-FR" sz="4800" dirty="0" smtClean="0">
                <a:latin typeface="Arial Rounded MT Bold" pitchFamily="34" charset="0"/>
              </a:rPr>
              <a:t>Imprévisible, change rapidement</a:t>
            </a:r>
            <a:r>
              <a:rPr lang="fr-FR" sz="4800" dirty="0" smtClean="0">
                <a:latin typeface="Arial Rounded MT Bold" pitchFamily="34" charset="0"/>
              </a:rPr>
              <a:t>)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16- Emportés </a:t>
            </a:r>
            <a:r>
              <a:rPr lang="fr-FR" sz="4800" dirty="0" smtClean="0">
                <a:latin typeface="Arial Rounded MT Bold" pitchFamily="34" charset="0"/>
              </a:rPr>
              <a:t>(Prompt à se mettre en colère</a:t>
            </a:r>
            <a:r>
              <a:rPr lang="fr-FR" sz="4800" dirty="0" smtClean="0">
                <a:latin typeface="Arial Rounded MT Bold" pitchFamily="34" charset="0"/>
              </a:rPr>
              <a:t>)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17- </a:t>
            </a:r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Enflés d’orgueil </a:t>
            </a:r>
            <a:r>
              <a:rPr lang="fr-FR" sz="4800" dirty="0" smtClean="0">
                <a:latin typeface="Arial Rounded MT Bold" pitchFamily="34" charset="0"/>
              </a:rPr>
              <a:t>( plein de soi  </a:t>
            </a:r>
            <a:r>
              <a:rPr lang="fr-FR" sz="4800" dirty="0" smtClean="0">
                <a:latin typeface="Arial Rounded MT Bold" pitchFamily="34" charset="0"/>
              </a:rPr>
              <a:t>)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18- Ayant l’apparence de la piété</a:t>
            </a:r>
            <a:r>
              <a:rPr lang="fr-FR" sz="4800" dirty="0" smtClean="0">
                <a:latin typeface="Arial Rounded MT Bold" pitchFamily="34" charset="0"/>
              </a:rPr>
              <a:t>, mais reniant ce qui en fait la force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Conclusion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-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Le monde s’écroule et un feu est allumé sur la terre.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Nous faisons face chaque jour avec l’incertain, nul ne sait ce que demain peut enfanter. </a:t>
            </a: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Jamais auparavant la parole de Dieu a été aussi claire, actuelle, instructive.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La </a:t>
            </a:r>
            <a:r>
              <a:rPr lang="fr-FR" sz="4400" dirty="0" smtClean="0">
                <a:latin typeface="Arial Rounded MT Bold" pitchFamily="34" charset="0"/>
              </a:rPr>
              <a:t>terre est mure pour la moisson.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Si vous êtes sauvé parle du bon Dieu, l’heure est avancée, le temps est court. 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En Avant Semons pour le Maitre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</a:p>
          <a:p>
            <a:pPr lvl="0" algn="r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AMEN!</a:t>
            </a:r>
            <a:endParaRPr lang="en-US" sz="44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167 Fr Mél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: Voici Jésus revient des cieux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1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200" dirty="0" smtClean="0">
                <a:solidFill>
                  <a:srgbClr val="0000CC"/>
                </a:solidFill>
                <a:latin typeface="Arial Rounded MT Bold" pitchFamily="34" charset="0"/>
              </a:rPr>
              <a:t>Voici, Jésus revient des cieux.</a:t>
            </a:r>
            <a:br>
              <a:rPr lang="fr-FR" sz="52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5200" dirty="0" smtClean="0">
                <a:solidFill>
                  <a:srgbClr val="0000CC"/>
                </a:solidFill>
                <a:latin typeface="Arial Rounded MT Bold" pitchFamily="34" charset="0"/>
              </a:rPr>
              <a:t>Quelle joie, glorieuse attente:</a:t>
            </a:r>
            <a:br>
              <a:rPr lang="fr-FR" sz="52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5200" dirty="0" smtClean="0">
                <a:solidFill>
                  <a:srgbClr val="0000CC"/>
                </a:solidFill>
                <a:latin typeface="Arial Rounded MT Bold" pitchFamily="34" charset="0"/>
              </a:rPr>
              <a:t>Bientôt nous le verrons des yeux</a:t>
            </a:r>
            <a:br>
              <a:rPr lang="fr-FR" sz="52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5200" dirty="0" smtClean="0">
                <a:solidFill>
                  <a:srgbClr val="0000CC"/>
                </a:solidFill>
                <a:latin typeface="Arial Rounded MT Bold" pitchFamily="34" charset="0"/>
              </a:rPr>
              <a:t>Revenir dans la nue éclatante.</a:t>
            </a:r>
            <a:endParaRPr lang="en-US" sz="52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200" b="1" dirty="0" smtClean="0">
                <a:solidFill>
                  <a:srgbClr val="FF0000"/>
                </a:solidFill>
                <a:latin typeface="Arial Rounded MT Bold" pitchFamily="34" charset="0"/>
              </a:rPr>
              <a:t>Chœur:</a:t>
            </a:r>
            <a:r>
              <a:rPr lang="fr-FR" sz="5200" dirty="0" smtClean="0">
                <a:solidFill>
                  <a:srgbClr val="0000CC"/>
                </a:solidFill>
                <a:latin typeface="Arial Rounded MT Bold" pitchFamily="34" charset="0"/>
              </a:rPr>
              <a:t/>
            </a:r>
            <a:br>
              <a:rPr lang="fr-FR" sz="52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5200" dirty="0" smtClean="0">
                <a:solidFill>
                  <a:srgbClr val="006600"/>
                </a:solidFill>
                <a:latin typeface="Arial Rounded MT Bold" pitchFamily="34" charset="0"/>
              </a:rPr>
              <a:t>Il vient bientôt (bis)</a:t>
            </a:r>
            <a:br>
              <a:rPr lang="fr-FR" sz="5200" dirty="0" smtClean="0">
                <a:solidFill>
                  <a:srgbClr val="006600"/>
                </a:solidFill>
                <a:latin typeface="Arial Rounded MT Bold" pitchFamily="34" charset="0"/>
              </a:rPr>
            </a:br>
            <a:r>
              <a:rPr lang="fr-FR" sz="5200" dirty="0" smtClean="0">
                <a:solidFill>
                  <a:srgbClr val="006600"/>
                </a:solidFill>
                <a:latin typeface="Arial Rounded MT Bold" pitchFamily="34" charset="0"/>
              </a:rPr>
              <a:t>Joyeux nous acclamerons Jésus.</a:t>
            </a:r>
            <a:br>
              <a:rPr lang="fr-FR" sz="5200" dirty="0" smtClean="0">
                <a:solidFill>
                  <a:srgbClr val="006600"/>
                </a:solidFill>
                <a:latin typeface="Arial Rounded MT Bold" pitchFamily="34" charset="0"/>
              </a:rPr>
            </a:br>
            <a:r>
              <a:rPr lang="fr-FR" sz="5200" dirty="0" smtClean="0">
                <a:solidFill>
                  <a:srgbClr val="006600"/>
                </a:solidFill>
                <a:latin typeface="Arial Rounded MT Bold" pitchFamily="34" charset="0"/>
              </a:rPr>
              <a:t>Tenons-nous prêts,</a:t>
            </a:r>
            <a:br>
              <a:rPr lang="fr-FR" sz="5200" dirty="0" smtClean="0">
                <a:solidFill>
                  <a:srgbClr val="006600"/>
                </a:solidFill>
                <a:latin typeface="Arial Rounded MT Bold" pitchFamily="34" charset="0"/>
              </a:rPr>
            </a:br>
            <a:r>
              <a:rPr lang="fr-FR" sz="5200" dirty="0" smtClean="0">
                <a:solidFill>
                  <a:srgbClr val="006600"/>
                </a:solidFill>
                <a:latin typeface="Arial Rounded MT Bold" pitchFamily="34" charset="0"/>
              </a:rPr>
              <a:t>Levons les yeux en haut </a:t>
            </a:r>
            <a:endParaRPr lang="fr-FR" sz="5200" dirty="0" smtClean="0">
              <a:solidFill>
                <a:srgbClr val="0066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200" dirty="0" smtClean="0">
                <a:solidFill>
                  <a:srgbClr val="006600"/>
                </a:solidFill>
                <a:latin typeface="Arial Rounded MT Bold" pitchFamily="34" charset="0"/>
              </a:rPr>
              <a:t>Jésus </a:t>
            </a:r>
            <a:r>
              <a:rPr lang="fr-FR" sz="5200" dirty="0" smtClean="0">
                <a:solidFill>
                  <a:srgbClr val="006600"/>
                </a:solidFill>
                <a:latin typeface="Arial Rounded MT Bold" pitchFamily="34" charset="0"/>
              </a:rPr>
              <a:t>vient sur la nue</a:t>
            </a:r>
            <a:r>
              <a:rPr lang="fr-FR" sz="5200" dirty="0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en-US" sz="4400" dirty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Narrow" pitchFamily="34" charset="0"/>
              </a:rPr>
              <a:t>2</a:t>
            </a:r>
            <a:r>
              <a:rPr lang="fr-FR" sz="4400" b="1" dirty="0" smtClean="0">
                <a:solidFill>
                  <a:srgbClr val="FF0000"/>
                </a:solidFill>
                <a:latin typeface="Arial Narrow" pitchFamily="34" charset="0"/>
              </a:rPr>
              <a:t>.</a:t>
            </a:r>
            <a:r>
              <a:rPr lang="fr-FR" sz="4400" b="1" dirty="0" smtClean="0">
                <a:solidFill>
                  <a:srgbClr val="0000CC"/>
                </a:solidFill>
                <a:latin typeface="Arial Narrow" pitchFamily="34" charset="0"/>
              </a:rPr>
              <a:t/>
            </a:r>
            <a:br>
              <a:rPr lang="fr-FR" sz="4400" b="1" dirty="0" smtClean="0">
                <a:solidFill>
                  <a:srgbClr val="0000CC"/>
                </a:solidFill>
                <a:latin typeface="Arial Narrow" pitchFamily="34" charset="0"/>
              </a:rPr>
            </a:b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>Les signes des temps, </a:t>
            </a: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>sur </a:t>
            </a: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>terre, sur mer </a:t>
            </a:r>
            <a:endParaRPr lang="fr-FR" sz="4700" b="1" dirty="0" smtClean="0">
              <a:solidFill>
                <a:srgbClr val="0000CC"/>
              </a:solidFill>
              <a:latin typeface="Arial Narrow" pitchFamily="34" charset="0"/>
            </a:endParaRPr>
          </a:p>
          <a:p>
            <a:pPr algn="ctr">
              <a:buNone/>
            </a:pP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>Nous </a:t>
            </a: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>disent que le grand jour approche</a:t>
            </a:r>
            <a:b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</a:b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>Promesse suprême de Dieu le Père, </a:t>
            </a:r>
            <a:endParaRPr lang="fr-FR" sz="4700" b="1" dirty="0" smtClean="0">
              <a:solidFill>
                <a:srgbClr val="0000CC"/>
              </a:solidFill>
              <a:latin typeface="Arial Narrow" pitchFamily="34" charset="0"/>
            </a:endParaRPr>
          </a:p>
          <a:p>
            <a:pPr algn="ctr">
              <a:buNone/>
            </a:pP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>Jésus </a:t>
            </a: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>doit régner, </a:t>
            </a: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>le </a:t>
            </a: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>temps est proche.</a:t>
            </a:r>
            <a:b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</a:br>
            <a:r>
              <a:rPr lang="fr-FR" sz="4700" b="1" dirty="0" smtClean="0">
                <a:solidFill>
                  <a:srgbClr val="FF0000"/>
                </a:solidFill>
                <a:latin typeface="Arial Narrow" pitchFamily="34" charset="0"/>
              </a:rPr>
              <a:t> Chœur:</a:t>
            </a:r>
            <a: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  <a:t/>
            </a:r>
            <a:br>
              <a:rPr lang="fr-FR" sz="4700" b="1" dirty="0" smtClean="0">
                <a:solidFill>
                  <a:srgbClr val="0000CC"/>
                </a:solidFill>
                <a:latin typeface="Arial Narrow" pitchFamily="34" charset="0"/>
              </a:rPr>
            </a:br>
            <a:r>
              <a:rPr lang="fr-FR" sz="4700" b="1" dirty="0" smtClean="0">
                <a:solidFill>
                  <a:srgbClr val="006600"/>
                </a:solidFill>
                <a:latin typeface="Arial Narrow" pitchFamily="34" charset="0"/>
              </a:rPr>
              <a:t>Il vient bientôt (bis)</a:t>
            </a:r>
            <a:br>
              <a:rPr lang="fr-FR" sz="4700" b="1" dirty="0" smtClean="0">
                <a:solidFill>
                  <a:srgbClr val="006600"/>
                </a:solidFill>
                <a:latin typeface="Arial Narrow" pitchFamily="34" charset="0"/>
              </a:rPr>
            </a:br>
            <a:r>
              <a:rPr lang="fr-FR" sz="4700" b="1" dirty="0" smtClean="0">
                <a:solidFill>
                  <a:srgbClr val="006600"/>
                </a:solidFill>
                <a:latin typeface="Arial Narrow" pitchFamily="34" charset="0"/>
              </a:rPr>
              <a:t>Joyeux nous acclamerons Jésus.</a:t>
            </a:r>
            <a:br>
              <a:rPr lang="fr-FR" sz="4700" b="1" dirty="0" smtClean="0">
                <a:solidFill>
                  <a:srgbClr val="006600"/>
                </a:solidFill>
                <a:latin typeface="Arial Narrow" pitchFamily="34" charset="0"/>
              </a:rPr>
            </a:br>
            <a:r>
              <a:rPr lang="fr-FR" sz="4700" b="1" dirty="0" smtClean="0">
                <a:solidFill>
                  <a:srgbClr val="006600"/>
                </a:solidFill>
                <a:latin typeface="Arial Narrow" pitchFamily="34" charset="0"/>
              </a:rPr>
              <a:t>Tenons-nous prêts,</a:t>
            </a:r>
            <a:br>
              <a:rPr lang="fr-FR" sz="4700" b="1" dirty="0" smtClean="0">
                <a:solidFill>
                  <a:srgbClr val="006600"/>
                </a:solidFill>
                <a:latin typeface="Arial Narrow" pitchFamily="34" charset="0"/>
              </a:rPr>
            </a:br>
            <a:r>
              <a:rPr lang="fr-FR" sz="4700" b="1" dirty="0" smtClean="0">
                <a:solidFill>
                  <a:srgbClr val="006600"/>
                </a:solidFill>
                <a:latin typeface="Arial Narrow" pitchFamily="34" charset="0"/>
              </a:rPr>
              <a:t>Levons les yeux en haut </a:t>
            </a:r>
          </a:p>
          <a:p>
            <a:pPr algn="ctr">
              <a:buNone/>
            </a:pPr>
            <a:r>
              <a:rPr lang="fr-FR" sz="4700" b="1" dirty="0" smtClean="0">
                <a:solidFill>
                  <a:srgbClr val="006600"/>
                </a:solidFill>
                <a:latin typeface="Arial Narrow" pitchFamily="34" charset="0"/>
              </a:rPr>
              <a:t>Jésus vient sur la nue.</a:t>
            </a:r>
            <a:endParaRPr lang="en-US" sz="4700" b="1" dirty="0">
              <a:solidFill>
                <a:srgbClr val="0000CC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2200" dirty="0" smtClean="0">
                <a:solidFill>
                  <a:srgbClr val="FF0000"/>
                </a:solidFill>
                <a:latin typeface="Arial Rounded MT Bold" pitchFamily="34" charset="0"/>
              </a:rPr>
              <a:t>3</a:t>
            </a:r>
            <a:r>
              <a:rPr lang="fr-FR" sz="22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/>
            </a:r>
            <a:b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Ce doux espoir ranime nos cœurs. Hâtons ce jour de fête, mon frère.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Heureux le cœur où Christ demeure, Travaillons, luttons dans la prière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fr-FR" sz="3500" b="1" dirty="0" smtClean="0">
                <a:solidFill>
                  <a:srgbClr val="FF0000"/>
                </a:solidFill>
                <a:latin typeface="Arial Narrow" pitchFamily="34" charset="0"/>
              </a:rPr>
              <a:t>Chœur:</a:t>
            </a:r>
            <a:r>
              <a:rPr lang="fr-FR" sz="4400" b="1" dirty="0" smtClean="0">
                <a:solidFill>
                  <a:srgbClr val="0000CC"/>
                </a:solidFill>
                <a:latin typeface="Arial Narrow" pitchFamily="34" charset="0"/>
              </a:rPr>
              <a:t/>
            </a:r>
            <a:br>
              <a:rPr lang="fr-FR" sz="4400" b="1" dirty="0" smtClean="0">
                <a:solidFill>
                  <a:srgbClr val="0000CC"/>
                </a:solidFill>
                <a:latin typeface="Arial Narrow" pitchFamily="34" charset="0"/>
              </a:rPr>
            </a:br>
            <a:r>
              <a:rPr lang="fr-FR" sz="4800" b="1" dirty="0" smtClean="0">
                <a:solidFill>
                  <a:srgbClr val="006600"/>
                </a:solidFill>
                <a:latin typeface="Arial Narrow" pitchFamily="34" charset="0"/>
              </a:rPr>
              <a:t>Il vient bientôt (bis)</a:t>
            </a:r>
            <a:br>
              <a:rPr lang="fr-FR" sz="4800" b="1" dirty="0" smtClean="0">
                <a:solidFill>
                  <a:srgbClr val="006600"/>
                </a:solidFill>
                <a:latin typeface="Arial Narrow" pitchFamily="34" charset="0"/>
              </a:rPr>
            </a:br>
            <a:r>
              <a:rPr lang="fr-FR" sz="4800" b="1" dirty="0" smtClean="0">
                <a:solidFill>
                  <a:srgbClr val="006600"/>
                </a:solidFill>
                <a:latin typeface="Arial Narrow" pitchFamily="34" charset="0"/>
              </a:rPr>
              <a:t>Joyeux nous acclamerons Jésus.</a:t>
            </a:r>
            <a:br>
              <a:rPr lang="fr-FR" sz="4800" b="1" dirty="0" smtClean="0">
                <a:solidFill>
                  <a:srgbClr val="006600"/>
                </a:solidFill>
                <a:latin typeface="Arial Narrow" pitchFamily="34" charset="0"/>
              </a:rPr>
            </a:br>
            <a:r>
              <a:rPr lang="fr-FR" sz="4800" b="1" dirty="0" smtClean="0">
                <a:solidFill>
                  <a:srgbClr val="006600"/>
                </a:solidFill>
                <a:latin typeface="Arial Narrow" pitchFamily="34" charset="0"/>
              </a:rPr>
              <a:t>Tenons-nous prêts,</a:t>
            </a:r>
            <a:br>
              <a:rPr lang="fr-FR" sz="4800" b="1" dirty="0" smtClean="0">
                <a:solidFill>
                  <a:srgbClr val="006600"/>
                </a:solidFill>
                <a:latin typeface="Arial Narrow" pitchFamily="34" charset="0"/>
              </a:rPr>
            </a:br>
            <a:r>
              <a:rPr lang="fr-FR" sz="4800" b="1" dirty="0" smtClean="0">
                <a:solidFill>
                  <a:srgbClr val="006600"/>
                </a:solidFill>
                <a:latin typeface="Arial Narrow" pitchFamily="34" charset="0"/>
              </a:rPr>
              <a:t>Levons les yeux en haut </a:t>
            </a:r>
          </a:p>
          <a:p>
            <a:pPr algn="ctr">
              <a:buNone/>
            </a:pPr>
            <a:r>
              <a:rPr lang="fr-FR" sz="4800" b="1" dirty="0" smtClean="0">
                <a:solidFill>
                  <a:srgbClr val="006600"/>
                </a:solidFill>
                <a:latin typeface="Arial Narrow" pitchFamily="34" charset="0"/>
              </a:rPr>
              <a:t>Jésus vient sur la nue.</a:t>
            </a:r>
            <a:endParaRPr lang="en-US" sz="4800" b="1" dirty="0" smtClean="0">
              <a:solidFill>
                <a:srgbClr val="0000CC"/>
              </a:solidFill>
              <a:latin typeface="Arial Narrow" pitchFamily="34" charset="0"/>
            </a:endParaRPr>
          </a:p>
          <a:p>
            <a:pPr algn="ctr">
              <a:buNone/>
            </a:pPr>
            <a:endParaRPr lang="en-US" sz="4400" dirty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rgbClr val="66FF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3600" b="1" dirty="0">
                <a:solidFill>
                  <a:schemeClr val="tx1"/>
                </a:solidFill>
              </a:rPr>
              <a:t>PRIERE  FINALE</a:t>
            </a:r>
          </a:p>
          <a:p>
            <a:pPr algn="ctr">
              <a:buNone/>
            </a:pPr>
            <a:r>
              <a:rPr lang="en-US" sz="3600" b="1" dirty="0">
                <a:solidFill>
                  <a:schemeClr val="tx1"/>
                </a:solidFill>
              </a:rPr>
              <a:t>/BENEDICTION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120082</TotalTime>
  <Words>3480</Words>
  <Application>Microsoft Macintosh PowerPoint</Application>
  <PresentationFormat>On-screen Show (4:3)</PresentationFormat>
  <Paragraphs>546</Paragraphs>
  <Slides>108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108</vt:i4>
      </vt:variant>
    </vt:vector>
  </HeadingPairs>
  <TitlesOfParts>
    <vt:vector size="109" baseType="lpstr">
      <vt:lpstr>Equity</vt:lpstr>
      <vt:lpstr>CHRIST THE ROCK CONGREGATION WORSHIP SERVICE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PRIÈRE  PAR  LA DIRIGEANTE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VISITORS WELCOME</vt:lpstr>
      <vt:lpstr>VISITORS WELCOME</vt:lpstr>
      <vt:lpstr>OFFRANDE</vt:lpstr>
      <vt:lpstr>MOMENT D’ADORATION     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PRIÈRE  POUR  L’OFFRANDE  ET LE SERMON</vt:lpstr>
      <vt:lpstr>CHRIST THE ROCK CONGREGATION MARCH 8TH 2026 Sermon by Pastor JEAN CLAUDE JEAN BAPTISTE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STEM_FAB_9</cp:lastModifiedBy>
  <cp:revision>761</cp:revision>
  <dcterms:created xsi:type="dcterms:W3CDTF">2012-11-25T13:28:17Z</dcterms:created>
  <dcterms:modified xsi:type="dcterms:W3CDTF">2026-03-07T18:07:33Z</dcterms:modified>
</cp:coreProperties>
</file>