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33" r:id="rId2"/>
    <p:sldId id="267" r:id="rId3"/>
    <p:sldId id="458" r:id="rId4"/>
    <p:sldId id="459" r:id="rId5"/>
    <p:sldId id="460" r:id="rId6"/>
    <p:sldId id="451" r:id="rId7"/>
    <p:sldId id="462" r:id="rId8"/>
    <p:sldId id="461" r:id="rId9"/>
    <p:sldId id="464" r:id="rId10"/>
    <p:sldId id="427" r:id="rId11"/>
    <p:sldId id="465" r:id="rId12"/>
    <p:sldId id="466" r:id="rId13"/>
    <p:sldId id="467" r:id="rId14"/>
    <p:sldId id="480" r:id="rId15"/>
    <p:sldId id="481" r:id="rId16"/>
    <p:sldId id="482" r:id="rId17"/>
    <p:sldId id="483" r:id="rId18"/>
    <p:sldId id="484" r:id="rId19"/>
    <p:sldId id="437" r:id="rId20"/>
    <p:sldId id="468" r:id="rId21"/>
    <p:sldId id="469" r:id="rId22"/>
    <p:sldId id="453" r:id="rId23"/>
    <p:sldId id="470" r:id="rId24"/>
    <p:sldId id="471" r:id="rId25"/>
    <p:sldId id="438" r:id="rId26"/>
    <p:sldId id="472" r:id="rId27"/>
    <p:sldId id="473" r:id="rId28"/>
    <p:sldId id="478" r:id="rId29"/>
    <p:sldId id="454" r:id="rId30"/>
    <p:sldId id="474" r:id="rId31"/>
    <p:sldId id="475" r:id="rId32"/>
    <p:sldId id="476" r:id="rId33"/>
    <p:sldId id="477" r:id="rId34"/>
    <p:sldId id="479" r:id="rId35"/>
    <p:sldId id="456" r:id="rId36"/>
    <p:sldId id="485" r:id="rId37"/>
    <p:sldId id="486" r:id="rId38"/>
    <p:sldId id="487" r:id="rId39"/>
    <p:sldId id="488" r:id="rId40"/>
    <p:sldId id="457" r:id="rId41"/>
    <p:sldId id="489" r:id="rId42"/>
    <p:sldId id="494" r:id="rId43"/>
    <p:sldId id="495" r:id="rId44"/>
    <p:sldId id="490" r:id="rId45"/>
    <p:sldId id="492" r:id="rId46"/>
    <p:sldId id="334" r:id="rId47"/>
    <p:sldId id="335" r:id="rId48"/>
    <p:sldId id="33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FFFF"/>
    <a:srgbClr val="FFCCFF"/>
    <a:srgbClr val="66FFFF"/>
    <a:srgbClr val="004FEE"/>
    <a:srgbClr val="000099"/>
    <a:srgbClr val="5A2781"/>
    <a:srgbClr val="8F45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69" autoAdjust="0"/>
    <p:restoredTop sz="95118" autoAdjust="0"/>
  </p:normalViewPr>
  <p:slideViewPr>
    <p:cSldViewPr>
      <p:cViewPr varScale="1">
        <p:scale>
          <a:sx n="95" d="100"/>
          <a:sy n="95" d="100"/>
        </p:scale>
        <p:origin x="1584" y="168"/>
      </p:cViewPr>
      <p:guideLst>
        <p:guide orient="horz" pos="2160"/>
        <p:guide pos="2880"/>
      </p:guideLst>
    </p:cSldViewPr>
  </p:slideViewPr>
  <p:outlineViewPr>
    <p:cViewPr>
      <p:scale>
        <a:sx n="33" d="100"/>
        <a:sy n="33" d="100"/>
      </p:scale>
      <p:origin x="48" y="4303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1B782A-0201-490F-B138-7B11EC8FD576}" type="datetimeFigureOut">
              <a:rPr lang="en-US" smtClean="0"/>
              <a:pPr/>
              <a:t>2/17/26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E6CC64-D6ED-45D7-BA51-CB3E816865B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C67EC1C-7AAC-4381-B998-3A37C5089351}" type="datetimeFigureOut">
              <a:rPr lang="en-US" smtClean="0"/>
              <a:pPr/>
              <a:t>2/17/26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67EC1C-7AAC-4381-B998-3A37C5089351}" type="datetimeFigureOut">
              <a:rPr lang="en-US" smtClean="0"/>
              <a:pPr/>
              <a:t>2/17/26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67EC1C-7AAC-4381-B998-3A37C5089351}" type="datetimeFigureOut">
              <a:rPr lang="en-US" smtClean="0"/>
              <a:pPr/>
              <a:t>2/17/26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67EC1C-7AAC-4381-B998-3A37C5089351}" type="datetimeFigureOut">
              <a:rPr lang="en-US" smtClean="0"/>
              <a:pPr/>
              <a:t>2/17/26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67EC1C-7AAC-4381-B998-3A37C5089351}" type="datetimeFigureOut">
              <a:rPr lang="en-US" smtClean="0"/>
              <a:pPr/>
              <a:t>2/17/26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67EC1C-7AAC-4381-B998-3A37C5089351}" type="datetimeFigureOut">
              <a:rPr lang="en-US" smtClean="0"/>
              <a:pPr/>
              <a:t>2/17/26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67EC1C-7AAC-4381-B998-3A37C5089351}" type="datetimeFigureOut">
              <a:rPr lang="en-US" smtClean="0"/>
              <a:pPr/>
              <a:t>2/17/26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2/17/26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2/17/26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67EC1C-7AAC-4381-B998-3A37C5089351}" type="datetimeFigureOut">
              <a:rPr lang="en-US" smtClean="0"/>
              <a:pPr/>
              <a:t>2/17/26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67EC1C-7AAC-4381-B998-3A37C5089351}" type="datetimeFigureOut">
              <a:rPr lang="en-US" smtClean="0"/>
              <a:pPr/>
              <a:t>2/17/26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67EC1C-7AAC-4381-B998-3A37C5089351}" type="datetimeFigureOut">
              <a:rPr lang="en-US" smtClean="0"/>
              <a:pPr/>
              <a:t>2/17/26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70A60-E8BA-459C-B9AF-BA9C82127C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google.com/search?q=definition+biblique+des+oeuvres&amp;oq=definition+biblique+des+oeuvres&amp;gs_lcrp=EgZjaHJvbWUyBggAEEUYOTIHCAEQIRifBTIHCAIQIRiPAjIHCAMQIRiPAtIBCjIzNzMxajBqMTWoAgiwAgHxBdLGaivEZDuL&amp;sourceid=chrome&amp;ie=UTF-8"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br>
              <a:rPr lang="en-US" sz="3600" b="1" dirty="0">
                <a:solidFill>
                  <a:srgbClr val="0033CC"/>
                </a:solidFill>
              </a:rPr>
            </a:br>
            <a:r>
              <a:rPr lang="en-US" sz="3600" b="1" dirty="0">
                <a:solidFill>
                  <a:srgbClr val="0033CC"/>
                </a:solidFill>
              </a:rPr>
              <a:t>ÉTUDIONS LA BIBLE 129ÈME SESSION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p:spPr>
        <p:style>
          <a:lnRef idx="1">
            <a:schemeClr val="accent2"/>
          </a:lnRef>
          <a:fillRef idx="2">
            <a:schemeClr val="accent2"/>
          </a:fillRef>
          <a:effectRef idx="1">
            <a:schemeClr val="accent2"/>
          </a:effectRef>
          <a:fontRef idx="minor">
            <a:schemeClr val="dk1"/>
          </a:fontRef>
        </p:style>
        <p:txBody>
          <a:bodyPr>
            <a:normAutofit fontScale="92500"/>
          </a:bodyPr>
          <a:lstStyle/>
          <a:p>
            <a:r>
              <a:rPr lang="fr-FR" sz="4000" b="1" dirty="0">
                <a:solidFill>
                  <a:schemeClr val="tx1"/>
                </a:solidFill>
              </a:rPr>
              <a:t>VENDREDI 20 FEVRIER 2026</a:t>
            </a:r>
          </a:p>
          <a:p>
            <a:r>
              <a:rPr kumimoji="0" lang="fr-FR" altLang="en-US" sz="4000" b="0" i="0" u="none" strike="noStrike" cap="none" normalizeH="0" baseline="0" dirty="0">
                <a:ln>
                  <a:noFill/>
                </a:ln>
                <a:solidFill>
                  <a:srgbClr val="0000FF"/>
                </a:solidFill>
                <a:effectLst/>
                <a:latin typeface="Copperplate" panose="02000504000000020004" pitchFamily="2" charset="77"/>
                <a:ea typeface="Times New Roman" panose="02020603050405020304" pitchFamily="18" charset="0"/>
                <a:cs typeface="Arial" panose="020B0604020202020204" pitchFamily="34" charset="0"/>
              </a:rPr>
              <a:t>LE RÔLE DE LA FOI ET DES ŒUVRES DANS LE SALUT DE L’HUMANITÉ</a:t>
            </a:r>
            <a:endParaRPr lang="en-US" sz="4000" dirty="0">
              <a:solidFill>
                <a:srgbClr val="00009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algn="just">
              <a:spcBef>
                <a:spcPts val="0"/>
              </a:spcBef>
              <a:spcAft>
                <a:spcPts val="0"/>
              </a:spcAft>
            </a:pPr>
            <a:r>
              <a:rPr lang="fr-FR" sz="3800" dirty="0">
                <a:solidFill>
                  <a:srgbClr val="C00000"/>
                </a:solidFill>
                <a:effectLst/>
                <a:latin typeface="Arial" panose="020B0604020202020204" pitchFamily="34" charset="0"/>
                <a:ea typeface="Calibri" panose="020F0502020204030204" pitchFamily="34" charset="0"/>
                <a:cs typeface="Arial" panose="020B0604020202020204" pitchFamily="34" charset="0"/>
              </a:rPr>
              <a:t>LECTURE : Éphésiens 2:8-10</a:t>
            </a:r>
            <a:endParaRPr lang="en-US" sz="38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800" dirty="0">
                <a:effectLst/>
                <a:latin typeface="Arial" panose="020B0604020202020204" pitchFamily="34" charset="0"/>
                <a:ea typeface="Calibri" panose="020F0502020204030204" pitchFamily="34" charset="0"/>
                <a:cs typeface="Arial" panose="020B0604020202020204" pitchFamily="34" charset="0"/>
              </a:rPr>
              <a:t>8 Car c'est par la grâce que vous êtes sauvés, par le moyen de la foi. Et cela ne vient pas de vous, c'est le don de Dieu. </a:t>
            </a:r>
            <a:endParaRPr lang="en-US" sz="38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800" dirty="0">
                <a:solidFill>
                  <a:srgbClr val="C00000"/>
                </a:solidFill>
                <a:effectLst/>
                <a:latin typeface="Arial" panose="020B0604020202020204" pitchFamily="34" charset="0"/>
                <a:ea typeface="Calibri" panose="020F0502020204030204" pitchFamily="34" charset="0"/>
                <a:cs typeface="Arial" panose="020B0604020202020204" pitchFamily="34" charset="0"/>
              </a:rPr>
              <a:t> 9 Ce n'est point par les œuvres, afin que personne ne se glorifie.</a:t>
            </a:r>
            <a:endParaRPr lang="en-US" sz="38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800" dirty="0">
                <a:effectLst/>
                <a:latin typeface="Arial" panose="020B0604020202020204" pitchFamily="34" charset="0"/>
                <a:ea typeface="Calibri" panose="020F0502020204030204" pitchFamily="34" charset="0"/>
                <a:cs typeface="Arial" panose="020B0604020202020204" pitchFamily="34" charset="0"/>
              </a:rPr>
              <a:t> 10 Car nous sommes son ouvrage, ayant été créés en Jésus-Christ pour de bonnes œuvres, que Dieu a préparées d'avance, afin que nous les pratiquions</a:t>
            </a:r>
            <a:endParaRPr lang="en-US" sz="3800" dirty="0">
              <a:effectLst/>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algn="just">
              <a:spcBef>
                <a:spcPts val="0"/>
              </a:spcBef>
              <a:spcAft>
                <a:spcPts val="0"/>
              </a:spcAft>
            </a:pPr>
            <a:r>
              <a:rPr lang="fr-FR" sz="38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Jacques 2:14-20 </a:t>
            </a:r>
            <a:r>
              <a:rPr lang="fr-FR" sz="3800" dirty="0">
                <a:effectLst/>
                <a:latin typeface="Arial" panose="020B0604020202020204" pitchFamily="34" charset="0"/>
                <a:ea typeface="Calibri" panose="020F0502020204030204" pitchFamily="34" charset="0"/>
                <a:cs typeface="Times New Roman" panose="02020603050405020304" pitchFamily="18" charset="0"/>
              </a:rPr>
              <a:t>¶ Mes frères, que sert-il à quelqu'un de dire qu'il a la foi, s'il n'a pas les œuvres? La foi peut-elle le sauver?</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38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15 Si un frère ou une sœur sont nus et manquent de la nourriture de chaque jour,</a:t>
            </a:r>
            <a:endParaRPr lang="en-US" sz="3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3800" dirty="0">
                <a:effectLst/>
                <a:latin typeface="Arial" panose="020B0604020202020204" pitchFamily="34" charset="0"/>
                <a:ea typeface="Calibri" panose="020F0502020204030204" pitchFamily="34" charset="0"/>
                <a:cs typeface="Times New Roman" panose="02020603050405020304" pitchFamily="18" charset="0"/>
              </a:rPr>
              <a:t> 16 et que l'un d'entre vous leur dise: Allez en paix, chauffez-vous et vous rassasiez! et que vous ne leur donniez pas ce qui est nécessaire au corps, à quoi cela sert-il?</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0246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algn="just">
              <a:spcBef>
                <a:spcPts val="0"/>
              </a:spcBef>
              <a:spcAft>
                <a:spcPts val="0"/>
              </a:spcAft>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Jacques 2:14-20</a:t>
            </a:r>
          </a:p>
          <a:p>
            <a:pPr marL="0" marR="0" algn="just">
              <a:spcBef>
                <a:spcPts val="0"/>
              </a:spcBef>
              <a:spcAft>
                <a:spcPts val="0"/>
              </a:spcAft>
            </a:pPr>
            <a:r>
              <a:rPr lang="fr-FR" sz="4000" dirty="0">
                <a:effectLst/>
                <a:latin typeface="Arial" panose="020B0604020202020204" pitchFamily="34" charset="0"/>
                <a:ea typeface="Calibri" panose="020F0502020204030204" pitchFamily="34" charset="0"/>
                <a:cs typeface="Times New Roman" panose="02020603050405020304" pitchFamily="18" charset="0"/>
              </a:rPr>
              <a:t> Il en est ainsi de la foi: si elle n'a pas les œuvres, elle est morte en elle-même.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18 Mais quelqu'un dira: Toi, tu as la foi; et moi, j'ai les œuvres. Montre-moi ta foi sans les œuvres, et moi, je te montrerai la foi par mes œuvres.</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dirty="0">
                <a:effectLst/>
                <a:latin typeface="Arial" panose="020B0604020202020204" pitchFamily="34" charset="0"/>
                <a:ea typeface="Calibri" panose="020F0502020204030204" pitchFamily="34" charset="0"/>
                <a:cs typeface="Times New Roman" panose="02020603050405020304" pitchFamily="18" charset="0"/>
              </a:rPr>
              <a:t> 19 Tu crois qu'il y a un seul Dieu, tu fais bien; les démons le croient aussi, et ils tremblent.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4741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algn="just">
              <a:spcBef>
                <a:spcPts val="0"/>
              </a:spcBef>
              <a:spcAft>
                <a:spcPts val="0"/>
              </a:spcAft>
            </a:pPr>
            <a:r>
              <a:rPr lang="en-US" sz="4000" dirty="0">
                <a:effectLst/>
                <a:latin typeface="Arial" panose="020B0604020202020204" pitchFamily="34" charset="0"/>
                <a:ea typeface="Calibri" panose="020F0502020204030204" pitchFamily="34" charset="0"/>
                <a:cs typeface="Times New Roman" panose="02020603050405020304" pitchFamily="18" charset="0"/>
              </a:rPr>
              <a:t> </a:t>
            </a: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Jacques 2:14-20 </a:t>
            </a:r>
          </a:p>
          <a:p>
            <a:pPr marL="0" marR="0" algn="just">
              <a:spcBef>
                <a:spcPts val="0"/>
              </a:spcBef>
              <a:spcAft>
                <a:spcPts val="0"/>
              </a:spcAft>
            </a:pPr>
            <a:r>
              <a:rPr lang="fr-FR" sz="4000" dirty="0">
                <a:effectLst/>
                <a:latin typeface="Arial" panose="020B0604020202020204" pitchFamily="34" charset="0"/>
                <a:ea typeface="Calibri" panose="020F0502020204030204" pitchFamily="34" charset="0"/>
                <a:cs typeface="Times New Roman" panose="02020603050405020304" pitchFamily="18" charset="0"/>
              </a:rPr>
              <a:t>19 Tu crois qu'il y a un seul Dieu, tu fais bien; les démons le croient aussi, et ils tremblent.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20 Veux-tu savoir, ô homme vain, que la foi sans les œuvres est inutile</a:t>
            </a:r>
            <a:r>
              <a:rPr lang="fr-FR" sz="4000" dirty="0">
                <a:effectLst/>
                <a:latin typeface="Arial" panose="020B0604020202020204" pitchFamily="34" charset="0"/>
                <a:ea typeface="Calibri" panose="020F0502020204030204" pitchFamily="34" charset="0"/>
                <a:cs typeface="Times New Roman" panose="02020603050405020304" pitchFamily="18" charset="0"/>
              </a:rPr>
              <a:t>?</a:t>
            </a:r>
          </a:p>
          <a:p>
            <a:pPr marL="0" marR="0" algn="just">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Jacques 2:26 </a:t>
            </a:r>
            <a:r>
              <a:rPr lang="fr-FR" sz="4000" dirty="0">
                <a:effectLst/>
                <a:latin typeface="Arial" panose="020B0604020202020204" pitchFamily="34" charset="0"/>
                <a:ea typeface="Calibri" panose="020F0502020204030204" pitchFamily="34" charset="0"/>
                <a:cs typeface="Times New Roman" panose="02020603050405020304" pitchFamily="18" charset="0"/>
              </a:rPr>
              <a:t>Comme le corps sans âme est mort, de même la foi sans les œuvres est morte.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BE8E400-3037-DCFA-0471-32FECE990699}"/>
              </a:ext>
            </a:extLst>
          </p:cNvPr>
          <p:cNvSpPr txBox="1"/>
          <p:nvPr/>
        </p:nvSpPr>
        <p:spPr>
          <a:xfrm>
            <a:off x="2232212" y="3089692"/>
            <a:ext cx="4679576" cy="369332"/>
          </a:xfrm>
          <a:prstGeom prst="rect">
            <a:avLst/>
          </a:prstGeom>
          <a:noFill/>
        </p:spPr>
        <p:txBody>
          <a:bodyPr wrap="square">
            <a:spAutoFit/>
          </a:bodyPr>
          <a:lstStyle/>
          <a:p>
            <a:pPr marL="0" marR="0" algn="just">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9635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0" marR="0" algn="just">
              <a:spcBef>
                <a:spcPts val="0"/>
              </a:spcBef>
              <a:spcAft>
                <a:spcPts val="0"/>
              </a:spcAft>
            </a:pP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INTRODUCTION</a:t>
            </a:r>
            <a:endParaRPr lang="en-US" sz="40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Aujourd'hui, par la grâce de Dieu, j'aborderai un sujet délicat qui a engendré beaucoup de confusion au sein de l'Église.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Nous les chrétiens, savons que notre salut repose entièrement sur l'œuvre accomplie par Jésus-Christ au Calvaire.</a:t>
            </a: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Dieu ne laisse à personne la possibilité de se glorifier de son salut.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7856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342900" marR="0" lvl="0" indent="-342900" algn="just">
              <a:spcBef>
                <a:spcPts val="0"/>
              </a:spcBef>
              <a:spcAft>
                <a:spcPts val="0"/>
              </a:spcAft>
              <a:buFont typeface="Symbol" pitchFamily="2" charset="2"/>
              <a:buChar char=""/>
            </a:pPr>
            <a:r>
              <a:rPr lang="fr-FR" sz="460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Pourtant, la Bible insiste fortement sur l'importance des bonnes œuvres qui doivent se manifester dans la vie du croyant.</a:t>
            </a:r>
            <a:endParaRPr lang="en-US" sz="4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6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Dans de nombreux passages de la Bible, le rejet d'un candidat repose sur ses actes plutôt que sur sa foi ou sa doctrine.</a:t>
            </a:r>
          </a:p>
          <a:p>
            <a:pPr marL="342900" marR="0" lvl="0" indent="-342900" algn="just">
              <a:spcBef>
                <a:spcPts val="0"/>
              </a:spcBef>
              <a:spcAft>
                <a:spcPts val="0"/>
              </a:spcAft>
              <a:buFont typeface="Symbol"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692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0" marR="152400" algn="just">
              <a:spcBef>
                <a:spcPts val="0"/>
              </a:spcBef>
              <a:spcAft>
                <a:spcPts val="0"/>
              </a:spcAft>
            </a:pPr>
            <a:r>
              <a:rPr lang="en-US" sz="5400" b="1" kern="18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Apocalypse 22:15</a:t>
            </a:r>
          </a:p>
          <a:p>
            <a:pPr marL="0" marR="152400" algn="just">
              <a:spcBef>
                <a:spcPts val="0"/>
              </a:spcBef>
              <a:spcAft>
                <a:spcPts val="0"/>
              </a:spcAft>
            </a:pPr>
            <a:r>
              <a:rPr lang="en-US" sz="5400" b="1" baseline="30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15 </a:t>
            </a:r>
            <a:r>
              <a:rPr lang="en-US" sz="5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Dehors les </a:t>
            </a:r>
            <a:r>
              <a:rPr lang="en-US" sz="54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chiens</a:t>
            </a:r>
            <a:r>
              <a:rPr lang="en-US" sz="5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les </a:t>
            </a:r>
            <a:r>
              <a:rPr lang="en-US" sz="54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enchanteurs</a:t>
            </a:r>
            <a:r>
              <a:rPr lang="en-US" sz="5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les </a:t>
            </a:r>
            <a:r>
              <a:rPr lang="en-US" sz="54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impudiques</a:t>
            </a:r>
            <a:r>
              <a:rPr lang="en-US" sz="5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les </a:t>
            </a:r>
            <a:r>
              <a:rPr lang="en-US" sz="54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meurtriers</a:t>
            </a:r>
            <a:r>
              <a:rPr lang="en-US" sz="5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les </a:t>
            </a:r>
            <a:r>
              <a:rPr lang="en-US" sz="54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idolâtres</a:t>
            </a:r>
            <a:r>
              <a:rPr lang="en-US" sz="5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et </a:t>
            </a:r>
            <a:r>
              <a:rPr lang="en-US" sz="54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quiconque</a:t>
            </a:r>
            <a:r>
              <a:rPr lang="en-US" sz="5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54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aime</a:t>
            </a:r>
            <a:r>
              <a:rPr lang="en-US" sz="5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et pratique le </a:t>
            </a:r>
            <a:r>
              <a:rPr lang="en-US" sz="54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mensonge</a:t>
            </a:r>
            <a:r>
              <a:rPr lang="en-US" sz="5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8954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Lors d'un voyage missionnaire en Haïti, j'étais chargé de traduire pour un missionnaire américain pendant nos campagnes d'évangélisation de rue.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Il posait des questions orientées de manière à convaincre que la majorité de ceux à qui nous parlions n'étaient pas encore sauvés, ou plutôt, pas véritablement sauvés</a:t>
            </a:r>
            <a:r>
              <a:rPr lang="fr-FR" sz="18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a:t>
            </a:r>
            <a:endParaRPr lang="en-US" sz="18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9348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marL="342900" marR="0" lvl="0" indent="-342900" algn="just">
              <a:spcBef>
                <a:spcPts val="0"/>
              </a:spcBef>
              <a:spcAft>
                <a:spcPts val="0"/>
              </a:spcAft>
              <a:buFont typeface="Symbol" pitchFamily="2" charset="2"/>
              <a:buChar char=""/>
            </a:pPr>
            <a:r>
              <a:rPr lang="fr-FR" sz="48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À la question : « Comment savez-vous que vous êtes chrétien ? », la plupart des gens étaient incapables de lui donner la réponse exacte qu'il attendait.</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8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Certains insistaient sur le jour de leur conversion, leur assiduité à l'église, leur implication dans la vie de l'église et leur abstinence du péché comme preuves de leur salut.</a:t>
            </a:r>
            <a:endParaRPr lang="en-US" sz="48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marL="342900" marR="0" lvl="0" indent="-342900" algn="just">
              <a:spcBef>
                <a:spcPts val="0"/>
              </a:spcBef>
              <a:spcAft>
                <a:spcPts val="0"/>
              </a:spcAft>
              <a:buFont typeface="Symbol" pitchFamily="2" charset="2"/>
              <a:buChar char=""/>
            </a:pPr>
            <a:r>
              <a:rPr lang="fr-FR" sz="48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 déduit par cela, qu'ils aient bénéficié d'un salut par les œuvres plutôt que par la foi.</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8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Culturellement, pour les Haïtiens, la conversion englobe la grâce, la foi et les bonnes œuvres.</a:t>
            </a:r>
            <a:endParaRPr lang="en-US" sz="48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8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Lorsqu'on leur demande de raconter leur expérience du salut, ils expliquent la transformation qu'il a opérée dans leur vie.</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7977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342900" marR="0" lvl="0" indent="-342900" algn="just">
              <a:spcBef>
                <a:spcPts val="0"/>
              </a:spcBef>
              <a:spcAft>
                <a:spcPts val="0"/>
              </a:spcAft>
              <a:buFont typeface="Symbol" pitchFamily="2" charset="2"/>
              <a:buChar char=""/>
            </a:pPr>
            <a:r>
              <a:rPr lang="fr-FR" sz="48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Nous, baptistes, insistons tellement sur la foi et la grâce seules, bannissant les bonnes œuvres au second plan dans l'expérience du salut.</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8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Toutes les religions du monde, à l'exception du christianisme, proposent une forme de salut par les œuvres.</a:t>
            </a:r>
            <a:endParaRPr lang="en-US" sz="48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0610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marL="342900" marR="0" lvl="0" indent="-342900" algn="just">
              <a:spcBef>
                <a:spcPts val="0"/>
              </a:spcBef>
              <a:spcAft>
                <a:spcPts val="0"/>
              </a:spcAft>
              <a:buFont typeface="Symbol" pitchFamily="2" charset="2"/>
              <a:buChar char=""/>
            </a:pPr>
            <a:r>
              <a:rPr lang="fr-FR" sz="48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En islam, par exemple, la confession de foi a peu d’impact sur le salut. Si vos bonnes actions l'emportent sur vos mauvaises, c'est ce qui détermine votre destin éternel.</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8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Aujourd'hui, notre objectif est de trouver l'équilibre entre les œuvres et la foi dans notre relation avec Dieu.</a:t>
            </a:r>
            <a:endParaRPr lang="en-US" sz="48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5162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marL="0" marR="0" algn="just">
              <a:spcBef>
                <a:spcPts val="0"/>
              </a:spcBef>
              <a:spcAft>
                <a:spcPts val="0"/>
              </a:spcAft>
            </a:pPr>
            <a:r>
              <a:rPr lang="fr-FR"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AI-GOOGLE</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Dans la Bible, les « œuvres » désignent les actions, comportements ou accomplissements d'une personne, souvent qualifiées de « bonnes œuvres » (</a:t>
            </a:r>
            <a:r>
              <a:rPr lang="fr-FR" sz="4000" i="1"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erga </a:t>
            </a:r>
            <a:r>
              <a:rPr lang="fr-FR" sz="4000" i="1" kern="0" dirty="0" err="1">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kala</a:t>
            </a:r>
            <a:r>
              <a:rPr lang="fr-FR" sz="4000"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 lorsqu'elles découlent de la foi et de l'amour de Dieu. </a:t>
            </a:r>
          </a:p>
          <a:p>
            <a:pPr marL="0" marR="0" algn="just">
              <a:spcBef>
                <a:spcPts val="0"/>
              </a:spcBef>
              <a:spcAft>
                <a:spcPts val="0"/>
              </a:spcAft>
            </a:pPr>
            <a:r>
              <a:rPr lang="fr-FR" sz="4000" kern="0" dirty="0">
                <a:solidFill>
                  <a:srgbClr val="0000FF"/>
                </a:solidFill>
                <a:effectLst/>
                <a:latin typeface="Roboto" panose="02000000000000000000" pitchFamily="2" charset="0"/>
                <a:ea typeface="Times New Roman" panose="02020603050405020304" pitchFamily="18" charset="0"/>
                <a:cs typeface="Times New Roman" panose="02020603050405020304" pitchFamily="18" charset="0"/>
              </a:rPr>
              <a:t>Elles ne sont pas le moyen d'obtenir le salut, mais la conséquence de la grâce, manifestant la foi par l'obéissance et la charité</a:t>
            </a:r>
            <a:r>
              <a:rPr lang="fr-FR" sz="4000"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 </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4951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marL="0" marR="0" algn="just">
              <a:spcBef>
                <a:spcPts val="0"/>
              </a:spcBef>
              <a:spcAft>
                <a:spcPts val="0"/>
              </a:spcAft>
            </a:pPr>
            <a:r>
              <a:rPr lang="fr-FR" sz="4000" kern="0" dirty="0">
                <a:solidFill>
                  <a:srgbClr val="0000FF"/>
                </a:solidFill>
                <a:effectLst/>
                <a:latin typeface="Roboto" panose="02000000000000000000" pitchFamily="2" charset="0"/>
                <a:ea typeface="Times New Roman" panose="02020603050405020304" pitchFamily="18" charset="0"/>
                <a:cs typeface="Times New Roman" panose="02020603050405020304" pitchFamily="18" charset="0"/>
              </a:rPr>
              <a:t>Voici les aspects clés :</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Bonnes œuvres (Nouveau Testament) :</a:t>
            </a:r>
            <a:r>
              <a:rPr lang="fr-FR" sz="4000"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 </a:t>
            </a:r>
            <a:r>
              <a:rPr lang="fr-FR" sz="4000" kern="0" dirty="0">
                <a:solidFill>
                  <a:srgbClr val="0000FF"/>
                </a:solidFill>
                <a:effectLst/>
                <a:latin typeface="Roboto" panose="02000000000000000000" pitchFamily="2" charset="0"/>
                <a:ea typeface="Times New Roman" panose="02020603050405020304" pitchFamily="18" charset="0"/>
                <a:cs typeface="Times New Roman" panose="02020603050405020304" pitchFamily="18" charset="0"/>
              </a:rPr>
              <a:t>Actions concrètes (amour, service, partage) réalisées par les chrétiens, louant Dieu et servant d'exemple.</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Œuvres de la loi :</a:t>
            </a:r>
            <a:r>
              <a:rPr lang="fr-FR" sz="4000"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 </a:t>
            </a:r>
            <a:r>
              <a:rPr lang="fr-FR" sz="4000" kern="0" dirty="0">
                <a:solidFill>
                  <a:srgbClr val="0000FF"/>
                </a:solidFill>
                <a:effectLst/>
                <a:latin typeface="Roboto" panose="02000000000000000000" pitchFamily="2" charset="0"/>
                <a:ea typeface="Times New Roman" panose="02020603050405020304" pitchFamily="18" charset="0"/>
                <a:cs typeface="Times New Roman" panose="02020603050405020304" pitchFamily="18" charset="0"/>
              </a:rPr>
              <a:t>Actions accomplies par effort personnel pour mériter le salut, critiquées par Paul car le salut est par la grâce.</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6625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marL="0" marR="0" algn="just">
              <a:spcBef>
                <a:spcPts val="0"/>
              </a:spcBef>
              <a:spcAft>
                <a:spcPts val="0"/>
              </a:spcAft>
            </a:pPr>
            <a:r>
              <a:rPr lang="fr-FR" sz="4000" b="1"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Œuvres mortes :</a:t>
            </a:r>
            <a:r>
              <a:rPr lang="fr-FR" sz="4000"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 </a:t>
            </a:r>
            <a:r>
              <a:rPr lang="fr-FR" sz="4000" kern="0" dirty="0">
                <a:solidFill>
                  <a:srgbClr val="0000FF"/>
                </a:solidFill>
                <a:effectLst/>
                <a:latin typeface="Roboto" panose="02000000000000000000" pitchFamily="2" charset="0"/>
                <a:ea typeface="Times New Roman" panose="02020603050405020304" pitchFamily="18" charset="0"/>
                <a:cs typeface="Times New Roman" panose="02020603050405020304" pitchFamily="18" charset="0"/>
              </a:rPr>
              <a:t>Actions sans foi ni repentance, qui ne produisent pas de vie spirituelle. </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En résumé, la Bible distingue les œuvres accomplies par amour (qui découlent du salut) des œuvres accomplies par contrainte ou fierté (visant à mériter le salut).</a:t>
            </a:r>
          </a:p>
          <a:p>
            <a:pPr marL="0" marR="0" algn="just">
              <a:spcBef>
                <a:spcPts val="0"/>
              </a:spcBef>
              <a:spcAft>
                <a:spcPts val="0"/>
              </a:spcAft>
            </a:pP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fr-FR" sz="1800" u="sng" kern="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hlinkClick r:id="rId2"/>
              </a:rPr>
              <a:t>https://www.google.com/search?q=definition+biblique+des+oeuvres&amp;oq=definition+biblique+des+oeuvres&amp;gs_lcrp=EgZjaHJvbWUyBggAEEUYOTIHCAEQIRifBTIHCAIQIRiPAjIHCAMQIRiPAtIBCjIzNzMxajBqMTWoAgiwAgHxBdLGaivEZDuL&amp;sourceid=chrome&amp;ie=UTF-8</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8197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marL="0" marR="0" algn="just">
              <a:spcBef>
                <a:spcPts val="0"/>
              </a:spcBef>
              <a:spcAft>
                <a:spcPts val="0"/>
              </a:spcAft>
            </a:pPr>
            <a:r>
              <a:rPr lang="fr-FR" sz="4000" kern="0" dirty="0">
                <a:solidFill>
                  <a:srgbClr val="0000FF"/>
                </a:solidFill>
                <a:effectLst/>
                <a:latin typeface="Roboto" panose="02000000000000000000" pitchFamily="2" charset="0"/>
                <a:ea typeface="Times New Roman" panose="02020603050405020304" pitchFamily="18" charset="0"/>
                <a:cs typeface="Times New Roman" panose="02020603050405020304" pitchFamily="18" charset="0"/>
              </a:rPr>
              <a:t>Mat 3:8, 10-14 </a:t>
            </a:r>
          </a:p>
          <a:p>
            <a:pPr marL="0" marR="0" algn="just">
              <a:spcBef>
                <a:spcPts val="0"/>
              </a:spcBef>
              <a:spcAft>
                <a:spcPts val="0"/>
              </a:spcAft>
            </a:pPr>
            <a:r>
              <a:rPr lang="fr-FR" sz="4000" kern="0" dirty="0">
                <a:solidFill>
                  <a:srgbClr val="0A0A0A"/>
                </a:solidFill>
                <a:latin typeface="Roboto" panose="02000000000000000000" pitchFamily="2" charset="0"/>
                <a:ea typeface="Calibri" panose="020F0502020204030204" pitchFamily="34" charset="0"/>
                <a:cs typeface="Times New Roman" panose="02020603050405020304" pitchFamily="18" charset="0"/>
              </a:rPr>
              <a:t>8 </a:t>
            </a:r>
            <a:r>
              <a:rPr lang="fr-FR" sz="4000" kern="100" dirty="0">
                <a:solidFill>
                  <a:srgbClr val="121212"/>
                </a:solidFill>
                <a:effectLst/>
                <a:latin typeface="Arial" panose="020B0604020202020204" pitchFamily="34" charset="0"/>
                <a:ea typeface="Calibri" panose="020F0502020204030204" pitchFamily="34" charset="0"/>
                <a:cs typeface="Times New Roman" panose="02020603050405020304" pitchFamily="18" charset="0"/>
              </a:rPr>
              <a:t>Produisez donc du fruit digne de la repentance</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kern="100" baseline="30000" dirty="0">
                <a:solidFill>
                  <a:srgbClr val="0000FF"/>
                </a:solidFill>
                <a:effectLst/>
                <a:latin typeface="Segoe UI" panose="020B0502040204020203" pitchFamily="34" charset="0"/>
                <a:ea typeface="Calibri" panose="020F0502020204030204" pitchFamily="34" charset="0"/>
                <a:cs typeface="Times New Roman" panose="02020603050405020304" pitchFamily="18" charset="0"/>
              </a:rPr>
              <a:t>10 </a:t>
            </a:r>
            <a:r>
              <a:rPr lang="fr-FR" sz="4000" kern="100" dirty="0">
                <a:solidFill>
                  <a:srgbClr val="0000FF"/>
                </a:solidFill>
                <a:effectLst/>
                <a:latin typeface="Segoe UI" panose="020B0502040204020203" pitchFamily="34" charset="0"/>
                <a:ea typeface="Calibri" panose="020F0502020204030204" pitchFamily="34" charset="0"/>
                <a:cs typeface="Times New Roman" panose="02020603050405020304" pitchFamily="18" charset="0"/>
              </a:rPr>
              <a:t>La foule l'interrogeait, disant: Que devons-nous donc faire?</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kern="100" baseline="300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11 </a:t>
            </a:r>
            <a:r>
              <a:rPr lang="fr-FR" sz="40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Il leur répondit: Que celui qui a deux tuniques partage avec celui qui n'en a point, et que celui qui a de quoi manger agisse de même.</a:t>
            </a:r>
          </a:p>
          <a:p>
            <a:pPr marL="0" marR="0" algn="l">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1919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marL="0" marR="0" algn="just">
              <a:spcBef>
                <a:spcPts val="0"/>
              </a:spcBef>
              <a:spcAft>
                <a:spcPts val="0"/>
              </a:spcAft>
            </a:pPr>
            <a:r>
              <a:rPr lang="fr-FR" sz="4000" kern="0" dirty="0">
                <a:solidFill>
                  <a:srgbClr val="0000FF"/>
                </a:solidFill>
                <a:effectLst/>
                <a:latin typeface="Roboto" panose="02000000000000000000" pitchFamily="2" charset="0"/>
                <a:ea typeface="Times New Roman" panose="02020603050405020304" pitchFamily="18" charset="0"/>
                <a:cs typeface="Times New Roman" panose="02020603050405020304" pitchFamily="18" charset="0"/>
              </a:rPr>
              <a:t>Mat 3:9-14 </a:t>
            </a:r>
          </a:p>
          <a:p>
            <a:pPr marL="0" marR="0" algn="just">
              <a:spcBef>
                <a:spcPts val="0"/>
              </a:spcBef>
              <a:spcAft>
                <a:spcPts val="0"/>
              </a:spcAft>
            </a:pPr>
            <a:r>
              <a:rPr lang="fr-FR" sz="4000" b="1" kern="100" baseline="300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12 </a:t>
            </a:r>
            <a:r>
              <a:rPr lang="fr-FR" sz="40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Il vint aussi des publicains pour être baptisés, et ils lui dirent: Maître, que devons-nous faire?</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kern="100" baseline="30000" dirty="0">
                <a:solidFill>
                  <a:srgbClr val="0000FF"/>
                </a:solidFill>
                <a:effectLst/>
                <a:latin typeface="Segoe UI" panose="020B0502040204020203" pitchFamily="34" charset="0"/>
                <a:ea typeface="Calibri" panose="020F0502020204030204" pitchFamily="34" charset="0"/>
                <a:cs typeface="Times New Roman" panose="02020603050405020304" pitchFamily="18" charset="0"/>
              </a:rPr>
              <a:t>13 </a:t>
            </a:r>
            <a:r>
              <a:rPr lang="fr-FR" sz="4000" kern="100" dirty="0">
                <a:solidFill>
                  <a:srgbClr val="0000FF"/>
                </a:solidFill>
                <a:effectLst/>
                <a:latin typeface="Segoe UI" panose="020B0502040204020203" pitchFamily="34" charset="0"/>
                <a:ea typeface="Calibri" panose="020F0502020204030204" pitchFamily="34" charset="0"/>
                <a:cs typeface="Times New Roman" panose="02020603050405020304" pitchFamily="18" charset="0"/>
              </a:rPr>
              <a:t>Il leur répondit: N'exigez rien au delà de ce qui vous a été ordonné.</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kern="100" baseline="300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14 </a:t>
            </a:r>
            <a:r>
              <a:rPr lang="fr-FR" sz="40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Des soldats aussi lui demandèrent: Et nous, que devons-nous faire? Il leur répondit: Ne commettez ni extorsion ni fraude envers personne, et contentez-vous de votre solde</a:t>
            </a:r>
            <a:r>
              <a:rPr lang="fr-FR" sz="1800" kern="100" dirty="0">
                <a:solidFill>
                  <a:srgbClr val="000000"/>
                </a:solidFill>
                <a:effectLst/>
                <a:latin typeface="Segoe UI" panose="020B0502040204020203" pitchFamily="34" charset="0"/>
                <a:ea typeface="Calibri" panose="020F0502020204030204" pitchFamily="34" charset="0"/>
                <a:cs typeface="Times New Roman" panose="02020603050405020304" pitchFamily="18" charset="0"/>
              </a:rPr>
              <a: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0924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Autofit/>
          </a:bodyPr>
          <a:lstStyle/>
          <a:p>
            <a:pPr marL="0" marR="0" algn="just">
              <a:spcBef>
                <a:spcPts val="0"/>
              </a:spcBef>
              <a:spcAft>
                <a:spcPts val="0"/>
              </a:spcAft>
            </a:pPr>
            <a:r>
              <a:rPr lang="fr-FR" sz="4200" b="1"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I. LE BUT DE LA FOI</a:t>
            </a:r>
            <a:endParaRPr lang="en-US" sz="42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2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En matière de foi et d'œuvres dans le cadre du salut, nous sommes face à une pièce de monnaie à deux faces. (recto/verso)</a:t>
            </a:r>
            <a:endParaRPr lang="en-US" sz="4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2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Les deux faces sont nécessaires pour valider l'authenticité de la pièce.</a:t>
            </a:r>
          </a:p>
          <a:p>
            <a:pPr marL="342900" marR="0" lvl="0" indent="-342900" algn="just">
              <a:spcBef>
                <a:spcPts val="0"/>
              </a:spcBef>
              <a:spcAft>
                <a:spcPts val="0"/>
              </a:spcAft>
              <a:buFont typeface="Symbol" pitchFamily="2" charset="2"/>
              <a:buChar char=""/>
            </a:pPr>
            <a:r>
              <a:rPr lang="fr-FR" sz="42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Dans notre relation avec Dieu, la foi et les œuvres sont indissociables.</a:t>
            </a:r>
            <a:endParaRPr lang="en-US" sz="4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251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Autofit/>
          </a:bodyPr>
          <a:lstStyle/>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Celui qui accepte le Christ sur son lit de mort est sauvé par la conviction de son cœur, à l'instar du criminel crucifié aux côtés de Jésus.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Dans ce cas précis, son attestation de foi est la seule preuve du salut, car il n'a pas eu l'occasion de manifester ou d’exhiber sa régénération.</a:t>
            </a:r>
            <a:endParaRPr lang="en-US" sz="40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Pour tous les autres, le véritable repentir doit se manifester par nos actes.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157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Autofit/>
          </a:bodyPr>
          <a:lstStyle/>
          <a:p>
            <a:pPr marL="0" marR="0" algn="just">
              <a:spcBef>
                <a:spcPts val="0"/>
              </a:spcBef>
              <a:spcAft>
                <a:spcPts val="0"/>
              </a:spcAft>
            </a:pPr>
            <a:r>
              <a:rPr lang="en-US" sz="4000" b="1"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John 14:15 </a:t>
            </a:r>
            <a:r>
              <a:rPr lang="fr-FR" sz="4000" dirty="0">
                <a:effectLst/>
                <a:latin typeface="Arial" panose="020B0604020202020204" pitchFamily="34" charset="0"/>
                <a:ea typeface="Calibri" panose="020F0502020204030204" pitchFamily="34" charset="0"/>
                <a:cs typeface="Times New Roman" panose="02020603050405020304" pitchFamily="18" charset="0"/>
              </a:rPr>
              <a:t>Si vous m'aimez, gardez mes commandements.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4000" b="1"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John 15:14. </a:t>
            </a: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Vous êtes mes amis, si vous faites ce que je vous commande. </a:t>
            </a:r>
            <a:endParaRPr lang="en-US" sz="40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Dans ce monde de confusion et de relativisme où nous vivons, on a tendance à se forger sa propre vision du salut, en marge des enseignements clairs de la Bible.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Dieu est saint et ne peut tolérer aucune alliance avec l'injustice.</a:t>
            </a:r>
            <a:endParaRPr lang="en-US" sz="40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3539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Autofit/>
          </a:bodyPr>
          <a:lstStyle/>
          <a:p>
            <a:pPr marL="342900" marR="0" lvl="0" indent="-342900" algn="just">
              <a:spcBef>
                <a:spcPts val="0"/>
              </a:spcBef>
              <a:spcAft>
                <a:spcPts val="0"/>
              </a:spcAft>
              <a:buFont typeface="Symbol" pitchFamily="2" charset="2"/>
              <a:buChar char=""/>
            </a:pPr>
            <a:r>
              <a:rPr lang="fr-FR" sz="44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Puisque Dieu aime l'humanité d'un amour si profond, il a conçu un moyen pour que nous lui soyons agréables sans pour autant renoncer à sa sainteté.</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Dieu nous offre le moyen de purification par lequel nous pouvons être sanctifiés : le sang de Jésus-Christ, l'Agneau de Dieu sacrificiel.</a:t>
            </a:r>
            <a:endParaRPr lang="en-US" sz="4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0656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Autofit/>
          </a:bodyPr>
          <a:lstStyle/>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En reconnaissant votre péché et votre éloignement de Dieu, et en vous appuyant sur le sacrifice du Christ, vous pouvez vous adresser au trône de justice de Dieu pour demander pardon et aussi devenu bénéficiaire de la régénération.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 salut que Dieu offre requiert la foi en l'œuvre accomplie du Christ et un cœur repentant.</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5748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Autofit/>
          </a:bodyPr>
          <a:lstStyle/>
          <a:p>
            <a:pPr marL="342900" marR="0" lvl="0" indent="-342900" algn="just">
              <a:spcBef>
                <a:spcPts val="0"/>
              </a:spcBef>
              <a:spcAft>
                <a:spcPts val="0"/>
              </a:spcAft>
              <a:buFont typeface="+mj-lt"/>
              <a:buAutoNum type="arabicPeriod"/>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Le premier aspect du salut est la foi.</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La foi en la parole de Dieu,</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La foi en la bonté de Dieu,</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La foi dans le plan de salut conçu par Dieu,</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La foi en la mort, l’ensevelissement et la résurrection de Jésus-Christ, et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La foi dans le processus de régénération par le Saint-Esprit.</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3345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marL="0" marR="0" algn="just">
              <a:spcBef>
                <a:spcPts val="0"/>
              </a:spcBef>
              <a:spcAft>
                <a:spcPts val="0"/>
              </a:spcAft>
            </a:pPr>
            <a:r>
              <a:rPr lang="fr-FR" sz="3500" b="1"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II. LA DIFFÉRENCE ENTRE L'ÉVALUATION INTELLECTUELLE ET LA FOI</a:t>
            </a:r>
            <a:endParaRPr lang="en-US" sz="35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a:t>
            </a:r>
            <a:r>
              <a:rPr lang="fr-FR" sz="4000" dirty="0">
                <a:solidFill>
                  <a:srgbClr val="1F1F1F"/>
                </a:solidFill>
                <a:latin typeface="Arial" panose="020B0604020202020204" pitchFamily="34" charset="0"/>
                <a:ea typeface="Calibri" panose="020F0502020204030204" pitchFamily="34" charset="0"/>
                <a:cs typeface="Times New Roman" panose="02020603050405020304" pitchFamily="18" charset="0"/>
              </a:rPr>
              <a:t>attestation</a:t>
            </a: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 intellectuelle de Dieu à savoir de son existence ne peut engendrer la foi.</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a:t>
            </a:r>
            <a:r>
              <a:rPr lang="fr-FR" sz="4000" dirty="0">
                <a:solidFill>
                  <a:srgbClr val="0000FF"/>
                </a:solidFill>
                <a:latin typeface="Arial" panose="020B0604020202020204" pitchFamily="34" charset="0"/>
                <a:ea typeface="Calibri" panose="020F0502020204030204" pitchFamily="34" charset="0"/>
                <a:cs typeface="Times New Roman" panose="02020603050405020304" pitchFamily="18" charset="0"/>
              </a:rPr>
              <a:t>attestation</a:t>
            </a: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intellectuelle de Dieu ne peut pas engendrer la conviction de péché.</a:t>
            </a:r>
            <a:endParaRPr lang="en-US" sz="40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a:t>
            </a:r>
            <a:r>
              <a:rPr lang="fr-FR" sz="4000" dirty="0">
                <a:solidFill>
                  <a:srgbClr val="1F1F1F"/>
                </a:solidFill>
                <a:latin typeface="Arial" panose="020B0604020202020204" pitchFamily="34" charset="0"/>
                <a:ea typeface="Calibri" panose="020F0502020204030204" pitchFamily="34" charset="0"/>
                <a:cs typeface="Times New Roman" panose="02020603050405020304" pitchFamily="18" charset="0"/>
              </a:rPr>
              <a:t>attestation</a:t>
            </a: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 intellectuelle de Dieu n'engendre pas de bonnes œuvres.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a:t>
            </a:r>
            <a:r>
              <a:rPr lang="fr-FR" sz="4000" dirty="0">
                <a:solidFill>
                  <a:srgbClr val="0000FF"/>
                </a:solidFill>
                <a:latin typeface="Arial" panose="020B0604020202020204" pitchFamily="34" charset="0"/>
                <a:ea typeface="Calibri" panose="020F0502020204030204" pitchFamily="34" charset="0"/>
                <a:cs typeface="Times New Roman" panose="02020603050405020304" pitchFamily="18" charset="0"/>
              </a:rPr>
              <a:t>attestation</a:t>
            </a: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 intellectuelle de Dieu ne rapproche pas de Dieu.</a:t>
            </a:r>
            <a:endParaRPr lang="en-US" sz="40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1800" b="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4972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2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L'évaluation intellectuelle de Dieu se résume à une simple accumulation de données sur le concernant.</a:t>
            </a:r>
            <a:endParaRPr lang="en-US" sz="4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2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Les démons possèdent une connaissance approfondie de Dieu, mais en vain.</a:t>
            </a:r>
            <a:endParaRPr lang="en-US" sz="42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4200" dirty="0">
                <a:effectLst/>
                <a:latin typeface="Arial" panose="020B0604020202020204" pitchFamily="34" charset="0"/>
                <a:ea typeface="Calibri" panose="020F0502020204030204" pitchFamily="34" charset="0"/>
                <a:cs typeface="Times New Roman" panose="02020603050405020304" pitchFamily="18" charset="0"/>
              </a:rPr>
              <a:t>Jacques 2:19 </a:t>
            </a:r>
            <a:r>
              <a:rPr lang="fr-FR" sz="4200" dirty="0">
                <a:effectLst/>
                <a:latin typeface="Arial" panose="020B0604020202020204" pitchFamily="34" charset="0"/>
                <a:ea typeface="Calibri" panose="020F0502020204030204" pitchFamily="34" charset="0"/>
                <a:cs typeface="Times New Roman" panose="02020603050405020304" pitchFamily="18" charset="0"/>
              </a:rPr>
              <a:t>Tu crois qu'il y a un seul Dieu, tu fais bien; les démons le croient aussi, et ils tremblent. </a:t>
            </a:r>
            <a:endParaRPr lang="en-US" sz="4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1800" b="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47031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La foi a besoin d'une manifestation extérieure pour se justifier.</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4000" dirty="0">
                <a:effectLst/>
                <a:latin typeface="Arial" panose="020B0604020202020204" pitchFamily="34" charset="0"/>
                <a:ea typeface="Calibri" panose="020F0502020204030204" pitchFamily="34" charset="0"/>
                <a:cs typeface="Times New Roman" panose="02020603050405020304" pitchFamily="18" charset="0"/>
              </a:rPr>
              <a:t>Jacques 2:18 </a:t>
            </a: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Mais quelqu'un dira: Toi, tu as la foi; et moi, j'ai les œuvres. Montre-moi ta foi sans les œuvres, et moi, je te montrerai la foi par mes œuvres.</a:t>
            </a:r>
            <a:endParaRPr lang="en-US" sz="40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L’évaluation intellectuelle de Dieu ne se confond pas avec la foi et la confiance en Dieu.</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La foi exige plus que la simple croyance ; elle requiert la confiance.</a:t>
            </a:r>
            <a:endParaRPr lang="en-US" sz="40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1800" b="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31363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000" b="1"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III. LE BUT DES ŒUVRES DANS LE CONTEXTE DU SALUT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Lorsque nous parlons d’œuvres de justice, cela signifie :</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Mener une vie de sanctification par sa conduite ; agir uniquement pour glorifier Dieu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Refléter le caractère de Dieu dans toutes ses interactions avec autrui ;</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Manifester les vertus de Dieu dans toutes ses entreprises.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9485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Dieu est glorifié par les bonnes œuvres de ses enfants.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Les bonnes œuvres, ou les fruits de la justice, devraient être la manifestation normale de la vie de tout véritable croyant.</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dirty="0">
                <a:effectLst/>
                <a:latin typeface="Arial" panose="020B0604020202020204" pitchFamily="34" charset="0"/>
                <a:ea typeface="Calibri" panose="020F0502020204030204" pitchFamily="34" charset="0"/>
                <a:cs typeface="Times New Roman" panose="02020603050405020304" pitchFamily="18" charset="0"/>
              </a:rPr>
              <a:t>Jean 15:5 Je suis le cep, vous êtes les sarments. Celui qui demeure en moi et en qui je demeure porte beaucoup de fruit, car sans moi vous ne pouvez rien faire.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5270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en-US" sz="4000" dirty="0">
                <a:effectLst/>
                <a:latin typeface="Arial" panose="020B0604020202020204" pitchFamily="34" charset="0"/>
                <a:ea typeface="Calibri" panose="020F0502020204030204" pitchFamily="34" charset="0"/>
                <a:cs typeface="Times New Roman" panose="02020603050405020304" pitchFamily="18" charset="0"/>
              </a:rPr>
              <a:t>John 15:8 </a:t>
            </a:r>
            <a:r>
              <a:rPr lang="fr-FR" sz="4000" dirty="0">
                <a:effectLst/>
                <a:latin typeface="Arial" panose="020B0604020202020204" pitchFamily="34" charset="0"/>
                <a:ea typeface="Calibri" panose="020F0502020204030204" pitchFamily="34" charset="0"/>
                <a:cs typeface="Times New Roman" panose="02020603050405020304" pitchFamily="18" charset="0"/>
              </a:rPr>
              <a:t>Si vous portez beaucoup de fruit, c'est ainsi que mon Père sera glorifié, et que vous serez mes disciples.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 bon fruit de la justice est indispensable dans la vie d’un vrai croyant</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dirty="0">
                <a:effectLst/>
                <a:latin typeface="Arial" panose="020B0604020202020204" pitchFamily="34" charset="0"/>
                <a:ea typeface="Calibri" panose="020F0502020204030204" pitchFamily="34" charset="0"/>
                <a:cs typeface="Times New Roman" panose="02020603050405020304" pitchFamily="18" charset="0"/>
              </a:rPr>
              <a:t>Mt 7:18 Un bon arbre ne peut porter de mauvais fruits, ni un mauvais arbre porter de bons fruits.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7738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000" dirty="0">
                <a:effectLst/>
                <a:latin typeface="Arial" panose="020B0604020202020204" pitchFamily="34" charset="0"/>
                <a:ea typeface="Calibri" panose="020F0502020204030204" pitchFamily="34" charset="0"/>
                <a:cs typeface="Times New Roman" panose="02020603050405020304" pitchFamily="18" charset="0"/>
              </a:rPr>
              <a:t>Dieu est glorifié par les bonnes œuvres du croyant.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Les bonnes œuvres témoignent de l’action du Saint-Esprit dans la vie du croyant</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dirty="0">
                <a:effectLst/>
                <a:latin typeface="Arial" panose="020B0604020202020204" pitchFamily="34" charset="0"/>
                <a:ea typeface="Calibri" panose="020F0502020204030204" pitchFamily="34" charset="0"/>
                <a:cs typeface="Times New Roman" panose="02020603050405020304" pitchFamily="18" charset="0"/>
              </a:rPr>
              <a:t>Les bonnes œuvres sont en harmonie avec notre nature régénérée.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36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Eph 2:</a:t>
            </a:r>
            <a:r>
              <a:rPr lang="fr-FR" sz="36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10 Car nous sommes son ouvrage, ayant été créés en Jésus-Christ pour de bonnes œuvres, que Dieu a préparées d'avance, afin que nous les pratiquions. </a:t>
            </a:r>
            <a:endParaRPr lang="en-US" sz="3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6431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L’absence d’œuvres justes est un motif de disqualification pour aller au ciel.</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Jacques 2:</a:t>
            </a: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18 Mais quelqu'un dira: Toi, tu as la foi; et moi, j'ai les œuvres. Montre-moi ta foi sans les œuvres, et moi, je te montrerai la foi par mes œuvres. </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Voyons ce qui se passe quand quelqu’un possède une forte [foi] et de mauvaises œuvres.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20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36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Mt 7:21-23 </a:t>
            </a:r>
            <a:r>
              <a:rPr lang="fr-FR" sz="3600" dirty="0">
                <a:effectLst/>
                <a:latin typeface="Arial" panose="020B0604020202020204" pitchFamily="34" charset="0"/>
                <a:ea typeface="Calibri" panose="020F0502020204030204" pitchFamily="34" charset="0"/>
                <a:cs typeface="Times New Roman" panose="02020603050405020304" pitchFamily="18" charset="0"/>
              </a:rPr>
              <a:t>¶ Ceux qui me disent: Seigneur, Seigneur! n'entreront pas tous dans le royaume des cieux, mais </a:t>
            </a:r>
            <a:r>
              <a:rPr lang="fr-FR" sz="3600" u="sng" dirty="0">
                <a:effectLst/>
                <a:latin typeface="Arial" panose="020B0604020202020204" pitchFamily="34" charset="0"/>
                <a:ea typeface="Calibri" panose="020F0502020204030204" pitchFamily="34" charset="0"/>
                <a:cs typeface="Times New Roman" panose="02020603050405020304" pitchFamily="18" charset="0"/>
              </a:rPr>
              <a:t>celui-là seul</a:t>
            </a:r>
            <a:r>
              <a:rPr lang="fr-FR" sz="3600" dirty="0">
                <a:effectLst/>
                <a:latin typeface="Arial" panose="020B0604020202020204" pitchFamily="34" charset="0"/>
                <a:ea typeface="Calibri" panose="020F0502020204030204" pitchFamily="34" charset="0"/>
                <a:cs typeface="Times New Roman" panose="02020603050405020304" pitchFamily="18" charset="0"/>
              </a:rPr>
              <a:t> qui fait la volonté de mon Père qui est dans les cieux.</a:t>
            </a:r>
          </a:p>
          <a:p>
            <a:pPr marL="0" marR="0" algn="just">
              <a:spcBef>
                <a:spcPts val="0"/>
              </a:spcBef>
              <a:spcAft>
                <a:spcPts val="0"/>
              </a:spcAft>
            </a:pPr>
            <a:r>
              <a:rPr lang="fr-FR" sz="3600" dirty="0">
                <a:effectLst/>
                <a:latin typeface="Arial" panose="020B0604020202020204" pitchFamily="34" charset="0"/>
                <a:ea typeface="Calibri" panose="020F0502020204030204" pitchFamily="34" charset="0"/>
                <a:cs typeface="Times New Roman" panose="02020603050405020304" pitchFamily="18" charset="0"/>
              </a:rPr>
              <a:t>22 Plusieurs me diront en ce jour-là: Seigneur, Seigneur, n'avons-nous pas prophétisé par ton nom? n'avons-nous pas chassé des démons par ton nom? et n'avons-nous pas fait beaucoup de miracles par ton nom?</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4170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6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Mt 7: ¶ 23 </a:t>
            </a:r>
          </a:p>
          <a:p>
            <a:pPr marL="0" marR="0" algn="just">
              <a:spcBef>
                <a:spcPts val="0"/>
              </a:spcBef>
              <a:spcAft>
                <a:spcPts val="0"/>
              </a:spcAft>
            </a:pPr>
            <a:r>
              <a:rPr lang="fr-FR" sz="6000" dirty="0">
                <a:effectLst/>
                <a:latin typeface="Arial" panose="020B0604020202020204" pitchFamily="34" charset="0"/>
                <a:ea typeface="Calibri" panose="020F0502020204030204" pitchFamily="34" charset="0"/>
                <a:cs typeface="Times New Roman" panose="02020603050405020304" pitchFamily="18" charset="0"/>
              </a:rPr>
              <a:t>Alors je leur dirai ouvertement : Je ne vous ai jamais connus, retirez-vous de moi, vous qui commettez l'iniquité.</a:t>
            </a:r>
            <a:endParaRPr lang="en-US" sz="6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6907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marR="0" algn="just">
              <a:spcBef>
                <a:spcPts val="0"/>
              </a:spcBef>
              <a:spcAft>
                <a:spcPts val="0"/>
              </a:spcAft>
            </a:pPr>
            <a:r>
              <a:rPr lang="en-US" sz="4000" b="1"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IV. L'INDISSOLUBILITÉ DE LA FOI ET DES ŒUVRES DANS LE CONTEXTE DU SALUT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La véritable expérience du salut transcende tout notre être. Quiconque est en Christ est une nouvelle créature.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C'est par les actes que l'on peut attester la sincérité de sa foi. </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C'est selon ce même critère que Dieu prononcera son jugement final sur les chrétiens.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6760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3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Accomplir son devoir religieux avec un cœur pécheur et non régénéré est vain pour le salut.</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La Bible est très claire sur la sainteté.</a:t>
            </a:r>
            <a:endParaRPr lang="en-US" sz="3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Dieu dit : « Soyez saints comme je suis saint.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Lorsque nous acceptons Jésus comme Seigneur et Sauveur, nous devenons esclaves de la justice, tout comme nous étions autrefois esclaves du péché.</a:t>
            </a:r>
            <a:endParaRPr lang="en-US" sz="3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07796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3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Là où les actes de justice ne sont pas manifestés, il ne peut y avoir d'assurance du salut.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Aucun être humain n'a encore atteint la pleine sainteté ; par conséquent, un chrétien qui lutte encore contre l'emprise du péché dans certains domaines de sa vie ne peut être considéré comme perdu, mais comme faible.</a:t>
            </a:r>
            <a:endParaRPr lang="en-US" sz="3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Cependant, celui qui pratique le péché sans remords manifeste également l'absence de régénération.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31935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marL="0" marR="0" algn="just">
              <a:spcBef>
                <a:spcPts val="0"/>
              </a:spcBef>
              <a:spcAft>
                <a:spcPts val="0"/>
              </a:spcAft>
            </a:pPr>
            <a:r>
              <a:rPr lang="fr-FR" sz="42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Apocalypse 22:11-15 </a:t>
            </a:r>
          </a:p>
          <a:p>
            <a:pPr marL="0" marR="0" algn="just">
              <a:spcBef>
                <a:spcPts val="0"/>
              </a:spcBef>
              <a:spcAft>
                <a:spcPts val="0"/>
              </a:spcAft>
            </a:pPr>
            <a:r>
              <a:rPr lang="fr-FR" sz="4200" dirty="0">
                <a:latin typeface="Arial" panose="020B0604020202020204" pitchFamily="34" charset="0"/>
                <a:ea typeface="Calibri" panose="020F0502020204030204" pitchFamily="34" charset="0"/>
                <a:cs typeface="Times New Roman" panose="02020603050405020304" pitchFamily="18" charset="0"/>
              </a:rPr>
              <a:t>11 </a:t>
            </a:r>
            <a:r>
              <a:rPr lang="fr-FR" sz="4200" dirty="0">
                <a:effectLst/>
                <a:latin typeface="Arial" panose="020B0604020202020204" pitchFamily="34" charset="0"/>
                <a:ea typeface="Calibri" panose="020F0502020204030204" pitchFamily="34" charset="0"/>
                <a:cs typeface="Times New Roman" panose="02020603050405020304" pitchFamily="18" charset="0"/>
              </a:rPr>
              <a:t>Que celui qui est injuste soit encore injuste, que celui qui est souillé se souille encore; et que le juste pratique encore la justice, et que celui qui est saint se sanctifie encore.</a:t>
            </a:r>
            <a:endParaRPr lang="en-US" sz="4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2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12 Voici, je viens bientôt, et ma rétribution est avec moi, pour rendre à chacun selon ce qu'est son œuvre.</a:t>
            </a:r>
            <a:endParaRPr lang="en-US" sz="4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17570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marL="0" marR="0" algn="just">
              <a:spcBef>
                <a:spcPts val="0"/>
              </a:spcBef>
              <a:spcAft>
                <a:spcPts val="0"/>
              </a:spcAft>
            </a:pPr>
            <a:r>
              <a:rPr lang="fr-FR" sz="38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Apocalypse 22:11-15 </a:t>
            </a:r>
          </a:p>
          <a:p>
            <a:pPr marL="0" marR="0" algn="just">
              <a:spcBef>
                <a:spcPts val="0"/>
              </a:spcBef>
              <a:spcAft>
                <a:spcPts val="0"/>
              </a:spcAft>
            </a:pPr>
            <a:r>
              <a:rPr lang="fr-FR" sz="3800" dirty="0">
                <a:effectLst/>
                <a:latin typeface="Arial" panose="020B0604020202020204" pitchFamily="34" charset="0"/>
                <a:ea typeface="Calibri" panose="020F0502020204030204" pitchFamily="34" charset="0"/>
                <a:cs typeface="Times New Roman" panose="02020603050405020304" pitchFamily="18" charset="0"/>
              </a:rPr>
              <a:t>13 Je suis l'alpha et l'oméga, le premier et le dernier, le commencement et la fin.</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38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14 Heureux ceux qui lavent leurs robes, afin d'avoir droit à l'arbre de vie, et d'entrer par les portes dans la ville !</a:t>
            </a:r>
            <a:endParaRPr lang="en-US" sz="3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3800" dirty="0">
                <a:effectLst/>
                <a:latin typeface="Arial" panose="020B0604020202020204" pitchFamily="34" charset="0"/>
                <a:ea typeface="Calibri" panose="020F0502020204030204" pitchFamily="34" charset="0"/>
                <a:cs typeface="Times New Roman" panose="02020603050405020304" pitchFamily="18" charset="0"/>
              </a:rPr>
              <a:t>15 Dehors </a:t>
            </a:r>
            <a:r>
              <a:rPr lang="fr-FR" sz="3800" u="sng" dirty="0">
                <a:effectLst/>
                <a:latin typeface="Arial" panose="020B0604020202020204" pitchFamily="34" charset="0"/>
                <a:ea typeface="Calibri" panose="020F0502020204030204" pitchFamily="34" charset="0"/>
                <a:cs typeface="Times New Roman" panose="02020603050405020304" pitchFamily="18" charset="0"/>
              </a:rPr>
              <a:t>les chiens, les enchanteurs, les impudiques, les meurtriers, les idolâtres, et quiconque aime et pratique le mensonge</a:t>
            </a:r>
            <a:r>
              <a:rPr lang="fr-FR" sz="3800" dirty="0">
                <a:effectLst/>
                <a:latin typeface="Arial" panose="020B0604020202020204" pitchFamily="34" charset="0"/>
                <a:ea typeface="Calibri" panose="020F0502020204030204" pitchFamily="34" charset="0"/>
                <a:cs typeface="Times New Roman" panose="02020603050405020304" pitchFamily="18" charset="0"/>
              </a:rPr>
              <a: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8020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en-US" sz="4000" b="1"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CONCLUSION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Nous avons fait beaucoup de parcours dans cette présentation pour illustrer les multiples aspects du salut.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La grâce, la foi et les œuvres sont indissociables dans l’expérience du salut.</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Dieu désire sauver le monde entier, mais seul un petit nombre d’entre eux le seront, car ils refusent de se soumettre pleinement à sa volonté.</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52689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Le salut implique la foi en l'œuvre accomplie par le Christ, Agneau sacrificiel et notre Souverain Sacrificateur dans le temple céleste.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 salut implique également l'obéissance à la Parole de Dieu.</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Le salut implique aussi la production d'œuvres justes.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 salut implique également la persévérance dans la foi et la pratique jusqu'à la fin.</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39005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marR="0" algn="just">
              <a:spcBef>
                <a:spcPts val="0"/>
              </a:spcBef>
              <a:spcAft>
                <a:spcPts val="0"/>
              </a:spcAft>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Jacques 2:18 </a:t>
            </a:r>
            <a:r>
              <a:rPr lang="fr-FR" sz="4000" dirty="0">
                <a:effectLst/>
                <a:latin typeface="Arial" panose="020B0604020202020204" pitchFamily="34" charset="0"/>
                <a:ea typeface="Calibri" panose="020F0502020204030204" pitchFamily="34" charset="0"/>
                <a:cs typeface="Times New Roman" panose="02020603050405020304" pitchFamily="18" charset="0"/>
              </a:rPr>
              <a:t>Mais quelqu'un dira: Toi, tu as la foi; et moi, j'ai les œuvres. Montre-moi ta foi sans les œuvres, et moi, je te montrerai la foi par mes œuvres.</a:t>
            </a:r>
            <a:r>
              <a:rPr lang="en-US" sz="4000" dirty="0">
                <a:effectLst/>
                <a:latin typeface="Arial" panose="020B060402020202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Les chrétiens consistants produisent naturellement des fruits de justice, non pas pour être sauvés, mais comme témoignage de leur salut.</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La grâce de Dieu permet au croyant de persévérer dans la foi et dans les œuvres.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92279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marL="342900" marR="0" lvl="0" indent="-342900" algn="just">
              <a:spcBef>
                <a:spcPts val="0"/>
              </a:spcBef>
              <a:spcAft>
                <a:spcPts val="0"/>
              </a:spcAft>
              <a:buFont typeface="Symbol" pitchFamily="2" charset="2"/>
              <a:buChar char=""/>
            </a:pPr>
            <a:r>
              <a:rPr lang="fr-FR" sz="44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Si vous constatez que votre foi ne se reflète pas dans votre comportement, c'est un sujet de préoccupation sérieux ; vous devez en parler au Seigneur dans la prière.</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La grâce, la foi et les bonnes œuvres sont comme les trois sommets du triangle du salut.</a:t>
            </a:r>
            <a:endParaRPr lang="en-US" sz="4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Assurez-vous qu'aucun de ces éléments ne manquent dans votre vie.</a:t>
            </a:r>
            <a:r>
              <a:rPr lang="en-US" sz="4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3507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3800" b="1"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1 Jean 5:3-5</a:t>
            </a:r>
            <a:endParaRPr lang="en-US" sz="3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3800" b="1"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3 </a:t>
            </a:r>
            <a:r>
              <a:rPr lang="fr-FR" sz="3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Car l'amour de Dieu consiste à garder ses commandements. Et ses commandements ne sont pas pénibles,</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3800" b="1" baseline="30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4 </a:t>
            </a:r>
            <a:r>
              <a:rPr lang="fr-FR" sz="38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parce que tout ce qui est né de Dieu triomphe du monde ; et la victoire qui triomphe du monde, c'est notre foi.</a:t>
            </a:r>
            <a:endParaRPr lang="en-US" sz="3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3800" b="1"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5 </a:t>
            </a:r>
            <a:r>
              <a:rPr lang="fr-FR" sz="3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Qui est celui qui a triomphé du monde, sinon celui qui croit que Jésus est le Fils de Dieu ?</a:t>
            </a:r>
            <a:r>
              <a:rPr lang="en-US" sz="3800" dirty="0">
                <a:effectLst/>
                <a:latin typeface="Calibri" panose="020F0502020204030204" pitchFamily="34" charset="0"/>
                <a:ea typeface="Calibri" panose="020F0502020204030204" pitchFamily="34" charset="0"/>
                <a:cs typeface="Times New Roman" panose="02020603050405020304" pitchFamily="18" charset="0"/>
              </a:rPr>
              <a:t> </a:t>
            </a:r>
            <a:r>
              <a:rPr lang="fr-FR" sz="38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48698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Apo 22:14 </a:t>
            </a:r>
            <a:r>
              <a:rPr lang="fr-FR" sz="4000" dirty="0">
                <a:effectLst/>
                <a:latin typeface="Arial" panose="020B0604020202020204" pitchFamily="34" charset="0"/>
                <a:ea typeface="Calibri" panose="020F0502020204030204" pitchFamily="34" charset="0"/>
                <a:cs typeface="Times New Roman" panose="02020603050405020304" pitchFamily="18" charset="0"/>
              </a:rPr>
              <a:t>Heureux ceux qui lavent leurs robes, afin d'avoir droit à l'arbre de vie, et d'entrer par les portes dans la ville!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N’oubliez pas le titre de ce sujet.</a:t>
            </a:r>
            <a:endPar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0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LE RÔLE DE LA FOI ET DES ŒUVRES DANS LE SALUT DE L’HUMANITÉ</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r">
              <a:spcBef>
                <a:spcPts val="0"/>
              </a:spcBef>
              <a:spcAft>
                <a:spcPts val="0"/>
              </a:spcAft>
            </a:pPr>
            <a:r>
              <a:rPr lang="en-US" sz="40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AMEN!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68508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9:00PM -11:00AM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a:t>
            </a:r>
          </a:p>
          <a:p>
            <a:pPr algn="ctr">
              <a:buNone/>
            </a:pPr>
            <a:r>
              <a:rPr lang="fr-FR" sz="4000" b="1" dirty="0">
                <a:solidFill>
                  <a:srgbClr val="FF0000"/>
                </a:solidFill>
              </a:rPr>
              <a:t>SECOND ENGLISH WORSHIP SERVICE </a:t>
            </a:r>
          </a:p>
          <a:p>
            <a:pPr algn="ctr">
              <a:buNone/>
            </a:pPr>
            <a:r>
              <a:rPr lang="fr-FR" sz="4000" b="1" dirty="0">
                <a:solidFill>
                  <a:srgbClr val="FF0000"/>
                </a:solidFill>
              </a:rPr>
              <a:t>9-11 AM </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4781</TotalTime>
  <Words>2927</Words>
  <Application>Microsoft Macintosh PowerPoint</Application>
  <PresentationFormat>On-screen Show (4:3)</PresentationFormat>
  <Paragraphs>176</Paragraphs>
  <Slides>48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Calibri</vt:lpstr>
      <vt:lpstr>Copperplate</vt:lpstr>
      <vt:lpstr>Copperplate Gothic Bold</vt:lpstr>
      <vt:lpstr>Roboto</vt:lpstr>
      <vt:lpstr>Segoe UI</vt:lpstr>
      <vt:lpstr>Symbol</vt:lpstr>
      <vt:lpstr>Office Theme</vt:lpstr>
      <vt:lpstr>CHRIST THE ROCK CONGREGATION PRÉSENTE ÉTUDIONS LA BIBLE 129ÈME SESSION  ORATEUR: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SEPT PAROLES DE LA CROIX</dc:title>
  <dc:creator>MARC EDOUARD SIMEON</dc:creator>
  <cp:lastModifiedBy>Marc Simeon</cp:lastModifiedBy>
  <cp:revision>83</cp:revision>
  <dcterms:created xsi:type="dcterms:W3CDTF">2022-04-14T16:00:03Z</dcterms:created>
  <dcterms:modified xsi:type="dcterms:W3CDTF">2026-02-18T11:45:11Z</dcterms:modified>
</cp:coreProperties>
</file>