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33" r:id="rId2"/>
    <p:sldId id="267" r:id="rId3"/>
    <p:sldId id="451" r:id="rId4"/>
    <p:sldId id="452" r:id="rId5"/>
    <p:sldId id="427" r:id="rId6"/>
    <p:sldId id="436" r:id="rId7"/>
    <p:sldId id="437" r:id="rId8"/>
    <p:sldId id="453" r:id="rId9"/>
    <p:sldId id="438" r:id="rId10"/>
    <p:sldId id="454" r:id="rId11"/>
    <p:sldId id="455" r:id="rId12"/>
    <p:sldId id="456" r:id="rId13"/>
    <p:sldId id="457" r:id="rId14"/>
    <p:sldId id="428" r:id="rId15"/>
    <p:sldId id="458" r:id="rId16"/>
    <p:sldId id="382" r:id="rId17"/>
    <p:sldId id="441" r:id="rId18"/>
    <p:sldId id="459" r:id="rId19"/>
    <p:sldId id="442" r:id="rId20"/>
    <p:sldId id="460" r:id="rId21"/>
    <p:sldId id="443" r:id="rId22"/>
    <p:sldId id="461" r:id="rId23"/>
    <p:sldId id="439" r:id="rId24"/>
    <p:sldId id="462" r:id="rId25"/>
    <p:sldId id="463" r:id="rId26"/>
    <p:sldId id="464" r:id="rId27"/>
    <p:sldId id="429" r:id="rId28"/>
    <p:sldId id="465" r:id="rId29"/>
    <p:sldId id="430" r:id="rId30"/>
    <p:sldId id="466" r:id="rId31"/>
    <p:sldId id="448" r:id="rId32"/>
    <p:sldId id="444" r:id="rId33"/>
    <p:sldId id="445" r:id="rId34"/>
    <p:sldId id="467" r:id="rId35"/>
    <p:sldId id="468" r:id="rId36"/>
    <p:sldId id="469" r:id="rId37"/>
    <p:sldId id="470" r:id="rId38"/>
    <p:sldId id="449" r:id="rId39"/>
    <p:sldId id="471" r:id="rId40"/>
    <p:sldId id="383" r:id="rId41"/>
    <p:sldId id="472" r:id="rId42"/>
    <p:sldId id="473" r:id="rId43"/>
    <p:sldId id="450" r:id="rId44"/>
    <p:sldId id="474" r:id="rId45"/>
    <p:sldId id="475" r:id="rId46"/>
    <p:sldId id="334" r:id="rId47"/>
    <p:sldId id="335" r:id="rId48"/>
    <p:sldId id="33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FF"/>
    <a:srgbClr val="FFCCFF"/>
    <a:srgbClr val="004FEE"/>
    <a:srgbClr val="00FFFF"/>
    <a:srgbClr val="000099"/>
    <a:srgbClr val="5A2781"/>
    <a:srgbClr val="8F45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9" autoAdjust="0"/>
    <p:restoredTop sz="95118" autoAdjust="0"/>
  </p:normalViewPr>
  <p:slideViewPr>
    <p:cSldViewPr>
      <p:cViewPr varScale="1">
        <p:scale>
          <a:sx n="95" d="100"/>
          <a:sy n="95" d="100"/>
        </p:scale>
        <p:origin x="1584" y="184"/>
      </p:cViewPr>
      <p:guideLst>
        <p:guide orient="horz" pos="2160"/>
        <p:guide pos="2880"/>
      </p:guideLst>
    </p:cSldViewPr>
  </p:slideViewPr>
  <p:outlineViewPr>
    <p:cViewPr>
      <p:scale>
        <a:sx n="33" d="100"/>
        <a:sy n="33" d="100"/>
      </p:scale>
      <p:origin x="48" y="4303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1B782A-0201-490F-B138-7B11EC8FD576}" type="datetimeFigureOut">
              <a:rPr lang="en-US" smtClean="0"/>
              <a:pPr/>
              <a:t>2/4/26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6CC64-D6ED-45D7-BA51-CB3E816865B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67EC1C-7AAC-4381-B998-3A37C5089351}" type="datetimeFigureOut">
              <a:rPr lang="en-US" smtClean="0"/>
              <a:pPr/>
              <a:t>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67EC1C-7AAC-4381-B998-3A37C5089351}" type="datetimeFigureOut">
              <a:rPr lang="en-US" smtClean="0"/>
              <a:pPr/>
              <a:t>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67EC1C-7AAC-4381-B998-3A37C5089351}" type="datetimeFigureOut">
              <a:rPr lang="en-US" smtClean="0"/>
              <a:pPr/>
              <a:t>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67EC1C-7AAC-4381-B998-3A37C5089351}" type="datetimeFigureOut">
              <a:rPr lang="en-US" smtClean="0"/>
              <a:pPr/>
              <a:t>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67EC1C-7AAC-4381-B998-3A37C5089351}" type="datetimeFigureOut">
              <a:rPr lang="en-US" smtClean="0"/>
              <a:pPr/>
              <a:t>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67EC1C-7AAC-4381-B998-3A37C5089351}" type="datetimeFigureOut">
              <a:rPr lang="en-US" smtClean="0"/>
              <a:pPr/>
              <a:t>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67EC1C-7AAC-4381-B998-3A37C5089351}" type="datetimeFigureOut">
              <a:rPr lang="en-US" smtClean="0"/>
              <a:pPr/>
              <a:t>2/4/26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70A60-E8BA-459C-B9AF-BA9C82127C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google.com/search?q=les+parures+exterieures+dans+la+bible&amp;oq=les+parures+exterieures&amp;gs_lcrp=EgZjaHJvbWUqBwgBECEYoAEyBggAEEUYOTIHCAEQIRigATIHCAIQIRigATIHCAMQIRigATIHCAQQIRiPAjIHCAUQIRiPAtIBCjE3Nzk3ajBqMTWoAgiwAgHxBUAfyL0bUxDR&amp;sourceid=chrome&amp;ie=UTF-8"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saintebible.com/1_peter/3-3.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google.com/search?q=les+parures+exterieures+dans+la+bible&amp;oq=les+parures+exterieures&amp;gs_lcrp=EgZjaHJvbWUqBwgBECEYoAEyBggAEEUYOTIHCAEQIRigATIHCAIQIRigATIHCAMQIRigATIHCAQQIRiPAjIHCAUQIRiPAtIBCjE3Nzk3ajBqMTWoAgiwAgHxBUAfyL0bUxDR&amp;sourceid=chrome&amp;ie=UTF-8"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Program%20Files/CROSS%20Shared/Library/Manners/Linked/images/fig12.p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Program%20Files/CROSS%20Shared/Library/Manners/Linked/images/fig13.png"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br>
              <a:rPr lang="en-US" sz="3600" b="1" dirty="0">
                <a:solidFill>
                  <a:srgbClr val="0033CC"/>
                </a:solidFill>
              </a:rPr>
            </a:br>
            <a:r>
              <a:rPr lang="en-US" sz="3600" b="1" dirty="0">
                <a:solidFill>
                  <a:srgbClr val="0033CC"/>
                </a:solidFill>
              </a:rPr>
              <a:t>ÉTUDIONS LA BIBLE 128ÈME SESSION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r>
              <a:rPr lang="fr-FR" sz="4000" b="1" dirty="0">
                <a:solidFill>
                  <a:schemeClr val="tx1"/>
                </a:solidFill>
              </a:rPr>
              <a:t>VENDREDI 6 FEVRIER 2026</a:t>
            </a:r>
          </a:p>
          <a:p>
            <a:r>
              <a:rPr kumimoji="0" lang="fr-FR" altLang="en-US" sz="4000" b="0" i="0" u="none" strike="noStrike" cap="none" normalizeH="0" baseline="0" dirty="0">
                <a:ln>
                  <a:noFill/>
                </a:ln>
                <a:solidFill>
                  <a:srgbClr val="0000FF"/>
                </a:solidFill>
                <a:effectLst/>
                <a:latin typeface="Copperplate" panose="02000504000000020004" pitchFamily="2" charset="77"/>
                <a:ea typeface="Times New Roman" panose="02020603050405020304" pitchFamily="18" charset="0"/>
                <a:cs typeface="Arial" panose="020B0604020202020204" pitchFamily="34" charset="0"/>
              </a:rPr>
              <a:t>LES VÊTEMENTS ET PARURES APPROPRIÉS POUR LES ENFANTS DE DIEU</a:t>
            </a:r>
            <a:r>
              <a:rPr kumimoji="0" lang="fr-FR" altLang="en-US" sz="2000" b="0" i="0" u="none" strike="noStrike" cap="none" normalizeH="0" baseline="0" dirty="0">
                <a:ln>
                  <a:noFill/>
                </a:ln>
                <a:solidFill>
                  <a:srgbClr val="0000FF"/>
                </a:solidFill>
                <a:effectLst/>
                <a:latin typeface="Copperplate" panose="02000504000000020004" pitchFamily="2" charset="77"/>
              </a:rPr>
              <a:t> </a:t>
            </a:r>
            <a:endParaRPr kumimoji="0" lang="fr-FR" altLang="en-US" sz="4800" b="0" i="0" u="none" strike="noStrike" cap="none" normalizeH="0" baseline="0" dirty="0">
              <a:ln>
                <a:noFill/>
              </a:ln>
              <a:solidFill>
                <a:srgbClr val="0000FF"/>
              </a:solidFill>
              <a:effectLst/>
              <a:latin typeface="Copperplate" panose="02000504000000020004" pitchFamily="2" charset="77"/>
            </a:endParaRPr>
          </a:p>
          <a:p>
            <a:endParaRPr lang="en-US" sz="4000" dirty="0">
              <a:solidFill>
                <a:srgbClr val="00009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algn="just">
              <a:spcBef>
                <a:spcPts val="1200"/>
              </a:spcBef>
              <a:spcAft>
                <a:spcPts val="0"/>
              </a:spcAft>
            </a:pPr>
            <a:r>
              <a:rPr lang="fr-FR" sz="4400" b="1" baseline="300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 Corinthiens 10</a:t>
            </a:r>
            <a:endParaRPr lang="fr-FR" sz="4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algn="just">
              <a:spcBef>
                <a:spcPts val="1200"/>
              </a:spcBef>
              <a:spcAft>
                <a:spcPts val="0"/>
              </a:spcAft>
            </a:pPr>
            <a:r>
              <a:rPr lang="fr-FR" sz="4400" b="1" baseline="300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23 </a:t>
            </a:r>
            <a:r>
              <a:rPr lang="fr-FR" sz="4400" b="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Tout est permis, mais tout n'est pas utile; tout est permis, mais tout n'édifie pas.</a:t>
            </a:r>
          </a:p>
          <a:p>
            <a:pPr marL="0" marR="0" algn="just">
              <a:spcBef>
                <a:spcPts val="1200"/>
              </a:spcBef>
              <a:spcAft>
                <a:spcPts val="0"/>
              </a:spcAft>
            </a:pPr>
            <a:r>
              <a:rPr lang="fr-FR" sz="4400" b="1" baseline="300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24 </a:t>
            </a:r>
            <a:r>
              <a:rPr lang="fr-FR" sz="4400" b="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Que personne ne cherche son propre intérêt, mais que chacun cherche celui d'autrui.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algn="just">
              <a:spcBef>
                <a:spcPts val="1200"/>
              </a:spcBef>
              <a:spcAft>
                <a:spcPts val="0"/>
              </a:spcAft>
            </a:pPr>
            <a:r>
              <a:rPr lang="fr-FR"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 Pierre 3: 3-6</a:t>
            </a:r>
          </a:p>
          <a:p>
            <a:pPr marL="0" marR="0" algn="just">
              <a:spcBef>
                <a:spcPts val="1200"/>
              </a:spcBef>
              <a:spcAft>
                <a:spcPts val="0"/>
              </a:spcAft>
            </a:pPr>
            <a:r>
              <a:rPr lang="fr-FR" sz="4000" b="1" baseline="300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3 </a:t>
            </a:r>
            <a:r>
              <a:rPr lang="fr-FR" sz="4000" b="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Ayez, non cette parure extérieure qui consiste dans les cheveux tressés, les ornements d'or, ou les habits qu'on revêt,</a:t>
            </a:r>
          </a:p>
          <a:p>
            <a:pPr marL="0" marR="0" algn="just">
              <a:spcBef>
                <a:spcPts val="1200"/>
              </a:spcBef>
              <a:spcAft>
                <a:spcPts val="0"/>
              </a:spcAft>
            </a:pPr>
            <a:r>
              <a:rPr lang="fr-FR" sz="4000" b="1" baseline="300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4 </a:t>
            </a:r>
            <a:r>
              <a:rPr lang="fr-FR"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mais la parure intérieure et cachée dans le cœur, la pureté incorruptible d'un esprit doux et paisible, qui est d'un grand prix devant Dieu.</a:t>
            </a:r>
          </a:p>
        </p:txBody>
      </p:sp>
    </p:spTree>
    <p:extLst>
      <p:ext uri="{BB962C8B-B14F-4D97-AF65-F5344CB8AC3E}">
        <p14:creationId xmlns:p14="http://schemas.microsoft.com/office/powerpoint/2010/main" val="413785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algn="just">
              <a:spcBef>
                <a:spcPts val="1200"/>
              </a:spcBef>
              <a:spcAft>
                <a:spcPts val="0"/>
              </a:spcAft>
            </a:pPr>
            <a:r>
              <a:rPr lang="fr-FR"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 Pierre 3: 3-6</a:t>
            </a:r>
          </a:p>
          <a:p>
            <a:pPr marL="0" marR="0" algn="just">
              <a:spcBef>
                <a:spcPts val="1200"/>
              </a:spcBef>
              <a:spcAft>
                <a:spcPts val="0"/>
              </a:spcAft>
            </a:pPr>
            <a:r>
              <a:rPr lang="fr-FR" sz="4000" b="1" baseline="300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5 </a:t>
            </a:r>
            <a:r>
              <a:rPr lang="fr-FR" sz="4000" b="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Ainsi se paraient autrefois les saintes femmes qui espéraient en Dieu, soumises à leurs maris,</a:t>
            </a:r>
          </a:p>
          <a:p>
            <a:pPr marL="0" marR="0" algn="just">
              <a:spcBef>
                <a:spcPts val="1200"/>
              </a:spcBef>
              <a:spcAft>
                <a:spcPts val="0"/>
              </a:spcAft>
            </a:pPr>
            <a:r>
              <a:rPr lang="fr-FR" sz="4000" b="1" baseline="300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6 </a:t>
            </a:r>
            <a:r>
              <a:rPr lang="fr-FR"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comme Sara, qui obéissait à Abraham et l'appelait son seigneur. C'est d'elle que vous êtes devenues les filles, en faisant ce qui est bien, sans vous laisser troubler par aucune crainte.</a:t>
            </a:r>
          </a:p>
        </p:txBody>
      </p:sp>
    </p:spTree>
    <p:extLst>
      <p:ext uri="{BB962C8B-B14F-4D97-AF65-F5344CB8AC3E}">
        <p14:creationId xmlns:p14="http://schemas.microsoft.com/office/powerpoint/2010/main" val="1125779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marL="0" marR="0" algn="just">
              <a:spcBef>
                <a:spcPts val="0"/>
              </a:spcBef>
              <a:spcAft>
                <a:spcPts val="0"/>
              </a:spcAft>
            </a:pPr>
            <a:r>
              <a:rPr lang="en-US" sz="48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INTRODUCTION</a:t>
            </a:r>
          </a:p>
          <a:p>
            <a:pPr marL="342900" marR="0" lvl="0" indent="-342900" algn="just">
              <a:spcBef>
                <a:spcPts val="0"/>
              </a:spcBef>
              <a:spcAft>
                <a:spcPts val="0"/>
              </a:spcAft>
              <a:buFont typeface="Symbol" pitchFamily="2" charset="2"/>
              <a:buChar char=""/>
            </a:pPr>
            <a:r>
              <a:rPr lang="fr-FR" sz="48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Quelque semaine écoulée, toutes les plateformes de media étaient craquées avec cette histoire de l’habit que portait une femme de pasteur pour répondre à une cérémonie de </a:t>
            </a:r>
            <a:r>
              <a:rPr lang="fr-FR" sz="4800" b="1" kern="1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fundraising</a:t>
            </a:r>
            <a:r>
              <a:rPr lang="fr-FR" sz="48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endParaRPr lang="en-US" sz="4800" b="1" kern="1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marL="342900" marR="0" lvl="0" indent="-342900" algn="just">
              <a:spcBef>
                <a:spcPts val="0"/>
              </a:spcBef>
              <a:spcAft>
                <a:spcPts val="900"/>
              </a:spcAft>
              <a:buSzPts val="1000"/>
              <a:buFont typeface="Symbol" pitchFamily="2" charset="2"/>
              <a:buChar char=""/>
              <a:tabLst>
                <a:tab pos="457200" algn="l"/>
              </a:tabLst>
            </a:pPr>
            <a:endParaRPr lang="en-US" sz="40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Is nude illusion dress appropriate for church first lady?">
            <a:extLst>
              <a:ext uri="{FF2B5EF4-FFF2-40B4-BE49-F238E27FC236}">
                <a16:creationId xmlns:a16="http://schemas.microsoft.com/office/drawing/2014/main" id="{9EB7F53F-D2CC-F0C9-AF6B-4209110FBB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533400"/>
            <a:ext cx="6096000" cy="6096000"/>
          </a:xfrm>
          <a:prstGeom prst="rect">
            <a:avLst/>
          </a:prstGeom>
          <a:noFill/>
          <a:ln>
            <a:noFill/>
          </a:ln>
        </p:spPr>
      </p:pic>
    </p:spTree>
    <p:extLst>
      <p:ext uri="{BB962C8B-B14F-4D97-AF65-F5344CB8AC3E}">
        <p14:creationId xmlns:p14="http://schemas.microsoft.com/office/powerpoint/2010/main" val="1705040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Autofit/>
          </a:bodyPr>
          <a:lstStyle/>
          <a:p>
            <a:pPr marL="342900" marR="0" lvl="0" indent="-342900" algn="just">
              <a:spcBef>
                <a:spcPts val="0"/>
              </a:spcBef>
              <a:spcAft>
                <a:spcPts val="0"/>
              </a:spcAft>
              <a:buFont typeface="Symbol" pitchFamily="2" charset="2"/>
              <a:buChar char=""/>
            </a:pPr>
            <a:r>
              <a:rPr lang="fr-FR" sz="3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Ces genres d’habits s’appellent </a:t>
            </a:r>
            <a:r>
              <a:rPr lang="fr-FR" sz="3800" b="1"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revealing</a:t>
            </a:r>
            <a:r>
              <a:rPr lang="fr-FR" sz="3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p>
          <a:p>
            <a:pPr marL="342900" marR="0" lvl="0" indent="-342900" algn="just">
              <a:spcBef>
                <a:spcPts val="0"/>
              </a:spcBef>
              <a:spcAft>
                <a:spcPts val="0"/>
              </a:spcAft>
              <a:buFont typeface="Symbol" pitchFamily="2" charset="2"/>
              <a:buChar char=""/>
            </a:pPr>
            <a:r>
              <a:rPr lang="fr-FR" sz="3800" b="1"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 desseins ou les broderies de la robe donnaient apparence à une femme dans son sous-vêtement.</a:t>
            </a:r>
            <a:endParaRPr lang="en-US" sz="3800" b="1"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Maintenant il est question des femmes et des hommes qui se disent enfants de Dieu, qui ne savent comment se borner dans leur façon d’habiller en général et surtout pour se rendre au culte.</a:t>
            </a:r>
            <a:endParaRPr lang="en-US" sz="3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251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Autofit/>
          </a:bodyPr>
          <a:lstStyle/>
          <a:p>
            <a:pPr marL="342900" marR="0" lvl="0" indent="-342900" algn="just">
              <a:spcBef>
                <a:spcPts val="0"/>
              </a:spcBef>
              <a:spcAft>
                <a:spcPts val="0"/>
              </a:spcAft>
              <a:buFont typeface="Symbol" pitchFamily="2" charset="2"/>
              <a:buChar char=""/>
            </a:pPr>
            <a:r>
              <a:rPr lang="fr-FR" sz="4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 sujet du dépouillement vestimentaire est très vaste et flexible, mais il y aura toujours une ligne de démarcation entre la décence et l’indécence.</a:t>
            </a:r>
            <a:endParaRPr lang="en-US" sz="44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b="1"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 chrétien qui est sous le control du Saint Esprit saura comment s’habiller pour refléter la gloire de Dieu.</a:t>
            </a:r>
            <a:endParaRPr lang="en-US" sz="4400" b="1"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0656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0" marR="0" algn="just">
              <a:spcBef>
                <a:spcPts val="0"/>
              </a:spcBef>
              <a:spcAft>
                <a:spcPts val="0"/>
              </a:spcAft>
            </a:pPr>
            <a:r>
              <a:rPr lang="fr-FR" sz="44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1 Corinthiens 10 :31-32</a:t>
            </a:r>
          </a:p>
          <a:p>
            <a:pPr marL="0" marR="0" algn="just">
              <a:spcBef>
                <a:spcPts val="0"/>
              </a:spcBef>
              <a:spcAft>
                <a:spcPts val="0"/>
              </a:spcAft>
            </a:pPr>
            <a:r>
              <a:rPr lang="fr-FR" sz="4400" b="1" kern="100"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31 </a:t>
            </a:r>
            <a:r>
              <a:rPr lang="fr-FR" sz="44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Soit donc que vous mangiez, soit que vous buviez, soit que vous fassiez quelque autre chose, faites tout pour la gloire de Dieu.</a:t>
            </a:r>
          </a:p>
          <a:p>
            <a:pPr marL="0" marR="0" algn="just">
              <a:spcBef>
                <a:spcPts val="0"/>
              </a:spcBef>
              <a:spcAft>
                <a:spcPts val="0"/>
              </a:spcAft>
            </a:pPr>
            <a:r>
              <a:rPr lang="fr-FR" sz="4400" b="1" kern="100" baseline="30000" dirty="0">
                <a:solidFill>
                  <a:srgbClr val="0000FF"/>
                </a:solidFill>
                <a:effectLst/>
                <a:latin typeface="Arial" panose="020B0604020202020204" pitchFamily="34" charset="0"/>
                <a:ea typeface="Calibri" panose="020F0502020204030204" pitchFamily="34" charset="0"/>
                <a:cs typeface="Arial" panose="020B0604020202020204" pitchFamily="34" charset="0"/>
              </a:rPr>
              <a:t>32 </a:t>
            </a:r>
            <a:r>
              <a:rPr lang="fr-FR" sz="44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Ne soyez en scandale ni aux Grecs, ni aux Juifs, ni à l'Église de Dieu,</a:t>
            </a:r>
          </a:p>
          <a:p>
            <a:pPr marL="342900" marR="0" lvl="0" indent="-342900" algn="just">
              <a:spcBef>
                <a:spcPts val="0"/>
              </a:spcBef>
              <a:spcAft>
                <a:spcPts val="0"/>
              </a:spcAft>
              <a:buFont typeface="Symbol" pitchFamily="2" charset="2"/>
              <a:buChar char=""/>
            </a:pPr>
            <a:endParaRPr lang="en-US" sz="18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497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0"/>
              </a:spcBef>
              <a:spcAft>
                <a:spcPts val="0"/>
              </a:spcAft>
              <a:buFont typeface="Symbol" pitchFamily="2" charset="2"/>
              <a:buChar char=""/>
            </a:pPr>
            <a:r>
              <a:rPr lang="fr-FR" sz="40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A travers les âges, dans le nouveau comme dans l’ancien Testament, Dieu met toujours accent sur la façon dont ses enfants doivent se comporter par rapport au monde.</a:t>
            </a:r>
            <a:endParaRPr lang="en-US" sz="40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spcBef>
                <a:spcPts val="0"/>
              </a:spcBef>
              <a:spcAft>
                <a:spcPts val="0"/>
              </a:spcAft>
              <a:buFont typeface="Symbol" pitchFamily="2" charset="2"/>
              <a:buChar char=""/>
            </a:pPr>
            <a:r>
              <a:rPr lang="fr-FR" sz="40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Aujourd’hui nous allons parler de la sanctification au niveau vestimentaire.</a:t>
            </a:r>
            <a:endParaRPr lang="en-US" sz="40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spcBef>
                <a:spcPts val="0"/>
              </a:spcBef>
              <a:spcAft>
                <a:spcPts val="0"/>
              </a:spcAft>
              <a:buFont typeface="Symbol" pitchFamily="2" charset="2"/>
              <a:buChar char=""/>
            </a:pPr>
            <a:r>
              <a:rPr lang="fr-FR" sz="40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Les vêtements et les parures transmettent toujours un message.</a:t>
            </a:r>
            <a:endParaRPr lang="en-US" sz="40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05270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Autofit/>
          </a:bodyPr>
          <a:lstStyle/>
          <a:p>
            <a:pPr marL="342900" marR="0" lvl="0" indent="-342900" algn="just">
              <a:spcBef>
                <a:spcPts val="0"/>
              </a:spcBef>
              <a:spcAft>
                <a:spcPts val="0"/>
              </a:spcAft>
              <a:buFont typeface="Symbol" pitchFamily="2" charset="2"/>
              <a:buChar char=""/>
            </a:pPr>
            <a:r>
              <a:rPr lang="fr-FR" sz="44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Par ignorance et par légèreté spirituelle, les enfants de Dieu imitent des styles qui exhibent des messages qui vont à l’encontre de leurs identités.</a:t>
            </a:r>
            <a:endParaRPr lang="en-US" sz="44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spcBef>
                <a:spcPts val="0"/>
              </a:spcBef>
              <a:spcAft>
                <a:spcPts val="0"/>
              </a:spcAft>
              <a:buFont typeface="Symbol" pitchFamily="2" charset="2"/>
              <a:buChar char=""/>
            </a:pPr>
            <a:r>
              <a:rPr lang="fr-FR" sz="44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On peut s’identifier comme une prostituée par son habit sans le savoir.</a:t>
            </a:r>
            <a:endParaRPr lang="en-US" sz="44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00738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0"/>
              </a:spcBef>
              <a:spcAft>
                <a:spcPts val="0"/>
              </a:spcAft>
              <a:buFont typeface="Symbol" pitchFamily="2" charset="2"/>
              <a:buChar char=""/>
            </a:pPr>
            <a:r>
              <a:rPr lang="fr-FR" sz="44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On peut s’identifier comme un serviteur du diable par son habit sans le savoir.</a:t>
            </a:r>
            <a:endParaRPr lang="en-US" sz="44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spcBef>
                <a:spcPts val="0"/>
              </a:spcBef>
              <a:spcAft>
                <a:spcPts val="0"/>
              </a:spcAft>
              <a:buFont typeface="Symbol" pitchFamily="2" charset="2"/>
              <a:buChar char=""/>
            </a:pPr>
            <a:r>
              <a:rPr lang="fr-FR" sz="44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On peut s’identifier comme un gangster par son habit sans le savoir.</a:t>
            </a:r>
            <a:endParaRPr lang="en-US" sz="44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spcBef>
                <a:spcPts val="0"/>
              </a:spcBef>
              <a:spcAft>
                <a:spcPts val="0"/>
              </a:spcAft>
              <a:buFont typeface="Symbol" pitchFamily="2" charset="2"/>
              <a:buChar char=""/>
            </a:pPr>
            <a:r>
              <a:rPr lang="fr-FR" sz="4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On peut s’identifier comme un homosexuel ou lesbienne par son habit sans le savoir.</a:t>
            </a:r>
            <a:endParaRPr lang="en-US" sz="44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76760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0"/>
              </a:spcBef>
              <a:spcAft>
                <a:spcPts val="0"/>
              </a:spcAft>
              <a:buFont typeface="Symbol" pitchFamily="2" charset="2"/>
              <a:buChar char=""/>
            </a:pPr>
            <a:r>
              <a:rPr lang="fr-FR" sz="4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On peut s’identifier comme une personne charnelle par son habit sans le savoir.</a:t>
            </a:r>
            <a:endParaRPr lang="en-US" sz="4400" b="1" kern="1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spcBef>
                <a:spcPts val="0"/>
              </a:spcBef>
              <a:spcAft>
                <a:spcPts val="0"/>
              </a:spcAft>
              <a:buFont typeface="Symbol" pitchFamily="2" charset="2"/>
              <a:buChar char=""/>
            </a:pPr>
            <a:r>
              <a:rPr lang="fr-FR" sz="44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On peut causer aux autres de tomber en tentation par son habit sans le savoir.</a:t>
            </a:r>
            <a:endParaRPr lang="en-US" sz="4400" b="1"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spcBef>
                <a:spcPts val="0"/>
              </a:spcBef>
              <a:spcAft>
                <a:spcPts val="0"/>
              </a:spcAft>
              <a:buFont typeface="Symbol" pitchFamily="2" charset="2"/>
              <a:buChar char=""/>
            </a:pPr>
            <a:r>
              <a:rPr lang="fr-FR" sz="4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Dieu s’attend que ses enfants s’adhèrent à la décence morale en tout ce qu’ils font.</a:t>
            </a:r>
            <a:endParaRPr lang="en-US" sz="44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55268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90000"/>
            </a:schemeClr>
          </a:solidFill>
        </p:spPr>
        <p:txBody>
          <a:bodyPr>
            <a:noAutofit/>
          </a:bodyPr>
          <a:lstStyle/>
          <a:p>
            <a:pPr marL="0" marR="0" algn="just">
              <a:spcBef>
                <a:spcPts val="0"/>
              </a:spcBef>
              <a:spcAft>
                <a:spcPts val="0"/>
              </a:spcAft>
            </a:pPr>
            <a:r>
              <a:rPr lang="fr-FR" sz="3600" b="1" kern="100" baseline="30000" dirty="0">
                <a:solidFill>
                  <a:srgbClr val="C00000"/>
                </a:solidFill>
                <a:effectLst/>
                <a:latin typeface="Arial" panose="020B0604020202020204" pitchFamily="34" charset="0"/>
                <a:ea typeface="Calibri" panose="020F0502020204030204" pitchFamily="34" charset="0"/>
                <a:cs typeface="Arial" panose="020B0604020202020204" pitchFamily="34" charset="0"/>
              </a:rPr>
              <a:t>Philippiens 4 : 8 </a:t>
            </a:r>
            <a:r>
              <a:rPr lang="fr-FR" sz="36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Au reste, frères, que tout ce qui est vrai, tout ce qui est honorable, tout ce qui est juste, tout ce qui est pur, tout ce qui est aimable, tout ce qui mérite l'approbation, ce qui est vertueux et digne de louange, soit l'objet de vos pensées.</a:t>
            </a:r>
            <a:endParaRPr lang="en-US" sz="3600" b="1"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600" b="1"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 Il y aura toujours des vêtements inappropriés pour les enfants de Dieu parce qu’ils s’écartent de la décence morale du temps.</a:t>
            </a:r>
            <a:endParaRPr lang="en-US" sz="3600" b="1"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90000"/>
            </a:schemeClr>
          </a:solidFill>
        </p:spPr>
        <p:txBody>
          <a:bodyPr>
            <a:noAutofit/>
          </a:bodyPr>
          <a:lstStyle/>
          <a:p>
            <a:pPr marL="0" marR="0" algn="just">
              <a:spcBef>
                <a:spcPts val="0"/>
              </a:spcBef>
              <a:spcAft>
                <a:spcPts val="0"/>
              </a:spcAft>
            </a:pPr>
            <a:r>
              <a:rPr lang="fr-FR" sz="4000" b="1" kern="100" baseline="30000" dirty="0">
                <a:solidFill>
                  <a:srgbClr val="C00000"/>
                </a:solidFill>
                <a:effectLst/>
                <a:latin typeface="Arial" panose="020B0604020202020204" pitchFamily="34" charset="0"/>
                <a:ea typeface="Calibri" panose="020F0502020204030204" pitchFamily="34" charset="0"/>
                <a:cs typeface="Arial" panose="020B0604020202020204" pitchFamily="34" charset="0"/>
              </a:rPr>
              <a:t>Romains 12 : 2 </a:t>
            </a:r>
            <a:r>
              <a:rPr lang="fr-FR" sz="40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Ne vous conformez pas au siècle présent, mais soyez transformés par le renouvellement de l'intelligence, afin que vous discerniez quelle est la volonté de Dieu, ce qui est bon, agréable et parfait.</a:t>
            </a:r>
            <a:endParaRPr lang="en-US" sz="4000" b="1"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b="1" kern="100" baseline="30000" dirty="0">
                <a:solidFill>
                  <a:srgbClr val="C00000"/>
                </a:solidFill>
                <a:effectLst/>
                <a:latin typeface="Arial" panose="020B0604020202020204" pitchFamily="34" charset="0"/>
                <a:ea typeface="Calibri" panose="020F0502020204030204" pitchFamily="34" charset="0"/>
                <a:cs typeface="Arial" panose="020B0604020202020204" pitchFamily="34" charset="0"/>
              </a:rPr>
              <a:t>1 Corinthiens 10 : 23 </a:t>
            </a:r>
            <a:r>
              <a:rPr lang="fr-FR" sz="40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Tout est permis, mais tout n'est pas utile ; tout est permis, mais tout n'édifie pas.</a:t>
            </a:r>
            <a:endParaRPr lang="en-US" sz="40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67941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90000"/>
            </a:schemeClr>
          </a:solidFill>
        </p:spPr>
        <p:txBody>
          <a:bodyPr>
            <a:normAutofit/>
          </a:bodyPr>
          <a:lstStyle/>
          <a:p>
            <a:pPr marL="342900" marR="0" lvl="0" indent="-342900" algn="just">
              <a:spcBef>
                <a:spcPts val="0"/>
              </a:spcBef>
              <a:spcAft>
                <a:spcPts val="0"/>
              </a:spcAft>
              <a:buFont typeface="Symbol" pitchFamily="2" charset="2"/>
              <a:buChar char=""/>
            </a:pPr>
            <a:r>
              <a:rPr lang="fr-FR" sz="36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Dans l’ancien comme dans le nouveau Testament, la bible accentue beaucoup plus sur les femmes, de la façon dont elles doivent s’habiller, parce que la femme a toujours tendance d’être attrayante au genre masculin. </a:t>
            </a:r>
            <a:endParaRPr lang="en-US" sz="36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b="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Autre que l’indécence morale, les habits peuvent aussi transmettre de l’état spirituel, de l’orgueil, de l’arrogance, et de l’extravagance de ceux qui les portent.</a:t>
            </a:r>
            <a:endParaRPr lang="en-US" sz="36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en-US" sz="24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AI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800" u="sng"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hlinkClick r:id="rId2"/>
              </a:rPr>
              <a:t>https://www.google.com/search?q=les+parures+exterieures+dans+la+bible&amp;oq=les+parures+exterieures&amp;gs_lcrp=EgZjaHJvbWUqBwgBECEYoAEyBggAEEUYOTIHCAEQIRigATIHCAIQIRigATIHCAMQIRigATIHCAQQIRiPAjIHCAUQIRiPAtIBCjE3Nzk3ajBqMTWoAgiwAgHxBUAfyL0bUxDR&amp;sourceid=chrome&amp;ie=UTF-8</a:t>
            </a:r>
            <a:r>
              <a:rPr lang="en-US"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44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Dans la Bible, les parures extérieures (bijoux, vêtements somptueux, coiffures élaborées) sont souvent contrastées avec la beauté intérieure. </a:t>
            </a:r>
            <a:endParaRPr lang="fr-FR"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4860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0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Le Nouveau Testament, notamment, exhorte à la pudeur et à la simplicité, privilégiant un esprit doux et paisible, ainsi que les bonnes œuvres plutôt que l'apparat. </a:t>
            </a:r>
            <a:endParaRPr lang="fr-FR" sz="40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b="1"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Cependant, l'Ancien Testament mentionne l'usage de bijoux (or, argent, bracelets) comme marques de richesse ou de dot. </a:t>
            </a:r>
            <a:endParaRPr lang="fr-FR" sz="4000" b="1"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4208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marL="342900" marR="0" lvl="0" indent="-342900" algn="just">
              <a:spcBef>
                <a:spcPts val="0"/>
              </a:spcBef>
              <a:spcAft>
                <a:spcPts val="0"/>
              </a:spcAft>
              <a:buFont typeface="Symbol" pitchFamily="2" charset="2"/>
              <a:buChar char=""/>
            </a:pPr>
            <a:r>
              <a:rPr lang="fr-FR" sz="4000" b="1"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Nouveau Testament (Focus intérieur) </a:t>
            </a:r>
            <a:r>
              <a:rPr lang="fr-FR" sz="40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a:t>
            </a:r>
            <a:r>
              <a:rPr lang="fr-FR"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Paul (1 Timothée 2:9-10) et Pierre (1 Pierre 3:3-4) recommandent aux femmes de ne pas prioriser les tresses, l'or, les perles ou les habits coûteux. </a:t>
            </a:r>
            <a:endParaRPr lang="fr-FR"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L'accent est mis sur la parure intérieure du cœur, considérée comme incorruptible et précieuse devant Dieu.</a:t>
            </a:r>
            <a:endParaRPr lang="fr-FR"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2565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marL="342900" marR="0" lvl="0" indent="-342900" algn="just">
              <a:spcBef>
                <a:spcPts val="0"/>
              </a:spcBef>
              <a:spcAft>
                <a:spcPts val="0"/>
              </a:spcAft>
              <a:buFont typeface="Symbol" pitchFamily="2" charset="2"/>
              <a:buChar char=""/>
            </a:pPr>
            <a:r>
              <a:rPr lang="en-US" sz="4000" b="1"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1 </a:t>
            </a:r>
            <a:r>
              <a:rPr lang="en-US" sz="4000" b="1"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Timothee</a:t>
            </a:r>
            <a:r>
              <a:rPr lang="en-US" sz="4000" b="1"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2:</a:t>
            </a:r>
            <a:r>
              <a:rPr lang="en-US" sz="40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9-10</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en-US" sz="40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9 </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Je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veux</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aussi</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que les femmes,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vêtues</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d'une</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manière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décente</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avec pudeur et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modestie</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ne se parent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ni</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 tresses,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ni</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d'or,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ni</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perles</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ni</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d'habits</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somptueux</a:t>
            </a:r>
            <a:r>
              <a:rPr lang="en-US"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en-US" sz="40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10 </a:t>
            </a:r>
            <a:r>
              <a:rPr lang="en-US" sz="40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mais</a:t>
            </a:r>
            <a:r>
              <a:rPr lang="en-US"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qu'elles</a:t>
            </a:r>
            <a:r>
              <a:rPr lang="en-US"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se parent de </a:t>
            </a:r>
            <a:r>
              <a:rPr lang="en-US" sz="40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bonnes</a:t>
            </a:r>
            <a:r>
              <a:rPr lang="en-US"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oeuvres, </a:t>
            </a:r>
            <a:r>
              <a:rPr lang="en-US" sz="40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comme</a:t>
            </a:r>
            <a:r>
              <a:rPr lang="en-US"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il </a:t>
            </a:r>
            <a:r>
              <a:rPr lang="en-US" sz="40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convient</a:t>
            </a:r>
            <a:r>
              <a:rPr lang="en-US"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à</a:t>
            </a:r>
            <a:r>
              <a:rPr lang="en-US"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des femmes qui font profession de </a:t>
            </a:r>
            <a:r>
              <a:rPr lang="en-US" sz="40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servir</a:t>
            </a:r>
            <a:r>
              <a:rPr lang="en-US"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Dieu.</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9661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342900" marR="0" lvl="0" indent="-342900" algn="just">
              <a:spcBef>
                <a:spcPts val="0"/>
              </a:spcBef>
              <a:spcAft>
                <a:spcPts val="0"/>
              </a:spcAft>
              <a:buFont typeface="Symbol" pitchFamily="2" charset="2"/>
              <a:buChar char=""/>
            </a:pPr>
            <a:r>
              <a:rPr lang="en-US" sz="4000" b="1"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Ancien</a:t>
            </a:r>
            <a:r>
              <a:rPr lang="en-US" sz="40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Testament (Marque </a:t>
            </a:r>
            <a:r>
              <a:rPr lang="en-US" sz="4000" b="1"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sociale</a:t>
            </a:r>
            <a:r>
              <a:rPr lang="en-US" sz="40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Les parures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étaient</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courantes</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parfois</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données</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en</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présent</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Genèse</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24:22)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ou</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utilisées</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pour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orner</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le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peuple</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comme</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lors</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de la sortie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d'Égypte</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(Exode 3:22). </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en-US" sz="4000" kern="0" dirty="0">
                <a:solidFill>
                  <a:srgbClr val="1A0DAB"/>
                </a:solidFill>
                <a:effectLst/>
                <a:latin typeface="Arial" panose="020B0604020202020204" pitchFamily="34" charset="0"/>
                <a:ea typeface="Times New Roman" panose="02020603050405020304" pitchFamily="18" charset="0"/>
                <a:cs typeface="Times New Roman" panose="02020603050405020304" pitchFamily="18" charset="0"/>
                <a:hlinkClick r:id="rId2"/>
              </a:rPr>
              <a:t>Ésaïe 3:18-24</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dresse</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une</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liste</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des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nombreux</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ornements</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féminins</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de </a:t>
            </a:r>
            <a:r>
              <a:rPr lang="en-US" sz="40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l'époque</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305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342900" marR="0" lvl="0" indent="-342900" algn="just">
              <a:spcBef>
                <a:spcPts val="0"/>
              </a:spcBef>
              <a:spcAft>
                <a:spcPts val="0"/>
              </a:spcAft>
              <a:buFont typeface="Symbol" pitchFamily="2" charset="2"/>
              <a:buChar char=""/>
            </a:pPr>
            <a:r>
              <a:rPr lang="en-US" sz="36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Genese</a:t>
            </a:r>
            <a:r>
              <a:rPr lang="en-US" sz="36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24:22</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en-US" sz="36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22 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Quand</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les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chameaux</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eurent</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fini</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boire</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l'homme</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prit</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un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anneau</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d'or, du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poids</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d'un demi-</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sicle</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et deux bracelets, du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poids</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 dix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sicles</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d'or.</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en-US" sz="36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EXODE 3:22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Chaque</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femme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demandera</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à</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sa</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voisine</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et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à</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celle</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qui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demeure</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dans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sa</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maison</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des vases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d'argent</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des vases d'or, et des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vêtements</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que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vous</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mettrez</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sur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vos</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fils</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et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vos</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filles. Et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vous</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dépouillerez</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les </a:t>
            </a:r>
            <a:r>
              <a:rPr lang="en-US" sz="3600" kern="100" dirty="0" err="1">
                <a:solidFill>
                  <a:srgbClr val="0000FF"/>
                </a:solidFill>
                <a:effectLst/>
                <a:latin typeface="Arial" panose="020B0604020202020204" pitchFamily="34" charset="0"/>
                <a:ea typeface="Calibri" panose="020F0502020204030204" pitchFamily="34" charset="0"/>
                <a:cs typeface="Times New Roman" panose="02020603050405020304" pitchFamily="18" charset="0"/>
              </a:rPr>
              <a:t>Égyptiens</a:t>
            </a:r>
            <a:r>
              <a:rPr lang="en-US"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a:t>
            </a:r>
            <a:endParaRPr lang="en-US"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8386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0" marR="0" indent="0" algn="ctr">
              <a:spcBef>
                <a:spcPts val="0"/>
              </a:spcBef>
              <a:spcAft>
                <a:spcPts val="0"/>
              </a:spcAft>
              <a:buNone/>
            </a:pPr>
            <a:r>
              <a:rPr lang="fr-FR" sz="36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LE JUGEMENT DE DIEU A CAUSE DE L’ORGUEIL ET DE L’EXTRAVAGANCE DES FEMMES ISRAELITES </a:t>
            </a:r>
            <a:endParaRPr lang="fr-FR"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3600" kern="0" dirty="0">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ESAÏE 3: 16-26</a:t>
            </a:r>
            <a:endParaRPr lang="fr-FR" sz="36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16 </a:t>
            </a:r>
            <a:r>
              <a:rPr lang="fr-FR"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L'Éternel dit: Parce que les filles de Sion sont orgueilleuses, Et qu'elles marchent le cou tendu Et les regards effrontés, Parce qu'elles vont à petits pas, Et qu'elles font résonner les boucles de leurs pieds,</a:t>
            </a:r>
            <a:endParaRPr lang="fr-FR"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9640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0" marR="0" algn="just">
              <a:spcBef>
                <a:spcPts val="600"/>
              </a:spcBef>
              <a:spcAft>
                <a:spcPts val="0"/>
              </a:spcAft>
            </a:pPr>
            <a:r>
              <a:rPr lang="fr-FR" sz="38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17 </a:t>
            </a:r>
            <a:r>
              <a:rPr lang="fr-FR" sz="3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 Seigneur rendra chauve le sommet de la tête des filles de Sion, L'Éternel découvrira leur nudité.</a:t>
            </a:r>
            <a:endParaRPr lang="fr-FR"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18 </a:t>
            </a:r>
            <a:r>
              <a:rPr lang="fr-FR" sz="38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En ce jour, le Seigneur ôtera les boucles qui servent d'ornement à leurs pieds, Et les filets et les croissants;</a:t>
            </a:r>
            <a:endParaRPr lang="fr-FR" sz="38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19 </a:t>
            </a:r>
            <a:r>
              <a:rPr lang="fr-FR" sz="3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Les pendants d'oreilles, les bracelets et les voiles;</a:t>
            </a:r>
            <a:endParaRPr lang="fr-FR"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20 </a:t>
            </a:r>
            <a:r>
              <a:rPr lang="fr-FR" sz="38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 diadèmes, les chaînettes des pieds et les ceintures, Les boîtes de senteur et les amulettes;</a:t>
            </a:r>
            <a:endParaRPr lang="fr-FR" sz="38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767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0" marR="0" algn="just">
              <a:spcBef>
                <a:spcPts val="600"/>
              </a:spcBef>
              <a:spcAft>
                <a:spcPts val="0"/>
              </a:spcAft>
            </a:pPr>
            <a:r>
              <a:rPr lang="fr-FR" sz="36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21 </a:t>
            </a:r>
            <a:r>
              <a:rPr lang="fr-FR"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Les bagues et les anneaux du nez;</a:t>
            </a:r>
            <a:endParaRPr lang="fr-FR"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22 </a:t>
            </a:r>
            <a:r>
              <a:rPr lang="fr-FR"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 vêtements précieux et les larges tuniques, Les manteaux et les gibecières;</a:t>
            </a:r>
            <a:endParaRPr lang="fr-FR"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23 </a:t>
            </a:r>
            <a:r>
              <a:rPr lang="fr-FR"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Les miroirs et les chemises fines, Les turbans et les surtouts légers.</a:t>
            </a:r>
            <a:endParaRPr lang="fr-FR"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24 </a:t>
            </a:r>
            <a:r>
              <a:rPr lang="fr-FR" sz="36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Au lieu de parfum, il y aura de l'infection; Au lieu de ceinture, une corde; Au lieu de cheveux bouclés, une tête chauve; Au lieu d'un large manteau, un sac étroit; Une marque flétrissante, au lieu de beauté.</a:t>
            </a:r>
            <a:endParaRPr lang="fr-FR"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9898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0" marR="0" algn="just">
              <a:spcBef>
                <a:spcPts val="600"/>
              </a:spcBef>
              <a:spcAft>
                <a:spcPts val="0"/>
              </a:spcAft>
            </a:pPr>
            <a:r>
              <a:rPr lang="fr-FR" sz="3800" b="1" kern="100" baseline="30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Esaie</a:t>
            </a:r>
            <a:r>
              <a:rPr lang="fr-FR" sz="38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3:25 </a:t>
            </a:r>
            <a:r>
              <a:rPr lang="fr-FR" sz="3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Tes hommes tomberont sous le glaive, Et tes héros dans le combat.</a:t>
            </a:r>
            <a:endParaRPr lang="fr-FR"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spcBef>
                <a:spcPts val="600"/>
              </a:spcBef>
              <a:spcAft>
                <a:spcPts val="0"/>
              </a:spcAft>
            </a:pPr>
            <a:r>
              <a:rPr lang="fr-FR" sz="38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26 </a:t>
            </a:r>
            <a:r>
              <a:rPr lang="fr-FR" sz="38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 portes de Sion gémiront et seront dans le deuil; Dépouillée, elle s'assiéra par terre.</a:t>
            </a:r>
            <a:endParaRPr lang="fr-FR" sz="38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b="1"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Esaie</a:t>
            </a:r>
            <a:r>
              <a:rPr lang="fr-FR" sz="3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4:1 </a:t>
            </a:r>
            <a:r>
              <a:rPr lang="fr-FR" sz="3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Et sept femmes saisiront en ce jour un seul homme, et diront: Nous mangerons notre pain, Et nous nous vêtirons de nos habits; Fais-nous seulement porter ton nom! Enlève notre opprobre!</a:t>
            </a:r>
            <a:endParaRPr lang="fr-FR" sz="3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0582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marL="0" marR="0" algn="just">
              <a:spcBef>
                <a:spcPts val="0"/>
              </a:spcBef>
              <a:spcAft>
                <a:spcPts val="0"/>
              </a:spcAft>
            </a:pPr>
            <a:r>
              <a:rPr lang="en-US" sz="4200" b="1"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Symbolique</a:t>
            </a:r>
            <a:r>
              <a:rPr lang="en-US" sz="4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Le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vêtement</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couvre</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nudité</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sert</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de protection et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manifeste</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l'identité</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ou</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dignité</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de la </a:t>
            </a:r>
            <a:r>
              <a:rPr lang="en-US" sz="4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personne</a:t>
            </a: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4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En</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résumé, la Bible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n’abolit</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pas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totalement</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les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ornements</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mais</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enseigne</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que la parure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extérieure</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ne doit pas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remplacer</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piété</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4200" kern="0" dirty="0" err="1">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intérieure</a:t>
            </a:r>
            <a:r>
              <a:rPr lang="en-US" sz="4200"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42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a:spcBef>
                <a:spcPts val="0"/>
              </a:spcBef>
            </a:pPr>
            <a:r>
              <a:rPr lang="en-US" sz="4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Source: Google AI </a:t>
            </a:r>
            <a:r>
              <a:rPr lang="en-US" sz="1300" u="sng"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hlinkClick r:id="rId2"/>
              </a:rPr>
              <a:t>https://www.google.com/search?q=les+parures+exterieures+dans+la+bible&amp;oq=les+parures+exterieures&amp;gs_lcrp=EgZjaHJvbWUqBwgBECEYoAEyBggAEEUYOTIHCAEQIRigATIHCAIQIRigATIHCAMQIRigATIHCAQQIRiPAjIHCAUQIRiPAtIBCjE3Nzk3ajBqMTWoAgiwAgHxBUAfyL0bUxDR&amp;sourceid=chrome&amp;ie=UTF-8</a:t>
            </a:r>
            <a:r>
              <a:rPr lang="en-US" sz="13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marL="0" marR="0" algn="just">
              <a:spcBef>
                <a:spcPts val="0"/>
              </a:spcBef>
              <a:spcAft>
                <a:spcPts val="0"/>
              </a:spcAft>
            </a:pPr>
            <a:r>
              <a:rPr lang="en-US" sz="1800" b="1"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Symbolique</a:t>
            </a:r>
            <a:r>
              <a:rPr lang="en-US" sz="18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Le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vêtement</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couvre</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nudité</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sert</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de protection et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manifeste</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l'identité</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ou</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dignité</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de la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personne</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En</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résumé, la Bible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n’abolit</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pas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totalement</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les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ornements</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mais</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enseigne</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que la parure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extérieure</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ne doit pas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remplacer</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la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piété</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intérieure</a:t>
            </a: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Source: Google AI</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DECENCE ET CULTURE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LIBERTE EN CHRIST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PROGRESSION CULTURELLE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TEMPERATURE / LIEU GEOGRAPHIQUE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HABITS APPROPRIES POUR CERTAINS ACTIVITES OU TACHES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DISTINCTIONS ENTRE LES HABITS DES HOMMES ET DES FEMMES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en-US" sz="18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CROSS DRESSING.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5808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Autofit/>
          </a:bodyPr>
          <a:lstStyle/>
          <a:p>
            <a:pPr marL="0" marR="0" algn="just">
              <a:spcBef>
                <a:spcPts val="0"/>
              </a:spcBef>
              <a:spcAft>
                <a:spcPts val="0"/>
              </a:spcAft>
            </a:pP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ARTICLE: </a:t>
            </a: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Mœurs et coutumes des pays bibliques</a:t>
            </a:r>
            <a:r>
              <a:rPr lang="fr-FR"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CHAPITRE 9</a:t>
            </a:r>
            <a:r>
              <a:rPr lang="en-US" sz="4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a:t>
            </a: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VÊTEMENTS ET PARURES</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Les styles vestimentaires dans les pays anglo-saxons évoluent constamment, tandis que dans les pays orientaux, la manière de se vêtir est restée en grande partie la même qu'il y a des siècles. </a:t>
            </a:r>
            <a:endParaRPr lang="en-US" sz="4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Autofit/>
          </a:bodyPr>
          <a:lstStyle/>
          <a:p>
            <a:pPr marL="342900" marR="0" lvl="0" indent="-342900" algn="just">
              <a:spcBef>
                <a:spcPts val="0"/>
              </a:spcBef>
              <a:spcAft>
                <a:spcPts val="0"/>
              </a:spcAft>
              <a:buFont typeface="Symbol" pitchFamily="2" charset="2"/>
              <a:buChar char=""/>
            </a:pPr>
            <a:r>
              <a:rPr lang="fr-FR" sz="3600" i="1"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Dans les pays bibliques, on considère généralement qu'il est moralement répréhensible de modifier quoi que ce soit d'ancien. </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Ainsi, les vêtements traditionnels palestiniens de l'époque moderne (à l'exception de ceux des Juifs revenus dans leur pays après avoir vécu dans différentes parties du monde) sont très similaires à ceux de l'époque où la Bible a été écrite.</a:t>
            </a:r>
            <a:endParaRPr lang="en-US" sz="36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914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890000" cy="6858000"/>
          </a:xfrm>
          <a:solidFill>
            <a:srgbClr val="FFCCFF"/>
          </a:solidFill>
        </p:spPr>
        <p:txBody>
          <a:bodyPr>
            <a:noAutofit/>
          </a:bodyPr>
          <a:lstStyle/>
          <a:p>
            <a:pPr marL="0" marR="0" algn="just">
              <a:spcBef>
                <a:spcPts val="0"/>
              </a:spcBef>
              <a:spcAft>
                <a:spcPts val="0"/>
              </a:spcAft>
            </a:pP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ACB009CD-F497-67DE-588B-5FF2CF061B58}"/>
              </a:ext>
            </a:extLst>
          </p:cNvPr>
          <p:cNvSpPr>
            <a:spLocks noChangeArrowheads="1"/>
          </p:cNvSpPr>
          <p:nvPr/>
        </p:nvSpPr>
        <p:spPr bwMode="auto">
          <a:xfrm>
            <a:off x="152400" y="0"/>
            <a:ext cx="8890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49" name="Picture 2">
            <a:extLst>
              <a:ext uri="{FF2B5EF4-FFF2-40B4-BE49-F238E27FC236}">
                <a16:creationId xmlns:a16="http://schemas.microsoft.com/office/drawing/2014/main" id="{116F6E28-42AB-38C3-5FF4-D17F8E970D40}"/>
              </a:ext>
            </a:extLst>
          </p:cNvPr>
          <p:cNvPicPr>
            <a:picLocks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00200" y="100012"/>
            <a:ext cx="5334000" cy="674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783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271000" cy="6844089"/>
          </a:xfrm>
          <a:solidFill>
            <a:srgbClr val="FFCCFF"/>
          </a:solidFill>
        </p:spPr>
        <p:txBody>
          <a:bodyPr>
            <a:normAutofit/>
          </a:bodyPr>
          <a:lstStyle/>
          <a:p>
            <a:pPr marL="0" marR="0" algn="ctr">
              <a:spcBef>
                <a:spcPts val="0"/>
              </a:spcBef>
              <a:spcAft>
                <a:spcPts val="0"/>
              </a:spcAft>
            </a:pPr>
            <a:endParaRPr lang="en-US" sz="4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14794D19-5A38-CCF3-F9F0-86F08F109051}"/>
              </a:ext>
            </a:extLst>
          </p:cNvPr>
          <p:cNvSpPr>
            <a:spLocks noChangeArrowheads="1"/>
          </p:cNvSpPr>
          <p:nvPr/>
        </p:nvSpPr>
        <p:spPr bwMode="auto">
          <a:xfrm>
            <a:off x="0" y="-161807"/>
            <a:ext cx="9271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endParaRPr lang="en-US"/>
          </a:p>
        </p:txBody>
      </p:sp>
      <p:pic>
        <p:nvPicPr>
          <p:cNvPr id="3073" name="Picture 1">
            <a:extLst>
              <a:ext uri="{FF2B5EF4-FFF2-40B4-BE49-F238E27FC236}">
                <a16:creationId xmlns:a16="http://schemas.microsoft.com/office/drawing/2014/main" id="{EC206672-B5BF-A11D-D115-E2168B05EC1A}"/>
              </a:ext>
            </a:extLst>
          </p:cNvPr>
          <p:cNvPicPr>
            <a:picLocks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54200" y="0"/>
            <a:ext cx="5918200" cy="6844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712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342900" marR="0" lvl="0" indent="-342900" algn="just">
              <a:spcBef>
                <a:spcPts val="0"/>
              </a:spcBef>
              <a:spcAft>
                <a:spcPts val="0"/>
              </a:spcAft>
              <a:buFont typeface="Symbol" pitchFamily="2" charset="2"/>
              <a:buChar char=""/>
            </a:pPr>
            <a:r>
              <a:rPr lang="fr-FR" sz="40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La loi de Moïse interdisait à un homme de porter des vêtements de femme et à une femme de porter des vêtements d'homme.</a:t>
            </a:r>
            <a:endParaRPr lang="fr-FR" sz="4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Times New Roman" panose="02020603050405020304" pitchFamily="18" charset="0"/>
              </a:rPr>
              <a:t>(Deutéronome 22:5) Il n'est pas permis à une femme de porter des vêtements d'homme, ni à un homme de revêtir une robe de femme ; quiconque fait cela est en abomination à l'Éternel, ton Dieu.</a:t>
            </a:r>
            <a:endParaRPr lang="fr-FR"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2319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342900" marR="0" lvl="0" indent="-342900" algn="just">
              <a:spcBef>
                <a:spcPts val="0"/>
              </a:spcBef>
              <a:spcAft>
                <a:spcPts val="0"/>
              </a:spcAft>
              <a:buFont typeface="Symbol" pitchFamily="2" charset="2"/>
              <a:buChar char=""/>
            </a:pPr>
            <a:r>
              <a:rPr lang="fr-FR" sz="38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Il convient de noter attentivement la différence entre les vêtements des femmes et ceux des hommes.</a:t>
            </a:r>
            <a:endParaRPr lang="fr-FR" sz="3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i="1" kern="100" dirty="0">
                <a:effectLst/>
                <a:latin typeface="Arial" panose="020B0604020202020204" pitchFamily="34" charset="0"/>
                <a:ea typeface="Calibri" panose="020F0502020204030204" pitchFamily="34" charset="0"/>
                <a:cs typeface="Times New Roman" panose="02020603050405020304" pitchFamily="18" charset="0"/>
              </a:rPr>
              <a:t>Les vêtements des femmes différaient par les détails plutôt que par leur nature même. Elles portaient elles aussi une tunique et un manteau. </a:t>
            </a:r>
            <a:endParaRPr lang="fr-FR"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On peut supposer que, dans tous les cas, leurs vêtements étaient un peu plus élaborés. </a:t>
            </a:r>
            <a:endParaRPr lang="fr-FR" sz="3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0758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342900" marR="0" lvl="0" indent="-342900" algn="just">
              <a:spcBef>
                <a:spcPts val="0"/>
              </a:spcBef>
              <a:spcAft>
                <a:spcPts val="0"/>
              </a:spcAft>
              <a:buFont typeface="Symbol" pitchFamily="2" charset="2"/>
              <a:buChar char=""/>
            </a:pPr>
            <a:r>
              <a:rPr lang="fr-FR" sz="40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Sans doute portaient-elles des tuniques plus longues et des manteaux plus amples que les hommes. </a:t>
            </a:r>
            <a:endParaRPr lang="fr-FR" sz="4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i="1" kern="100" dirty="0">
                <a:effectLst/>
                <a:latin typeface="Arial" panose="020B0604020202020204" pitchFamily="34" charset="0"/>
                <a:ea typeface="Calibri" panose="020F0502020204030204" pitchFamily="34" charset="0"/>
                <a:cs typeface="Times New Roman" panose="02020603050405020304" pitchFamily="18" charset="0"/>
              </a:rPr>
              <a:t>Et si tel était le cas, on peut dire qu'elles en avaient tout à fait le droit, car elles confectionnaient généralement non seulement leurs propres vêtements, mais aussi ceux de leurs époux.</a:t>
            </a:r>
            <a:endParaRPr lang="fr-FR"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3664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342900" marR="0" lvl="0" indent="-342900" algn="just">
              <a:spcBef>
                <a:spcPts val="0"/>
              </a:spcBef>
              <a:spcAft>
                <a:spcPts val="0"/>
              </a:spcAft>
              <a:buFont typeface="Symbol" pitchFamily="2" charset="2"/>
              <a:buChar char=""/>
            </a:pPr>
            <a:r>
              <a:rPr lang="fr-FR" sz="44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 voile était le vêtement féminin distinctif. </a:t>
            </a:r>
            <a:endParaRPr lang="fr-FR" sz="4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i="1" kern="100" dirty="0">
                <a:effectLst/>
                <a:latin typeface="Arial" panose="020B0604020202020204" pitchFamily="34" charset="0"/>
                <a:ea typeface="Calibri" panose="020F0502020204030204" pitchFamily="34" charset="0"/>
                <a:cs typeface="Times New Roman" panose="02020603050405020304" pitchFamily="18" charset="0"/>
              </a:rPr>
              <a:t>Toutes les femmes, à l'exception des servantes et des femmes de basse condition, portaient un voile. </a:t>
            </a:r>
            <a:endParaRPr lang="fr-FR"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Elles ne le retiraient généralement jamais, sauf en présence de leurs domestiques ou en de rares occasions. </a:t>
            </a:r>
            <a:endParaRPr lang="fr-FR" sz="4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10969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342900" marR="0" lvl="0" indent="-342900" algn="just">
              <a:spcBef>
                <a:spcPts val="0"/>
              </a:spcBef>
              <a:spcAft>
                <a:spcPts val="0"/>
              </a:spcAft>
              <a:buFont typeface="Symbol" pitchFamily="2" charset="2"/>
              <a:buChar char=""/>
            </a:pPr>
            <a:r>
              <a:rPr lang="fr-FR" sz="36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Cette coutume a perduré chez les femmes orientales jusqu'à l'époque moderne. </a:t>
            </a:r>
            <a:endParaRPr lang="fr-FR" sz="36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effectLst/>
                <a:latin typeface="Arial" panose="020B0604020202020204" pitchFamily="34" charset="0"/>
                <a:ea typeface="Calibri" panose="020F0502020204030204" pitchFamily="34" charset="0"/>
                <a:cs typeface="Times New Roman" panose="02020603050405020304" pitchFamily="18" charset="0"/>
              </a:rPr>
              <a:t>En voyage, les femmes pouvaient rabattre leur voile sur l'arrière de leur tête, mais si elles apercevaient un homme s'approchant, elles le remettaient en place. </a:t>
            </a:r>
            <a:endParaRPr lang="fr-FR"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C'est ainsi que Rébecca, voyant Isaac s'approcher de sa caravane de chameaux, se couvrit le visage de son voile.</a:t>
            </a:r>
            <a:endParaRPr lang="fr-FR" sz="36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6866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marL="0" marR="0" algn="just">
              <a:spcBef>
                <a:spcPts val="0"/>
              </a:spcBef>
              <a:spcAft>
                <a:spcPts val="0"/>
              </a:spcAft>
            </a:pPr>
            <a:r>
              <a:rPr lang="en-US" sz="36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GENESE 24: 64 </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Rebecca leva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aussi</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les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yeux</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vit Isaac, et </a:t>
            </a:r>
            <a:r>
              <a:rPr lang="en-US" sz="36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descendit</a:t>
            </a:r>
            <a:r>
              <a:rPr lang="en-US"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 son chameau.</a:t>
            </a:r>
            <a:r>
              <a:rPr lang="en-US" sz="3600" b="1" kern="100" baseline="30000" dirty="0">
                <a:effectLst/>
                <a:latin typeface="Calibri" panose="020F0502020204030204" pitchFamily="34" charset="0"/>
                <a:ea typeface="Calibri" panose="020F0502020204030204" pitchFamily="34" charset="0"/>
                <a:cs typeface="Times New Roman" panose="02020603050405020304" pitchFamily="18" charset="0"/>
              </a:rPr>
              <a:t>65 </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Elle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dit</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au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serviteur</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Qui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est</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cet</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homme, qui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vient</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dans les champs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à</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notre</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rencontre? Et le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serviteur</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répondit</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C'est</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mon</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seigneur.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Alors</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elle</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prit</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son voile, et se </a:t>
            </a:r>
            <a:r>
              <a:rPr lang="en-US" sz="3600" kern="100" dirty="0" err="1">
                <a:effectLst/>
                <a:latin typeface="Calibri" panose="020F0502020204030204" pitchFamily="34" charset="0"/>
                <a:ea typeface="Calibri" panose="020F0502020204030204" pitchFamily="34" charset="0"/>
                <a:cs typeface="Times New Roman" panose="02020603050405020304" pitchFamily="18" charset="0"/>
              </a:rPr>
              <a:t>couvrit</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a:t>
            </a:r>
            <a:r>
              <a:rPr lang="fr-FR" sz="3600" i="1"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Il est bon de rappeler que les prostituées ne portaient pas de voile. </a:t>
            </a:r>
            <a:endParaRPr lang="en-US"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Aujourd'hui, comme autrefois, on peut voir des vierges et des femmes mariées portant le voile dans les pays bibliques. </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5698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marL="342900" marR="0" lvl="0" indent="-342900" algn="just">
              <a:spcBef>
                <a:spcPts val="0"/>
              </a:spcBef>
              <a:spcAft>
                <a:spcPts val="0"/>
              </a:spcAft>
              <a:buFont typeface="Symbol" pitchFamily="2" charset="2"/>
              <a:buChar char=""/>
            </a:pPr>
            <a:r>
              <a:rPr lang="fr-FR" sz="3600" i="1"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Certaines femmes musulmanes n'observent plus strictement les anciennes coutumes, car elles sortent désormais sans voile.</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Bien qu'il fût d'usage pour les femmes de porter un voile couvrant entièrement leur tête en public, cette coutume n'était pas toujours strictement respectée chez les femmes hébraïques. </a:t>
            </a:r>
            <a:endParaRPr lang="en-US"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Elles jouissaient d'une plus grande liberté que les femmes arabes d'aujourd'hui. </a:t>
            </a:r>
          </a:p>
          <a:p>
            <a:pPr marL="342900" marR="0" lvl="0" indent="-342900" algn="just">
              <a:spcBef>
                <a:spcPts val="0"/>
              </a:spcBef>
              <a:spcAft>
                <a:spcPts val="0"/>
              </a:spcAft>
              <a:buFont typeface="Symbol" pitchFamily="2" charset="2"/>
              <a:buChar char=""/>
            </a:pPr>
            <a:r>
              <a:rPr lang="fr-FR" sz="3600" i="1"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 Égyptiens ont vu le visage de Sarah.</a:t>
            </a:r>
            <a:endParaRPr lang="en-US"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1211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3600" b="1"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Ornementation</a:t>
            </a:r>
            <a:endParaRPr lang="en-US"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En règle générale, les hommes juifs ne s'adonnaient pas aux extravagances vestimentaires et portaient peu d'ornements. I</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ls portaient souvent une canne ou un bâton, orné à son extrémité, mais cet objet servait surtout à les protéger des chiens errants qui pullulaient dans la région et n'était donc pas un simple ornement. </a:t>
            </a:r>
            <a:endParaRPr lang="en-US"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3600" i="1"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Certains hommes portaient une bague à la main droite, ou suspendue à un cordon ou une chaîne autour du cou. </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Il s'agissait en réalité d'une bague sigillaire ou d'un sceau, qui servait de signature personnelle à son propriétaire et n'était donc généralement pas portée comme un simple ornement. </a:t>
            </a:r>
            <a:endParaRPr lang="en-US" sz="36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i="1"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Chez les femmes, on observait généralement plus d'ornements que chez les hommes. Pierre et Paul condamnaient les coiffures féminines trop élaborées.</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2569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spcBef>
                <a:spcPts val="0"/>
              </a:spcBef>
            </a:pPr>
            <a:r>
              <a:rPr lang="fr-FR"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1 Pierre 3:3</a:t>
            </a: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 Que votre parure ne soit pas extérieure, consistant en coiffures recherchées, en parures d’or ou en vêtements somptueux ; </a:t>
            </a:r>
          </a:p>
          <a:p>
            <a:pPr algn="just">
              <a:spcBef>
                <a:spcPts val="0"/>
              </a:spcBef>
            </a:pP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1 Timothée 2:9</a:t>
            </a: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 De même, que les femmes se parent d’une manière décente, avec modestie et réserve, non avec des coiffures extravagantes, de l’or, des perles ou des vêtements coûteux ;</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76891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spcBef>
                <a:spcPts val="0"/>
              </a:spcBef>
              <a:spcAft>
                <a:spcPts val="0"/>
              </a:spcAft>
            </a:pPr>
            <a:r>
              <a:rPr lang="fr-FR" sz="4400" kern="100" dirty="0">
                <a:effectLst/>
                <a:latin typeface="Arial" panose="020B0604020202020204" pitchFamily="34" charset="0"/>
                <a:ea typeface="Calibri" panose="020F0502020204030204" pitchFamily="34" charset="0"/>
                <a:cs typeface="Times New Roman" panose="02020603050405020304" pitchFamily="18" charset="0"/>
              </a:rPr>
              <a:t>CONCLUSION</a:t>
            </a:r>
            <a:endParaRPr lang="fr-FR"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 Corinthiens 10</a:t>
            </a:r>
            <a:endParaRPr lang="fr-FR"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23 </a:t>
            </a:r>
            <a:r>
              <a:rPr lang="fr-FR" sz="44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Tout est permis, mais tout n'est pas utile; tout est permis, mais tout n'édifie pas.</a:t>
            </a:r>
            <a:endParaRPr lang="fr-FR"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24 </a:t>
            </a:r>
            <a:r>
              <a:rPr lang="fr-FR" sz="44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Que personne ne cherche son propre intérêt, mais que chacun cherche celui d'autrui.</a:t>
            </a:r>
            <a:endParaRPr lang="fr-FR"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52710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1 Pierre 3: 3-6</a:t>
            </a:r>
            <a:endParaRPr lang="fr-FR"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3 </a:t>
            </a:r>
            <a:r>
              <a:rPr lang="fr-FR"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Ayez, non cette parure extérieure qui consiste dans les cheveux tressés, les ornements d'or, ou les habits qu'on revêt,</a:t>
            </a:r>
            <a:endParaRPr lang="fr-FR"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4 </a:t>
            </a:r>
            <a:r>
              <a:rPr lang="fr-FR"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mais la parure intérieure et cachée dans le cœur, la pureté incorruptible d'un esprit doux et paisible, qui est d'un grand prix devant Dieu.</a:t>
            </a:r>
            <a:endParaRPr lang="fr-FR"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32545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1 Pierre 3: 3-6</a:t>
            </a:r>
            <a:endParaRPr lang="fr-FR"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5 </a:t>
            </a:r>
            <a:r>
              <a:rPr lang="fr-FR" sz="40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Ainsi se paraient autrefois les saintes femmes qui espéraient en Dieu, soumises à leurs maris,</a:t>
            </a:r>
            <a:endParaRPr lang="fr-FR"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100" baseline="30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6 </a:t>
            </a:r>
            <a:r>
              <a:rPr lang="fr-FR" sz="40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comme Sara, qui obéissait à Abraham et l'appelait son seigneur. C'est d'elle que vous êtes devenues les filles, en faisant ce qui est bien, sans vous laisser troubler par aucune crainte.</a:t>
            </a:r>
            <a:endParaRPr lang="fr-FR"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r">
              <a:spcBef>
                <a:spcPts val="0"/>
              </a:spcBef>
              <a:spcAft>
                <a:spcPts val="0"/>
              </a:spcAft>
            </a:pPr>
            <a:r>
              <a:rPr lang="fr-FR" sz="4000" kern="100" dirty="0">
                <a:effectLst/>
                <a:latin typeface="Arial" panose="020B0604020202020204" pitchFamily="34" charset="0"/>
                <a:ea typeface="Calibri" panose="020F0502020204030204" pitchFamily="34" charset="0"/>
                <a:cs typeface="Times New Roman" panose="02020603050405020304" pitchFamily="18" charset="0"/>
              </a:rPr>
              <a:t>AMEN</a:t>
            </a:r>
            <a:endParaRPr lang="fr-FR"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902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9:00PM -11:00AM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a:t>
            </a:r>
          </a:p>
          <a:p>
            <a:pPr algn="ctr">
              <a:buNone/>
            </a:pPr>
            <a:r>
              <a:rPr lang="fr-FR" sz="4000" b="1" dirty="0">
                <a:solidFill>
                  <a:srgbClr val="FF0000"/>
                </a:solidFill>
              </a:rPr>
              <a:t>SECOND ENGLISH WORSHIP SERVICE </a:t>
            </a:r>
          </a:p>
          <a:p>
            <a:pPr algn="ctr">
              <a:buNone/>
            </a:pPr>
            <a:r>
              <a:rPr lang="fr-FR" sz="4000" b="1" dirty="0">
                <a:solidFill>
                  <a:srgbClr val="FF0000"/>
                </a:solidFill>
              </a:rPr>
              <a:t>9-11 AM </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4247</TotalTime>
  <Words>2638</Words>
  <Application>Microsoft Macintosh PowerPoint</Application>
  <PresentationFormat>On-screen Show (4:3)</PresentationFormat>
  <Paragraphs>150</Paragraphs>
  <Slides>48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Calibri</vt:lpstr>
      <vt:lpstr>Copperplate</vt:lpstr>
      <vt:lpstr>Copperplate Gothic Bold</vt:lpstr>
      <vt:lpstr>Symbol</vt:lpstr>
      <vt:lpstr>Office Theme</vt:lpstr>
      <vt:lpstr>CHRIST THE ROCK CONGREGATION PRÉSENTE ÉTUDIONS LA BIBLE 128ÈME SESSION  ORATEUR: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SEPT PAROLES DE LA CROIX</dc:title>
  <dc:creator>MARC EDOUARD SIMEON</dc:creator>
  <cp:lastModifiedBy>Marc Simeon</cp:lastModifiedBy>
  <cp:revision>72</cp:revision>
  <dcterms:created xsi:type="dcterms:W3CDTF">2022-04-14T16:00:03Z</dcterms:created>
  <dcterms:modified xsi:type="dcterms:W3CDTF">2026-02-04T15:33:46Z</dcterms:modified>
</cp:coreProperties>
</file>