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6" r:id="rId2"/>
    <p:sldId id="257" r:id="rId3"/>
    <p:sldId id="422" r:id="rId4"/>
    <p:sldId id="398" r:id="rId5"/>
    <p:sldId id="423" r:id="rId6"/>
    <p:sldId id="424" r:id="rId7"/>
    <p:sldId id="425" r:id="rId8"/>
    <p:sldId id="426" r:id="rId9"/>
    <p:sldId id="427" r:id="rId10"/>
    <p:sldId id="428" r:id="rId11"/>
    <p:sldId id="399" r:id="rId12"/>
    <p:sldId id="429" r:id="rId13"/>
    <p:sldId id="430" r:id="rId14"/>
    <p:sldId id="400" r:id="rId15"/>
    <p:sldId id="431" r:id="rId16"/>
    <p:sldId id="436" r:id="rId17"/>
    <p:sldId id="437" r:id="rId18"/>
    <p:sldId id="432" r:id="rId19"/>
    <p:sldId id="433" r:id="rId20"/>
    <p:sldId id="434" r:id="rId21"/>
    <p:sldId id="401" r:id="rId22"/>
    <p:sldId id="438" r:id="rId23"/>
    <p:sldId id="439" r:id="rId24"/>
    <p:sldId id="395" r:id="rId25"/>
    <p:sldId id="440" r:id="rId26"/>
    <p:sldId id="441" r:id="rId27"/>
    <p:sldId id="442" r:id="rId28"/>
    <p:sldId id="443" r:id="rId29"/>
    <p:sldId id="444" r:id="rId30"/>
    <p:sldId id="445" r:id="rId31"/>
    <p:sldId id="454" r:id="rId32"/>
    <p:sldId id="446" r:id="rId33"/>
    <p:sldId id="447" r:id="rId34"/>
    <p:sldId id="448" r:id="rId35"/>
    <p:sldId id="449" r:id="rId36"/>
    <p:sldId id="421" r:id="rId37"/>
    <p:sldId id="455" r:id="rId38"/>
    <p:sldId id="456" r:id="rId39"/>
    <p:sldId id="45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2C04"/>
    <a:srgbClr val="0000FF"/>
    <a:srgbClr val="66FFFF"/>
    <a:srgbClr val="AC8300"/>
    <a:srgbClr val="003300"/>
    <a:srgbClr val="552579"/>
    <a:srgbClr val="006600"/>
    <a:srgbClr val="1D188A"/>
    <a:srgbClr val="FF99CC"/>
    <a:srgbClr val="3617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91" autoAdjust="0"/>
    <p:restoredTop sz="86432" autoAdjust="0"/>
  </p:normalViewPr>
  <p:slideViewPr>
    <p:cSldViewPr>
      <p:cViewPr varScale="1">
        <p:scale>
          <a:sx n="70" d="100"/>
          <a:sy n="70" d="100"/>
        </p:scale>
        <p:origin x="-1578" y="-102"/>
      </p:cViewPr>
      <p:guideLst>
        <p:guide orient="horz" pos="2160"/>
        <p:guide pos="2880"/>
      </p:guideLst>
    </p:cSldViewPr>
  </p:slideViewPr>
  <p:outlineViewPr>
    <p:cViewPr>
      <p:scale>
        <a:sx n="33" d="100"/>
        <a:sy n="33" d="100"/>
      </p:scale>
      <p:origin x="0" y="20285"/>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12/27/2025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12/27/2025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FEBRUARY 1</a:t>
            </a:r>
            <a:r>
              <a:rPr lang="en-US" b="1" baseline="30000" dirty="0" smtClean="0">
                <a:solidFill>
                  <a:schemeClr val="tx1"/>
                </a:solidFill>
              </a:rPr>
              <a:t>ST</a:t>
            </a:r>
            <a:r>
              <a:rPr lang="en-US" b="1" dirty="0" smtClean="0">
                <a:solidFill>
                  <a:schemeClr val="tx1"/>
                </a:solidFill>
              </a:rPr>
              <a:t> </a:t>
            </a:r>
            <a:r>
              <a:rPr lang="en-US" b="1" dirty="0" smtClean="0">
                <a:solidFill>
                  <a:schemeClr val="tx1"/>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endParaRPr lang="fr-FR" sz="4000" b="1" dirty="0" smtClean="0">
              <a:solidFill>
                <a:srgbClr val="0000FF"/>
              </a:solidFill>
            </a:endParaRPr>
          </a:p>
          <a:p>
            <a:r>
              <a:rPr lang="fr-FR" sz="4400" b="1" dirty="0" smtClean="0">
                <a:solidFill>
                  <a:srgbClr val="0000FF"/>
                </a:solidFill>
              </a:rPr>
              <a:t>BÂTIR </a:t>
            </a:r>
            <a:r>
              <a:rPr lang="fr-FR" sz="4400" b="1" dirty="0" smtClean="0">
                <a:solidFill>
                  <a:srgbClr val="0000FF"/>
                </a:solidFill>
              </a:rPr>
              <a:t>SUR CHRIST LE ROCK </a:t>
            </a:r>
            <a:r>
              <a:rPr lang="fr-FR" sz="4400" b="1" dirty="0" smtClean="0">
                <a:solidFill>
                  <a:srgbClr val="0000FF"/>
                </a:solidFill>
              </a:rPr>
              <a:t>SOLIDE</a:t>
            </a:r>
          </a:p>
          <a:p>
            <a:r>
              <a:rPr lang="fr-FR" sz="4400" b="1" dirty="0" smtClean="0">
                <a:solidFill>
                  <a:srgbClr val="5C2C04"/>
                </a:solidFill>
              </a:rPr>
              <a:t>BUILD ON CHRIST THE SOLID ROCK</a:t>
            </a:r>
            <a:endParaRPr lang="en-US" sz="4400" dirty="0">
              <a:solidFill>
                <a:srgbClr val="5C2C0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fr-FR" sz="4400" b="1" dirty="0" smtClean="0">
                <a:solidFill>
                  <a:srgbClr val="FF0000"/>
                </a:solidFill>
                <a:latin typeface="Arial Rounded MT Bold" pitchFamily="34" charset="0"/>
              </a:rPr>
              <a:t>LECTURE : Matthieu 7 : 24-27</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24 </a:t>
            </a:r>
            <a:r>
              <a:rPr lang="fr-FR" sz="4400" dirty="0" smtClean="0">
                <a:latin typeface="Arial Rounded MT Bold" pitchFamily="34" charset="0"/>
              </a:rPr>
              <a:t>C'est pourquoi, quiconque entend ces paroles que je dis et les met en pratique, sera semblable à un homme prudent qui a bâti sa maison sur le roc.</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25 La pluie est tombée, les torrents sont venus, les vents ont soufflé et se sont jetés contre cette maison: elle n'est point tombée, parce qu'elle était fondée sur le roc.</a:t>
            </a:r>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r>
              <a:rPr lang="fr-FR" sz="4400" dirty="0" smtClean="0">
                <a:latin typeface="Arial Rounded MT Bold" pitchFamily="34" charset="0"/>
              </a:rPr>
              <a:t>26 </a:t>
            </a:r>
            <a:r>
              <a:rPr lang="fr-FR" sz="4400" dirty="0" smtClean="0">
                <a:latin typeface="Arial Rounded MT Bold" pitchFamily="34" charset="0"/>
              </a:rPr>
              <a:t>Mais quiconque entend ces paroles que je dis, et ne les met pas en pratique, sera semblable à un homme insensé qui a bâti sa maison sur le sable.</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27 La pluie est tombée, les torrents sont venus, les vents ont soufflé et ont battu cette maison: elle est tombée, et sa ruine a été grande.</a:t>
            </a:r>
            <a:endParaRPr lang="en-US" sz="4400" dirty="0" smtClean="0">
              <a:solidFill>
                <a:srgbClr val="FF0000"/>
              </a:solidFill>
              <a:latin typeface="Arial Rounded MT Bold" pitchFamily="34" charset="0"/>
            </a:endParaRPr>
          </a:p>
          <a:p>
            <a:pPr algn="just"/>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0000FF"/>
                </a:solidFill>
                <a:latin typeface="Arial Rounded MT Bold" pitchFamily="34" charset="0"/>
              </a:rPr>
              <a:t>INTRODUCTION</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Nous sommes tous des bâtisseurs dans ce monde au cours de notre pèlerinage terrestre.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Toutes nos actions, toutes nos interactions, et  toutes nos réalisations font parties de l’édifice que nous bâtissons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Notre </a:t>
            </a:r>
            <a:r>
              <a:rPr lang="fr-FR" sz="4400" dirty="0" smtClean="0">
                <a:latin typeface="Arial Rounded MT Bold" pitchFamily="34" charset="0"/>
              </a:rPr>
              <a:t>sagesse, nos convictions, notre foi, notre philosophie de vie, et notre détermination sont exhibées dans la façon dont nous posons le fondement de notre édifice.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matériaux de construction que nous utilisons disent beaucoup de notre état d’âme</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Le </a:t>
            </a:r>
            <a:r>
              <a:rPr lang="fr-FR" sz="4400" dirty="0" smtClean="0">
                <a:latin typeface="Arial Rounded MT Bold" pitchFamily="34" charset="0"/>
              </a:rPr>
              <a:t>choix du terrain sur lequel nous posons nos fondements disent beaucoup de notre bons sens ou de nos lacunes.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L’insensé et ne le sage ont des points de vue opposés qui reflètent dans la façon dont ils bâtissent leurs maisons</a:t>
            </a:r>
            <a:r>
              <a:rPr lang="fr-FR" sz="4400" dirty="0" smtClean="0">
                <a:solidFill>
                  <a:srgbClr val="0000FF"/>
                </a:solidFill>
                <a:latin typeface="Arial Rounded MT Bold" pitchFamily="34" charset="0"/>
              </a:rPr>
              <a:t>.</a:t>
            </a:r>
          </a:p>
          <a:p>
            <a:pPr lvl="0" algn="just"/>
            <a:r>
              <a:rPr lang="fr-FR" sz="4400" dirty="0" smtClean="0">
                <a:latin typeface="Arial Rounded MT Bold" pitchFamily="34" charset="0"/>
              </a:rPr>
              <a:t> L’insensé pense  comment impressionner les passants ; Il pense comment éviter le dur labeur en posant le fondement.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L’insensé </a:t>
            </a:r>
            <a:r>
              <a:rPr lang="fr-FR" sz="4400" dirty="0" smtClean="0">
                <a:latin typeface="Arial Rounded MT Bold" pitchFamily="34" charset="0"/>
              </a:rPr>
              <a:t>préfère à bâtir sa maison sur le sable, parce que ca coûte moins de sueurs.</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 sage de contraire pense aux quatre saisons de l’année ; il pense sur la sécurité de sa famille.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Le sage est guidé par la pensée de sauvegarder son investissement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Il </a:t>
            </a:r>
            <a:r>
              <a:rPr lang="fr-FR" sz="4400" dirty="0" smtClean="0">
                <a:latin typeface="Arial Rounded MT Bold" pitchFamily="34" charset="0"/>
              </a:rPr>
              <a:t>achète un terrain élevé et pierreux. Il ne pense pas au dur labeur qui sera réclamé afin de poser le fondement.</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maison de l’insensé est déjà achevée quand alors celle du sage est encore à son fondement.</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Finalement les deux maisons sont achevées, l’une sur la côte en pleine vue de tout le monde, et l’autre un peu retirée sur le terrain rocailleux.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Avant </a:t>
            </a:r>
            <a:r>
              <a:rPr lang="fr-FR" sz="4400" dirty="0" smtClean="0">
                <a:latin typeface="Arial Rounded MT Bold" pitchFamily="34" charset="0"/>
              </a:rPr>
              <a:t>l’inondation, certes, la maison de l’insensé paraissait plus attrayante que celle du sage.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saison pluvieuse alla mettre en évidence lequel de ces deux bâtisseurs était sage ou insensé</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Dans </a:t>
            </a:r>
            <a:r>
              <a:rPr lang="fr-FR" sz="4400" dirty="0" smtClean="0">
                <a:latin typeface="Arial Rounded MT Bold" pitchFamily="34" charset="0"/>
              </a:rPr>
              <a:t>cette parabole, Jésus nous dit que la maison sur le sable était en ruine après l’inondation, tandis que celle sur le roc restait ferme.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Jésus se présente comme le seul Roc solide sur qui un homme peut poser le fondement de sa vie pour une durée éternelle.</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solidFill>
                  <a:srgbClr val="C00000"/>
                </a:solidFill>
                <a:latin typeface="Arial Rounded MT Bold" pitchFamily="34" charset="0"/>
              </a:rPr>
              <a:t>BATIR SUR JESUS LE ROCK </a:t>
            </a:r>
            <a:r>
              <a:rPr lang="fr-FR" sz="4400" b="1" dirty="0" smtClean="0">
                <a:solidFill>
                  <a:srgbClr val="C00000"/>
                </a:solidFill>
                <a:latin typeface="Arial Rounded MT Bold" pitchFamily="34" charset="0"/>
              </a:rPr>
              <a:t>SOLIDE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Mt 7:24 C'est pourquoi, quiconque entend ces paroles que je dis et les met en pratique, sera semblable à un homme prudent qui a bâti sa maison sur le roc</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Dans son message intitulé « Bâtir Sur Le Roc », Le pasteur Don </a:t>
            </a:r>
            <a:r>
              <a:rPr lang="fr-FR" sz="4400" dirty="0" err="1" smtClean="0">
                <a:solidFill>
                  <a:srgbClr val="C00000"/>
                </a:solidFill>
                <a:latin typeface="Arial Rounded MT Bold" pitchFamily="34" charset="0"/>
              </a:rPr>
              <a:t>Gettys</a:t>
            </a:r>
            <a:r>
              <a:rPr lang="fr-FR" sz="4400" dirty="0" smtClean="0">
                <a:solidFill>
                  <a:srgbClr val="C00000"/>
                </a:solidFill>
                <a:latin typeface="Arial Rounded MT Bold" pitchFamily="34" charset="0"/>
              </a:rPr>
              <a:t> eut à dire </a:t>
            </a:r>
            <a:r>
              <a:rPr lang="fr-FR" sz="4400" dirty="0" smtClean="0">
                <a:latin typeface="Arial Rounded MT Bold" pitchFamily="34" charset="0"/>
              </a:rPr>
              <a:t>: (Je paraphrase)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Des </a:t>
            </a:r>
            <a:r>
              <a:rPr lang="fr-FR" sz="4400" dirty="0" smtClean="0">
                <a:latin typeface="Arial Rounded MT Bold" pitchFamily="34" charset="0"/>
              </a:rPr>
              <a:t>tempêtes s'annoncent. Des tornades. Des inondations. Des pluies diluviennes.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Personne en ce monde n'y échappe. Les tempêtes de la vie sont difficiles à affronter.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Nous essayons de faire face aux déceptions, à la maladie, aux difficultés et aux chagrins.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400" dirty="0" smtClean="0">
                <a:latin typeface="Arial Rounded MT Bold" pitchFamily="34" charset="0"/>
              </a:rPr>
              <a:t>Peut-être </a:t>
            </a:r>
            <a:r>
              <a:rPr lang="fr-FR" sz="4400" dirty="0" smtClean="0">
                <a:latin typeface="Arial Rounded MT Bold" pitchFamily="34" charset="0"/>
              </a:rPr>
              <a:t>êtes-vous sur le point de tout abandonner.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Soudain, vous êtes confrontée à une catastrophe financière.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Ou bien, vous avez un bon mariage chrétien, maintenant, votre mariage est au bord du divorce</a:t>
            </a:r>
            <a:r>
              <a:rPr lang="fr-FR" sz="4400" dirty="0" smtClean="0">
                <a:latin typeface="Arial Rounded MT Bold" pitchFamily="34" charset="0"/>
              </a:rPr>
              <a:t>.</a:t>
            </a:r>
          </a:p>
          <a:p>
            <a:pPr lvl="0" algn="just"/>
            <a:r>
              <a:rPr lang="fr-FR" sz="4400" dirty="0" smtClean="0">
                <a:solidFill>
                  <a:srgbClr val="C00000"/>
                </a:solidFill>
                <a:latin typeface="Arial Rounded MT Bold" pitchFamily="34" charset="0"/>
              </a:rPr>
              <a:t>L</a:t>
            </a:r>
            <a:r>
              <a:rPr lang="fr-FR" sz="4400" dirty="0" smtClean="0">
                <a:solidFill>
                  <a:srgbClr val="C00000"/>
                </a:solidFill>
                <a:latin typeface="Arial Rounded MT Bold" pitchFamily="34" charset="0"/>
              </a:rPr>
              <a:t>es </a:t>
            </a:r>
            <a:r>
              <a:rPr lang="fr-FR" sz="4400" dirty="0" smtClean="0">
                <a:solidFill>
                  <a:srgbClr val="C00000"/>
                </a:solidFill>
                <a:latin typeface="Arial Rounded MT Bold" pitchFamily="34" charset="0"/>
              </a:rPr>
              <a:t>moments d’épreuves surviennent à tout moment, et parfois sans aucun soupçon.</a:t>
            </a:r>
            <a:endParaRPr lang="en-US" sz="4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buNone/>
            </a:pPr>
            <a:r>
              <a:rPr lang="fr-FR" sz="4400" b="1" dirty="0" smtClean="0">
                <a:solidFill>
                  <a:srgbClr val="0000FF"/>
                </a:solidFill>
                <a:latin typeface="Arial Rounded MT Bold" pitchFamily="34" charset="0"/>
              </a:rPr>
              <a:t>LE ROC OU LE SABLE QUEL EST VOTRE CHOIX DE FONDATION</a:t>
            </a:r>
            <a:r>
              <a:rPr lang="fr-FR" sz="4400" b="1"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MATTHIEU 7:24-27  L'homme sage a bâti sur le roc.</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L'homme </a:t>
            </a:r>
            <a:r>
              <a:rPr lang="fr-FR" sz="4400" dirty="0" smtClean="0">
                <a:solidFill>
                  <a:srgbClr val="0000FF"/>
                </a:solidFill>
                <a:latin typeface="Arial Rounded MT Bold" pitchFamily="34" charset="0"/>
              </a:rPr>
              <a:t>insensé a bâti sur le sable.</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La </a:t>
            </a:r>
            <a:r>
              <a:rPr lang="fr-FR" sz="4400" dirty="0" smtClean="0">
                <a:latin typeface="Arial Rounded MT Bold" pitchFamily="34" charset="0"/>
              </a:rPr>
              <a:t>tempête a emporté son château de sable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Dans la Bible, Jésus raconte l'histoire de deux constructeurs de maisons.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Tous </a:t>
            </a:r>
            <a:r>
              <a:rPr lang="fr-FR" sz="4400" dirty="0" smtClean="0">
                <a:latin typeface="Arial Rounded MT Bold" pitchFamily="34" charset="0"/>
              </a:rPr>
              <a:t>deux construisaient au même endroit géographique et furent frappés par la même tempête au même moment.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Ils devaient donc être voisins. Leurs maisons se ressemblaient probablement.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Toutes deux de ces maisons résistèrent jusqu'à la première tempête.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C'est </a:t>
            </a:r>
            <a:r>
              <a:rPr lang="fr-FR" sz="4400" dirty="0" smtClean="0">
                <a:latin typeface="Arial Rounded MT Bold" pitchFamily="34" charset="0"/>
              </a:rPr>
              <a:t>alors que la différence entre elles apparut clairement.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L'une resta debout, tandis que l'autre fut réduite en un tas de décombres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Pendant plusieurs mois, voire plusieurs années, les deux maisons semblaient identiques, mais les épreuves arrivent toujours.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400" dirty="0" smtClean="0">
                <a:latin typeface="Arial Rounded MT Bold" pitchFamily="34" charset="0"/>
              </a:rPr>
              <a:t>La </a:t>
            </a:r>
            <a:r>
              <a:rPr lang="fr-FR" sz="4400" dirty="0" smtClean="0">
                <a:latin typeface="Arial Rounded MT Bold" pitchFamily="34" charset="0"/>
              </a:rPr>
              <a:t>pluie tomba, les inondations survinrent et la maison construite sur le sable s'effondra.</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Imaginez deux mariages. Les deux semblent heureux. Mais un couple ne prie pas ensemble et ne lit pas la Bible.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Jésus n'est pas au centre de leur vie. Lorsque la tempête arrive, ce mariage s'effondre si rapidement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smtClean="0">
                <a:latin typeface="Arial Rounded MT Bold" pitchFamily="34" charset="0"/>
              </a:rPr>
              <a:t>Si </a:t>
            </a:r>
            <a:r>
              <a:rPr lang="fr-FR" sz="4400" dirty="0" smtClean="0">
                <a:latin typeface="Arial Rounded MT Bold" pitchFamily="34" charset="0"/>
              </a:rPr>
              <a:t>vous cherchez un partenaire pour la vie, construisez votre maison sur le seul fondement qui durera… Jésus-Christ.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Les sages bâtissent sur le roc. Ce roc, c'est Jésus-Christ.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Tout autre matériau est du sable mouvant.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La </a:t>
            </a:r>
            <a:r>
              <a:rPr lang="fr-FR" sz="4400" dirty="0" smtClean="0">
                <a:latin typeface="Arial Rounded MT Bold" pitchFamily="34" charset="0"/>
              </a:rPr>
              <a:t>vie sur la plage est peut-être plus amusante, mais elle ne durera pas.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Le péché procure un grand plaisir pendant un temps.</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Plus on souhaite que son bâtiment dure longtemps et plus on veut qu'il soit à grande hauteur, plus les fondations doivent être solides.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smtClean="0">
                <a:latin typeface="Arial Rounded MT Bold" pitchFamily="34" charset="0"/>
              </a:rPr>
              <a:t>Puisque </a:t>
            </a:r>
            <a:r>
              <a:rPr lang="fr-FR" sz="5400" dirty="0" smtClean="0">
                <a:latin typeface="Arial Rounded MT Bold" pitchFamily="34" charset="0"/>
              </a:rPr>
              <a:t>nous avons l'intention de construire jusqu'au ciel, nous devons nous enraciner profondément en Jésus-Christ, le Rocher éternel.</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400" b="1" dirty="0" smtClean="0">
                <a:solidFill>
                  <a:srgbClr val="C00000"/>
                </a:solidFill>
                <a:latin typeface="Arial Rounded MT Bold" pitchFamily="34" charset="0"/>
              </a:rPr>
              <a:t>Pourquoi l'homme insensé a-t-il construit là où il l'a fait </a:t>
            </a:r>
            <a:r>
              <a:rPr lang="fr-FR" sz="4400" b="1"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 Par facilité. Pour éviter les efforts. Pour aller plus vite. Certains construisent encore sur le sable.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Pendant votre jeunesse, prenez le temps de bâtir des fondations solides en cultivant de bonnes habitudes de prière et d'étude de la Bible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400" dirty="0" smtClean="0">
                <a:latin typeface="Arial Rounded MT Bold" pitchFamily="34" charset="0"/>
              </a:rPr>
              <a:t>2</a:t>
            </a:r>
            <a:r>
              <a:rPr lang="fr-FR" sz="4400" dirty="0" smtClean="0">
                <a:latin typeface="Arial Rounded MT Bold" pitchFamily="34" charset="0"/>
              </a:rPr>
              <a:t>. L'homme au sable était léger. Dans chaque décision, il y a une perspective à court terme et une perspective à long terme.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La personne insensée est toujours pressée.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Il a peu de temps pour se plonger profondément dans la Parole de Dieu et y trouver la Vérité.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400" dirty="0" smtClean="0">
                <a:latin typeface="Arial Rounded MT Bold" pitchFamily="34" charset="0"/>
              </a:rPr>
              <a:t>Il </a:t>
            </a:r>
            <a:r>
              <a:rPr lang="fr-FR" sz="4400" dirty="0" smtClean="0">
                <a:latin typeface="Arial Rounded MT Bold" pitchFamily="34" charset="0"/>
              </a:rPr>
              <a:t>recherche les expériences spirituelles intenses, mais se soucie peu de la profondeur spirituelle qui est réclamée.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Ce manque de profondeur est caractéristique de notre époque.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Un contact insuffisant avec Jésus engendre une foi chancelante et une espérance sans fondement.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FFFF00"/>
                </a:solidFill>
                <a:latin typeface="Arial Rounded MT Bold" pitchFamily="34" charset="0"/>
              </a:rPr>
              <a:t>QU'EST-CE QUE LE SABLE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C'est l'opposé du Rocher. Le Rocher, c'est Jésus-Christ.</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Bâtir sur le Rocher, c'est bâtir sur Jésus-Christ.</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Bâtir sur le sable, c'est bâtir sur soi-même.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sable représente la volonté propre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l'autosuffisance,</a:t>
            </a:r>
            <a:r>
              <a:rPr lang="en-US" sz="4400" dirty="0" smtClean="0">
                <a:latin typeface="Arial Rounded MT Bold" pitchFamily="34" charset="0"/>
              </a:rPr>
              <a:t> </a:t>
            </a:r>
            <a:r>
              <a:rPr lang="fr-FR" sz="4400" dirty="0" smtClean="0">
                <a:latin typeface="Arial Rounded MT Bold" pitchFamily="34" charset="0"/>
              </a:rPr>
              <a:t>sa </a:t>
            </a:r>
            <a:r>
              <a:rPr lang="fr-FR" sz="4400" dirty="0" smtClean="0">
                <a:latin typeface="Arial Rounded MT Bold" pitchFamily="34" charset="0"/>
              </a:rPr>
              <a:t>propre justice.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L'homme sage = celui qui écoute et met en pratique la volonté de Dieu. </a:t>
            </a:r>
            <a:endParaRPr lang="fr-FR" sz="4400" dirty="0" smtClean="0">
              <a:solidFill>
                <a:srgbClr val="FFFF00"/>
              </a:solidFill>
              <a:latin typeface="Arial Rounded MT Bold" pitchFamily="34" charset="0"/>
            </a:endParaRPr>
          </a:p>
          <a:p>
            <a:pPr lvl="0" algn="just"/>
            <a:r>
              <a:rPr lang="fr-FR" sz="4400" dirty="0" smtClean="0">
                <a:latin typeface="Arial Rounded MT Bold" pitchFamily="34" charset="0"/>
              </a:rPr>
              <a:t>Matthieu </a:t>
            </a:r>
            <a:r>
              <a:rPr lang="fr-FR" sz="4400" dirty="0" smtClean="0">
                <a:latin typeface="Arial Rounded MT Bold" pitchFamily="34" charset="0"/>
              </a:rPr>
              <a:t>7:24 : Il écoute mes paroles et les met en pratique.</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L'homme insensé les écoute, mais ne les met pas en pratique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La </a:t>
            </a:r>
            <a:r>
              <a:rPr lang="fr-FR" sz="4400" dirty="0" smtClean="0">
                <a:latin typeface="Arial Rounded MT Bold" pitchFamily="34" charset="0"/>
              </a:rPr>
              <a:t>différence réside dans l'action. </a:t>
            </a:r>
            <a:r>
              <a:rPr lang="en-US" sz="4400" dirty="0" smtClean="0">
                <a:latin typeface="Arial Rounded MT Bold" pitchFamily="34" charset="0"/>
              </a:rPr>
              <a:t>L'OBÉISSANCE !</a:t>
            </a:r>
          </a:p>
          <a:p>
            <a:pPr lvl="0" algn="just"/>
            <a:r>
              <a:rPr lang="fr-FR" sz="4400" dirty="0" smtClean="0">
                <a:solidFill>
                  <a:srgbClr val="FFFF00"/>
                </a:solidFill>
                <a:latin typeface="Arial Rounded MT Bold" pitchFamily="34" charset="0"/>
              </a:rPr>
              <a:t>Une tempête se prépare qui ébranlera et mettra à l'épreuve les fondements spirituels de chacun.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Vous devez éviter le sable mouvant. Chercher le rocher. Creuser profondément et poser des fondations solides.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400" dirty="0" smtClean="0">
                <a:latin typeface="Arial Rounded MT Bold" pitchFamily="34" charset="0"/>
              </a:rPr>
              <a:t>Bâtissez </a:t>
            </a:r>
            <a:r>
              <a:rPr lang="fr-FR" sz="4400" dirty="0" smtClean="0">
                <a:latin typeface="Arial Rounded MT Bold" pitchFamily="34" charset="0"/>
              </a:rPr>
              <a:t>avec des larmes et des prières sincères.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Chacun de nous a été mis à l'épreuve et continuera de l'être.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Un jour, notre santé flanchera, ou notre argent durement gagné disparaîtra.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La tragédie frappera. Le temps de l'épreuve approche.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400" dirty="0" smtClean="0">
                <a:latin typeface="Arial Rounded MT Bold" pitchFamily="34" charset="0"/>
              </a:rPr>
              <a:t>Lorsque </a:t>
            </a:r>
            <a:r>
              <a:rPr lang="fr-FR" sz="4400" dirty="0" smtClean="0">
                <a:latin typeface="Arial Rounded MT Bold" pitchFamily="34" charset="0"/>
              </a:rPr>
              <a:t>la terre tremblera, seuls ceux qui sont attachés à Jésus resteront fermes.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Le monde offre une base fragile.</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Vous ne serez pas emporté si vous êtes ancré au Rocher des siècles.</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Si nous sommes attachés au cœur de Jésus, nous ne serons pas ébranlés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Jésus </a:t>
            </a:r>
            <a:r>
              <a:rPr lang="fr-FR" sz="4400" dirty="0" smtClean="0">
                <a:latin typeface="Arial Rounded MT Bold" pitchFamily="34" charset="0"/>
              </a:rPr>
              <a:t>est le seul fondement qui résistera aux épreuves de la vie.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Jésus ne vous décevra pas et ne vous abandonnera pas.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Seul Jésus vous empêchera de succomber aux tempêtes inévitables de la vie.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0000FF"/>
                </a:solidFill>
                <a:latin typeface="Arial Rounded MT Bold" pitchFamily="34" charset="0"/>
              </a:rPr>
              <a:t>CONCLUSION</a:t>
            </a:r>
            <a:endParaRPr lang="en-US" sz="4000" dirty="0" smtClean="0">
              <a:solidFill>
                <a:srgbClr val="0000FF"/>
              </a:solidFill>
              <a:latin typeface="Arial Rounded MT Bold" pitchFamily="34" charset="0"/>
            </a:endParaRPr>
          </a:p>
          <a:p>
            <a:pPr algn="just"/>
            <a:r>
              <a:rPr lang="fr-FR" sz="4000" b="1" dirty="0" smtClean="0">
                <a:latin typeface="Arial Rounded MT Bold" pitchFamily="34" charset="0"/>
              </a:rPr>
              <a:t>BIEN BATIR SUR JESUS</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Malheureusement il y a ceux qui se disent enfants de Dieu et qui continuent à faire usage de la philosophie de ce monde.</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1Co 3:19 Car la sagesse de ce monde est une folie devant Dieu. Aussi est-il écrit: Il prend les sages dans leur ruse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000" dirty="0" smtClean="0">
                <a:latin typeface="Arial Rounded MT Bold" pitchFamily="34" charset="0"/>
              </a:rPr>
              <a:t>Le </a:t>
            </a:r>
            <a:r>
              <a:rPr lang="fr-FR" sz="4000" dirty="0" smtClean="0">
                <a:latin typeface="Arial Rounded MT Bold" pitchFamily="34" charset="0"/>
              </a:rPr>
              <a:t>chrétien averti qui place le fondement de sa vie sur Christ, cherche premièrement le royaume et la justice de Dieu.</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Car tout ce qui est dans le monde, la convoitise de la chair, la convoitise des yeux, et l'orgueil de la vie, ne vient point du Père, mais vient du monde. </a:t>
            </a:r>
            <a:r>
              <a:rPr lang="fr-FR" sz="4000" dirty="0" smtClean="0">
                <a:latin typeface="Arial Rounded MT Bold" pitchFamily="34" charset="0"/>
              </a:rPr>
              <a:t>1Jean 2:16</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C00000"/>
                </a:solidFill>
                <a:latin typeface="Arial Rounded MT Bold" pitchFamily="34" charset="0"/>
              </a:rPr>
              <a:t>I </a:t>
            </a:r>
            <a:r>
              <a:rPr lang="fr-FR" sz="4000" dirty="0" smtClean="0">
                <a:solidFill>
                  <a:srgbClr val="C00000"/>
                </a:solidFill>
                <a:latin typeface="Arial Rounded MT Bold" pitchFamily="34" charset="0"/>
              </a:rPr>
              <a:t>Corinthiens 3 :11-15</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11 ¶ Car personne ne peut poser un autre fondement que celui qui a été posé, savoir Jésus-Christ.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12 Or, si quelqu'un bâtit sur ce fondement avec de l'or, de l'argent, des pierres précieuses, du bois, du foin, du chaume, l'œuvre de chacun sera manifestée; </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algn="just"/>
            <a:r>
              <a:rPr lang="fr-FR" sz="3700" dirty="0" smtClean="0">
                <a:latin typeface="Arial Rounded MT Bold" pitchFamily="34" charset="0"/>
              </a:rPr>
              <a:t>13 </a:t>
            </a:r>
            <a:r>
              <a:rPr lang="fr-FR" sz="3700" dirty="0" smtClean="0">
                <a:latin typeface="Arial Rounded MT Bold" pitchFamily="34" charset="0"/>
              </a:rPr>
              <a:t>car le jour la fera connaître, parce qu'elle se révèlera dans le feu, et le feu éprouvera ce qu'est l'œuvre de chacun.</a:t>
            </a:r>
            <a:endParaRPr lang="en-US" sz="3700" dirty="0" smtClean="0">
              <a:latin typeface="Arial Rounded MT Bold" pitchFamily="34" charset="0"/>
            </a:endParaRPr>
          </a:p>
          <a:p>
            <a:pPr algn="just"/>
            <a:r>
              <a:rPr lang="fr-FR" sz="3700" dirty="0" smtClean="0">
                <a:solidFill>
                  <a:srgbClr val="C00000"/>
                </a:solidFill>
                <a:latin typeface="Arial Rounded MT Bold" pitchFamily="34" charset="0"/>
              </a:rPr>
              <a:t> 14 Si l'œuvre bâtie par quelqu'un sur le fondement subsiste, il recevra une récompense.</a:t>
            </a:r>
            <a:endParaRPr lang="en-US" sz="3700" dirty="0" smtClean="0">
              <a:solidFill>
                <a:srgbClr val="C00000"/>
              </a:solidFill>
              <a:latin typeface="Arial Rounded MT Bold" pitchFamily="34" charset="0"/>
            </a:endParaRPr>
          </a:p>
          <a:p>
            <a:pPr algn="just"/>
            <a:r>
              <a:rPr lang="fr-FR" sz="3700" dirty="0" smtClean="0">
                <a:latin typeface="Arial Rounded MT Bold" pitchFamily="34" charset="0"/>
              </a:rPr>
              <a:t> 15 Si l'œuvre de quelqu'un est consumée, il perdra sa récompense; pour lui, il sera sauvé, mais comme au travers du feu</a:t>
            </a:r>
            <a:r>
              <a:rPr lang="fr-FR" sz="3700" dirty="0" smtClean="0">
                <a:latin typeface="Arial Rounded MT Bold" pitchFamily="34" charset="0"/>
              </a:rPr>
              <a:t>.</a:t>
            </a:r>
            <a:endParaRPr lang="en-US" sz="37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Examinons </a:t>
            </a:r>
            <a:r>
              <a:rPr lang="fr-FR" sz="4000" dirty="0" smtClean="0">
                <a:latin typeface="Arial Rounded MT Bold" pitchFamily="34" charset="0"/>
              </a:rPr>
              <a:t>tous notre vie, et voyons si c’est réellement sur Christ qu’est notre fondement.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Et en fin de conte, examinons les matériaux que nous utilisons pour construire notre édifice terrestre pour voir s’ils peuvent subsister l’épreuve du feu dont il sera question dans le trône de Dieu</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000" dirty="0" smtClean="0">
                <a:latin typeface="Arial Rounded MT Bold" pitchFamily="34" charset="0"/>
              </a:rPr>
              <a:t>1 </a:t>
            </a:r>
            <a:r>
              <a:rPr lang="fr-FR" sz="4000" dirty="0" smtClean="0">
                <a:latin typeface="Arial Rounded MT Bold" pitchFamily="34" charset="0"/>
              </a:rPr>
              <a:t>Corinthiens 3 :15 Si l'œuvre de quelqu'un est consumée, il perdra sa récompense; pour lui, il sera sauvé, mais comme au travers du feu.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Tout ce qu’on fait qui ne glorifie Dieu sera consumé même si on atteint le ciel par sa foi en Dieu.</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Bâtit sur Christ et bien bâtir sur Christ</a:t>
            </a:r>
            <a:r>
              <a:rPr lang="fr-FR" sz="4000" dirty="0" smtClean="0">
                <a:latin typeface="Arial Rounded MT Bold" pitchFamily="34" charset="0"/>
              </a:rPr>
              <a:t>.</a:t>
            </a:r>
            <a:r>
              <a:rPr lang="en-US" sz="4000" dirty="0" smtClean="0">
                <a:latin typeface="Arial Rounded MT Bold" pitchFamily="34" charset="0"/>
              </a:rPr>
              <a:t>                        </a:t>
            </a:r>
            <a:r>
              <a:rPr lang="fr-FR" sz="4000" dirty="0" smtClean="0">
                <a:latin typeface="Arial Rounded MT Bold" pitchFamily="34" charset="0"/>
              </a:rPr>
              <a:t> </a:t>
            </a:r>
            <a:r>
              <a:rPr lang="fr-FR" sz="4000" dirty="0" smtClean="0">
                <a:solidFill>
                  <a:srgbClr val="C00000"/>
                </a:solidFill>
                <a:latin typeface="Arial Rounded MT Bold" pitchFamily="34" charset="0"/>
              </a:rPr>
              <a:t>Amen !</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smtClean="0">
                <a:solidFill>
                  <a:srgbClr val="5C2C04"/>
                </a:solidFill>
                <a:latin typeface="Agency FB" pitchFamily="34" charset="0"/>
              </a:rPr>
              <a:t>123 Fr. CE: </a:t>
            </a:r>
            <a:r>
              <a:rPr lang="fr-FR" sz="4000" b="1" u="sng" dirty="0" smtClean="0">
                <a:solidFill>
                  <a:srgbClr val="5C2C04"/>
                </a:solidFill>
                <a:latin typeface="Agency FB" pitchFamily="34" charset="0"/>
              </a:rPr>
              <a:t>En Christ Seul est mon Espérance</a:t>
            </a:r>
            <a:endParaRPr lang="en-US" sz="4000" dirty="0" smtClean="0">
              <a:solidFill>
                <a:srgbClr val="5C2C04"/>
              </a:solidFill>
              <a:latin typeface="Agency FB" pitchFamily="34" charset="0"/>
            </a:endParaRPr>
          </a:p>
          <a:p>
            <a:pPr marL="0" indent="0" algn="ctr">
              <a:buNone/>
            </a:pPr>
            <a:r>
              <a:rPr lang="fr-FR" sz="4000" dirty="0" smtClean="0">
                <a:solidFill>
                  <a:srgbClr val="5C2C04"/>
                </a:solidFill>
                <a:latin typeface="Agency FB" pitchFamily="34" charset="0"/>
              </a:rPr>
              <a:t>1-</a:t>
            </a:r>
            <a:endParaRPr lang="en-US" sz="4000" dirty="0" smtClean="0">
              <a:solidFill>
                <a:srgbClr val="5C2C04"/>
              </a:solidFill>
              <a:latin typeface="Agency FB" pitchFamily="34" charset="0"/>
            </a:endParaRPr>
          </a:p>
          <a:p>
            <a:pPr marL="0" indent="0" algn="ctr">
              <a:buNone/>
            </a:pPr>
            <a:r>
              <a:rPr lang="fr-FR" sz="4000" dirty="0" smtClean="0">
                <a:solidFill>
                  <a:srgbClr val="0000FF"/>
                </a:solidFill>
                <a:latin typeface="Arial Rounded MT Bold" pitchFamily="34" charset="0"/>
              </a:rPr>
              <a:t>En Christ seul est mon espérance;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justice est mon assurance.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Il est devant Dieu mon appui;</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Je n’en  veux point d’autre que Lui.</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2-</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Tout autre asile est périssable;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Tout autre appui n’est que du sable.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Qui n’a posé ce fondement</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Travaille et souffre vainement.</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3-</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Lorsque sur moi s’abat l’orage,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croix ranime mon courage.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Quand tout faiblit autour de moi,</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Sa présence soutient ma foi.</a:t>
            </a:r>
            <a:endParaRPr lang="en-US" sz="4000" dirty="0" smtClean="0">
              <a:solidFill>
                <a:srgbClr val="0000FF"/>
              </a:solidFill>
              <a:latin typeface="Arial Rounded MT Bold" pitchFamily="34" charset="0"/>
            </a:endParaRP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5C2C04"/>
                </a:solidFill>
                <a:latin typeface="Arial Rounded MT Bold" pitchFamily="34" charset="0"/>
              </a:rPr>
              <a:t>4-</a:t>
            </a:r>
            <a:endParaRPr lang="en-US" sz="4000" dirty="0" smtClean="0">
              <a:solidFill>
                <a:srgbClr val="5C2C04"/>
              </a:solidFill>
              <a:latin typeface="Arial Rounded MT Bold" pitchFamily="34" charset="0"/>
            </a:endParaRPr>
          </a:p>
          <a:p>
            <a:pPr marL="0" indent="0" algn="ctr">
              <a:buNone/>
            </a:pPr>
            <a:r>
              <a:rPr lang="fr-FR" sz="4000" dirty="0" smtClean="0">
                <a:solidFill>
                  <a:srgbClr val="0000FF"/>
                </a:solidFill>
                <a:latin typeface="Arial Rounded MT Bold" pitchFamily="34" charset="0"/>
              </a:rPr>
              <a:t>Et quand la dernière tempête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Fondra, terrible sur ma tête,</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Comme Lui, vainqueur </a:t>
            </a:r>
            <a:r>
              <a:rPr lang="fr-FR" sz="4000" dirty="0" smtClean="0">
                <a:solidFill>
                  <a:srgbClr val="0000FF"/>
                </a:solidFill>
                <a:latin typeface="Arial Rounded MT Bold" pitchFamily="34" charset="0"/>
              </a:rPr>
              <a:t>de la </a:t>
            </a:r>
            <a:r>
              <a:rPr lang="fr-FR" sz="4000" dirty="0" smtClean="0">
                <a:solidFill>
                  <a:srgbClr val="0000FF"/>
                </a:solidFill>
                <a:latin typeface="Arial Rounded MT Bold" pitchFamily="34" charset="0"/>
              </a:rPr>
              <a:t>mort,</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J’entrerai radieux au port.</a:t>
            </a:r>
          </a:p>
          <a:p>
            <a:pPr marL="0" indent="0" algn="ctr">
              <a:buNone/>
            </a:pPr>
            <a:r>
              <a:rPr lang="fr-FR" sz="4000" dirty="0" smtClean="0">
                <a:solidFill>
                  <a:srgbClr val="5C2C04"/>
                </a:solidFill>
                <a:latin typeface="Arial Rounded MT Bold" pitchFamily="34" charset="0"/>
              </a:rPr>
              <a:t>Refrain</a:t>
            </a:r>
            <a:endParaRPr lang="en-US" sz="4000" dirty="0" smtClean="0">
              <a:solidFill>
                <a:srgbClr val="5C2C04"/>
              </a:solidFill>
              <a:latin typeface="Arial Rounded MT Bold" pitchFamily="34" charset="0"/>
            </a:endParaRPr>
          </a:p>
          <a:p>
            <a:pPr marL="0" indent="0" algn="ctr">
              <a:buNone/>
            </a:pPr>
            <a:r>
              <a:rPr lang="fr-FR" sz="4000" dirty="0" smtClean="0">
                <a:solidFill>
                  <a:srgbClr val="FF0000"/>
                </a:solidFill>
                <a:latin typeface="Arial Rounded MT Bold" pitchFamily="34" charset="0"/>
              </a:rPr>
              <a:t>Jésus est ma retraite sûre,</a:t>
            </a:r>
            <a:endParaRPr lang="en-US" sz="4000" dirty="0" smtClean="0">
              <a:solidFill>
                <a:srgbClr val="FF0000"/>
              </a:solidFill>
              <a:latin typeface="Arial Rounded MT Bold" pitchFamily="34" charset="0"/>
            </a:endParaRPr>
          </a:p>
          <a:p>
            <a:pPr marL="0" indent="0" algn="ctr">
              <a:buNone/>
            </a:pPr>
            <a:r>
              <a:rPr lang="fr-FR" sz="4000" dirty="0" smtClean="0">
                <a:solidFill>
                  <a:srgbClr val="FF0000"/>
                </a:solidFill>
                <a:latin typeface="Arial Rounded MT Bold" pitchFamily="34" charset="0"/>
              </a:rPr>
              <a:t>Le Rocher en qui je m’assure. (bis)</a:t>
            </a:r>
            <a:endParaRPr lang="en-US" sz="4000" dirty="0" smtClean="0">
              <a:solidFill>
                <a:srgbClr val="FF0000"/>
              </a:solidFill>
              <a:latin typeface="Arial Rounded MT Bold" pitchFamily="34" charset="0"/>
            </a:endParaRPr>
          </a:p>
          <a:p>
            <a:pPr marL="0" indent="0" algn="ctr">
              <a:buNone/>
            </a:pPr>
            <a:endParaRPr lang="fr-FR" sz="4000" dirty="0" smtClean="0">
              <a:solidFill>
                <a:srgbClr val="0000FF"/>
              </a:solidFill>
              <a:latin typeface="Arial Rounded MT Bold" pitchFamily="34" charset="0"/>
            </a:endParaRPr>
          </a:p>
          <a:p>
            <a:pPr algn="just">
              <a:buNone/>
            </a:pPr>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66450</TotalTime>
  <Words>1665</Words>
  <Application>Microsoft Office PowerPoint</Application>
  <PresentationFormat>On-screen Show (4:3)</PresentationFormat>
  <Paragraphs>140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FEBRUARY 1ST 2026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STEM_FAB_9</cp:lastModifiedBy>
  <cp:revision>91</cp:revision>
  <dcterms:created xsi:type="dcterms:W3CDTF">2020-08-22T16:53:36Z</dcterms:created>
  <dcterms:modified xsi:type="dcterms:W3CDTF">2026-01-30T02:54:28Z</dcterms:modified>
</cp:coreProperties>
</file>