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6" r:id="rId2"/>
    <p:sldId id="257" r:id="rId3"/>
    <p:sldId id="433" r:id="rId4"/>
    <p:sldId id="434" r:id="rId5"/>
    <p:sldId id="435" r:id="rId6"/>
    <p:sldId id="364" r:id="rId7"/>
    <p:sldId id="431" r:id="rId8"/>
    <p:sldId id="432" r:id="rId9"/>
    <p:sldId id="419" r:id="rId10"/>
    <p:sldId id="423" r:id="rId11"/>
    <p:sldId id="424" r:id="rId12"/>
    <p:sldId id="425" r:id="rId13"/>
    <p:sldId id="418" r:id="rId14"/>
    <p:sldId id="426" r:id="rId15"/>
    <p:sldId id="427" r:id="rId16"/>
    <p:sldId id="428" r:id="rId17"/>
    <p:sldId id="429" r:id="rId18"/>
    <p:sldId id="430" r:id="rId19"/>
    <p:sldId id="366" r:id="rId20"/>
    <p:sldId id="416" r:id="rId21"/>
    <p:sldId id="417" r:id="rId22"/>
    <p:sldId id="310" r:id="rId23"/>
    <p:sldId id="411" r:id="rId24"/>
    <p:sldId id="412" r:id="rId25"/>
    <p:sldId id="415" r:id="rId26"/>
    <p:sldId id="413" r:id="rId27"/>
    <p:sldId id="367" r:id="rId28"/>
    <p:sldId id="404" r:id="rId29"/>
    <p:sldId id="408" r:id="rId30"/>
    <p:sldId id="409" r:id="rId31"/>
    <p:sldId id="410" r:id="rId32"/>
    <p:sldId id="40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188A"/>
    <a:srgbClr val="5C2C04"/>
    <a:srgbClr val="00FA00"/>
    <a:srgbClr val="FF99CC"/>
    <a:srgbClr val="006600"/>
    <a:srgbClr val="AC8300"/>
    <a:srgbClr val="003300"/>
    <a:srgbClr val="36174D"/>
    <a:srgbClr val="5525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92"/>
    <p:restoredTop sz="94701"/>
  </p:normalViewPr>
  <p:slideViewPr>
    <p:cSldViewPr>
      <p:cViewPr varScale="1">
        <p:scale>
          <a:sx n="174" d="100"/>
          <a:sy n="174" d="100"/>
        </p:scale>
        <p:origin x="1864" y="1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1/19/26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B214796-E883-48CC-A762-8154D418AD5F}" type="datetimeFigureOut">
              <a:rPr lang="en-US" smtClean="0"/>
              <a:pPr/>
              <a:t>1/19/26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1/19/26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214796-E883-48CC-A762-8154D418AD5F}" type="datetimeFigureOut">
              <a:rPr lang="en-US" smtClean="0"/>
              <a:pPr/>
              <a:t>1/19/26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214796-E883-48CC-A762-8154D418AD5F}" type="datetimeFigureOut">
              <a:rPr lang="en-US" smtClean="0"/>
              <a:pPr/>
              <a:t>1/19/26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214796-E883-48CC-A762-8154D418AD5F}" type="datetimeFigureOut">
              <a:rPr lang="en-US" smtClean="0"/>
              <a:pPr/>
              <a:t>1/19/26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1/19/26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1/19/26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1/19/26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5">
              <a:lumMod val="40000"/>
              <a:lumOff val="60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a:solidFill>
                  <a:schemeClr val="tx2">
                    <a:lumMod val="75000"/>
                  </a:schemeClr>
                </a:solidFill>
              </a:rPr>
              <a:t>CHRIST THE ROCK CONGREGATION</a:t>
            </a:r>
            <a:br>
              <a:rPr lang="en-US" b="1" dirty="0">
                <a:solidFill>
                  <a:schemeClr val="tx1"/>
                </a:solidFill>
              </a:rPr>
            </a:br>
            <a:r>
              <a:rPr lang="en-US" b="1" dirty="0">
                <a:solidFill>
                  <a:schemeClr val="tx1"/>
                </a:solidFill>
              </a:rPr>
              <a:t>SUNDAY JANUARY 25</a:t>
            </a:r>
            <a:r>
              <a:rPr lang="en-US" b="1" baseline="30000" dirty="0">
                <a:solidFill>
                  <a:schemeClr val="tx1"/>
                </a:solidFill>
              </a:rPr>
              <a:t>TH</a:t>
            </a:r>
            <a:r>
              <a:rPr lang="en-US" b="1" dirty="0">
                <a:solidFill>
                  <a:schemeClr val="tx1"/>
                </a:solidFill>
              </a:rPr>
              <a:t> 2026 </a:t>
            </a:r>
            <a:br>
              <a:rPr lang="en-US" b="1" dirty="0">
                <a:solidFill>
                  <a:schemeClr val="tx1"/>
                </a:solidFill>
              </a:rPr>
            </a:br>
            <a:r>
              <a:rPr lang="en-US" b="1" dirty="0">
                <a:solidFill>
                  <a:srgbClr val="C00000"/>
                </a:solidFill>
                <a:latin typeface="DIN Condensed" pitchFamily="2" charset="0"/>
              </a:rPr>
              <a:t>Sermon by Pastor Marc E Simeon</a:t>
            </a:r>
            <a:endParaRPr lang="en-US" dirty="0">
              <a:solidFill>
                <a:srgbClr val="C00000"/>
              </a:solidFill>
              <a:latin typeface="DIN Condensed" pitchFamily="2" charset="0"/>
            </a:endParaRPr>
          </a:p>
        </p:txBody>
      </p:sp>
      <p:sp>
        <p:nvSpPr>
          <p:cNvPr id="3" name="Subtitle 2"/>
          <p:cNvSpPr>
            <a:spLocks noGrp="1"/>
          </p:cNvSpPr>
          <p:nvPr>
            <p:ph type="subTitle" idx="1"/>
          </p:nvPr>
        </p:nvSpPr>
        <p:spPr>
          <a:xfrm>
            <a:off x="0" y="2743200"/>
            <a:ext cx="9144000" cy="41148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marR="0" algn="ctr">
              <a:spcBef>
                <a:spcPts val="600"/>
              </a:spcBef>
              <a:spcAft>
                <a:spcPts val="0"/>
              </a:spcAft>
            </a:pPr>
            <a:endParaRPr lang="fr-FR" sz="40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600"/>
              </a:spcBef>
              <a:spcAft>
                <a:spcPts val="0"/>
              </a:spcAft>
            </a:pPr>
            <a:r>
              <a:rPr lang="fr-FR" sz="48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QUEL EST LE PRIX DE VOTRE SACRIFICE A DIEU ?</a:t>
            </a:r>
            <a:endParaRPr lang="en-US" sz="48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marL="0" marR="0" algn="just">
              <a:lnSpc>
                <a:spcPct val="115000"/>
              </a:lnSpc>
              <a:spcBef>
                <a:spcPts val="0"/>
              </a:spcBef>
              <a:spcAft>
                <a:spcPts val="1000"/>
              </a:spcAft>
            </a:pPr>
            <a:r>
              <a:rPr lang="fr-FR" sz="40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Marc 14 :1-9</a:t>
            </a:r>
            <a:endParaRPr lang="en-US" sz="4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fr-FR" sz="40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1 ¶ La fête de Pâque et des pains sans levain devait avoir lieu deux jours après. Les principaux sacrificateurs et les scribes cherchaient les moyens d'arrêter Jésus par ruse, et de le faire mourir.</a:t>
            </a:r>
            <a:endParaRPr lang="en-US" sz="40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fr-FR" sz="40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2 Car ils disaient : Que ce ne soit pas pendant la fête, afin qu'il n'y ait pas de tumulte parmi le peuple.</a:t>
            </a:r>
            <a:endParaRPr lang="en-US" sz="4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endParaRPr lang="en-US" sz="18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marL="0" marR="0" algn="just">
              <a:lnSpc>
                <a:spcPct val="115000"/>
              </a:lnSpc>
              <a:spcBef>
                <a:spcPts val="0"/>
              </a:spcBef>
              <a:spcAft>
                <a:spcPts val="1000"/>
              </a:spcAft>
            </a:pPr>
            <a:r>
              <a:rPr lang="fr-FR" sz="36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3 </a:t>
            </a:r>
            <a:r>
              <a:rPr lang="fr-FR" sz="3600" u="sng"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Comme Jésus était à Béthanie</a:t>
            </a:r>
            <a:r>
              <a:rPr lang="fr-FR" sz="36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 dans </a:t>
            </a:r>
            <a:r>
              <a:rPr lang="fr-FR" sz="3600" u="sng"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la maison de Simon le lépreux</a:t>
            </a:r>
            <a:r>
              <a:rPr lang="fr-FR" sz="36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 une femme entra, pendant qu'il se trouvait à table. Elle tenait un vase d'albâtre, qui renfermait un parfum de nard pur de grand prix ; et, ayant rompu le vase, elle répandit le parfum sur la tête de Jésus.</a:t>
            </a:r>
            <a:endParaRPr lang="en-US" sz="36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fr-FR" sz="3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4 Quelques-uns exprimèrent entre eux leur indignation : A quoi bon perdre ce parfum ?</a:t>
            </a:r>
            <a:endParaRPr lang="en-US"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12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marL="0" marR="0" algn="just">
              <a:spcBef>
                <a:spcPts val="0"/>
              </a:spcBef>
            </a:pPr>
            <a:r>
              <a:rPr lang="fr-FR" sz="38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5 On aurait pu le vendre plus de trois cents deniers, et les donner aux pauvres. Et ils s'irritaient contre cette femme.</a:t>
            </a:r>
            <a:endParaRPr lang="en-US" sz="38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pPr>
            <a:r>
              <a:rPr lang="fr-FR" sz="3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6 Mais Jésus dit : Laissez-la. Pourquoi lui faites-vous de la peine ? Elle a fait une bonne action à mon égard ;</a:t>
            </a:r>
            <a:endParaRPr lang="en-US" sz="3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pPr>
            <a:r>
              <a:rPr lang="fr-FR" sz="38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 7 car vous avez toujours les pauvres avec vous, et vous pouvez leur faire du bien quand vous voulez, mais vous ne m'avez pas toujours.</a:t>
            </a:r>
            <a:endParaRPr lang="en-US" sz="38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910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marL="0" marR="0" algn="just">
              <a:spcBef>
                <a:spcPts val="0"/>
              </a:spcBef>
            </a:pPr>
            <a:r>
              <a:rPr lang="fr-FR" sz="40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8 Elle a fait ce qu'elle a pu ; elle a d'avance embaumé mon corps pour la sépulture.</a:t>
            </a:r>
            <a:endParaRPr lang="en-US" sz="40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pPr>
            <a:r>
              <a:rPr lang="fr-FR" sz="40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9 Je vous le dis en vérité, partout où la bonne nouvelle sera prêchée, dans le monde entier, on racontera aussi en mémoire de cette femme ce qu'elle a fait.</a:t>
            </a:r>
            <a:endParaRPr lang="en-US" sz="4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pPr>
            <a:r>
              <a:rPr lang="en-US" sz="36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Inspired from a message preached by the late Dr Adrian Roger entitled “</a:t>
            </a:r>
            <a:r>
              <a:rPr lang="en-US" sz="3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WHAT IS THE PRICE OF YOUR SACRIFICE?”</a:t>
            </a:r>
            <a:endParaRPr lang="en-US"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9811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marR="0" algn="just">
              <a:spcBef>
                <a:spcPts val="0"/>
              </a:spcBef>
              <a:spcAft>
                <a:spcPts val="600"/>
              </a:spcAft>
            </a:pPr>
            <a:r>
              <a:rPr lang="en-US" sz="4000" b="1"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Introduction </a:t>
            </a:r>
            <a:endParaRPr lang="en-US" sz="4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40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Cette histoire remarquable est relatée dans les quatre évangiles : Matthieu, Marc, Luc et Jean.</a:t>
            </a:r>
            <a:endParaRPr lang="en-US" sz="40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Elle commémore l'action ou le geste d'une certaine femme.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40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Jésus avait prédit que nous en parlerions encore aujourd'hui.</a:t>
            </a:r>
            <a:endParaRPr lang="en-US" sz="40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Partout où l'Évangile est prêché, ce récit sera également rappelé.</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9464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marR="0" algn="just">
              <a:lnSpc>
                <a:spcPct val="115000"/>
              </a:lnSpc>
              <a:spcBef>
                <a:spcPts val="0"/>
              </a:spcBef>
              <a:spcAft>
                <a:spcPts val="600"/>
              </a:spcAft>
            </a:pPr>
            <a:r>
              <a:rPr lang="fr-FR" sz="44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Le contexte :</a:t>
            </a:r>
            <a:endParaRPr lang="en-US" sz="4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4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Après la résurrection de Lazare.</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Marie, Marthe et Lazare étaient des amis de Jésus.</a:t>
            </a:r>
            <a:endParaRPr lang="en-US" sz="4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4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Jésus a souvent séjourné chez eux lorsqu'il était de passage dans la région.</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9443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Jésus était l'invité d'honneur de la fête qui se déroulait.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Nous savons que l'événement a eu lieu à Béthanie, non pas dans la maison de Marie et Marthe, mais chez Simon le lépreux.</a:t>
            </a:r>
            <a:endParaRPr lang="en-US" sz="4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Nous savons qu'il a été lépreux à un moment donné.</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208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A00">
                  <a:tint val="66000"/>
                  <a:satMod val="160000"/>
                </a:srgbClr>
              </a:gs>
              <a:gs pos="50000">
                <a:srgbClr val="00FA00">
                  <a:tint val="44500"/>
                  <a:satMod val="160000"/>
                </a:srgbClr>
              </a:gs>
              <a:gs pos="100000">
                <a:srgbClr val="00FA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marL="0" marR="0" algn="just">
              <a:lnSpc>
                <a:spcPct val="115000"/>
              </a:lnSpc>
              <a:spcBef>
                <a:spcPts val="0"/>
              </a:spcBef>
              <a:spcAft>
                <a:spcPts val="600"/>
              </a:spcAft>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Dans l'Évangile de Luc, chapitre 7, nous savons qu'il était pharisien.</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On peut dire que deux miracles importants se sont peut-être produits dans cette petite ville.</a:t>
            </a:r>
            <a:endParaRPr lang="en-US" sz="43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Jésus aurait guéri un pharisien atteint de la lèpre, nommé Simon, qui donnait un banquet de remerciement.</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2316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A00">
                  <a:tint val="66000"/>
                  <a:satMod val="160000"/>
                </a:srgbClr>
              </a:gs>
              <a:gs pos="50000">
                <a:srgbClr val="00FA00">
                  <a:tint val="44500"/>
                  <a:satMod val="160000"/>
                </a:srgbClr>
              </a:gs>
              <a:gs pos="100000">
                <a:srgbClr val="00FA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Marie et Marthe, qui habitaient à proximité, décidèrent d'organiser une fête commune pour célébrer la résurrection de Lazare.</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La Bible nous dit que de nombreuses personnalités étaient présentes.</a:t>
            </a:r>
            <a:endParaRPr lang="en-US" sz="43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Beaucoup de personnes venues de toutes les régions du monde pour la célébration de la Pâque étaient probablement là.</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8091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A00">
                  <a:tint val="66000"/>
                  <a:satMod val="160000"/>
                </a:srgbClr>
              </a:gs>
              <a:gs pos="50000">
                <a:srgbClr val="00FA00">
                  <a:tint val="44500"/>
                  <a:satMod val="160000"/>
                </a:srgbClr>
              </a:gs>
              <a:gs pos="100000">
                <a:srgbClr val="00FA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Nous savons que beaucoup de gens voulaient voir Lazare, qui avait été ressuscité.</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Marthe préparait le repas.</a:t>
            </a:r>
            <a:endParaRPr lang="en-US" sz="43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Jésus enseignait.</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Simon recevait les invités.</a:t>
            </a:r>
            <a:endParaRPr lang="en-US" sz="43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Marie était aux pieds de Jésus.</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3278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A00">
                  <a:tint val="66000"/>
                  <a:satMod val="160000"/>
                </a:srgbClr>
              </a:gs>
              <a:gs pos="50000">
                <a:srgbClr val="00FA00">
                  <a:tint val="44500"/>
                  <a:satMod val="160000"/>
                </a:srgbClr>
              </a:gs>
              <a:gs pos="100000">
                <a:srgbClr val="00FA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marL="342900" marR="0" lvl="0" indent="-342900" algn="just">
              <a:lnSpc>
                <a:spcPct val="115000"/>
              </a:lnSpc>
              <a:spcBef>
                <a:spcPts val="0"/>
              </a:spcBef>
              <a:spcAft>
                <a:spcPts val="600"/>
              </a:spcAft>
              <a:buFont typeface="Arial" panose="020B0604020202020204" pitchFamily="34" charset="0"/>
              <a:buChar char="•"/>
            </a:pPr>
            <a:r>
              <a:rPr lang="fr-FR" sz="4300" b="1"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L'action surprenante de Marie</a:t>
            </a:r>
            <a:endParaRPr lang="en-US" sz="43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Marie était remplie d'amour et d'admiration pour Jésus.</a:t>
            </a:r>
            <a:endParaRPr lang="en-US" sz="43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Marie était autrefois une prostituée avant de rencontrer Jésus.</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Jésus l'avait transformée.</a:t>
            </a:r>
            <a:endParaRPr lang="en-US" sz="43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Jésus avait ressuscité son frère.</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3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Marthe est dans la cuisine en train de cuisiner.</a:t>
            </a:r>
            <a:endParaRPr lang="en-US" sz="43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7127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marL="0" marR="0" algn="just">
              <a:spcBef>
                <a:spcPts val="0"/>
              </a:spcBef>
            </a:pPr>
            <a:r>
              <a:rPr lang="fr-FR" sz="4000" b="1"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Marie a trouvé sa propre façon d'exprimer son amour et sa dévotion à Jésus.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Elle ne possédait qu'une seule chose de valeur, et ce n'était ni ses compétences ni ses talents.</a:t>
            </a:r>
            <a:endParaRPr lang="en-US" sz="4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Elle n'excellait en rien.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Elle possédait quelque chose qui avait une grande importance pour elle.</a:t>
            </a:r>
            <a:endParaRPr lang="en-US" sz="4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3994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 fallait l'équivalent d'un an de salaire pour s'en procurer.</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Elle possédait un parfum très précieux : du nard pur.</a:t>
            </a:r>
            <a:endParaRPr lang="en-US" sz="4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Probablement importé d'Inde.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Elle brisa le sceau, qui était peut-être en verre ou en céramique.</a:t>
            </a:r>
            <a:endParaRPr lang="en-US" sz="4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Elle versa tout le contenu du flacon sur la tête de Jésus.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3734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Luc dit qu'elle pleurait, probablement de joie.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La Bible dit aussi que l’odeur du parfum remplissait la salle.</a:t>
            </a:r>
            <a:endParaRPr lang="en-US" sz="4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Si tout le monde appréciait l'odeur, mais tout le monde n'appréciait pas son geste.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Marie ne se souciait pas des critiques.</a:t>
            </a:r>
          </a:p>
        </p:txBody>
      </p:sp>
    </p:spTree>
    <p:extLst>
      <p:ext uri="{BB962C8B-B14F-4D97-AF65-F5344CB8AC3E}">
        <p14:creationId xmlns:p14="http://schemas.microsoft.com/office/powerpoint/2010/main" val="3884568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marL="342900" marR="0" lvl="0" indent="-342900" algn="just">
              <a:spcBef>
                <a:spcPts val="0"/>
              </a:spcBef>
              <a:buFont typeface="Arial" panose="020B0604020202020204" pitchFamily="34" charset="0"/>
              <a:buChar char="•"/>
            </a:pPr>
            <a:r>
              <a:rPr lang="fr-FR" sz="43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Marie ne s’en souciait pas du fait qu’elle risquait de se faire ridiculiser par son geste à l’égard de Jésus.</a:t>
            </a:r>
            <a:endParaRPr lang="en-US" sz="4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3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Marie ne se souciait pas du fait que ce qu'elle s'apprêtait à faire pour Jésus était tabou pour une femme juive de faire au-devant d'un homme surtout en plein public.</a:t>
            </a:r>
            <a:endParaRPr lang="en-US" sz="43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9051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Le grand prix du parfum était peu de chose à Marie en comparaison à ce que Jésus avait fait dans sa vie.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Tout ce qui comptait pour elle, c'était son amour et sa gratitude envers Jésus</a:t>
            </a:r>
            <a:endParaRPr lang="en-US" sz="4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Elle alla même jusqu'à s'agenouiller</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8310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—elle dénoua ses cheveux et commença à essuyer les pieds de Jésus.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Cette scène indigna les spectateurs.</a:t>
            </a:r>
            <a:endParaRPr lang="en-US" sz="4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Simon fut irrité par cet acte de dévotion, car il ne concevait pas Jésus comme le Dieu incarné, digne de cet grand acte de vénération.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Et Judas était furieux du gaspillage de ce parfum, qui aurait pu être vendu à un prix élevé.</a:t>
            </a:r>
            <a:endParaRPr lang="en-US" sz="4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4256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marL="0" marR="0" algn="just">
              <a:lnSpc>
                <a:spcPct val="115000"/>
              </a:lnSpc>
              <a:spcBef>
                <a:spcPts val="0"/>
              </a:spcBef>
              <a:spcAft>
                <a:spcPts val="600"/>
              </a:spcAft>
            </a:pPr>
            <a:r>
              <a:rPr lang="fr-FR" sz="3000" b="1"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LA RÉPONSE DE JÉSUS</a:t>
            </a:r>
            <a:endParaRPr lang="en-US" sz="30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600"/>
              </a:spcAft>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Marc 14: 6-8 Mais Jésus dit : « Laissez-la tranquille. Pourquoi la tourmentez-vous ? Elle a fait une bonne œuvre pour moi.</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600"/>
              </a:spcAft>
            </a:pPr>
            <a:r>
              <a:rPr lang="fr-FR" sz="40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7 Car vous aurez toujours des pauvres parmi vous, et quand vous le voudrez, vous pourrez leur faire du bien ; mais moi, vous ne m’aurez pas toujours.</a:t>
            </a:r>
            <a:endParaRPr lang="en-US" sz="40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600"/>
              </a:spcAft>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8 Elle a fait ce qu’elle a pu. Elle est venue d’avance pour oindre mon corps en vue de l’ensevelissement.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5270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Autofit/>
          </a:bodyPr>
          <a:lstStyle/>
          <a:p>
            <a:pPr marL="0" marR="0" algn="just">
              <a:lnSpc>
                <a:spcPct val="115000"/>
              </a:lnSpc>
              <a:spcBef>
                <a:spcPts val="0"/>
              </a:spcBef>
              <a:spcAft>
                <a:spcPts val="600"/>
              </a:spcAft>
            </a:pPr>
            <a:r>
              <a:rPr lang="fr-FR" sz="4200" b="1"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Nous voyons que Jésus fut ému.</a:t>
            </a:r>
            <a:endParaRPr lang="en-US" sz="42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mj-lt"/>
              <a:buAutoNum type="arabicPeriod"/>
            </a:pPr>
            <a:r>
              <a:rPr lang="fr-FR" sz="42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Jésus fut ému par l'action de Marie.</a:t>
            </a:r>
            <a:endParaRPr lang="en-US" sz="4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mj-lt"/>
              <a:buAutoNum type="arabicPeriod"/>
            </a:pPr>
            <a:r>
              <a:rPr lang="fr-FR" sz="42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Jésus réprimanda ceux qui l'attaquaient.</a:t>
            </a:r>
            <a:endParaRPr lang="en-US" sz="42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mj-lt"/>
              <a:buAutoNum type="arabicPeriod"/>
            </a:pPr>
            <a:r>
              <a:rPr lang="fr-FR" sz="42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Jésus reconnut que son geste était opportun par rapport à la crucifixion et à l'ensevelissement.</a:t>
            </a:r>
            <a:endParaRPr lang="en-US" sz="4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820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Autofit/>
          </a:bodyPr>
          <a:lstStyle/>
          <a:p>
            <a:pPr marL="342900" marR="0" lvl="0" indent="-342900" algn="just">
              <a:spcBef>
                <a:spcPts val="0"/>
              </a:spcBef>
              <a:spcAft>
                <a:spcPts val="600"/>
              </a:spcAft>
              <a:buFont typeface="+mj-lt"/>
              <a:buAutoNum type="arabicPeriod"/>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Jésus institua un mémorial en l'honneur de son action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mj-lt"/>
              <a:buAutoNum type="alphaLcParenR"/>
            </a:pPr>
            <a:r>
              <a:rPr lang="fr-FR" sz="4000" dirty="0">
                <a:solidFill>
                  <a:srgbClr val="1D188A"/>
                </a:solidFill>
                <a:effectLst/>
                <a:latin typeface="Arial" panose="020B0604020202020204" pitchFamily="34" charset="0"/>
                <a:ea typeface="Calibri" panose="020F0502020204030204" pitchFamily="34" charset="0"/>
                <a:cs typeface="Times New Roman" panose="02020603050405020304" pitchFamily="18" charset="0"/>
              </a:rPr>
              <a:t>Partout, à chaque génération, présente et future, on se souviendra de son action.</a:t>
            </a:r>
            <a:endParaRPr lang="en-US" sz="4000" dirty="0">
              <a:solidFill>
                <a:srgbClr val="1D188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mj-lt"/>
              <a:buAutoNum type="alphaLcParen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Marc 14:9 : « En vérité, je vous le dis, partout où cet Évangile sera proclamé dans le monde entier, on racontera aussi ce que cette femme a fait, en souvenir d'elle.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6730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Autofit/>
          </a:bodyPr>
          <a:lstStyle/>
          <a:p>
            <a:pPr marL="0" marR="0" algn="just">
              <a:spcBef>
                <a:spcPts val="0"/>
              </a:spcBef>
              <a:spcAft>
                <a:spcPts val="600"/>
              </a:spcAft>
            </a:pPr>
            <a:r>
              <a:rPr lang="fr-FR" sz="36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Examinons la bonne action de Marie.</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mj-lt"/>
              <a:buAutoNum type="arabicPeriod"/>
            </a:pPr>
            <a:r>
              <a:rPr lang="fr-FR" sz="3600" dirty="0">
                <a:solidFill>
                  <a:srgbClr val="00FA00"/>
                </a:solidFill>
                <a:effectLst/>
                <a:latin typeface="Arial" panose="020B0604020202020204" pitchFamily="34" charset="0"/>
                <a:ea typeface="Calibri" panose="020F0502020204030204" pitchFamily="34" charset="0"/>
                <a:cs typeface="Times New Roman" panose="02020603050405020304" pitchFamily="18" charset="0"/>
              </a:rPr>
              <a:t>C'était une bonne œuvre.</a:t>
            </a:r>
            <a:endParaRPr lang="en-US" sz="36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mj-lt"/>
              <a:buAutoNum type="arabicPeriod"/>
            </a:pPr>
            <a:r>
              <a:rPr lang="fr-FR" sz="3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C'était une œuvre incomprise et même étrange.</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mj-lt"/>
              <a:buAutoNum type="arabicPeriod"/>
            </a:pPr>
            <a:r>
              <a:rPr lang="fr-FR" sz="3600" dirty="0">
                <a:solidFill>
                  <a:srgbClr val="00FA00"/>
                </a:solidFill>
                <a:effectLst/>
                <a:latin typeface="Arial" panose="020B0604020202020204" pitchFamily="34" charset="0"/>
                <a:ea typeface="Calibri" panose="020F0502020204030204" pitchFamily="34" charset="0"/>
                <a:cs typeface="Times New Roman" panose="02020603050405020304" pitchFamily="18" charset="0"/>
              </a:rPr>
              <a:t>C'était une œuvre mémorable.</a:t>
            </a:r>
            <a:endParaRPr lang="en-US" sz="36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mj-lt"/>
              <a:buAutoNum type="arabicPeriod"/>
            </a:pPr>
            <a:r>
              <a:rPr lang="fr-FR" sz="3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C'était un acte d'adoration personnel.</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mj-lt"/>
              <a:buAutoNum type="arabicPeriod"/>
            </a:pPr>
            <a:r>
              <a:rPr lang="fr-FR" sz="3600" dirty="0">
                <a:solidFill>
                  <a:srgbClr val="00FA00"/>
                </a:solidFill>
                <a:effectLst/>
                <a:latin typeface="Arial" panose="020B0604020202020204" pitchFamily="34" charset="0"/>
                <a:ea typeface="Calibri" panose="020F0502020204030204" pitchFamily="34" charset="0"/>
                <a:cs typeface="Times New Roman" panose="02020603050405020304" pitchFamily="18" charset="0"/>
              </a:rPr>
              <a:t>C'était une œuvre pleine de sens qui comportait une dimension prophétique.</a:t>
            </a:r>
            <a:endParaRPr lang="en-US" sz="36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mj-lt"/>
              <a:buAutoNum type="arabicPeriod"/>
            </a:pPr>
            <a:r>
              <a:rPr lang="fr-FR" sz="3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C'était une œuvre faite dans un moment opportun et crucial par rapport à la crucifixion de Jésus.</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Autofit/>
          </a:bodyPr>
          <a:lstStyle/>
          <a:p>
            <a:pPr marL="0" marR="0" algn="just">
              <a:spcBef>
                <a:spcPts val="0"/>
              </a:spcBef>
              <a:spcAft>
                <a:spcPts val="600"/>
              </a:spcAft>
            </a:pPr>
            <a:r>
              <a:rPr lang="fr-FR" sz="4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Ce n'était pas Marie qui avait un problème, mais les gens autour d'elle.</a:t>
            </a:r>
            <a:endParaRPr lang="en-US"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4000" dirty="0">
                <a:solidFill>
                  <a:srgbClr val="00FA00"/>
                </a:solidFill>
                <a:effectLst/>
                <a:latin typeface="Arial" panose="020B0604020202020204" pitchFamily="34" charset="0"/>
                <a:ea typeface="Calibri" panose="020F0502020204030204" pitchFamily="34" charset="0"/>
                <a:cs typeface="Times New Roman" panose="02020603050405020304" pitchFamily="18" charset="0"/>
              </a:rPr>
              <a:t>En ce qui concerne votre dévotion à Dieu,</a:t>
            </a:r>
            <a:endParaRPr lang="en-US" sz="40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4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N'attendez pas que les autres vous motivent à témoigner votre reconnaissance à Dieu.</a:t>
            </a:r>
            <a:endParaRPr lang="en-US"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4000" dirty="0">
                <a:solidFill>
                  <a:srgbClr val="00FA00"/>
                </a:solidFill>
                <a:effectLst/>
                <a:latin typeface="Arial" panose="020B0604020202020204" pitchFamily="34" charset="0"/>
                <a:ea typeface="Calibri" panose="020F0502020204030204" pitchFamily="34" charset="0"/>
                <a:cs typeface="Times New Roman" panose="02020603050405020304" pitchFamily="18" charset="0"/>
              </a:rPr>
              <a:t>Ne formez pas un comité pour discuter de ce que Dieu a mis dans votre cœur de faire.</a:t>
            </a:r>
            <a:endParaRPr lang="en-US" sz="40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469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Autofit/>
          </a:bodyPr>
          <a:lstStyle/>
          <a:p>
            <a:pPr marL="342900" marR="0" lvl="0" indent="-342900" algn="just">
              <a:spcBef>
                <a:spcPts val="0"/>
              </a:spcBef>
              <a:spcAft>
                <a:spcPts val="600"/>
              </a:spcAft>
              <a:buFont typeface="Arial" panose="020B0604020202020204" pitchFamily="34" charset="0"/>
              <a:buChar char="•"/>
            </a:pPr>
            <a:r>
              <a:rPr lang="fr-FR" sz="5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D'autres penseront peut-être que votre sacrifice était inutile,</a:t>
            </a:r>
            <a:endParaRPr lang="en-US" sz="5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5400" dirty="0">
                <a:solidFill>
                  <a:srgbClr val="00FA00"/>
                </a:solidFill>
                <a:effectLst/>
                <a:latin typeface="Arial" panose="020B0604020202020204" pitchFamily="34" charset="0"/>
                <a:ea typeface="Calibri" panose="020F0502020204030204" pitchFamily="34" charset="0"/>
                <a:cs typeface="Times New Roman" panose="02020603050405020304" pitchFamily="18" charset="0"/>
              </a:rPr>
              <a:t>D'autres penseront peut-être que votre sacrifice était insignifiant, ou même inapproprié.</a:t>
            </a:r>
            <a:endParaRPr lang="en-US" sz="54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4712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Autofit/>
          </a:bodyPr>
          <a:lstStyle/>
          <a:p>
            <a:pPr marL="342900" marR="0" lvl="0" indent="-342900" algn="just">
              <a:spcBef>
                <a:spcPts val="0"/>
              </a:spcBef>
              <a:spcAft>
                <a:spcPts val="600"/>
              </a:spcAft>
              <a:buFont typeface="Arial" panose="020B0604020202020204" pitchFamily="34" charset="0"/>
              <a:buChar char="•"/>
            </a:pPr>
            <a:r>
              <a:rPr lang="fr-FR" sz="3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D'autres penseront peut-être que votre sacrifice était inutile,</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3600" dirty="0">
                <a:solidFill>
                  <a:srgbClr val="00FA00"/>
                </a:solidFill>
                <a:effectLst/>
                <a:latin typeface="Arial" panose="020B0604020202020204" pitchFamily="34" charset="0"/>
                <a:ea typeface="Calibri" panose="020F0502020204030204" pitchFamily="34" charset="0"/>
                <a:cs typeface="Times New Roman" panose="02020603050405020304" pitchFamily="18" charset="0"/>
              </a:rPr>
              <a:t>D'autres penseront peut-être que votre sacrifice était insignifiant, ou même inapproprié.</a:t>
            </a:r>
            <a:endParaRPr lang="en-US" sz="36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3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D'autres penseront peut-être que votre sacrifice était excessif.</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3600" dirty="0">
                <a:solidFill>
                  <a:srgbClr val="00FA00"/>
                </a:solidFill>
                <a:effectLst/>
                <a:latin typeface="Arial" panose="020B0604020202020204" pitchFamily="34" charset="0"/>
                <a:ea typeface="Calibri" panose="020F0502020204030204" pitchFamily="34" charset="0"/>
                <a:cs typeface="Times New Roman" panose="02020603050405020304" pitchFamily="18" charset="0"/>
              </a:rPr>
              <a:t>N'y prêtez pas attention.</a:t>
            </a:r>
            <a:endParaRPr lang="en-US" sz="36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3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L'onction du parfum de Marie était la seule que Jésus allait recevoir avant sa sépulture.</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8996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Autofit/>
          </a:bodyPr>
          <a:lstStyle/>
          <a:p>
            <a:pPr marL="342900" marR="0" lvl="0" indent="-342900" algn="just">
              <a:spcBef>
                <a:spcPts val="0"/>
              </a:spcBef>
              <a:spcAft>
                <a:spcPts val="600"/>
              </a:spcAft>
              <a:buFont typeface="Arial" panose="020B0604020202020204" pitchFamily="34" charset="0"/>
              <a:buChar char="•"/>
            </a:pPr>
            <a:r>
              <a:rPr lang="fr-FR" sz="4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D'autres penseront peut-être que votre sacrifice était excessif.</a:t>
            </a:r>
            <a:endParaRPr lang="en-US" sz="4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4800" dirty="0">
                <a:solidFill>
                  <a:srgbClr val="00FA00"/>
                </a:solidFill>
                <a:effectLst/>
                <a:latin typeface="Arial" panose="020B0604020202020204" pitchFamily="34" charset="0"/>
                <a:ea typeface="Calibri" panose="020F0502020204030204" pitchFamily="34" charset="0"/>
                <a:cs typeface="Times New Roman" panose="02020603050405020304" pitchFamily="18" charset="0"/>
              </a:rPr>
              <a:t>N'y prêtez pas attention.</a:t>
            </a:r>
            <a:endParaRPr lang="en-US" sz="48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Arial" panose="020B0604020202020204" pitchFamily="34" charset="0"/>
              <a:buChar char="•"/>
            </a:pPr>
            <a:r>
              <a:rPr lang="fr-FR" sz="4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L'onction du parfum de Marie était la seule que Jésus allait recevoir avant sa sépulture.</a:t>
            </a:r>
            <a:endParaRPr lang="en-US" sz="4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7770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pPr>
            <a:r>
              <a:rPr lang="en-US" sz="4000" b="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CONCLUSION</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pPr>
            <a:r>
              <a:rPr lang="fr-FR" sz="4000" b="1"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Jésus n'avait pas besoin d'autre sépulture que celle de Marie.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Elle a agi à temps.</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Le corps de Jésus ne s'est pas décomposé grâce à Marie.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 parfum de Marie tenait le corps du Maitre en bonne odeur tout au cours de la passion du Christ jusqu’au tombeau.</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9518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Une simple action peut avoir des conséquences et des enchaînements importants.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Un simple geste peut être plus significatif qu'on ne le pense quand on est animé par l’Esprit de Dieu.</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Même un verre d'eau offerte a un serviteur de Dieu est notée dans le trône de Dieu.</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Quel est le prix de votre sacrifice ?</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2743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Dieu sait faire la différence entre un sacrifice et un partage de notre superflu.</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Dieu n'aime pas les restes et les surplus.</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 aime ce qui vous est cher et primordial.</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Dieu aime ce qui vous a coûté cher.</a:t>
            </a:r>
          </a:p>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 veut la première place dans votre vie.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3318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buFont typeface="Arial" panose="020B0604020202020204" pitchFamily="34" charset="0"/>
              <a:buChar char="•"/>
            </a:pPr>
            <a:r>
              <a:rPr lang="fr-FR" sz="44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 veut la première partie de votre journée.</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4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Il veut la première part de votre argent.</a:t>
            </a:r>
            <a:endParaRPr lang="en-US" sz="4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4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 veut la meilleure place dans votre cœur.</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4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Il veut être votre meilleur ami</a:t>
            </a:r>
            <a:r>
              <a:rPr lang="fr-FR" sz="44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4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 veut la plus grande adoration.</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406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Dieu donnera de l'importance à votre geste d’amour, petit que soit.</a:t>
            </a:r>
          </a:p>
          <a:p>
            <a:pPr marL="342900" marR="0" lvl="0" indent="-342900" algn="just">
              <a:spcBef>
                <a:spcPts val="0"/>
              </a:spcBef>
              <a:buFont typeface="Arial" panose="020B0604020202020204" pitchFamily="34" charset="0"/>
              <a:buChar char="•"/>
            </a:pPr>
            <a:r>
              <a:rPr lang="fr-FR" sz="4000" dirty="0">
                <a:solidFill>
                  <a:srgbClr val="C00000"/>
                </a:solidFill>
                <a:latin typeface="Arial" panose="020B0604020202020204" pitchFamily="34" charset="0"/>
                <a:ea typeface="Calibri" panose="020F0502020204030204" pitchFamily="34" charset="0"/>
                <a:cs typeface="Times New Roman" panose="02020603050405020304" pitchFamily="18" charset="0"/>
              </a:rPr>
              <a:t>votre offrande sera enregistrée dans les annales de Dieu non seulement pour ce siècle-ci, mais pour toute l’éternité.</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Qu’il en soit ainsi pour vous, et que Dieu ajoute sa grâce à sa parole. </a:t>
            </a:r>
          </a:p>
          <a:p>
            <a:pPr marL="342900" marR="0" lvl="0" indent="-342900" algn="r">
              <a:spcBef>
                <a:spcPts val="0"/>
              </a:spcBef>
              <a:buFont typeface="Arial" panose="020B0604020202020204" pitchFamily="34" charset="0"/>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AMEN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7971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seul!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Jamais ne me laisse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set!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Je ne suis jamais tout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41559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14960</TotalTime>
  <Words>1657</Words>
  <Application>Microsoft Macintosh PowerPoint</Application>
  <PresentationFormat>On-screen Show (4:3)</PresentationFormat>
  <Paragraphs>125</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Arial Rounded MT Bold</vt:lpstr>
      <vt:lpstr>Calibri</vt:lpstr>
      <vt:lpstr>DIN Condensed</vt:lpstr>
      <vt:lpstr>Office Theme</vt:lpstr>
      <vt:lpstr>CHRIST THE ROCK CONGREGATION SUNDAY JANUARY 25TH 2026  Sermon by Pastor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Simeon</cp:lastModifiedBy>
  <cp:revision>30</cp:revision>
  <dcterms:created xsi:type="dcterms:W3CDTF">2020-08-22T16:53:36Z</dcterms:created>
  <dcterms:modified xsi:type="dcterms:W3CDTF">2026-01-21T17:16:23Z</dcterms:modified>
</cp:coreProperties>
</file>