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66" r:id="rId2"/>
    <p:sldId id="257" r:id="rId3"/>
    <p:sldId id="364" r:id="rId4"/>
    <p:sldId id="365" r:id="rId5"/>
    <p:sldId id="366" r:id="rId6"/>
    <p:sldId id="310" r:id="rId7"/>
    <p:sldId id="367" r:id="rId8"/>
    <p:sldId id="368" r:id="rId9"/>
    <p:sldId id="369" r:id="rId10"/>
    <p:sldId id="370" r:id="rId11"/>
    <p:sldId id="371" r:id="rId12"/>
    <p:sldId id="372" r:id="rId13"/>
    <p:sldId id="373" r:id="rId14"/>
    <p:sldId id="311" r:id="rId15"/>
    <p:sldId id="374" r:id="rId16"/>
    <p:sldId id="375" r:id="rId17"/>
    <p:sldId id="376" r:id="rId18"/>
    <p:sldId id="377" r:id="rId19"/>
    <p:sldId id="300" r:id="rId20"/>
    <p:sldId id="378" r:id="rId21"/>
    <p:sldId id="379" r:id="rId22"/>
    <p:sldId id="312" r:id="rId23"/>
    <p:sldId id="380" r:id="rId24"/>
    <p:sldId id="381" r:id="rId25"/>
    <p:sldId id="382" r:id="rId26"/>
    <p:sldId id="383" r:id="rId27"/>
    <p:sldId id="384" r:id="rId28"/>
    <p:sldId id="385" r:id="rId29"/>
    <p:sldId id="386" r:id="rId30"/>
    <p:sldId id="387" r:id="rId31"/>
    <p:sldId id="313" r:id="rId32"/>
    <p:sldId id="388" r:id="rId33"/>
    <p:sldId id="389" r:id="rId34"/>
    <p:sldId id="301" r:id="rId35"/>
    <p:sldId id="390" r:id="rId36"/>
    <p:sldId id="391" r:id="rId37"/>
    <p:sldId id="392" r:id="rId38"/>
    <p:sldId id="393" r:id="rId39"/>
    <p:sldId id="394" r:id="rId40"/>
    <p:sldId id="395" r:id="rId41"/>
    <p:sldId id="396" r:id="rId42"/>
    <p:sldId id="319" r:id="rId43"/>
    <p:sldId id="397" r:id="rId44"/>
    <p:sldId id="398" r:id="rId45"/>
    <p:sldId id="363" r:id="rId46"/>
    <p:sldId id="399" r:id="rId47"/>
    <p:sldId id="400" r:id="rId48"/>
    <p:sldId id="402" r:id="rId49"/>
    <p:sldId id="401" r:id="rId50"/>
    <p:sldId id="403"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5C2C04"/>
    <a:srgbClr val="1D188A"/>
    <a:srgbClr val="FF99CC"/>
    <a:srgbClr val="006600"/>
    <a:srgbClr val="AC8300"/>
    <a:srgbClr val="003300"/>
    <a:srgbClr val="36174D"/>
    <a:srgbClr val="552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704"/>
  </p:normalViewPr>
  <p:slideViewPr>
    <p:cSldViewPr>
      <p:cViewPr varScale="1">
        <p:scale>
          <a:sx n="90" d="100"/>
          <a:sy n="90" d="100"/>
        </p:scale>
        <p:origin x="1744" y="2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1/10/26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B214796-E883-48CC-A762-8154D418AD5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214796-E883-48CC-A762-8154D418AD5F}"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214796-E883-48CC-A762-8154D418AD5F}" type="datetimeFigureOut">
              <a:rPr lang="en-US" smtClean="0"/>
              <a:pPr/>
              <a:t>1/10/26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214796-E883-48CC-A762-8154D418AD5F}" type="datetimeFigureOut">
              <a:rPr lang="en-US" smtClean="0"/>
              <a:pPr/>
              <a:t>1/10/26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1/10/26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lumMod val="85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a:solidFill>
                  <a:schemeClr val="tx2">
                    <a:lumMod val="75000"/>
                  </a:schemeClr>
                </a:solidFill>
              </a:rPr>
              <a:t>CHRIST THE ROCK CONGREGATION</a:t>
            </a:r>
            <a:br>
              <a:rPr lang="en-US" b="1" dirty="0">
                <a:solidFill>
                  <a:schemeClr val="tx1"/>
                </a:solidFill>
              </a:rPr>
            </a:br>
            <a:r>
              <a:rPr lang="en-US" b="1" dirty="0">
                <a:solidFill>
                  <a:schemeClr val="tx1"/>
                </a:solidFill>
              </a:rPr>
              <a:t>SUNDAY JANUARY 11</a:t>
            </a:r>
            <a:r>
              <a:rPr lang="en-US" b="1" baseline="30000" dirty="0">
                <a:solidFill>
                  <a:schemeClr val="tx1"/>
                </a:solidFill>
              </a:rPr>
              <a:t>TH</a:t>
            </a:r>
            <a:r>
              <a:rPr lang="en-US" b="1" dirty="0">
                <a:solidFill>
                  <a:schemeClr val="tx1"/>
                </a:solidFill>
              </a:rPr>
              <a:t> 2026 </a:t>
            </a:r>
            <a:br>
              <a:rPr lang="en-US" b="1" dirty="0">
                <a:solidFill>
                  <a:schemeClr val="tx1"/>
                </a:solidFill>
              </a:rPr>
            </a:br>
            <a:r>
              <a:rPr lang="en-US" b="1" dirty="0">
                <a:solidFill>
                  <a:srgbClr val="C00000"/>
                </a:solidFill>
                <a:latin typeface="DIN Condensed" pitchFamily="2" charset="0"/>
              </a:rPr>
              <a:t>Sermon by Pastor Jean Claude Jean Baptiste</a:t>
            </a:r>
            <a:endParaRPr lang="en-US" dirty="0">
              <a:solidFill>
                <a:srgbClr val="C00000"/>
              </a:solidFill>
              <a:latin typeface="DIN Condensed" pitchFamily="2" charset="0"/>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5"/>
          </a:lnRef>
          <a:fillRef idx="2">
            <a:schemeClr val="accent5"/>
          </a:fillRef>
          <a:effectRef idx="1">
            <a:schemeClr val="accent5"/>
          </a:effectRef>
          <a:fontRef idx="minor">
            <a:schemeClr val="dk1"/>
          </a:fontRef>
        </p:style>
        <p:txBody>
          <a:bodyPr>
            <a:normAutofit/>
          </a:bodyPr>
          <a:lstStyle/>
          <a:p>
            <a:pPr marL="0" marR="0" algn="ctr">
              <a:spcBef>
                <a:spcPts val="600"/>
              </a:spcBef>
              <a:spcAft>
                <a:spcPts val="0"/>
              </a:spcAft>
            </a:pPr>
            <a:endParaRPr lang="fr-FR" sz="40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600"/>
              </a:spcBef>
              <a:spcAft>
                <a:spcPts val="0"/>
              </a:spcAft>
            </a:pPr>
            <a:r>
              <a:rPr lang="fr-FR" sz="48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QUAND LES VENTS DE LA CONFUSION S’AGITENT </a:t>
            </a:r>
          </a:p>
          <a:p>
            <a:pPr marL="0" marR="0" algn="ctr">
              <a:spcBef>
                <a:spcPts val="600"/>
              </a:spcBef>
              <a:spcAft>
                <a:spcPts val="0"/>
              </a:spcAft>
            </a:pPr>
            <a:r>
              <a:rPr lang="fr-FR" sz="48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DIEU PARLE</a:t>
            </a:r>
            <a:endParaRPr lang="en-US" sz="4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marL="0" marR="0" algn="just">
              <a:lnSpc>
                <a:spcPct val="150000"/>
              </a:lnSpc>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Lecture : </a:t>
            </a:r>
            <a:r>
              <a:rPr lang="fr-FR" sz="4400" b="1" kern="0" dirty="0" err="1">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 29 : 4-10</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lnSpc>
                <a:spcPct val="150000"/>
              </a:lnSpc>
              <a:spcBef>
                <a:spcPts val="600"/>
              </a:spcBef>
              <a:spcAft>
                <a:spcPts val="0"/>
              </a:spcAft>
            </a:pPr>
            <a:r>
              <a:rPr lang="fr-FR" sz="44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4 Ainsi parle l'Éternel des armées, le Dieu d'Israël, à tous les captifs que j'ai emmenés de Jérusalem à Babylone :</a:t>
            </a:r>
            <a:endParaRPr lang="en-US" sz="44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lnSpc>
                <a:spcPct val="150000"/>
              </a:lnSpc>
              <a:spcBef>
                <a:spcPts val="600"/>
              </a:spcBef>
              <a:spcAft>
                <a:spcPts val="0"/>
              </a:spcAft>
            </a:pPr>
            <a:r>
              <a:rPr lang="fr-FR" sz="4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5 Bâtissez des maisons, et habitez-les ; plantez des jardins, et mangez-en les</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600"/>
              </a:spcBef>
              <a:spcAft>
                <a:spcPts val="0"/>
              </a:spcAft>
            </a:pPr>
            <a:r>
              <a:rPr lang="fr-FR" sz="38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6 Prenez des femmes, et engendrez des fils et des filles ; prenez des femmes pour vos fils, et donnez des maris à vos filles, afin qu'elles enfantent des fils et des filles ; multipliez là où vous êtes, et ne diminuez pas.</a:t>
            </a:r>
            <a:endParaRPr lang="en-US" sz="38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7 Recherchez le bien de la ville où je vous ai menés en captivité, et priez l'Éternel en sa faveur, parce que votre bonheur dépend du sien.</a:t>
            </a:r>
            <a:endParaRPr lang="en-US"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464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40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8 ¶ Car ainsi parle l'Éternel des armées, le Dieu d’Israël : Ne vous laissez pas tromper par vos prophètes qui sont au milieu de vous, et par vos devins, n'écoutez pas vos songeurs dont vous provoquez les songes !</a:t>
            </a:r>
            <a:endParaRPr lang="en-US" sz="40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9 Car c'est le mensonge qu'ils vous prophétisent en mon nom. Je ne les ai point envoyés, dit l'Éternel.</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0358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5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10</a:t>
            </a:r>
            <a:r>
              <a:rPr lang="fr-FR" sz="54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 Mais voici ce que dit l’Éternel : Dès que soixante-dix ans seront écoulés pour Babylone, je me souviendrai de vous, et j'accomplirai à votre égard ma bonne parole, en vous ramenant dans ce lieu.</a:t>
            </a:r>
            <a:endParaRPr lang="en-US" sz="54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5270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THÈME : QUAND LES VENTS DE LA CONFUSION S’AGITENT, DIEU PARLE</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INTRODUCTION</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Quand les problèmes abondent, les prophéties sont nombreuses. Quand les choses vont mal tout le monde a une solution et chacun cherche à faire adopter sa propre vision en se faisant passer comme porte-parole de Dieu. </a:t>
            </a:r>
            <a:endParaRPr lang="en-US" sz="38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Dans les temps de grandes confusions Dieu parle mais souventes fois la parole de l’Éternel n’est pas aimée. </a:t>
            </a:r>
            <a:endParaRPr lang="en-US" sz="4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8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Les gens aiment entendre ce qui leur plaît ou ce qui va dans le sens de leurs prétendus intérêts. </a:t>
            </a:r>
          </a:p>
          <a:p>
            <a:pPr marL="0" marR="0" algn="just">
              <a:spcBef>
                <a:spcPts val="60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9518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Dieu ne fait rien sans révéler à ses serviteurs les prophètes. Quand les vents de la confusion s’agitent, Dieu parle. Mais qui veut écouter et prendre garde !</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 Jérémie un prophète extraordinaire choisi par l’Éternel.</a:t>
            </a:r>
            <a:endParaRPr lang="en-US" sz="44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Jérémie 2: 4-10</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786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600"/>
              </a:spcBef>
              <a:spcAft>
                <a:spcPts val="0"/>
              </a:spcAft>
            </a:pPr>
            <a:r>
              <a:rPr lang="fr-FR" sz="40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2:4 Écoutez la parole de l'Éternel, maison de Jacob, Et vous toutes, familles de la maison d'Israël!</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5 Ainsi parle l'Éternel: Quelle iniquité vos pères ont-ils trouvée en moi, Pour s'éloigner de moi, Et pour aller après des choses de néant et n'être eux-mêmes que néant?</a:t>
            </a:r>
            <a:endParaRPr lang="en-US" sz="40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4365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600"/>
              </a:spcBef>
              <a:spcAft>
                <a:spcPts val="0"/>
              </a:spcAft>
            </a:pPr>
            <a:r>
              <a:rPr lang="fr-FR" sz="42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6</a:t>
            </a:r>
            <a:r>
              <a:rPr lang="fr-FR" sz="42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Ils n'ont pas dit: Où est l'Éternel, Qui nous a fait monter du pays d'Égypte, Qui nous a conduits dans le désert, Dans une terre aride et pleine de fosses, Dans une terre où règnent la sécheresse et l'ombre de la mort, Dans une terre par où personne ne passe, Et où n'habite aucun homme?</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759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600"/>
              </a:spcBef>
              <a:spcAft>
                <a:spcPts val="0"/>
              </a:spcAft>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7</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Je vous ai fait venir dans un pays semblable à un verger, Pour que vous en mangiez les fruits et les meilleures productions; Mais vous êtes venus, et vous avez souillé mon pays, Et vous avez fait de mon héritage une abomination.</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5622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600"/>
              </a:spcBef>
              <a:spcAft>
                <a:spcPts val="0"/>
              </a:spcAft>
            </a:pPr>
            <a:r>
              <a:rPr lang="fr-FR" sz="48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8</a:t>
            </a:r>
            <a:r>
              <a:rPr lang="fr-FR" sz="4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Les sacrificateurs n'ont pas dit: Où est l'Éternel? Les dépositaires de la loi ne m'ont pas connu, Les pasteurs m'ont été infidèles, Les prophètes ont prophétisé par Baal, Et sont allés après ceux qui ne sont d'aucun secours.</a:t>
            </a:r>
            <a:endParaRPr lang="en-US" sz="4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9205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marR="0" algn="just">
              <a:spcBef>
                <a:spcPts val="600"/>
              </a:spcBef>
              <a:spcAft>
                <a:spcPts val="0"/>
              </a:spcAft>
            </a:pP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9 ¶ C'est pourquoi je veux encore contester avec vous, dit l'Éternel, Je veux contester avec les enfants de vos enfants.</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10 Passez aux îles de </a:t>
            </a:r>
            <a:r>
              <a:rPr lang="fr-FR" sz="4400" kern="0" dirty="0" err="1">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Kittim</a:t>
            </a: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 et regardez! Envoyez quelqu'un à </a:t>
            </a:r>
            <a:r>
              <a:rPr lang="fr-FR" sz="4400" kern="0" dirty="0" err="1">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Kédar</a:t>
            </a: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 observez bien, Et regardez s'il y a rien de semblable!</a:t>
            </a:r>
            <a:endParaRPr lang="en-US" sz="44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6350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L’appel ou le choix</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b ) Tentative de se distancer</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c ) L’assurance de la protection divine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2 - Le prophète est testé et calibré.</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600"/>
              </a:spcBef>
              <a:spcAft>
                <a:spcPts val="0"/>
              </a:spcAft>
            </a:pPr>
            <a:r>
              <a:rPr lang="fr-FR" sz="36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1:11 ¶ La parole de l'Éternel me fut adressée, en ces mots: Que vois-tu, Jérémie? Je répondis: Je vois une branche d'amandier.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12 Et l'Éternel me dit: Tu as bien vu; car je veille sur ma parole, pour l'exécuter.</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13 La parole de l'Éternel me fut adressée une seconde fois, en ces mots : Que vois-tu? Je répondis: Je vois une chaudière bouillante, du côté du septentrion.</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631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marR="0" algn="just">
              <a:spcBef>
                <a:spcPts val="600"/>
              </a:spcBef>
              <a:spcAft>
                <a:spcPts val="0"/>
              </a:spcAft>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14 Et l'Éternel me dit : C'est du septentrion que la calamité se répandra sur tous les habitants du pays.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15 Car voici, je vais appeler tous les peuples des royaumes du septentrion, dit l’Éternel ; ils viendront, et placeront chacun leur siège à l'entrée des portes de Jérusalem, contre ses murailles tout alentour, et contre toutes les villes de Juda.</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1108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16 Je prononcerai mes jugements contre eux, à cause de toute leur méchanceté, parce qu'ils m'ont abandonné et ont offert de l'encens à d'autres dieux, et parce qu'ils se sont prosternés devant l'ouvrage de leurs mains.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17 Et toi, ceins tes reins, lève-toi, et dis-leur tout ce que je t'ordonnerai. Ne tremble pas en leur présence, de peur que je ne te fasse trembler devant eux.</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8830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600"/>
              </a:spcBef>
              <a:spcAft>
                <a:spcPts val="0"/>
              </a:spcAft>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18 Voici, je t'établis en ce jour sur tout le pays comme une ville forte, une colonne de fer et un mur d'airain, contre les rois de Juda, contre ses chefs, contre ses sacrificateurs, et contre le peuple du pays.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19 Ils te feront la guerre, mais ils ne te vaincront pas; car je suis avec toi pour te délivrer, dit l'Éternel.</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4494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Révélation divine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b ) responsabilité prophétique</a:t>
            </a:r>
            <a:endParaRPr lang="en-US" sz="44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c ) Un mandat divin et l’assurance de la protection divine.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algn="just">
              <a:spcBef>
                <a:spcPts val="600"/>
              </a:spcBef>
            </a:pPr>
            <a:r>
              <a:rPr lang="fr-FR" sz="44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3 - La destruction de Jérusalem et de son temple prophétisé par Jérémie</a:t>
            </a:r>
            <a:r>
              <a:rPr lang="fr-FR" sz="4400"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fr-FR" sz="44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26 : 2-6 )</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44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0"/>
              </a:spcBef>
              <a:spcAft>
                <a:spcPts val="0"/>
              </a:spcAft>
            </a:pPr>
            <a:r>
              <a:rPr lang="fr-FR" sz="36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26:2 Ainsi parle l'Éternel: Tiens-toi dans le parvis de la maison de l'Éternel, et dis à ceux qui de toutes les villes de Juda viennent se prosterner dans la maison de l'Éternel toutes les paroles que je t'ordonne de leur dire; n'en retranche pas un mot.</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3 Peut-être écouteront-ils, et reviendront-ils chacun de leur mauvaise voie; alors je me repentirai du mal que j'avais pensé leur faire à cause de la méchanceté de leurs actions.</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1651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4 Tu leur diras: Ainsi parle l'Éternel: Si vous ne m'écoutez pas quand je vous ordonne de suivre ma loi que j'ai mise devant vous,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5 d'écouter les paroles de mes serviteurs, les prophètes, que je vous envoie, que je vous ai envoyés dès le matin, et que vous n'avez pas écoutés,</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6 alors je traiterai cette maison comme Silo, et je ferai de cette ville un objet de malédiction pour toutes les nations de la terre.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8639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lnSpc>
                <a:spcPct val="200000"/>
              </a:lnSpc>
              <a:spcBef>
                <a:spcPts val="600"/>
              </a:spcBef>
              <a:spcAft>
                <a:spcPts val="0"/>
              </a:spcAft>
              <a:buNone/>
            </a:pPr>
            <a:r>
              <a:rPr lang="fr-FR" sz="40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menace de mort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lnSpc>
                <a:spcPct val="200000"/>
              </a:lnSpc>
              <a:spcBef>
                <a:spcPts val="600"/>
              </a:spcBef>
              <a:spcAft>
                <a:spcPts val="0"/>
              </a:spcAft>
              <a:buNone/>
            </a:pPr>
            <a:r>
              <a:rPr lang="fr-FR" sz="40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b ) Jérémie traduit en justice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lnSpc>
                <a:spcPct val="200000"/>
              </a:lnSpc>
              <a:spcBef>
                <a:spcPts val="600"/>
              </a:spcBef>
              <a:spcAft>
                <a:spcPts val="0"/>
              </a:spcAft>
              <a:buNone/>
            </a:pPr>
            <a:r>
              <a:rPr lang="fr-FR" sz="40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c ) Jérémie défend son ministère.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lnSpc>
                <a:spcPct val="200000"/>
              </a:lnSpc>
              <a:spcBef>
                <a:spcPts val="600"/>
              </a:spcBef>
              <a:spcAft>
                <a:spcPts val="0"/>
              </a:spcAft>
              <a:buNone/>
            </a:pPr>
            <a:r>
              <a:rPr lang="fr-FR" sz="40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d ) Dieu ne permit pas que Jérémie soit lynché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000" b="1"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4- Jérémie conseille la soumission au Roi de Babylone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Jérémie 27</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a ) La nécessité de se plier sous la volonté de Dieu</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b ) Toute coalition contre Babylone ne réussira pas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c ) Dieu a décidé de l'élever pour un temps ‘pour une raison bien déterminée .</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7931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 ) Jérémie entre directement en conflit avec le faux prophète Hanania. </a:t>
            </a:r>
          </a:p>
          <a:p>
            <a:pPr marL="0" marR="0" indent="0" algn="just">
              <a:spcBef>
                <a:spcPts val="600"/>
              </a:spcBef>
              <a:spcAft>
                <a:spcPts val="0"/>
              </a:spcAft>
              <a:buNone/>
            </a:pPr>
            <a:r>
              <a:rPr lang="fr-FR" sz="4000" kern="0" dirty="0" err="1">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 28 :4-11,14-17 </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28:4 Et je ferai revenir dans ce lieu, dit l'Éternel, </a:t>
            </a:r>
            <a:r>
              <a:rPr lang="fr-FR" sz="40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Jeconia</a:t>
            </a: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fils de </a:t>
            </a:r>
            <a:r>
              <a:rPr lang="fr-FR" sz="40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Jojakim</a:t>
            </a: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roi de Juda, et tous les captifs de Juda, qui sont allés à Babylone; car je briserai le joug du roi de Babylone.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8401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5 Jérémie, le prophète, répondit à Hanania, le prophète, en présence des sacrificateurs et de tout le peuple qui se tenaient dans la maison de l'Éternel.</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36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6 Jérémie, le prophète, dit: Amen! que l'Éternel fasse ainsi! que l'Éternel accomplisse les paroles que tu as prophétisées, et qu'il fasse revenir de Babylone en ce lieu les ustensiles de la maison de l'Éternel et tous les captifs!</a:t>
            </a:r>
            <a:endParaRPr lang="en-US" sz="36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7866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7 Seulement écoute cette parole que je prononce à tes oreilles et aux oreilles de tout le peuple: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8 Les prophètes qui ont paru avant moi et avant toi, dès les temps anciens, ont prophétisé contre des pays puissants et de grands royaumes la guerre, le malheur et la peste;</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7735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Autofit/>
          </a:bodyPr>
          <a:lstStyle/>
          <a:p>
            <a:pPr marL="0" marR="0" indent="0" algn="just">
              <a:spcBef>
                <a:spcPts val="600"/>
              </a:spcBef>
              <a:spcAft>
                <a:spcPts val="0"/>
              </a:spcAft>
              <a:buNone/>
            </a:pPr>
            <a:r>
              <a:rPr lang="fr-FR" sz="42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9 mais si un prophète prophétise la paix, c'est par l'accomplissement de ce qu'il prophétise qu'il sera reconnu comme véritablement envoyé par l'Éternel.</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2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10 ¶ Alors Hanania, le prophète, enleva le joug de dessus le cou de Jérémie, le prophète, et il le brisa.</a:t>
            </a:r>
            <a:endParaRPr lang="en-US" sz="42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2946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4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11</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Et Hanania dit en présence de tout le peuple: Ainsi parle l'Éternel: C'est ainsi que, dans deux années, je briserai de dessus le cou de toutes les nations le joug de </a:t>
            </a:r>
            <a:r>
              <a:rPr lang="fr-FR" sz="44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Nebucadnetsar</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roi de Babylone. Et Jérémie, le prophète, s'en alla.</a:t>
            </a:r>
          </a:p>
        </p:txBody>
      </p:sp>
    </p:spTree>
    <p:extLst>
      <p:ext uri="{BB962C8B-B14F-4D97-AF65-F5344CB8AC3E}">
        <p14:creationId xmlns:p14="http://schemas.microsoft.com/office/powerpoint/2010/main" val="4158492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Autofit/>
          </a:bodyPr>
          <a:lstStyle/>
          <a:p>
            <a:pPr marL="0" marR="0" indent="0" algn="just">
              <a:spcBef>
                <a:spcPts val="600"/>
              </a:spcBef>
              <a:spcAft>
                <a:spcPts val="0"/>
              </a:spcAft>
              <a:buNone/>
            </a:pPr>
            <a:r>
              <a:rPr lang="fr-FR" sz="44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28:14-17 </a:t>
            </a:r>
            <a:r>
              <a:rPr lang="fr-FR" sz="44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Car ainsi parle l'Éternel des armées, le Dieu d'Israël: Je mets un joug de fer sur le cou de toutes ces nations, pour qu'elles soient asservies à </a:t>
            </a:r>
            <a:r>
              <a:rPr lang="fr-FR" sz="4400" kern="0" dirty="0" err="1">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Nebucadnetsar</a:t>
            </a:r>
            <a:r>
              <a:rPr lang="fr-FR" sz="44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 roi de Babylone, et elles lui seront asservies; je lui donne aussi les animaux des champs.</a:t>
            </a:r>
          </a:p>
        </p:txBody>
      </p:sp>
    </p:spTree>
    <p:extLst>
      <p:ext uri="{BB962C8B-B14F-4D97-AF65-F5344CB8AC3E}">
        <p14:creationId xmlns:p14="http://schemas.microsoft.com/office/powerpoint/2010/main" val="2399510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15 Et Jérémie, le prophète, dit à Hanania, le prophète: Écoute, Hanania! L'Éternel ne t'a point envoyé, et tu inspires à ce peuple une fausse confiance.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36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16 C'est pourquoi ainsi parle l'Éternel: Voici, je te chasse de la terre; tu mourras cette année; car tes paroles sont une révolte contre l'Éternel.</a:t>
            </a:r>
            <a:endParaRPr lang="en-US" sz="36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17 Et Hanania, le prophète, mourut cette année-là, dans le septième mois.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4472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A00"/>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600"/>
              </a:spcBef>
              <a:spcAft>
                <a:spcPts val="0"/>
              </a:spcAft>
            </a:pPr>
            <a:r>
              <a:rPr lang="fr-FR" sz="4000" b="1"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5-  Dieu parle, mais qui veut écouter</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Dans les temps de grandes calamités, de crise Dieu nous suscite des guides. Des leaders pour éclairer notre chemin étant eux-mêmes guidés et éclairés par Dieu.</a:t>
            </a:r>
            <a:endParaRPr lang="en-US"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b ) trop souvent nous voulons entendre des choses qui nous font plaisir , mais qui ne mènent ni au succès, ni à la paix</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A00"/>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c ) Nous fabriquons nos propres prophètes et faisons notre propre volonté. </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d ) les faux prophètes  sont populaires et les vrais prophètes traqués, ignorés, persécutés.</a:t>
            </a:r>
            <a:endParaRPr lang="en-US" sz="3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 ) Le peuple que nous sommes appelés à mener pour Dieu est souvent un peuple ombrageux, changeant et retors.</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1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1919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A00"/>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600"/>
              </a:spcBef>
              <a:spcAft>
                <a:spcPts val="0"/>
              </a:spcAft>
            </a:pPr>
            <a:r>
              <a:rPr lang="fr-FR" sz="3800" b="1"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6 - La Parole de Dieu confié à ses vrais prophètes est la seule valable</a:t>
            </a:r>
            <a:endParaRPr lang="en-US" sz="3800" b="1"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Dieu fait choix des hommes extraordinaires pour conseiller son peuple en temps de crise.</a:t>
            </a:r>
            <a:endParaRPr lang="en-US" sz="3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Nous ne comprenons pas toujours le plan de Dieu mais nous pouvons être sûrs que nous sommes sur le bon chemin, et que nos pas sont bien assurés.</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1728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marR="0" algn="just">
              <a:spcBef>
                <a:spcPts val="600"/>
              </a:spcBef>
              <a:spcAft>
                <a:spcPts val="0"/>
              </a:spcAft>
            </a:pPr>
            <a:r>
              <a:rPr lang="fr-FR" sz="4000" b="1"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7_  La lettre de Jérémie aux captifs de Juda </a:t>
            </a:r>
            <a:endParaRPr lang="en-US" sz="4000" b="1"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err="1">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 29 : 4-14</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err="1">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Jer</a:t>
            </a:r>
            <a:r>
              <a:rPr lang="fr-FR" sz="40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 29:4 Ainsi parle l'Éternel des armées, le Dieu d'Israël, à tous les captifs que j'ai emmenés de Jérusalem à Babylone:</a:t>
            </a:r>
            <a:endParaRPr lang="en-US" sz="40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5 Bâtissez des maisons, et habitez-les; plantez des jardins, et mangez-en les fruits.</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8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6 Prenez des femmes, et engendrez des fils et des filles; prenez des femmes pour vos fils, et donnez des maris à vos filles, afin qu'elles enfantent des fils et des filles; multipliez là où vous êtes, et ne diminuez pas.</a:t>
            </a:r>
            <a:endParaRPr lang="en-US" sz="3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7 Recherchez le bien de la ville où je vous ai menés en captivité, et priez l'Éternel en sa faveur, parce que votre bonheur dépend du sien.</a:t>
            </a:r>
            <a:endParaRPr lang="en-US"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8072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marR="0" algn="just">
              <a:spcBef>
                <a:spcPts val="600"/>
              </a:spcBef>
              <a:spcAft>
                <a:spcPts val="0"/>
              </a:spcAft>
            </a:pPr>
            <a:r>
              <a:rPr lang="fr-FR" sz="40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8 ¶ Car ainsi parle l'Éternel des armées, le Dieu d'Israël: Ne vous laissez pas tromper par vos prophètes qui sont au milieu de vous, et par vos devins, n'écoutez pas vos songeurs dont vous provoquez les songes!</a:t>
            </a:r>
            <a:endParaRPr lang="en-US" sz="40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9 Car c'est le mensonge qu'ils vous prophétisent en mon nom. Je ne les ai point envoyés, dit l'Éternel.</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6588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8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10 Mais voici ce que dit l'Éternel: Dès que soixante-dix ans seront écoulés pour Babylone, je me souviendrai de vous, et j'accomplirai à votre égard ma bonne parole, en vous ramenant dans ce lieu.</a:t>
            </a:r>
            <a:endParaRPr lang="en-US" sz="3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11 Car je connais les projets que j'ai formés sur vous, dit l'Éternel, projets de paix et non de malheur, afin de vous donner un avenir et de l'espérance.</a:t>
            </a:r>
            <a:endParaRPr lang="en-US"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5360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8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12 Vous m'invoquerez, et vous partirez; vous me prierez, et je vous exaucerai.</a:t>
            </a:r>
            <a:endParaRPr lang="en-US" sz="4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13 Vous me chercherez, et vous me trouverez, si vous me cherchez de tout votre cœur.</a:t>
            </a:r>
          </a:p>
        </p:txBody>
      </p:sp>
    </p:spTree>
    <p:extLst>
      <p:ext uri="{BB962C8B-B14F-4D97-AF65-F5344CB8AC3E}">
        <p14:creationId xmlns:p14="http://schemas.microsoft.com/office/powerpoint/2010/main" val="3757452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6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14 Je me laisserai trouver par vous, dit l'Éternel, et je ramènerai vos captifs; je vous rassemblerai de toutes les nations et de tous les lieux où je vous ai chassés, dit l'Éternel, et je vous ramènerai dans le lieu d'où je vous ai fait aller en captivité.</a:t>
            </a:r>
            <a:endParaRPr lang="en-US" sz="36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Symbol" pitchFamily="2" charset="2"/>
              <a:buChar char=""/>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Hanania avait prédit que Juda connaîtra deux année de captivité.  C’était faux. </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62124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600"/>
              </a:spcBef>
              <a:spcAft>
                <a:spcPts val="0"/>
              </a:spcAft>
              <a:buFont typeface="Symbol" pitchFamily="2" charset="2"/>
              <a:buChar char=""/>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La captivité de Juda était voulue par Dieu, elle était une conséquence directe de sa conduite coupable envers Dieu.</a:t>
            </a:r>
            <a:endParaRPr lang="en-US" sz="44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Symbol" pitchFamily="2" charset="2"/>
              <a:buChar char=""/>
            </a:pPr>
            <a:r>
              <a:rPr lang="fr-FR" sz="4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Deux années de captivité ne suffiraient pas pour réformer la mentalité d’un peuple égaré, rebelle et confus.</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5174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600"/>
              </a:spcBef>
              <a:spcAft>
                <a:spcPts val="0"/>
              </a:spcAft>
              <a:buFont typeface="Symbol" pitchFamily="2" charset="2"/>
              <a:buChar char=""/>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La prescription de Dieu c’est soixante-dix ans, entre temps, plantez et récoltez, croissez, multipliez. Conduisez-vous bien sur votre terre d’exil, faites-la votre pays d’adoption.</a:t>
            </a:r>
            <a:endParaRPr lang="en-US" sz="44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Symbol" pitchFamily="2" charset="2"/>
              <a:buChar char=""/>
            </a:pPr>
            <a:r>
              <a:rPr lang="fr-FR" sz="4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Mes projets pour vous n’ont pas changé. Vous êtes toujours dans mes plans.</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9452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3">
            <a:schemeClr val="lt1"/>
          </a:lnRef>
          <a:fillRef idx="1">
            <a:schemeClr val="dk1"/>
          </a:fillRef>
          <a:effectRef idx="1">
            <a:schemeClr val="dk1"/>
          </a:effectRef>
          <a:fontRef idx="minor">
            <a:schemeClr val="lt1"/>
          </a:fontRef>
        </p:style>
        <p:txBody>
          <a:bodyPr>
            <a:normAutofit/>
          </a:bodyPr>
          <a:lstStyle/>
          <a:p>
            <a:pPr marL="0" marR="0" algn="just">
              <a:spcBef>
                <a:spcPts val="0"/>
              </a:spcBef>
              <a:spcAft>
                <a:spcPts val="0"/>
              </a:spcAft>
            </a:pPr>
            <a:r>
              <a:rPr lang="fr-FR" sz="3800" b="1"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Conclusion</a:t>
            </a:r>
            <a:r>
              <a:rPr lang="fr-FR" sz="38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 – </a:t>
            </a:r>
            <a:endParaRPr lang="en-US" sz="38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Dieu est là dans les moments les plus noirs de notre existence terrestre. </a:t>
            </a:r>
            <a:endParaRPr lang="en-US" sz="38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Il nous parle dans les circonstances difficiles ou nous ne voyons pas clairement la route à suivre. Il ne nous traite pas selon nos péchés. </a:t>
            </a:r>
            <a:endParaRPr lang="en-US" sz="38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il ne nous punit pas selon nos iniquités</a:t>
            </a:r>
            <a:endParaRPr lang="en-US" sz="38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0"/>
              </a:spcBef>
              <a:spcAft>
                <a:spcPts val="0"/>
              </a:spcAft>
              <a:buFont typeface="Symbol" pitchFamily="2" charset="2"/>
              <a:buChar char=""/>
            </a:pPr>
            <a:r>
              <a:rPr lang="fr-FR" sz="44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Dieu nous tend la main dans les détresses que nous avons nous mêmes causées. </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Il a pour nous un plan de salut malgré les virages et les détours que nous avons empruntés. Il nous châtie puisqu’il nous aime. </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4050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0"/>
              </a:spcBef>
              <a:spcAft>
                <a:spcPts val="0"/>
              </a:spcAft>
              <a:buFont typeface="Symbol" pitchFamily="2" charset="2"/>
              <a:buChar char=""/>
            </a:pPr>
            <a:r>
              <a:rPr lang="fr-FR" sz="44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Ce qu’il veut ce n’est pas notre échec, ou notre destruction mais notre reformation et la vie abondante.</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Quand les vents de la confusion s'agitent, cherchez Dieu et sa parole. Il vous guidera sûrement. </a:t>
            </a:r>
          </a:p>
          <a:p>
            <a:pPr marL="342900" marR="0" lvl="0" indent="-342900" algn="r">
              <a:spcBef>
                <a:spcPts val="0"/>
              </a:spcBef>
              <a:spcAft>
                <a:spcPts val="0"/>
              </a:spcAft>
              <a:buFont typeface="Symbol" pitchFamily="2" charset="2"/>
              <a:buChar char=""/>
            </a:pPr>
            <a:r>
              <a:rPr lang="fr-FR" sz="44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AMEN!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697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indent="0" algn="ctr">
              <a:spcBef>
                <a:spcPts val="0"/>
              </a:spcBef>
              <a:spcAft>
                <a:spcPts val="0"/>
              </a:spcAft>
              <a:buNone/>
            </a:pPr>
            <a:r>
              <a:rPr lang="fr-FR" sz="2000" b="1" u="sng"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121 Fr </a:t>
            </a:r>
            <a:r>
              <a:rPr lang="fr-FR" sz="2000" b="1" u="sng" kern="100" dirty="0" err="1">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Cht</a:t>
            </a:r>
            <a:r>
              <a:rPr lang="fr-FR" sz="2000" b="1" u="sng"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 Esp :	Ne Crains Rien Je T’aime</a:t>
            </a:r>
            <a:endParaRPr lang="en-US" sz="20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20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1.</a:t>
            </a:r>
            <a:endParaRPr lang="en-US" sz="20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Ne crains rien, je t'aime!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Je suis avec toi!</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Promesse suprême,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Qui soutient ma foi.</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La sombre vallée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N'a plus de terreur;</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L'âme consolée,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Je marche avec mon Sauveur.</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seul!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Jamais ne me laisse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set!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Je ne suis jamais tout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945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2.</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L'aube matinière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Ne luit qu'aux beaux jours,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Jésus, ma lumière,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M'éclaire toujours!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Quand je perds de vue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L'astre radieux,</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A travers la nue,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Jésus me montre les cieux!</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0810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seul!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Jamais ne me laisse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set!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Je ne suis jamais tout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88285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3.</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Les dangers accourent,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Subtils, inconnus: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De près, us m'entourent,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Plus près est Jésus,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Qui, dans le voyage,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Me redit: « C'est moi!</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Ne crains rien, courage!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Je suis toujours avec toi.»</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5387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seul!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Jamais ne me laisse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set!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Je ne suis jamais tout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4155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12526</TotalTime>
  <Words>2744</Words>
  <Application>Microsoft Macintosh PowerPoint</Application>
  <PresentationFormat>On-screen Show (4:3)</PresentationFormat>
  <Paragraphs>153</Paragraphs>
  <Slides>50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Arial Rounded MT Bold</vt:lpstr>
      <vt:lpstr>Calibri</vt:lpstr>
      <vt:lpstr>DIN Condensed</vt:lpstr>
      <vt:lpstr>Symbol</vt:lpstr>
      <vt:lpstr>Office Theme</vt:lpstr>
      <vt:lpstr>CHRIST THE ROCK CONGREGATION SUNDAY JANUARY 11TH 2026  Sermon by Pastor Jean Claude Jean Baptiste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Simeon</cp:lastModifiedBy>
  <cp:revision>25</cp:revision>
  <dcterms:created xsi:type="dcterms:W3CDTF">2020-08-22T16:53:36Z</dcterms:created>
  <dcterms:modified xsi:type="dcterms:W3CDTF">2026-01-10T21:21:29Z</dcterms:modified>
</cp:coreProperties>
</file>