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66" r:id="rId2"/>
    <p:sldId id="257" r:id="rId3"/>
    <p:sldId id="406" r:id="rId4"/>
    <p:sldId id="407" r:id="rId5"/>
    <p:sldId id="364" r:id="rId6"/>
    <p:sldId id="408" r:id="rId7"/>
    <p:sldId id="409" r:id="rId8"/>
    <p:sldId id="410" r:id="rId9"/>
    <p:sldId id="411" r:id="rId10"/>
    <p:sldId id="367" r:id="rId11"/>
    <p:sldId id="412" r:id="rId12"/>
    <p:sldId id="413" r:id="rId13"/>
    <p:sldId id="405" r:id="rId14"/>
    <p:sldId id="414" r:id="rId15"/>
    <p:sldId id="368" r:id="rId16"/>
    <p:sldId id="415" r:id="rId17"/>
    <p:sldId id="416" r:id="rId18"/>
    <p:sldId id="369" r:id="rId19"/>
    <p:sldId id="417" r:id="rId20"/>
    <p:sldId id="370" r:id="rId21"/>
    <p:sldId id="418" r:id="rId22"/>
    <p:sldId id="419" r:id="rId23"/>
    <p:sldId id="420" r:id="rId24"/>
    <p:sldId id="421" r:id="rId25"/>
    <p:sldId id="422" r:id="rId26"/>
    <p:sldId id="426" r:id="rId27"/>
    <p:sldId id="427" r:id="rId28"/>
    <p:sldId id="371" r:id="rId29"/>
    <p:sldId id="428" r:id="rId30"/>
    <p:sldId id="429" r:id="rId31"/>
    <p:sldId id="372" r:id="rId32"/>
    <p:sldId id="430" r:id="rId33"/>
    <p:sldId id="431" r:id="rId34"/>
    <p:sldId id="432" r:id="rId35"/>
    <p:sldId id="433" r:id="rId36"/>
    <p:sldId id="373" r:id="rId37"/>
    <p:sldId id="435" r:id="rId38"/>
    <p:sldId id="436" r:id="rId39"/>
    <p:sldId id="437" r:id="rId40"/>
    <p:sldId id="434" r:id="rId41"/>
    <p:sldId id="438" r:id="rId42"/>
    <p:sldId id="439"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FA00"/>
    <a:srgbClr val="5C2C04"/>
    <a:srgbClr val="1D188A"/>
    <a:srgbClr val="FF99CC"/>
    <a:srgbClr val="006600"/>
    <a:srgbClr val="AC8300"/>
    <a:srgbClr val="003300"/>
    <a:srgbClr val="36174D"/>
    <a:srgbClr val="5525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553"/>
  </p:normalViewPr>
  <p:slideViewPr>
    <p:cSldViewPr>
      <p:cViewPr varScale="1">
        <p:scale>
          <a:sx n="153" d="100"/>
          <a:sy n="153" d="100"/>
        </p:scale>
        <p:origin x="2464" y="1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3C8A98-96FB-4DDD-A5A8-2C80E89327C6}" type="datetimeFigureOut">
              <a:rPr lang="en-US" smtClean="0"/>
              <a:pPr/>
              <a:t>1/15/26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D2AD66-D737-4503-B968-E2AEB03177D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B214796-E883-48CC-A762-8154D418AD5F}" type="datetimeFigureOut">
              <a:rPr lang="en-US" smtClean="0"/>
              <a:pPr/>
              <a:t>1/15/26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B214796-E883-48CC-A762-8154D418AD5F}" type="datetimeFigureOut">
              <a:rPr lang="en-US" smtClean="0"/>
              <a:pPr/>
              <a:t>1/15/26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B214796-E883-48CC-A762-8154D418AD5F}" type="datetimeFigureOut">
              <a:rPr lang="en-US" smtClean="0"/>
              <a:pPr/>
              <a:t>1/15/26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B214796-E883-48CC-A762-8154D418AD5F}" type="datetimeFigureOut">
              <a:rPr lang="en-US" smtClean="0"/>
              <a:pPr/>
              <a:t>1/15/26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B214796-E883-48CC-A762-8154D418AD5F}" type="datetimeFigureOut">
              <a:rPr lang="en-US" smtClean="0"/>
              <a:pPr/>
              <a:t>1/15/26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B214796-E883-48CC-A762-8154D418AD5F}" type="datetimeFigureOut">
              <a:rPr lang="en-US" smtClean="0"/>
              <a:pPr/>
              <a:t>1/15/26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214796-E883-48CC-A762-8154D418AD5F}" type="datetimeFigureOut">
              <a:rPr lang="en-US" smtClean="0"/>
              <a:pPr/>
              <a:t>1/15/26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1/15/26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1/15/26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B214796-E883-48CC-A762-8154D418AD5F}" type="datetimeFigureOut">
              <a:rPr lang="en-US" smtClean="0"/>
              <a:pPr/>
              <a:t>1/15/26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B214796-E883-48CC-A762-8154D418AD5F}" type="datetimeFigureOut">
              <a:rPr lang="en-US" smtClean="0"/>
              <a:pPr/>
              <a:t>1/15/26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214796-E883-48CC-A762-8154D418AD5F}" type="datetimeFigureOut">
              <a:rPr lang="en-US" smtClean="0"/>
              <a:pPr/>
              <a:t>1/15/26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7139AD-4975-4341-9F4D-1FF9F106752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rgbClr val="FFFF00"/>
          </a:solidFill>
          <a:ln>
            <a:solidFill>
              <a:srgbClr val="FFFF00"/>
            </a:solidFill>
          </a:ln>
        </p:spPr>
        <p:style>
          <a:lnRef idx="1">
            <a:schemeClr val="accent1"/>
          </a:lnRef>
          <a:fillRef idx="2">
            <a:schemeClr val="accent1"/>
          </a:fillRef>
          <a:effectRef idx="1">
            <a:schemeClr val="accent1"/>
          </a:effectRef>
          <a:fontRef idx="minor">
            <a:schemeClr val="dk1"/>
          </a:fontRef>
        </p:style>
        <p:txBody>
          <a:bodyPr>
            <a:normAutofit/>
          </a:bodyPr>
          <a:lstStyle/>
          <a:p>
            <a:r>
              <a:rPr lang="en-US" b="1" dirty="0">
                <a:solidFill>
                  <a:schemeClr val="tx2">
                    <a:lumMod val="75000"/>
                  </a:schemeClr>
                </a:solidFill>
              </a:rPr>
              <a:t>CHRIST THE ROCK CONGREGATION</a:t>
            </a:r>
            <a:br>
              <a:rPr lang="en-US" b="1" dirty="0">
                <a:solidFill>
                  <a:schemeClr val="tx1"/>
                </a:solidFill>
              </a:rPr>
            </a:br>
            <a:r>
              <a:rPr lang="en-US" b="1" dirty="0">
                <a:solidFill>
                  <a:schemeClr val="tx1"/>
                </a:solidFill>
              </a:rPr>
              <a:t>SUNDAY JANUARY 18</a:t>
            </a:r>
            <a:r>
              <a:rPr lang="en-US" b="1" baseline="30000" dirty="0">
                <a:solidFill>
                  <a:schemeClr val="tx1"/>
                </a:solidFill>
              </a:rPr>
              <a:t>TH</a:t>
            </a:r>
            <a:r>
              <a:rPr lang="en-US" b="1" dirty="0">
                <a:solidFill>
                  <a:schemeClr val="tx1"/>
                </a:solidFill>
              </a:rPr>
              <a:t> 2026 </a:t>
            </a:r>
            <a:br>
              <a:rPr lang="en-US" b="1" dirty="0">
                <a:solidFill>
                  <a:schemeClr val="tx1"/>
                </a:solidFill>
              </a:rPr>
            </a:br>
            <a:r>
              <a:rPr lang="en-US" b="1" dirty="0">
                <a:solidFill>
                  <a:srgbClr val="C00000"/>
                </a:solidFill>
                <a:latin typeface="DIN Condensed" pitchFamily="2" charset="0"/>
              </a:rPr>
              <a:t>Sermon by Pastor Marc E Simeon</a:t>
            </a:r>
            <a:endParaRPr lang="en-US" dirty="0">
              <a:solidFill>
                <a:srgbClr val="C00000"/>
              </a:solidFill>
              <a:latin typeface="DIN Condensed" pitchFamily="2" charset="0"/>
            </a:endParaRPr>
          </a:p>
        </p:txBody>
      </p:sp>
      <p:sp>
        <p:nvSpPr>
          <p:cNvPr id="3" name="Subtitle 2"/>
          <p:cNvSpPr>
            <a:spLocks noGrp="1"/>
          </p:cNvSpPr>
          <p:nvPr>
            <p:ph type="subTitle" idx="1"/>
          </p:nvPr>
        </p:nvSpPr>
        <p:spPr>
          <a:xfrm>
            <a:off x="0" y="2743200"/>
            <a:ext cx="9144000" cy="41148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marL="0" marR="0" algn="ctr">
              <a:spcBef>
                <a:spcPts val="600"/>
              </a:spcBef>
              <a:spcAft>
                <a:spcPts val="0"/>
              </a:spcAft>
            </a:pPr>
            <a:r>
              <a:rPr lang="fr-FR" sz="3600" b="1" kern="0" dirty="0">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rPr>
              <a:t>AUJOURD’HUI EST LE JOUR DU SALUT</a:t>
            </a:r>
            <a:endParaRPr lang="en-US" sz="3600" b="1"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600"/>
              </a:spcBef>
              <a:spcAft>
                <a:spcPts val="0"/>
              </a:spcAft>
            </a:pPr>
            <a:endParaRPr lang="fr-FR" sz="3600" b="1" kern="0" dirty="0">
              <a:solidFill>
                <a:srgbClr val="282828"/>
              </a:solidFill>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spcBef>
                <a:spcPts val="600"/>
              </a:spcBef>
              <a:spcAft>
                <a:spcPts val="0"/>
              </a:spcAft>
            </a:pPr>
            <a:r>
              <a:rPr lang="fr-FR" sz="3600" b="1" kern="0" dirty="0">
                <a:solidFill>
                  <a:srgbClr val="282828"/>
                </a:solidFill>
                <a:effectLst/>
                <a:latin typeface="Arial" panose="020B0604020202020204" pitchFamily="34" charset="0"/>
                <a:ea typeface="Times New Roman" panose="02020603050405020304" pitchFamily="18" charset="0"/>
                <a:cs typeface="Times New Roman" panose="02020603050405020304" pitchFamily="18" charset="0"/>
              </a:rPr>
              <a:t>Actes 17:30</a:t>
            </a:r>
            <a:r>
              <a:rPr lang="fr-FR" sz="3600" kern="0" dirty="0">
                <a:solidFill>
                  <a:srgbClr val="282828"/>
                </a:solidFill>
                <a:effectLst/>
                <a:latin typeface="Arial" panose="020B0604020202020204" pitchFamily="34" charset="0"/>
                <a:ea typeface="Times New Roman" panose="02020603050405020304" pitchFamily="18" charset="0"/>
                <a:cs typeface="Times New Roman" panose="02020603050405020304" pitchFamily="18" charset="0"/>
              </a:rPr>
              <a:t> Dieu, sans tenir compte des temps d’ignorance, annonce maintenant à tous les hommes, en tous lieux, qu’ils aient à se repentir,</a:t>
            </a:r>
            <a:endParaRPr lang="en-US" sz="3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600"/>
              </a:spcBef>
              <a:spcAft>
                <a:spcPts val="0"/>
              </a:spcAft>
            </a:pPr>
            <a:endParaRPr lang="fr-FR" sz="4000" kern="0" dirty="0">
              <a:solidFill>
                <a:srgbClr val="222222"/>
              </a:solidFill>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marL="0" marR="0" algn="just">
              <a:spcBef>
                <a:spcPts val="0"/>
              </a:spcBef>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fr-FR" sz="4000" b="1" kern="0" dirty="0">
                <a:solidFill>
                  <a:srgbClr val="C00000"/>
                </a:solidFill>
                <a:effectLst/>
                <a:latin typeface="Arial Rounded MT Bold" panose="020F0704030504030204" pitchFamily="34" charset="77"/>
                <a:ea typeface="Times New Roman" panose="02020603050405020304" pitchFamily="18" charset="0"/>
                <a:cs typeface="Times New Roman" panose="02020603050405020304" pitchFamily="18" charset="0"/>
              </a:rPr>
              <a:t>CONTEXTE</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fr-FR" sz="4000" kern="0" dirty="0">
                <a:solidFill>
                  <a:srgbClr val="1F1F1F"/>
                </a:solidFill>
                <a:effectLst/>
                <a:latin typeface="Arial Rounded MT Bold" panose="020F0704030504030204" pitchFamily="34" charset="77"/>
                <a:ea typeface="Times New Roman" panose="02020603050405020304" pitchFamily="18" charset="0"/>
                <a:cs typeface="Times New Roman" panose="02020603050405020304" pitchFamily="18" charset="0"/>
              </a:rPr>
              <a:t>Deuxième voyage missionnaire de Paul avec un nouveau compagnon du nom de Silas.</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fr-FR" sz="4000" kern="0" dirty="0">
                <a:solidFill>
                  <a:srgbClr val="C00000"/>
                </a:solidFill>
                <a:effectLst/>
                <a:latin typeface="Arial Rounded MT Bold" panose="020F0704030504030204" pitchFamily="34" charset="77"/>
                <a:ea typeface="Times New Roman" panose="02020603050405020304" pitchFamily="18" charset="0"/>
                <a:cs typeface="Times New Roman" panose="02020603050405020304" pitchFamily="18" charset="0"/>
              </a:rPr>
              <a:t>Ce voyage fut très éprouvant et périlleux.</a:t>
            </a:r>
            <a:endParaRPr lang="en-US"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fr-FR" sz="4000" kern="0" dirty="0">
                <a:solidFill>
                  <a:srgbClr val="1F1F1F"/>
                </a:solidFill>
                <a:effectLst/>
                <a:latin typeface="Arial Rounded MT Bold" panose="020F0704030504030204" pitchFamily="34" charset="77"/>
                <a:ea typeface="Times New Roman" panose="02020603050405020304" pitchFamily="18" charset="0"/>
                <a:cs typeface="Times New Roman" panose="02020603050405020304" pitchFamily="18" charset="0"/>
              </a:rPr>
              <a:t>Paul avait eu l’occasion de répandre l'Évangile dans de nombreux nouveaux territoires, notamment en Europe.</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marL="342900" marR="0" lvl="0" indent="-342900" algn="just">
              <a:spcBef>
                <a:spcPts val="0"/>
              </a:spcBef>
              <a:spcAft>
                <a:spcPts val="0"/>
              </a:spcAft>
              <a:buFont typeface="Symbol" pitchFamily="2" charset="2"/>
              <a:buChar cha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fr-FR" sz="4400" kern="0" dirty="0">
                <a:solidFill>
                  <a:srgbClr val="1F1F1F"/>
                </a:solidFill>
                <a:effectLst/>
                <a:latin typeface="Arial" panose="020B0604020202020204" pitchFamily="34" charset="0"/>
                <a:ea typeface="Times New Roman" panose="02020603050405020304" pitchFamily="18" charset="0"/>
                <a:cs typeface="Times New Roman" panose="02020603050405020304" pitchFamily="18" charset="0"/>
              </a:rPr>
              <a:t>Paul et son équipe subirent de grandes persécutions de la part des Juifs lorsqu'ils arrivèrent à Thessalonique.</a:t>
            </a:r>
            <a:endParaRPr lang="en-US" sz="4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fr-FR" sz="4400" kern="0" dirty="0">
                <a:solidFill>
                  <a:srgbClr val="C00000"/>
                </a:solidFill>
                <a:effectLst/>
                <a:latin typeface="Arial" panose="020B0604020202020204" pitchFamily="34" charset="0"/>
                <a:ea typeface="Times New Roman" panose="02020603050405020304" pitchFamily="18" charset="0"/>
                <a:cs typeface="Times New Roman" panose="02020603050405020304" pitchFamily="18" charset="0"/>
              </a:rPr>
              <a:t>Dans le chapitre 17 des Actes des Apôtres, le diable utilisa des personnes religieuses pour entraver la propagation de l'Évangile.</a:t>
            </a:r>
            <a:endParaRPr lang="en-US" sz="4400"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418821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marL="342900" marR="0" lvl="0" indent="-342900" algn="just">
              <a:spcBef>
                <a:spcPts val="0"/>
              </a:spcBef>
              <a:spcAft>
                <a:spcPts val="0"/>
              </a:spcAft>
              <a:buFont typeface="Symbol" pitchFamily="2" charset="2"/>
              <a:buChar cha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fr-FR" sz="4400" kern="0" dirty="0">
                <a:solidFill>
                  <a:srgbClr val="1F1F1F"/>
                </a:solidFill>
                <a:effectLst/>
                <a:latin typeface="Arial" panose="020B0604020202020204" pitchFamily="34" charset="0"/>
                <a:ea typeface="Times New Roman" panose="02020603050405020304" pitchFamily="18" charset="0"/>
                <a:cs typeface="Times New Roman" panose="02020603050405020304" pitchFamily="18" charset="0"/>
              </a:rPr>
              <a:t>Paul fut chassé de Thessalonique et se rendit à Bérée, puis à Athènes.</a:t>
            </a:r>
            <a:endParaRPr lang="en-US" sz="4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fr-FR" sz="4400" kern="0" dirty="0">
                <a:solidFill>
                  <a:srgbClr val="C00000"/>
                </a:solidFill>
                <a:effectLst/>
                <a:latin typeface="Arial" panose="020B0604020202020204" pitchFamily="34" charset="0"/>
                <a:ea typeface="Times New Roman" panose="02020603050405020304" pitchFamily="18" charset="0"/>
                <a:cs typeface="Times New Roman" panose="02020603050405020304" pitchFamily="18" charset="0"/>
              </a:rPr>
              <a:t>À Athènes, les habitants étaient plus cultivés et plus ouverts à l'écoute de l'Évangile.</a:t>
            </a:r>
            <a:endParaRPr lang="en-US" sz="4400"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fr-FR" sz="4400" kern="0" dirty="0">
                <a:solidFill>
                  <a:srgbClr val="1F1F1F"/>
                </a:solidFill>
                <a:effectLst/>
                <a:latin typeface="Arial" panose="020B0604020202020204" pitchFamily="34" charset="0"/>
                <a:ea typeface="Times New Roman" panose="02020603050405020304" pitchFamily="18" charset="0"/>
                <a:cs typeface="Times New Roman" panose="02020603050405020304" pitchFamily="18" charset="0"/>
              </a:rPr>
              <a:t>Les Athéniens invitèrent Paul à revenir le lendemain pour leur expliquer plus en détail cette nouvelle doctrine.</a:t>
            </a:r>
            <a:endParaRPr lang="en-US" sz="4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075211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Autofit/>
          </a:bodyPr>
          <a:lstStyle/>
          <a:p>
            <a:pPr marL="0" marR="0" algn="just">
              <a:spcBef>
                <a:spcPts val="600"/>
              </a:spcBef>
              <a:spcAft>
                <a:spcPts val="0"/>
              </a:spcAft>
            </a:pPr>
            <a:r>
              <a:rPr lang="fr-FR" sz="3600" kern="0" dirty="0">
                <a:solidFill>
                  <a:srgbClr val="00FA00"/>
                </a:solidFill>
                <a:effectLst/>
                <a:latin typeface="Arial" panose="020B0604020202020204" pitchFamily="34" charset="0"/>
                <a:ea typeface="Times New Roman" panose="02020603050405020304" pitchFamily="18" charset="0"/>
                <a:cs typeface="Times New Roman" panose="02020603050405020304" pitchFamily="18" charset="0"/>
              </a:rPr>
              <a:t>ACTES 17: 22-31</a:t>
            </a:r>
            <a:endParaRPr lang="en-US" sz="3600" kern="100" dirty="0">
              <a:solidFill>
                <a:srgbClr val="00FA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600"/>
              </a:spcBef>
              <a:spcAft>
                <a:spcPts val="0"/>
              </a:spcAft>
            </a:pPr>
            <a:r>
              <a:rPr lang="fr-FR" sz="3600" kern="0" dirty="0" err="1">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Ac</a:t>
            </a:r>
            <a:r>
              <a:rPr lang="fr-FR" sz="36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17:22 ¶ Paul, debout au milieu de l’Aréopage, dit: </a:t>
            </a:r>
            <a:r>
              <a:rPr lang="fr-FR" sz="3600" b="1" u="sng"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Hommes Athéniens</a:t>
            </a:r>
            <a:r>
              <a:rPr lang="fr-FR" sz="36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je vous trouve à tous égards </a:t>
            </a:r>
            <a:r>
              <a:rPr lang="fr-FR" sz="3600" b="1" u="sng"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extrêmement religieux</a:t>
            </a:r>
            <a:r>
              <a:rPr lang="fr-FR" sz="36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a:t>
            </a:r>
            <a:endParaRPr lang="en-US" sz="36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600"/>
              </a:spcBef>
              <a:spcAft>
                <a:spcPts val="0"/>
              </a:spcAft>
            </a:pPr>
            <a:r>
              <a:rPr lang="fr-FR" sz="36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a:t>
            </a:r>
            <a:r>
              <a:rPr lang="fr-FR" sz="3600" kern="0" dirty="0">
                <a:solidFill>
                  <a:srgbClr val="00FA00"/>
                </a:solidFill>
                <a:effectLst/>
                <a:latin typeface="Arial" panose="020B0604020202020204" pitchFamily="34" charset="0"/>
                <a:ea typeface="Times New Roman" panose="02020603050405020304" pitchFamily="18" charset="0"/>
                <a:cs typeface="Times New Roman" panose="02020603050405020304" pitchFamily="18" charset="0"/>
              </a:rPr>
              <a:t>23 Car, en parcourant votre ville et en considérant les objets de votre dévotion, j’ai même découvert un autel avec cette inscription:</a:t>
            </a:r>
            <a:r>
              <a:rPr lang="fr-FR" sz="36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a:t>
            </a:r>
            <a:r>
              <a:rPr lang="fr-FR" sz="3600" b="1" u="sng"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A un dieu inconnu</a:t>
            </a:r>
            <a:r>
              <a:rPr lang="fr-FR" sz="36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a:t>
            </a:r>
            <a:r>
              <a:rPr lang="fr-FR" sz="3600" kern="0" dirty="0">
                <a:solidFill>
                  <a:srgbClr val="00FA00"/>
                </a:solidFill>
                <a:effectLst/>
                <a:latin typeface="Arial" panose="020B0604020202020204" pitchFamily="34" charset="0"/>
                <a:ea typeface="Times New Roman" panose="02020603050405020304" pitchFamily="18" charset="0"/>
                <a:cs typeface="Times New Roman" panose="02020603050405020304" pitchFamily="18" charset="0"/>
              </a:rPr>
              <a:t>Ce que vous révérez sans le connaître, c’est ce que je vous annonce.</a:t>
            </a:r>
            <a:endParaRPr lang="en-US" sz="3600" kern="100" dirty="0">
              <a:solidFill>
                <a:srgbClr val="00FA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600"/>
              </a:spcBef>
              <a:spcAft>
                <a:spcPts val="0"/>
              </a:spcAft>
            </a:pPr>
            <a:endParaRPr lang="en-US" sz="1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294646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Autofit/>
          </a:bodyPr>
          <a:lstStyle/>
          <a:p>
            <a:pPr marL="0" marR="0" algn="just">
              <a:spcBef>
                <a:spcPts val="600"/>
              </a:spcBef>
              <a:spcAft>
                <a:spcPts val="0"/>
              </a:spcAft>
            </a:pPr>
            <a:r>
              <a:rPr lang="fr-FR" sz="42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24 Le Dieu qui a fait le monde et tout ce qui s’y trouve, étant le Seigneur du ciel et de la terre, n’habite point dans des temples faits de main d’homme;</a:t>
            </a:r>
            <a:endParaRPr lang="en-US" sz="42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600"/>
              </a:spcBef>
              <a:spcAft>
                <a:spcPts val="0"/>
              </a:spcAft>
            </a:pPr>
            <a:r>
              <a:rPr lang="fr-FR" sz="4200" kern="0" dirty="0">
                <a:solidFill>
                  <a:srgbClr val="00FA00"/>
                </a:solidFill>
                <a:effectLst/>
                <a:latin typeface="Arial" panose="020B0604020202020204" pitchFamily="34" charset="0"/>
                <a:ea typeface="Times New Roman" panose="02020603050405020304" pitchFamily="18" charset="0"/>
                <a:cs typeface="Times New Roman" panose="02020603050405020304" pitchFamily="18" charset="0"/>
              </a:rPr>
              <a:t> 25 il n’est point servi par des mains humaines, comme s’il avait besoin de quoi que ce soit, lui qui donne à tous la vie, la respiration, et toutes choses.</a:t>
            </a:r>
            <a:endParaRPr lang="en-US" sz="4200" kern="100" dirty="0">
              <a:solidFill>
                <a:srgbClr val="00FA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600"/>
              </a:spcBef>
              <a:spcAft>
                <a:spcPts val="0"/>
              </a:spcAft>
            </a:pPr>
            <a:r>
              <a:rPr lang="fr-FR" sz="36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US" sz="36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63288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Autofit/>
          </a:bodyPr>
          <a:lstStyle/>
          <a:p>
            <a:pPr marL="0" marR="0" algn="just">
              <a:spcBef>
                <a:spcPts val="600"/>
              </a:spcBef>
              <a:spcAft>
                <a:spcPts val="0"/>
              </a:spcAft>
            </a:pPr>
            <a:r>
              <a:rPr lang="fr-FR" sz="44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26 Il a fait que tous les hommes, sortis d’un seul sang, habitassent sur toute la surface de la terre, ayant déterminé la durée des temps et les bornes de leur demeure;</a:t>
            </a:r>
            <a:endParaRPr lang="en-US" sz="4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600"/>
              </a:spcBef>
              <a:spcAft>
                <a:spcPts val="0"/>
              </a:spcAft>
            </a:pPr>
            <a:r>
              <a:rPr lang="fr-FR" sz="4400" kern="0" dirty="0">
                <a:solidFill>
                  <a:srgbClr val="00FA00"/>
                </a:solidFill>
                <a:effectLst/>
                <a:latin typeface="Arial" panose="020B0604020202020204" pitchFamily="34" charset="0"/>
                <a:ea typeface="Times New Roman" panose="02020603050405020304" pitchFamily="18" charset="0"/>
                <a:cs typeface="Times New Roman" panose="02020603050405020304" pitchFamily="18" charset="0"/>
              </a:rPr>
              <a:t> 27 il a voulu qu’ils cherchassent le Seigneur, et qu’ils s’efforçassent de le trouver en tâtonnant, bien qu’il ne soit pas loin de chacun de nous,</a:t>
            </a:r>
            <a:endParaRPr lang="en-US" sz="4400" kern="100" dirty="0">
              <a:solidFill>
                <a:srgbClr val="00FA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220365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Autofit/>
          </a:bodyPr>
          <a:lstStyle/>
          <a:p>
            <a:pPr marL="0" marR="0" algn="just">
              <a:spcBef>
                <a:spcPts val="600"/>
              </a:spcBef>
              <a:spcAft>
                <a:spcPts val="0"/>
              </a:spcAft>
            </a:pPr>
            <a:r>
              <a:rPr lang="fr-FR" sz="42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28 car en lui nous avons la vie, le mouvement, et l’être. C’est ce qu’ont dit aussi quelques-uns de vos poètes: De lui nous sommes la race…</a:t>
            </a:r>
            <a:endParaRPr lang="en-US" sz="42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600"/>
              </a:spcBef>
              <a:spcAft>
                <a:spcPts val="0"/>
              </a:spcAft>
            </a:pPr>
            <a:r>
              <a:rPr lang="fr-FR" sz="4200" kern="0" dirty="0">
                <a:solidFill>
                  <a:srgbClr val="00FA00"/>
                </a:solidFill>
                <a:effectLst/>
                <a:latin typeface="Arial" panose="020B0604020202020204" pitchFamily="34" charset="0"/>
                <a:ea typeface="Times New Roman" panose="02020603050405020304" pitchFamily="18" charset="0"/>
                <a:cs typeface="Times New Roman" panose="02020603050405020304" pitchFamily="18" charset="0"/>
              </a:rPr>
              <a:t> 29 Ainsi donc, étant la race de Dieu, nous ne devons pas croire que la divinité soit semblable à de l’or, à de l’argent, ou à de la pierre, sculptés par l’art et l’industrie de l’homme.</a:t>
            </a:r>
            <a:endParaRPr lang="en-US" sz="4200" kern="100" dirty="0">
              <a:solidFill>
                <a:srgbClr val="00FA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904597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Autofit/>
          </a:bodyPr>
          <a:lstStyle/>
          <a:p>
            <a:pPr marL="0" marR="0" algn="just">
              <a:spcBef>
                <a:spcPts val="600"/>
              </a:spcBef>
              <a:spcAft>
                <a:spcPts val="0"/>
              </a:spcAft>
            </a:pPr>
            <a:r>
              <a:rPr lang="fr-FR" sz="44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30 Dieu, sans tenir compte des temps d’ignorance, annonce maintenant à tous les hommes, en tous lieux, qu’ils aient à se repentir,</a:t>
            </a:r>
            <a:endParaRPr lang="en-US" sz="4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600"/>
              </a:spcBef>
              <a:spcAft>
                <a:spcPts val="0"/>
              </a:spcAft>
            </a:pPr>
            <a:r>
              <a:rPr lang="fr-FR" sz="4400" kern="0" dirty="0">
                <a:solidFill>
                  <a:srgbClr val="00FA00"/>
                </a:solidFill>
                <a:effectLst/>
                <a:latin typeface="Arial" panose="020B0604020202020204" pitchFamily="34" charset="0"/>
                <a:ea typeface="Times New Roman" panose="02020603050405020304" pitchFamily="18" charset="0"/>
                <a:cs typeface="Times New Roman" panose="02020603050405020304" pitchFamily="18" charset="0"/>
              </a:rPr>
              <a:t> 31 parce qu’il a fixé un jour où il jugera le monde selon la justice, par l’homme qu’il a désigné, ce dont il a donné à tous une preuve certaine en le ressuscitant des morts…</a:t>
            </a:r>
            <a:endParaRPr lang="en-US" sz="4400" kern="100" dirty="0">
              <a:solidFill>
                <a:srgbClr val="00FA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631620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a:bodyPr>
          <a:lstStyle/>
          <a:p>
            <a:pPr marL="0" marR="0" algn="just">
              <a:spcBef>
                <a:spcPts val="0"/>
              </a:spcBef>
              <a:spcAft>
                <a:spcPts val="0"/>
              </a:spcAft>
            </a:pPr>
            <a:r>
              <a:rPr lang="fr-FR" sz="4400" kern="100" dirty="0">
                <a:solidFill>
                  <a:srgbClr val="1F1F1F"/>
                </a:solidFill>
                <a:effectLst/>
                <a:latin typeface="Arial Rounded MT Bold" panose="020F0704030504030204" pitchFamily="34" charset="77"/>
                <a:ea typeface="Calibri" panose="020F0502020204030204" pitchFamily="34" charset="0"/>
                <a:cs typeface="Times New Roman" panose="02020603050405020304" pitchFamily="18" charset="0"/>
              </a:rPr>
              <a:t>Tous les chrétiens rencontrent des difficultés lorsqu'ils tentent d'évangéliser des personnes qui sont différentes d'eux.</a:t>
            </a:r>
            <a:endParaRPr lang="en-US" sz="44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0"/>
              </a:spcBef>
              <a:spcAft>
                <a:spcPts val="0"/>
              </a:spcAft>
            </a:pPr>
            <a:r>
              <a:rPr lang="fr-FR" sz="44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rPr>
              <a:t>Ces obstacles peuvent être liés à la race ou à la nationalité, aux croyances ou aux convictions, ou encore aux différences culturelles.</a:t>
            </a:r>
            <a:endParaRPr lang="en-US" sz="44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895187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a:bodyPr>
          <a:lstStyle/>
          <a:p>
            <a:pPr marL="0" marR="0" algn="just">
              <a:spcBef>
                <a:spcPts val="0"/>
              </a:spcBef>
              <a:spcAft>
                <a:spcPts val="0"/>
              </a:spcAft>
            </a:pPr>
            <a:r>
              <a:rPr lang="fr-FR" sz="4400" kern="100" dirty="0">
                <a:solidFill>
                  <a:srgbClr val="1F1F1F"/>
                </a:solidFill>
                <a:effectLst/>
                <a:latin typeface="Arial Rounded MT Bold" panose="020F0704030504030204" pitchFamily="34" charset="77"/>
                <a:ea typeface="Calibri" panose="020F0502020204030204" pitchFamily="34" charset="0"/>
                <a:cs typeface="Times New Roman" panose="02020603050405020304" pitchFamily="18" charset="0"/>
              </a:rPr>
              <a:t>Puisque Dieu a choisi de sauver le monde par la folie de la prédication de l'Évangile, nous autres chrétiens, devons toujours être prêts à établir des liens avec tous les hommes afin de leur communiquer la bonne nouvelle du salut.</a:t>
            </a:r>
            <a:endParaRPr lang="en-US" sz="44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39546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a:bodyPr>
          <a:lstStyle/>
          <a:p>
            <a:pPr marL="0" marR="0" algn="just">
              <a:spcBef>
                <a:spcPts val="0"/>
              </a:spcBef>
              <a:spcAft>
                <a:spcPts val="0"/>
              </a:spcAft>
            </a:pPr>
            <a:r>
              <a:rPr lang="fr-FR" sz="4000" kern="100" dirty="0">
                <a:solidFill>
                  <a:srgbClr val="1F1F1F"/>
                </a:solidFill>
                <a:effectLst/>
                <a:latin typeface="Arial Rounded MT Bold" panose="020F0704030504030204" pitchFamily="34" charset="77"/>
                <a:ea typeface="Calibri" panose="020F0502020204030204" pitchFamily="34" charset="0"/>
                <a:cs typeface="Times New Roman" panose="02020603050405020304" pitchFamily="18" charset="0"/>
              </a:rPr>
              <a:t>Aujourd'hui, nous allons méditer sur l'œuvre d'un évangéliste pionnier nommé Paul et nous inspirer de ses méthodes.</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0"/>
              </a:spcBef>
              <a:spcAft>
                <a:spcPts val="0"/>
              </a:spcAft>
            </a:pPr>
            <a:r>
              <a:rPr lang="fr-FR" sz="40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rPr>
              <a:t>Paul fut l'un des plus grands évangélistes que la terre n’ait jamais connus.</a:t>
            </a:r>
            <a:endParaRPr lang="en-US" sz="40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0"/>
              </a:spcBef>
              <a:spcAft>
                <a:spcPts val="0"/>
              </a:spcAft>
            </a:pPr>
            <a:r>
              <a:rPr lang="fr-FR" sz="4000" kern="100" dirty="0">
                <a:solidFill>
                  <a:srgbClr val="1F1F1F"/>
                </a:solidFill>
                <a:effectLst/>
                <a:latin typeface="Arial Rounded MT Bold" panose="020F0704030504030204" pitchFamily="34" charset="77"/>
                <a:ea typeface="Calibri" panose="020F0502020204030204" pitchFamily="34" charset="0"/>
                <a:cs typeface="Times New Roman" panose="02020603050405020304" pitchFamily="18" charset="0"/>
              </a:rPr>
              <a:t>Paul révèle ses secrets pour une évangélisation réussie dans 1 Corinthiens 9:19-22.</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747153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0" marR="0" algn="just">
              <a:spcBef>
                <a:spcPts val="600"/>
              </a:spcBef>
              <a:spcAft>
                <a:spcPts val="0"/>
              </a:spcAft>
            </a:pPr>
            <a:r>
              <a:rPr lang="fr-FR" sz="3600" kern="0" dirty="0">
                <a:solidFill>
                  <a:srgbClr val="0000FF"/>
                </a:solidFill>
                <a:effectLst/>
                <a:latin typeface="Arial Rounded MT Bold" panose="020F0704030504030204" pitchFamily="34" charset="77"/>
                <a:ea typeface="Times New Roman" panose="02020603050405020304" pitchFamily="18" charset="0"/>
                <a:cs typeface="Times New Roman" panose="02020603050405020304" pitchFamily="18" charset="0"/>
              </a:rPr>
              <a:t>1Corinthiens 9:19-22</a:t>
            </a:r>
            <a:endParaRPr lang="en-US" sz="36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3600" kern="0" dirty="0">
                <a:solidFill>
                  <a:srgbClr val="282828"/>
                </a:solidFill>
                <a:effectLst/>
                <a:latin typeface="Arial Rounded MT Bold" panose="020F0704030504030204" pitchFamily="34" charset="77"/>
                <a:ea typeface="Times New Roman" panose="02020603050405020304" pitchFamily="18" charset="0"/>
                <a:cs typeface="Times New Roman" panose="02020603050405020304" pitchFamily="18" charset="0"/>
              </a:rPr>
              <a:t>19 ¶ Car, bien que je sois libre à l’égard de tous, je me suis rendu le serviteur de tous, afin de gagner le plus grand nombre.</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3600" kern="0" dirty="0">
                <a:solidFill>
                  <a:srgbClr val="0000FF"/>
                </a:solidFill>
                <a:effectLst/>
                <a:latin typeface="Arial Rounded MT Bold" panose="020F0704030504030204" pitchFamily="34" charset="77"/>
                <a:ea typeface="Times New Roman" panose="02020603050405020304" pitchFamily="18" charset="0"/>
                <a:cs typeface="Times New Roman" panose="02020603050405020304" pitchFamily="18" charset="0"/>
              </a:rPr>
              <a:t> 20 Avec les Juifs, j’ai été comme Juif, afin de gagner les Juifs; avec ceux qui sont sous la loi, comme sous la loi (quoique je ne sois pas moi-même sous la loi), afin de gagner ceux qui sont sous la loi;</a:t>
            </a:r>
            <a:endParaRPr lang="en-US" sz="36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just">
              <a:spcBef>
                <a:spcPts val="600"/>
              </a:spcBef>
              <a:spcAft>
                <a:spcPts val="0"/>
              </a:spcAft>
              <a:buNone/>
            </a:pPr>
            <a:endParaRPr lang="en-US" sz="18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128805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marL="0" marR="0" algn="just">
              <a:spcBef>
                <a:spcPts val="600"/>
              </a:spcBef>
              <a:spcAft>
                <a:spcPts val="0"/>
              </a:spcAft>
            </a:pPr>
            <a:r>
              <a:rPr lang="fr-FR" sz="4400" kern="0" dirty="0">
                <a:solidFill>
                  <a:srgbClr val="282828"/>
                </a:solidFill>
                <a:effectLst/>
                <a:latin typeface="Arial Rounded MT Bold" panose="020F0704030504030204" pitchFamily="34" charset="77"/>
                <a:ea typeface="Times New Roman" panose="02020603050405020304" pitchFamily="18" charset="0"/>
                <a:cs typeface="Times New Roman" panose="02020603050405020304" pitchFamily="18" charset="0"/>
              </a:rPr>
              <a:t> 21 avec ceux qui sont sans loi, comme sans loi (quoique je ne sois point sans la loi de Dieu, étant sous la loi de Christ), afin de gagner ceux qui sont sans loi.</a:t>
            </a:r>
            <a:endParaRPr lang="en-US" sz="44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4400" kern="0" dirty="0">
                <a:solidFill>
                  <a:srgbClr val="0000FF"/>
                </a:solidFill>
                <a:effectLst/>
                <a:latin typeface="Arial Rounded MT Bold" panose="020F0704030504030204" pitchFamily="34" charset="77"/>
                <a:ea typeface="Times New Roman" panose="02020603050405020304" pitchFamily="18" charset="0"/>
                <a:cs typeface="Times New Roman" panose="02020603050405020304" pitchFamily="18" charset="0"/>
              </a:rPr>
              <a:t> 22 J’ai été faible avec les faibles, afin de gagner les faibles. Je me suis fait tout à tous, afin d’en sauver de toute manière quelques-uns.</a:t>
            </a:r>
            <a:endParaRPr lang="en-US" sz="44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endParaRPr lang="en-US" sz="18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571240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342900" marR="0" lvl="0" indent="-342900" algn="just">
              <a:spcBef>
                <a:spcPts val="0"/>
              </a:spcBef>
              <a:spcAft>
                <a:spcPts val="0"/>
              </a:spcAft>
              <a:buFont typeface="Symbol" pitchFamily="2" charset="2"/>
              <a:buChar char=""/>
            </a:pPr>
            <a:r>
              <a:rPr lang="fr-FR" sz="4400" kern="1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Paul n'avait aucune difficulté à adapter le contenu de son message à son auditoire.</a:t>
            </a:r>
            <a:endParaRPr lang="en-US" sz="4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400"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Qu'il s'agisse d'un esclave, Paul savait comment communiquer avec lui.</a:t>
            </a:r>
            <a:endParaRPr lang="en-US" sz="44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400" kern="1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Qu'il s'agisse d'une femme, Paul savait comment communiquer avec elle.</a:t>
            </a:r>
            <a:endParaRPr lang="en-US" sz="4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47865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342900" marR="0" lvl="0" indent="-342900" algn="just">
              <a:spcBef>
                <a:spcPts val="0"/>
              </a:spcBef>
              <a:spcAft>
                <a:spcPts val="0"/>
              </a:spcAft>
              <a:buFont typeface="Symbol" pitchFamily="2" charset="2"/>
              <a:buChar char=""/>
            </a:pPr>
            <a:r>
              <a:rPr lang="fr-FR" sz="4200" kern="1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Qu'il s'agisse d'une personne instruite ou raffinée, Paul savait comment communiquer avec elle.</a:t>
            </a:r>
            <a:endParaRPr lang="en-US" sz="4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200"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Qu'il s'agisse d'une personne religieuse ou pieuse, Paul savait comment communiquer avec elle.</a:t>
            </a:r>
            <a:endParaRPr lang="en-US" sz="42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200" kern="1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Qu'il s'agisse d'une personne barbare ou incivilisée, Paul savait comment communiquer avec elle.</a:t>
            </a:r>
            <a:endParaRPr lang="en-US" sz="4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158275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342900" marR="0" lvl="0" indent="-342900" algn="just">
              <a:spcBef>
                <a:spcPts val="0"/>
              </a:spcBef>
              <a:spcAft>
                <a:spcPts val="0"/>
              </a:spcAft>
              <a:buFont typeface="Symbol" pitchFamily="2" charset="2"/>
              <a:buChar char=""/>
            </a:pPr>
            <a:r>
              <a:rPr lang="fr-FR" sz="4400" kern="1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Qu'il s'agisse d'un dignitaire, d'un roi ou d'un dirigeant, Paul savait comment les aborder tous afin de les gagner à Christ.</a:t>
            </a:r>
            <a:endParaRPr lang="en-US" sz="4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400" kern="100"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rPr>
              <a:t>L'essence du message de l'Évangile ne doit jamais être altérée, mais la manière de communiquer l'Évangile doit être adaptée au public visé.</a:t>
            </a:r>
            <a:endParaRPr lang="en-US" sz="44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35108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marL="0" marR="0" algn="just">
              <a:spcBef>
                <a:spcPts val="0"/>
              </a:spcBef>
              <a:spcAft>
                <a:spcPts val="0"/>
              </a:spcAft>
            </a:pPr>
            <a:r>
              <a:rPr lang="fr-FR" sz="4000" b="1" kern="1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LE DISCOURS DE PAUL AUX ATHÉNIENS</a:t>
            </a:r>
            <a:endParaRPr lang="en-US" sz="4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fr-FR" sz="4000" kern="1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À Athènes, Paul rencontra un public différent de celui des étapes précédentes.</a:t>
            </a:r>
            <a:endParaRPr lang="en-US" sz="4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fr-FR" sz="4000" kern="1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Ces Athéniens étaient réputés pour leur soif de connaissance et de spiritualité.</a:t>
            </a:r>
            <a:endParaRPr lang="en-US" sz="4000"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fr-FR" sz="4000" kern="1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Ils étaient extrêmement religieux et très respectueux du monde spirituel.</a:t>
            </a:r>
            <a:endParaRPr lang="en-US" sz="4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543651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marL="0" marR="0" algn="just">
              <a:spcBef>
                <a:spcPts val="0"/>
              </a:spcBef>
              <a:spcAft>
                <a:spcPts val="0"/>
              </a:spcAft>
            </a:pPr>
            <a:r>
              <a:rPr lang="fr-FR" sz="4400" kern="1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Ils allaient jusqu'à vénérer toutes les divinités qu'ils connaissaient.</a:t>
            </a:r>
            <a:endParaRPr lang="en-US" sz="4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fr-FR" sz="4400" kern="1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Paul constata qu'ils avaient même érigé un autel à un dieu inconnu.</a:t>
            </a:r>
            <a:endParaRPr lang="en-US" sz="4400"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fr-FR" sz="4400" kern="100" dirty="0">
                <a:solidFill>
                  <a:srgbClr val="1F1F1F"/>
                </a:solidFill>
                <a:effectLst/>
                <a:latin typeface="Arial" panose="020B0604020202020204" pitchFamily="34" charset="0"/>
                <a:ea typeface="Calibri" panose="020F0502020204030204" pitchFamily="34" charset="0"/>
                <a:cs typeface="Times New Roman" panose="02020603050405020304" pitchFamily="18" charset="0"/>
              </a:rPr>
              <a:t>Paul utilisa leur dévotion à leur spiritualité comme le point de départ pour les amener à connaître le Dieu véritable et vivant.</a:t>
            </a:r>
            <a:endParaRPr lang="en-US" sz="4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323281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Autofit/>
          </a:bodyPr>
          <a:lstStyle/>
          <a:p>
            <a:pPr marL="0" marR="0" algn="just">
              <a:spcBef>
                <a:spcPts val="0"/>
              </a:spcBef>
              <a:spcAft>
                <a:spcPts val="0"/>
              </a:spcAft>
            </a:pPr>
            <a:r>
              <a:rPr lang="fr-FR" sz="4000" kern="100" dirty="0" err="1">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rPr>
              <a:t>Ac</a:t>
            </a:r>
            <a:r>
              <a:rPr lang="fr-FR" sz="40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rPr>
              <a:t> 17:22-23 </a:t>
            </a: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 Paul, debout au milieu de l’Aréopage, dit: </a:t>
            </a:r>
            <a:r>
              <a:rPr lang="fr-FR" sz="4000" u="sng" kern="100" dirty="0">
                <a:effectLst/>
                <a:latin typeface="Arial Rounded MT Bold" panose="020F0704030504030204" pitchFamily="34" charset="77"/>
                <a:ea typeface="Calibri" panose="020F0502020204030204" pitchFamily="34" charset="0"/>
                <a:cs typeface="Times New Roman" panose="02020603050405020304" pitchFamily="18" charset="0"/>
              </a:rPr>
              <a:t>Hommes Athéniens</a:t>
            </a: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 je vous trouve à tous égards </a:t>
            </a:r>
            <a:r>
              <a:rPr lang="fr-FR" sz="4000" u="sng" kern="100" dirty="0">
                <a:effectLst/>
                <a:latin typeface="Arial Rounded MT Bold" panose="020F0704030504030204" pitchFamily="34" charset="77"/>
                <a:ea typeface="Calibri" panose="020F0502020204030204" pitchFamily="34" charset="0"/>
                <a:cs typeface="Times New Roman" panose="02020603050405020304" pitchFamily="18" charset="0"/>
              </a:rPr>
              <a:t>extrêmement religieux</a:t>
            </a: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0"/>
              </a:spcBef>
              <a:spcAft>
                <a:spcPts val="0"/>
              </a:spcAft>
            </a:pPr>
            <a:r>
              <a:rPr lang="fr-FR" sz="40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rPr>
              <a:t> 23 Car, en parcourant votre ville et en considérant les objets de votre dévotion, j’ai même découvert un autel avec cette inscription : </a:t>
            </a:r>
            <a:r>
              <a:rPr lang="fr-FR" sz="4000" u="sng"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rPr>
              <a:t>A un dieu inconnu</a:t>
            </a:r>
            <a:r>
              <a:rPr lang="fr-FR" sz="40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u="sng"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rPr>
              <a:t>Ce que vous révérez sans le connaître</a:t>
            </a:r>
            <a:r>
              <a:rPr lang="fr-FR" sz="40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rPr>
              <a:t>, c’est ce que je vous annonce.</a:t>
            </a:r>
            <a:endParaRPr lang="en-US" sz="40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0"/>
              </a:spcBef>
              <a:spcAft>
                <a:spcPts val="0"/>
              </a:spcAft>
            </a:pPr>
            <a:endParaRPr lang="en-US" sz="18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397597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Autofit/>
          </a:bodyPr>
          <a:lstStyle/>
          <a:p>
            <a:pPr marL="0" marR="0" algn="just">
              <a:spcBef>
                <a:spcPts val="0"/>
              </a:spcBef>
              <a:spcAft>
                <a:spcPts val="0"/>
              </a:spcAft>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Paul débute son discours avec un compliment.</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0"/>
              </a:spcBef>
              <a:spcAft>
                <a:spcPts val="0"/>
              </a:spcAft>
            </a:pPr>
            <a:r>
              <a:rPr lang="fr-FR" sz="40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rPr>
              <a:t>Le moyen d’approche que nous utilisons pour communiquer l’Évangile est d’une importance capitale.</a:t>
            </a:r>
            <a:endParaRPr lang="en-US" sz="40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0"/>
              </a:spcBef>
              <a:spcAft>
                <a:spcPts val="0"/>
              </a:spcAft>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Paul pourrait s’en servir de leur dévotion à la vénération des divinités comme toile de fond pour exposer leur idolâtrie.</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01574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Autofit/>
          </a:bodyPr>
          <a:lstStyle/>
          <a:p>
            <a:pPr marL="0" marR="0" algn="just">
              <a:spcBef>
                <a:spcPts val="0"/>
              </a:spcBef>
              <a:spcAft>
                <a:spcPts val="0"/>
              </a:spcAft>
            </a:pPr>
            <a:r>
              <a:rPr lang="fr-FR" sz="4200" kern="100" dirty="0">
                <a:effectLst/>
                <a:latin typeface="Arial Rounded MT Bold" panose="020F0704030504030204" pitchFamily="34" charset="77"/>
                <a:ea typeface="Calibri" panose="020F0502020204030204" pitchFamily="34" charset="0"/>
                <a:cs typeface="Times New Roman" panose="02020603050405020304" pitchFamily="18" charset="0"/>
              </a:rPr>
              <a:t>Paul fit remarque de leur religiosité dans un sens positif et même louable.</a:t>
            </a:r>
            <a:endParaRPr lang="en-US" sz="42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0"/>
              </a:spcBef>
              <a:spcAft>
                <a:spcPts val="0"/>
              </a:spcAft>
            </a:pPr>
            <a:r>
              <a:rPr lang="fr-FR" sz="42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rPr>
              <a:t>Être religieux est louable en quelque sorte.</a:t>
            </a:r>
            <a:endParaRPr lang="en-US" sz="42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0"/>
              </a:spcBef>
              <a:spcAft>
                <a:spcPts val="0"/>
              </a:spcAft>
            </a:pPr>
            <a:r>
              <a:rPr lang="fr-FR" sz="4200" kern="100" dirty="0">
                <a:effectLst/>
                <a:latin typeface="Arial Rounded MT Bold" panose="020F0704030504030204" pitchFamily="34" charset="77"/>
                <a:ea typeface="Calibri" panose="020F0502020204030204" pitchFamily="34" charset="0"/>
                <a:cs typeface="Times New Roman" panose="02020603050405020304" pitchFamily="18" charset="0"/>
              </a:rPr>
              <a:t>Savoir qu’il existe un monde spirituel qui gouverne et influence les affaires des hommes distingue les sages des simples.</a:t>
            </a:r>
            <a:endParaRPr lang="en-US" sz="42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212911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Autofit/>
          </a:bodyPr>
          <a:lstStyle/>
          <a:p>
            <a:pPr marL="0" marR="0" algn="just">
              <a:spcBef>
                <a:spcPts val="0"/>
              </a:spcBef>
              <a:spcAft>
                <a:spcPts val="0"/>
              </a:spcAft>
            </a:pPr>
            <a:r>
              <a:rPr lang="fr-FR" sz="4400" kern="100" dirty="0">
                <a:effectLst/>
                <a:latin typeface="Arial Rounded MT Bold" panose="020F0704030504030204" pitchFamily="34" charset="77"/>
                <a:ea typeface="Calibri" panose="020F0502020204030204" pitchFamily="34" charset="0"/>
                <a:cs typeface="Times New Roman" panose="02020603050405020304" pitchFamily="18" charset="0"/>
              </a:rPr>
              <a:t>Les Athéniens comprenaient que leur bien-être dépendait de la merci du monde spirituel, donc, ils faisaient tout pour s’adhérer à leur caprice.</a:t>
            </a:r>
            <a:endParaRPr lang="en-US" sz="44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0"/>
              </a:spcBef>
              <a:spcAft>
                <a:spcPts val="0"/>
              </a:spcAft>
            </a:pPr>
            <a:r>
              <a:rPr lang="fr-FR" sz="44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rPr>
              <a:t>Ne voulant insulter aucune divinité, ils dédiaient un autel à l’honneur d’un dieu inconnu.</a:t>
            </a:r>
            <a:endParaRPr lang="en-US" sz="44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136662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Autofit/>
          </a:bodyPr>
          <a:lstStyle/>
          <a:p>
            <a:pPr marL="0" algn="just">
              <a:spcBef>
                <a:spcPts val="0"/>
              </a:spcBef>
            </a:pPr>
            <a:r>
              <a:rPr lang="fr-FR" sz="4200" kern="100" dirty="0">
                <a:effectLst/>
                <a:latin typeface="Arial Rounded MT Bold" panose="020F0704030504030204" pitchFamily="34" charset="77"/>
                <a:ea typeface="Calibri" panose="020F0502020204030204" pitchFamily="34" charset="0"/>
                <a:cs typeface="Times New Roman" panose="02020603050405020304" pitchFamily="18" charset="0"/>
              </a:rPr>
              <a:t>Il y a tant de gens qui ont cette même pensée à exhiber du respect à toutes sortes d’entités spirituelles, sans oublier le Dieu suprême.</a:t>
            </a:r>
            <a:endParaRPr lang="en-US" sz="42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0"/>
              </a:spcBef>
              <a:spcAft>
                <a:spcPts val="0"/>
              </a:spcAft>
            </a:pPr>
            <a:r>
              <a:rPr lang="fr-FR" sz="42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rPr>
              <a:t>Le vaudou fonctionne un peu de cette manière. Il étonne beaucoup à trouver une bible chez ceux qui pratiquent certaines sectes pernicieuses.</a:t>
            </a:r>
            <a:endParaRPr lang="en-US" sz="42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042926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Autofit/>
          </a:bodyPr>
          <a:lstStyle/>
          <a:p>
            <a:pPr marL="0" marR="0" algn="just">
              <a:spcBef>
                <a:spcPts val="0"/>
              </a:spcBef>
              <a:spcAft>
                <a:spcPts val="0"/>
              </a:spcAft>
            </a:pPr>
            <a:r>
              <a:rPr lang="fr-FR"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Ce dieu inconnu que vous révérez sans le connaître, c’est ce que je vous annonce.</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0"/>
              </a:spcBef>
              <a:spcAft>
                <a:spcPts val="0"/>
              </a:spcAft>
            </a:pPr>
            <a:r>
              <a:rPr lang="fr-FR" sz="40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rPr>
              <a:t>Paul éleva une très bonne base pour captiver son audience avec des notes positives.</a:t>
            </a:r>
            <a:endParaRPr lang="en-US" sz="4000" kern="100" dirty="0">
              <a:solidFill>
                <a:srgbClr val="0000FF"/>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0"/>
              </a:spcBef>
              <a:spcAft>
                <a:spcPts val="0"/>
              </a:spcAft>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Tout évangéliste consenti doit maitriser ce moyen d’approche de Paul pour mieux véhiculer la Bonne nouvelle du Salut.</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408257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Autofit/>
          </a:bodyPr>
          <a:lstStyle/>
          <a:p>
            <a:pPr marL="0" marR="0" algn="just">
              <a:spcBef>
                <a:spcPts val="0"/>
              </a:spcBef>
              <a:spcAft>
                <a:spcPts val="0"/>
              </a:spcAft>
            </a:pPr>
            <a:r>
              <a:rPr lang="fr-FR" sz="36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LES DISTINCTIVES DU DIEU CREATEUR DES AUTRES DIVINITES        </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0"/>
              </a:spcBef>
              <a:spcAft>
                <a:spcPts val="0"/>
              </a:spcAft>
            </a:pP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ACTS 17 : 24 </a:t>
            </a:r>
            <a:r>
              <a:rPr lang="fr-FR" sz="3600" u="sng" kern="100" dirty="0">
                <a:effectLst/>
                <a:latin typeface="Arial Rounded MT Bold" panose="020F0704030504030204" pitchFamily="34" charset="77"/>
                <a:ea typeface="Calibri" panose="020F0502020204030204" pitchFamily="34" charset="0"/>
                <a:cs typeface="Times New Roman" panose="02020603050405020304" pitchFamily="18" charset="0"/>
              </a:rPr>
              <a:t>Le Dieu qui a fait le monde et tout ce qui s’y trouve</a:t>
            </a: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 étant le </a:t>
            </a:r>
            <a:r>
              <a:rPr lang="fr-FR" sz="3600" u="sng" kern="100" dirty="0">
                <a:effectLst/>
                <a:latin typeface="Arial Rounded MT Bold" panose="020F0704030504030204" pitchFamily="34" charset="77"/>
                <a:ea typeface="Calibri" panose="020F0502020204030204" pitchFamily="34" charset="0"/>
                <a:cs typeface="Times New Roman" panose="02020603050405020304" pitchFamily="18" charset="0"/>
              </a:rPr>
              <a:t>Seigneur du ciel et de la terre</a:t>
            </a: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3600" u="sng" kern="100" dirty="0">
                <a:effectLst/>
                <a:latin typeface="Arial Rounded MT Bold" panose="020F0704030504030204" pitchFamily="34" charset="77"/>
                <a:ea typeface="Calibri" panose="020F0502020204030204" pitchFamily="34" charset="0"/>
                <a:cs typeface="Times New Roman" panose="02020603050405020304" pitchFamily="18" charset="0"/>
              </a:rPr>
              <a:t>n’habite point dans des temples faits de main d’homme</a:t>
            </a: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0"/>
              </a:spcBef>
              <a:spcAft>
                <a:spcPts val="0"/>
              </a:spcAft>
            </a:pPr>
            <a:r>
              <a:rPr lang="fr-FR" sz="36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rPr>
              <a:t> 25 il n’est point servi par des mains humaines, comme s’il avait besoin de quoi que ce soit, lui qui donne à tous la vie, la respiration, et toutes choses.</a:t>
            </a:r>
            <a:endParaRPr lang="en-US" sz="36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911429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Autofit/>
          </a:bodyPr>
          <a:lstStyle/>
          <a:p>
            <a:pPr marL="0" marR="0" algn="just">
              <a:spcBef>
                <a:spcPts val="0"/>
              </a:spcBef>
              <a:spcAft>
                <a:spcPts val="0"/>
              </a:spcAft>
            </a:pPr>
            <a:r>
              <a:rPr lang="fr-FR" sz="3800" kern="100" dirty="0">
                <a:effectLst/>
                <a:latin typeface="Calibri" panose="020F0502020204030204" pitchFamily="34" charset="0"/>
                <a:ea typeface="Calibri" panose="020F0502020204030204" pitchFamily="34" charset="0"/>
                <a:cs typeface="Times New Roman" panose="02020603050405020304" pitchFamily="18" charset="0"/>
              </a:rPr>
              <a:t> 26 Il a fait que tous les hommes, sortis d’un seul sang, habitassent sur toute la surface de la terre, ayant déterminé la durée des temps et les bornes de leur demeure; </a:t>
            </a:r>
            <a:endParaRPr lang="en-US" sz="3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fr-FR" sz="3800"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LES VERSETS 24 A 26 EMETTENT </a:t>
            </a:r>
            <a:r>
              <a:rPr lang="fr-FR" sz="3800" kern="100" dirty="0">
                <a:solidFill>
                  <a:srgbClr val="C00000"/>
                </a:solidFill>
                <a:latin typeface="Calibri" panose="020F0502020204030204" pitchFamily="34" charset="0"/>
                <a:ea typeface="Calibri" panose="020F0502020204030204" pitchFamily="34" charset="0"/>
                <a:cs typeface="Times New Roman" panose="02020603050405020304" pitchFamily="18" charset="0"/>
              </a:rPr>
              <a:t>8</a:t>
            </a:r>
            <a:r>
              <a:rPr lang="fr-FR" sz="3800"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 POINTS DE DISTINCTION ENTRE DIEU ET LES AUTRES</a:t>
            </a:r>
            <a:endParaRPr lang="en-US" sz="3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just">
              <a:spcBef>
                <a:spcPts val="0"/>
              </a:spcBef>
              <a:spcAft>
                <a:spcPts val="0"/>
              </a:spcAft>
              <a:buNone/>
            </a:pPr>
            <a:r>
              <a:rPr lang="fr-FR" sz="4000" kern="100" dirty="0">
                <a:effectLst/>
                <a:latin typeface="Calibri" panose="020F0502020204030204" pitchFamily="34" charset="0"/>
                <a:ea typeface="Calibri" panose="020F0502020204030204" pitchFamily="34" charset="0"/>
                <a:cs typeface="Times New Roman" panose="02020603050405020304" pitchFamily="18" charset="0"/>
              </a:rPr>
              <a:t>1-Il est le Créateur du monde et de tout ce qui s’y trouve.</a:t>
            </a:r>
            <a:endParaRPr lang="en-US" sz="4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just">
              <a:spcBef>
                <a:spcPts val="0"/>
              </a:spcBef>
              <a:spcAft>
                <a:spcPts val="0"/>
              </a:spcAft>
              <a:buNone/>
            </a:pPr>
            <a:r>
              <a:rPr lang="fr-FR" sz="40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rPr>
              <a:t>2-Il est le Seigneur du ciel et aussi de la terre.</a:t>
            </a:r>
            <a:endParaRPr lang="en-US" sz="40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607835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Autofit/>
          </a:bodyPr>
          <a:lstStyle/>
          <a:p>
            <a:pPr marL="0" marR="0" indent="0" algn="just">
              <a:spcBef>
                <a:spcPts val="0"/>
              </a:spcBef>
              <a:spcAft>
                <a:spcPts val="0"/>
              </a:spcAft>
              <a:buNone/>
            </a:pPr>
            <a:r>
              <a:rPr lang="fr-FR" sz="4400" kern="100" dirty="0">
                <a:effectLst/>
                <a:latin typeface="Calibri" panose="020F0502020204030204" pitchFamily="34" charset="0"/>
                <a:ea typeface="Calibri" panose="020F0502020204030204" pitchFamily="34" charset="0"/>
                <a:cs typeface="Times New Roman" panose="02020603050405020304" pitchFamily="18" charset="0"/>
              </a:rPr>
              <a:t>3- Il n’est pas limité à une structure faite par des mains d’homme.</a:t>
            </a:r>
            <a:endParaRPr lang="en-US" sz="4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just">
              <a:spcBef>
                <a:spcPts val="0"/>
              </a:spcBef>
              <a:spcAft>
                <a:spcPts val="0"/>
              </a:spcAft>
              <a:buNone/>
            </a:pPr>
            <a:r>
              <a:rPr lang="fr-FR" sz="44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rPr>
              <a:t>4- Il ne tire sa dépendance de personne. Il n’a besoin de rien pour le soutenir.</a:t>
            </a:r>
            <a:endParaRPr lang="en-US" sz="44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just">
              <a:spcBef>
                <a:spcPts val="0"/>
              </a:spcBef>
              <a:spcAft>
                <a:spcPts val="0"/>
              </a:spcAft>
              <a:buNone/>
            </a:pPr>
            <a:r>
              <a:rPr lang="fr-FR" sz="4400" kern="100" dirty="0">
                <a:effectLst/>
                <a:latin typeface="Calibri" panose="020F0502020204030204" pitchFamily="34" charset="0"/>
                <a:ea typeface="Calibri" panose="020F0502020204030204" pitchFamily="34" charset="0"/>
                <a:cs typeface="Times New Roman" panose="02020603050405020304" pitchFamily="18" charset="0"/>
              </a:rPr>
              <a:t>5- C’est de ce Dieu que parvienne : la vie, la respiration, le mouvement et l’être.</a:t>
            </a:r>
          </a:p>
        </p:txBody>
      </p:sp>
    </p:spTree>
    <p:extLst>
      <p:ext uri="{BB962C8B-B14F-4D97-AF65-F5344CB8AC3E}">
        <p14:creationId xmlns:p14="http://schemas.microsoft.com/office/powerpoint/2010/main" val="18856228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Autofit/>
          </a:bodyPr>
          <a:lstStyle/>
          <a:p>
            <a:pPr marL="0" indent="0" algn="just">
              <a:spcBef>
                <a:spcPts val="0"/>
              </a:spcBef>
              <a:buNone/>
            </a:pPr>
            <a:r>
              <a:rPr lang="fr-FR" sz="44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rPr>
              <a:t>6- Ce Dieu a créé le premier homme, et de cet homme sont issus tous les humains.</a:t>
            </a:r>
            <a:endParaRPr lang="en-US" sz="44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just">
              <a:spcBef>
                <a:spcPts val="0"/>
              </a:spcBef>
              <a:spcAft>
                <a:spcPts val="0"/>
              </a:spcAft>
              <a:buNone/>
            </a:pPr>
            <a:r>
              <a:rPr lang="fr-FR" sz="4400" kern="100" dirty="0">
                <a:effectLst/>
                <a:latin typeface="Calibri" panose="020F0502020204030204" pitchFamily="34" charset="0"/>
                <a:ea typeface="Calibri" panose="020F0502020204030204" pitchFamily="34" charset="0"/>
                <a:cs typeface="Times New Roman" panose="02020603050405020304" pitchFamily="18" charset="0"/>
              </a:rPr>
              <a:t>7- Ce même Dieu détermine la durée de la vie de tous les êtres vivants.</a:t>
            </a:r>
            <a:endParaRPr lang="en-US" sz="4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just">
              <a:spcBef>
                <a:spcPts val="0"/>
              </a:spcBef>
              <a:spcAft>
                <a:spcPts val="0"/>
              </a:spcAft>
              <a:buNone/>
            </a:pPr>
            <a:r>
              <a:rPr lang="fr-FR" sz="44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rPr>
              <a:t>8- Ce même Dieu détermine le lieu géographique et les bornes à tous les peuples de la terre.</a:t>
            </a:r>
            <a:endParaRPr lang="en-US" sz="44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783562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Autofit/>
          </a:bodyPr>
          <a:lstStyle/>
          <a:p>
            <a:pPr marL="0" marR="0" algn="just">
              <a:spcBef>
                <a:spcPts val="0"/>
              </a:spcBef>
              <a:spcAft>
                <a:spcPts val="0"/>
              </a:spcAft>
            </a:pPr>
            <a:r>
              <a:rPr lang="fr-FR" sz="4400" kern="100" dirty="0">
                <a:effectLst/>
                <a:latin typeface="Calibri" panose="020F0502020204030204" pitchFamily="34" charset="0"/>
                <a:ea typeface="Calibri" panose="020F0502020204030204" pitchFamily="34" charset="0"/>
                <a:cs typeface="Times New Roman" panose="02020603050405020304" pitchFamily="18" charset="0"/>
              </a:rPr>
              <a:t>Paul n’accomplissait pas simplement la tâche d’étaler la différence entre le Dieu créateur et les autres dieux qu’ils vénéraient,</a:t>
            </a:r>
            <a:endParaRPr lang="en-US" sz="4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fr-FR" sz="44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rPr>
              <a:t>D’une pierre deux coups, Paul en profita aussi l’occasion pour promulguer comment leur dévotion aux divinités païennes était dérisoire et même néfaste.</a:t>
            </a:r>
            <a:endParaRPr lang="en-US" sz="440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39872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marL="0" marR="0" algn="just">
              <a:spcBef>
                <a:spcPts val="0"/>
              </a:spcBef>
              <a:spcAft>
                <a:spcPts val="0"/>
              </a:spcAft>
            </a:pPr>
            <a:r>
              <a:rPr lang="fr-FR" sz="40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rPr>
              <a:t>DIEU VEUT QUE LES HOMMES S’EFFORCENT A LE TROUVER</a:t>
            </a:r>
            <a:endParaRPr lang="en-US" sz="4000" kern="100" dirty="0">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4000" kern="100" dirty="0">
                <a:effectLst/>
                <a:latin typeface="Arial" panose="020B0604020202020204" pitchFamily="34" charset="0"/>
                <a:ea typeface="Calibri" panose="020F0502020204030204" pitchFamily="34" charset="0"/>
                <a:cs typeface="Arial" panose="020B0604020202020204" pitchFamily="34" charset="0"/>
              </a:rPr>
              <a:t>Actes 17 : 27 </a:t>
            </a:r>
            <a:r>
              <a:rPr lang="fr-FR" sz="4000" u="sng" kern="100" dirty="0">
                <a:effectLst/>
                <a:latin typeface="Arial" panose="020B0604020202020204" pitchFamily="34" charset="0"/>
                <a:ea typeface="Calibri" panose="020F0502020204030204" pitchFamily="34" charset="0"/>
                <a:cs typeface="Arial" panose="020B0604020202020204" pitchFamily="34" charset="0"/>
              </a:rPr>
              <a:t>il a voulu qu’ils cherchassent le Seigneur</a:t>
            </a:r>
            <a:r>
              <a:rPr lang="fr-FR" sz="4000" kern="100" dirty="0">
                <a:effectLst/>
                <a:latin typeface="Arial" panose="020B0604020202020204" pitchFamily="34" charset="0"/>
                <a:ea typeface="Calibri" panose="020F0502020204030204" pitchFamily="34" charset="0"/>
                <a:cs typeface="Arial" panose="020B0604020202020204" pitchFamily="34" charset="0"/>
              </a:rPr>
              <a:t>, et qu’ils </a:t>
            </a:r>
            <a:r>
              <a:rPr lang="fr-FR" sz="4000" u="sng" kern="100" dirty="0">
                <a:effectLst/>
                <a:latin typeface="Arial" panose="020B0604020202020204" pitchFamily="34" charset="0"/>
                <a:ea typeface="Calibri" panose="020F0502020204030204" pitchFamily="34" charset="0"/>
                <a:cs typeface="Arial" panose="020B0604020202020204" pitchFamily="34" charset="0"/>
              </a:rPr>
              <a:t>s’efforçassent de le trouver en tâtonnant</a:t>
            </a:r>
            <a:r>
              <a:rPr lang="fr-FR" sz="4000" kern="100" dirty="0">
                <a:effectLst/>
                <a:latin typeface="Arial" panose="020B0604020202020204" pitchFamily="34" charset="0"/>
                <a:ea typeface="Calibri" panose="020F0502020204030204" pitchFamily="34" charset="0"/>
                <a:cs typeface="Arial" panose="020B0604020202020204" pitchFamily="34" charset="0"/>
              </a:rPr>
              <a:t>, bien qu’il ne soit pas loin de chacun de nous,</a:t>
            </a:r>
            <a:endParaRPr lang="en-US" sz="4000" kern="100" dirty="0">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40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rPr>
              <a:t> 28 </a:t>
            </a:r>
            <a:r>
              <a:rPr lang="fr-FR" sz="4000" u="sng" kern="100" dirty="0">
                <a:solidFill>
                  <a:srgbClr val="C00000"/>
                </a:solidFill>
                <a:effectLst/>
                <a:latin typeface="Arial" panose="020B0604020202020204" pitchFamily="34" charset="0"/>
                <a:ea typeface="Calibri" panose="020F0502020204030204" pitchFamily="34" charset="0"/>
                <a:cs typeface="Arial" panose="020B0604020202020204" pitchFamily="34" charset="0"/>
              </a:rPr>
              <a:t>car en lui nous avons la vie, le mouvement, et l’être</a:t>
            </a:r>
            <a:r>
              <a:rPr lang="fr-FR" sz="40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rPr>
              <a:t>. C’est ce qu’ont dit aussi quelques-uns de vos poètes: De lui nous sommes la race…</a:t>
            </a:r>
            <a:endParaRPr lang="en-US" sz="40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4892059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marL="0" marR="0" algn="just">
              <a:spcBef>
                <a:spcPts val="0"/>
              </a:spcBef>
              <a:spcAft>
                <a:spcPts val="0"/>
              </a:spcAft>
            </a:pPr>
            <a:r>
              <a:rPr lang="fr-FR" sz="4400" kern="100" dirty="0">
                <a:effectLst/>
                <a:latin typeface="Arial" panose="020B0604020202020204" pitchFamily="34" charset="0"/>
                <a:ea typeface="Calibri" panose="020F0502020204030204" pitchFamily="34" charset="0"/>
                <a:cs typeface="Arial" panose="020B0604020202020204" pitchFamily="34" charset="0"/>
              </a:rPr>
              <a:t>Tous ceux qui veulent trouver Dieu en dehors de la Bible ne font que tâtonner futilement.</a:t>
            </a:r>
            <a:endParaRPr lang="en-US" sz="4400" kern="100" dirty="0">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44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rPr>
              <a:t>Bien de gens qui sont maintenant très investis dans des sectes secrètes le sont en essayant à trouver Dieu en dehors de la seule révélation qui est la Bible, la parole inspirée de Dieu.</a:t>
            </a:r>
            <a:endParaRPr lang="en-US" sz="44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422334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marL="0" marR="0" algn="just">
              <a:spcBef>
                <a:spcPts val="0"/>
              </a:spcBef>
              <a:spcAft>
                <a:spcPts val="0"/>
              </a:spcAft>
            </a:pPr>
            <a:r>
              <a:rPr lang="fr-FR" sz="4400" kern="100" dirty="0">
                <a:effectLst/>
                <a:latin typeface="Arial" panose="020B0604020202020204" pitchFamily="34" charset="0"/>
                <a:ea typeface="Calibri" panose="020F0502020204030204" pitchFamily="34" charset="0"/>
                <a:cs typeface="Arial" panose="020B0604020202020204" pitchFamily="34" charset="0"/>
              </a:rPr>
              <a:t>Dieu n’est pas loin de chacun de nous ; mais, Le trouver est très difficile si nous nous abritons sur une mauvaise voie.</a:t>
            </a:r>
            <a:endParaRPr lang="en-US" sz="4400" kern="100" dirty="0">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44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rPr>
              <a:t>Le diable ensorcelle les gens afin qu’ils ne parviennent pas à la connaissance du vrai Dieu.</a:t>
            </a:r>
            <a:endParaRPr lang="en-US" sz="44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4400" b="1" i="1" kern="100" dirty="0">
                <a:effectLst/>
                <a:latin typeface="Arial" panose="020B0604020202020204" pitchFamily="34" charset="0"/>
                <a:ea typeface="Calibri" panose="020F0502020204030204" pitchFamily="34" charset="0"/>
                <a:cs typeface="Arial" panose="020B0604020202020204" pitchFamily="34" charset="0"/>
              </a:rPr>
              <a:t>Nous sommes de la race de Dieu</a:t>
            </a:r>
            <a:endParaRPr lang="en-US" sz="4400" b="1" kern="1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7227782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marL="0" marR="0" algn="just">
              <a:spcBef>
                <a:spcPts val="0"/>
              </a:spcBef>
              <a:spcAft>
                <a:spcPts val="0"/>
              </a:spcAft>
            </a:pPr>
            <a:r>
              <a:rPr lang="fr-FR" sz="3600" kern="100" dirty="0">
                <a:effectLst/>
                <a:latin typeface="Arial" panose="020B0604020202020204" pitchFamily="34" charset="0"/>
                <a:ea typeface="Calibri" panose="020F0502020204030204" pitchFamily="34" charset="0"/>
                <a:cs typeface="Arial" panose="020B0604020202020204" pitchFamily="34" charset="0"/>
              </a:rPr>
              <a:t>29 Ainsi donc, </a:t>
            </a:r>
            <a:r>
              <a:rPr lang="fr-FR" sz="3600" u="sng" kern="100" dirty="0">
                <a:effectLst/>
                <a:latin typeface="Arial" panose="020B0604020202020204" pitchFamily="34" charset="0"/>
                <a:ea typeface="Calibri" panose="020F0502020204030204" pitchFamily="34" charset="0"/>
                <a:cs typeface="Arial" panose="020B0604020202020204" pitchFamily="34" charset="0"/>
              </a:rPr>
              <a:t>étant la race de Dieu</a:t>
            </a:r>
            <a:r>
              <a:rPr lang="fr-FR" sz="3600" kern="100" dirty="0">
                <a:effectLst/>
                <a:latin typeface="Arial" panose="020B0604020202020204" pitchFamily="34" charset="0"/>
                <a:ea typeface="Calibri" panose="020F0502020204030204" pitchFamily="34" charset="0"/>
                <a:cs typeface="Arial" panose="020B0604020202020204" pitchFamily="34" charset="0"/>
              </a:rPr>
              <a:t>, </a:t>
            </a:r>
            <a:r>
              <a:rPr lang="fr-FR" sz="3600" u="sng" kern="100" dirty="0">
                <a:effectLst/>
                <a:latin typeface="Arial" panose="020B0604020202020204" pitchFamily="34" charset="0"/>
                <a:ea typeface="Calibri" panose="020F0502020204030204" pitchFamily="34" charset="0"/>
                <a:cs typeface="Arial" panose="020B0604020202020204" pitchFamily="34" charset="0"/>
              </a:rPr>
              <a:t>nous ne devons pas croire que la divinité soit semblable à de l’or, à de l’argent, ou à de la pierre, sculptés par l’art et l’industrie de l’homme</a:t>
            </a:r>
            <a:r>
              <a:rPr lang="fr-FR" sz="3600" kern="100" dirty="0">
                <a:effectLst/>
                <a:latin typeface="Arial" panose="020B0604020202020204" pitchFamily="34" charset="0"/>
                <a:ea typeface="Calibri" panose="020F0502020204030204" pitchFamily="34" charset="0"/>
                <a:cs typeface="Arial" panose="020B0604020202020204" pitchFamily="34" charset="0"/>
              </a:rPr>
              <a:t>.</a:t>
            </a:r>
            <a:endParaRPr lang="en-US" sz="3600" kern="100" dirty="0">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36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rPr>
              <a:t>Paul s’en servait de cette clichée pour relater aux Athéniens que tout s’origine de Dieu.</a:t>
            </a:r>
            <a:endParaRPr lang="en-US" sz="36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3600" kern="100" dirty="0">
                <a:effectLst/>
                <a:latin typeface="Arial" panose="020B0604020202020204" pitchFamily="34" charset="0"/>
                <a:ea typeface="Calibri" panose="020F0502020204030204" pitchFamily="34" charset="0"/>
                <a:cs typeface="Arial" panose="020B0604020202020204" pitchFamily="34" charset="0"/>
              </a:rPr>
              <a:t>Étant créé à l’image et à la ressemblance de Dieu ; étant de la race de Dieu pour ainsi dire, l’homme est doté d’une hiérarchie très élevée par rapport au reste de la création.</a:t>
            </a:r>
            <a:endParaRPr lang="en-US" sz="3600" kern="1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4367436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marL="0" marR="0" algn="just">
              <a:spcBef>
                <a:spcPts val="0"/>
              </a:spcBef>
              <a:spcAft>
                <a:spcPts val="0"/>
              </a:spcAft>
            </a:pPr>
            <a:r>
              <a:rPr lang="fr-FR" sz="4000" kern="100" dirty="0">
                <a:effectLst/>
                <a:latin typeface="Arial" panose="020B0604020202020204" pitchFamily="34" charset="0"/>
                <a:ea typeface="Calibri" panose="020F0502020204030204" pitchFamily="34" charset="0"/>
                <a:cs typeface="Arial" panose="020B0604020202020204" pitchFamily="34" charset="0"/>
              </a:rPr>
              <a:t>Paul fit maintenant une liaison à la stupidité et à la bassesse dans l’idée que, l’homme créé à l’image de Dieu à s’abaisser pour vénérer les éléments de la nature comme l’or, l’argent, et la pierre ; tous sculptés par l’art et l’industrie du genre humain.</a:t>
            </a:r>
            <a:endParaRPr lang="en-US" sz="4000" kern="100" dirty="0">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40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rPr>
              <a:t>Nous sommes déjà si prêts de Dieu par l’ordre de la création, donc, payer hommages aux choses inanimées de ce monde est anathème et paradoxale.</a:t>
            </a:r>
            <a:endParaRPr lang="en-US" sz="40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842659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marL="0" marR="0" algn="just">
              <a:spcBef>
                <a:spcPts val="0"/>
              </a:spcBef>
              <a:spcAft>
                <a:spcPts val="0"/>
              </a:spcAft>
            </a:pPr>
            <a:r>
              <a:rPr lang="fr-FR" sz="40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rPr>
              <a:t>DIEU PARDONNE LES TEMPS D’IGNORANCE</a:t>
            </a:r>
            <a:endParaRPr lang="en-US" sz="4000" kern="100" dirty="0">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4000" kern="100" dirty="0">
                <a:effectLst/>
                <a:latin typeface="Arial" panose="020B0604020202020204" pitchFamily="34" charset="0"/>
                <a:ea typeface="Calibri" panose="020F0502020204030204" pitchFamily="34" charset="0"/>
                <a:cs typeface="Arial" panose="020B0604020202020204" pitchFamily="34" charset="0"/>
              </a:rPr>
              <a:t>Actes 17 :30 Dieu, sans tenir compte des temps d’ignorance, </a:t>
            </a:r>
            <a:r>
              <a:rPr lang="fr-FR" sz="4000" u="sng" kern="100" dirty="0">
                <a:effectLst/>
                <a:latin typeface="Arial" panose="020B0604020202020204" pitchFamily="34" charset="0"/>
                <a:ea typeface="Calibri" panose="020F0502020204030204" pitchFamily="34" charset="0"/>
                <a:cs typeface="Arial" panose="020B0604020202020204" pitchFamily="34" charset="0"/>
              </a:rPr>
              <a:t>annonce maintenant à tous les hommes, en tous lieux, qu’ils aient à se repentir,</a:t>
            </a:r>
            <a:endParaRPr lang="en-US" sz="4000" kern="100" dirty="0">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4000" kern="100" dirty="0">
                <a:solidFill>
                  <a:srgbClr val="0000FF"/>
                </a:solidFill>
                <a:effectLst/>
                <a:latin typeface="Arial" panose="020B0604020202020204" pitchFamily="34" charset="0"/>
                <a:ea typeface="Calibri" panose="020F0502020204030204" pitchFamily="34" charset="0"/>
                <a:cs typeface="Arial" panose="020B0604020202020204" pitchFamily="34" charset="0"/>
              </a:rPr>
              <a:t>Dans la loi civique, on dit que l’ignorance n’est pas une excuse.</a:t>
            </a:r>
            <a:endParaRPr lang="en-US" sz="4000" kern="100" dirty="0">
              <a:solidFill>
                <a:srgbClr val="0000FF"/>
              </a:solidFill>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4000" kern="100" dirty="0">
                <a:effectLst/>
                <a:latin typeface="Arial" panose="020B0604020202020204" pitchFamily="34" charset="0"/>
                <a:ea typeface="Calibri" panose="020F0502020204030204" pitchFamily="34" charset="0"/>
                <a:cs typeface="Arial" panose="020B0604020202020204" pitchFamily="34" charset="0"/>
              </a:rPr>
              <a:t>Dans sa miséricorde, Dieu est prêt à passer outre aux temps d’ignorance.</a:t>
            </a:r>
            <a:endParaRPr lang="en-US" sz="4000" kern="1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963502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marL="0" marR="0" algn="just">
              <a:spcBef>
                <a:spcPts val="0"/>
              </a:spcBef>
              <a:spcAft>
                <a:spcPts val="0"/>
              </a:spcAft>
            </a:pPr>
            <a:r>
              <a:rPr lang="fr-FR" sz="4000" kern="100" dirty="0">
                <a:effectLst/>
                <a:latin typeface="Arial" panose="020B0604020202020204" pitchFamily="34" charset="0"/>
                <a:ea typeface="Calibri" panose="020F0502020204030204" pitchFamily="34" charset="0"/>
                <a:cs typeface="Arial" panose="020B0604020202020204" pitchFamily="34" charset="0"/>
              </a:rPr>
              <a:t>Le pire des hommes peut s’approcher de Dieu pour en faire la paix avec Lui.</a:t>
            </a:r>
            <a:endParaRPr lang="en-US" sz="4000" kern="100" dirty="0">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4000" kern="100" dirty="0">
                <a:solidFill>
                  <a:srgbClr val="0000FF"/>
                </a:solidFill>
                <a:effectLst/>
                <a:latin typeface="Arial" panose="020B0604020202020204" pitchFamily="34" charset="0"/>
                <a:ea typeface="Calibri" panose="020F0502020204030204" pitchFamily="34" charset="0"/>
                <a:cs typeface="Arial" panose="020B0604020202020204" pitchFamily="34" charset="0"/>
              </a:rPr>
              <a:t>Il y a des gens qui étaient très vilains dans leur vie passée et qui sont présentement de meilleurs serviteurs de Dieu.</a:t>
            </a:r>
            <a:endParaRPr lang="en-US" sz="4000" kern="100" dirty="0">
              <a:solidFill>
                <a:srgbClr val="0000FF"/>
              </a:solidFill>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4000" kern="100" dirty="0">
                <a:effectLst/>
                <a:latin typeface="Arial" panose="020B0604020202020204" pitchFamily="34" charset="0"/>
                <a:ea typeface="Calibri" panose="020F0502020204030204" pitchFamily="34" charset="0"/>
                <a:cs typeface="Arial" panose="020B0604020202020204" pitchFamily="34" charset="0"/>
              </a:rPr>
              <a:t>Il y des gens qui furent des satanistes froncés et qui maintenant deviennent de grands évangélistes et pasteurs, etc.  </a:t>
            </a:r>
            <a:endParaRPr lang="en-US" sz="4000" kern="1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794064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Autofit/>
          </a:bodyPr>
          <a:lstStyle/>
          <a:p>
            <a:pPr marL="0" marR="0" algn="just">
              <a:spcBef>
                <a:spcPts val="0"/>
              </a:spcBef>
              <a:spcAft>
                <a:spcPts val="0"/>
              </a:spcAft>
            </a:pPr>
            <a:r>
              <a:rPr lang="fr-FR" sz="4000" kern="100" dirty="0">
                <a:effectLst/>
                <a:latin typeface="Arial" panose="020B0604020202020204" pitchFamily="34" charset="0"/>
                <a:ea typeface="Calibri" panose="020F0502020204030204" pitchFamily="34" charset="0"/>
                <a:cs typeface="Arial" panose="020B0604020202020204" pitchFamily="34" charset="0"/>
              </a:rPr>
              <a:t>LA PORTE DU SALUT NE RESTERA PAS TOUJOURS OUVERTE  </a:t>
            </a:r>
            <a:endParaRPr lang="en-US" sz="4000" kern="100" dirty="0">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4000" kern="100" dirty="0">
                <a:solidFill>
                  <a:srgbClr val="0000FF"/>
                </a:solidFill>
                <a:effectLst/>
                <a:latin typeface="Arial" panose="020B0604020202020204" pitchFamily="34" charset="0"/>
                <a:ea typeface="Calibri" panose="020F0502020204030204" pitchFamily="34" charset="0"/>
                <a:cs typeface="Arial" panose="020B0604020202020204" pitchFamily="34" charset="0"/>
              </a:rPr>
              <a:t>Actes 17 : 31 parce qu’il a fixé un jour où il jugera le monde selon la justice, par l’homme qu’il a désigné, ce dont il a donné à tous une preuve certaine en le ressuscitant des morts…</a:t>
            </a:r>
            <a:endParaRPr lang="en-US" sz="4000" kern="100" dirty="0">
              <a:solidFill>
                <a:srgbClr val="0000FF"/>
              </a:solidFill>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4000" kern="100" dirty="0">
                <a:effectLst/>
                <a:latin typeface="Arial" panose="020B0604020202020204" pitchFamily="34" charset="0"/>
                <a:ea typeface="Calibri" panose="020F0502020204030204" pitchFamily="34" charset="0"/>
                <a:cs typeface="Arial" panose="020B0604020202020204" pitchFamily="34" charset="0"/>
              </a:rPr>
              <a:t>Dieu a fixé un temps pour le jugement.</a:t>
            </a:r>
          </a:p>
        </p:txBody>
      </p:sp>
    </p:spTree>
    <p:extLst>
      <p:ext uri="{BB962C8B-B14F-4D97-AF65-F5344CB8AC3E}">
        <p14:creationId xmlns:p14="http://schemas.microsoft.com/office/powerpoint/2010/main" val="16661138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marL="0" marR="0" algn="just">
              <a:spcBef>
                <a:spcPts val="0"/>
              </a:spcBef>
              <a:spcAft>
                <a:spcPts val="0"/>
              </a:spcAft>
            </a:pPr>
            <a:r>
              <a:rPr lang="fr-FR" sz="4800" kern="100" dirty="0">
                <a:effectLst/>
                <a:latin typeface="Arial" panose="020B0604020202020204" pitchFamily="34" charset="0"/>
                <a:ea typeface="Calibri" panose="020F0502020204030204" pitchFamily="34" charset="0"/>
                <a:cs typeface="Arial" panose="020B0604020202020204" pitchFamily="34" charset="0"/>
              </a:rPr>
              <a:t>Aujourd’hui est le jour du salut.</a:t>
            </a:r>
            <a:endParaRPr lang="en-US" sz="4800" kern="100" dirty="0">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4800" kern="100" dirty="0">
                <a:effectLst/>
                <a:latin typeface="Arial" panose="020B0604020202020204" pitchFamily="34" charset="0"/>
                <a:ea typeface="Calibri" panose="020F0502020204030204" pitchFamily="34" charset="0"/>
                <a:cs typeface="Arial" panose="020B0604020202020204" pitchFamily="34" charset="0"/>
              </a:rPr>
              <a:t>Aujourd’hui est le temps de se réconcilier à Dieu</a:t>
            </a:r>
            <a:endParaRPr lang="en-US" sz="4800" kern="100" dirty="0">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4800" kern="100" dirty="0">
                <a:solidFill>
                  <a:srgbClr val="0000FF"/>
                </a:solidFill>
                <a:effectLst/>
                <a:latin typeface="Arial" panose="020B0604020202020204" pitchFamily="34" charset="0"/>
                <a:ea typeface="Calibri" panose="020F0502020204030204" pitchFamily="34" charset="0"/>
                <a:cs typeface="Arial" panose="020B0604020202020204" pitchFamily="34" charset="0"/>
              </a:rPr>
              <a:t>Il est réservé aux hommes de mourir une seule fois après quoi vient le jugement terrible de Dieu.</a:t>
            </a:r>
            <a:endParaRPr lang="en-US" sz="4800" kern="100" dirty="0">
              <a:solidFill>
                <a:srgbClr val="0000FF"/>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4058416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0" marR="0" algn="just">
              <a:spcBef>
                <a:spcPts val="0"/>
              </a:spcBef>
              <a:spcAft>
                <a:spcPts val="0"/>
              </a:spcAft>
            </a:pPr>
            <a:r>
              <a:rPr lang="fr-FR" sz="42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rPr>
              <a:t>CONCLUSION</a:t>
            </a:r>
            <a:endParaRPr lang="en-US" sz="42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4200" kern="100" dirty="0" err="1">
                <a:effectLst/>
                <a:latin typeface="Arial" panose="020B0604020202020204" pitchFamily="34" charset="0"/>
                <a:ea typeface="Calibri" panose="020F0502020204030204" pitchFamily="34" charset="0"/>
                <a:cs typeface="Arial" panose="020B0604020202020204" pitchFamily="34" charset="0"/>
              </a:rPr>
              <a:t>Ac</a:t>
            </a:r>
            <a:r>
              <a:rPr lang="fr-FR" sz="4200" kern="100" dirty="0">
                <a:effectLst/>
                <a:latin typeface="Arial" panose="020B0604020202020204" pitchFamily="34" charset="0"/>
                <a:ea typeface="Calibri" panose="020F0502020204030204" pitchFamily="34" charset="0"/>
                <a:cs typeface="Arial" panose="020B0604020202020204" pitchFamily="34" charset="0"/>
              </a:rPr>
              <a:t> 17:30 Dieu, sans tenir compte des temps d’ignorance, annonce maintenant à tous les hommes, en tous lieux, qu’ils aient à se repentir,</a:t>
            </a:r>
            <a:endParaRPr lang="en-US" sz="4200" kern="100" dirty="0">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42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rPr>
              <a:t>Évangéliser le monde est la tâche de tous les croyants, et non pas seulement celle des personnes appelées, des évangélistes et du clergé.</a:t>
            </a:r>
            <a:endParaRPr lang="en-US" sz="42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816608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0" marR="0" algn="just">
              <a:spcBef>
                <a:spcPts val="0"/>
              </a:spcBef>
              <a:spcAft>
                <a:spcPts val="0"/>
              </a:spcAft>
            </a:pPr>
            <a:r>
              <a:rPr lang="fr-FR" sz="4000" kern="100" dirty="0">
                <a:solidFill>
                  <a:srgbClr val="1F1F1F"/>
                </a:solidFill>
                <a:effectLst/>
                <a:latin typeface="Arial" panose="020B0604020202020204" pitchFamily="34" charset="0"/>
                <a:ea typeface="Calibri" panose="020F0502020204030204" pitchFamily="34" charset="0"/>
                <a:cs typeface="Arial" panose="020B0604020202020204" pitchFamily="34" charset="0"/>
              </a:rPr>
              <a:t>Le temps presse, car le retour du Christ est imminent.</a:t>
            </a:r>
            <a:endParaRPr lang="en-US" sz="4000" kern="100" dirty="0">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40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rPr>
              <a:t>Il est urgent que tous les croyants se mobilisent pour la moisson des âmes perdues.</a:t>
            </a:r>
            <a:endParaRPr lang="en-US" sz="40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4000" kern="100" dirty="0">
                <a:solidFill>
                  <a:srgbClr val="1F1F1F"/>
                </a:solidFill>
                <a:effectLst/>
                <a:latin typeface="Arial" panose="020B0604020202020204" pitchFamily="34" charset="0"/>
                <a:ea typeface="Calibri" panose="020F0502020204030204" pitchFamily="34" charset="0"/>
                <a:cs typeface="Arial" panose="020B0604020202020204" pitchFamily="34" charset="0"/>
              </a:rPr>
              <a:t>Dites-leur que Dieu est prêt à pardonner leurs péchés passés et leurs moments d'ignorance.</a:t>
            </a:r>
            <a:endParaRPr lang="en-US" sz="4000" kern="100" dirty="0">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40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rPr>
              <a:t>Faites-leur savoir qu'aujourd'hui est le jour du salut.</a:t>
            </a:r>
            <a:endParaRPr lang="en-US" sz="40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6712804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0" marR="0" algn="just">
              <a:spcBef>
                <a:spcPts val="0"/>
              </a:spcBef>
              <a:spcAft>
                <a:spcPts val="0"/>
              </a:spcAft>
            </a:pPr>
            <a:r>
              <a:rPr lang="fr-FR" sz="3800" kern="100" dirty="0">
                <a:solidFill>
                  <a:srgbClr val="1F1F1F"/>
                </a:solidFill>
                <a:effectLst/>
                <a:latin typeface="Arial" panose="020B0604020202020204" pitchFamily="34" charset="0"/>
                <a:ea typeface="Calibri" panose="020F0502020204030204" pitchFamily="34" charset="0"/>
                <a:cs typeface="Arial" panose="020B0604020202020204" pitchFamily="34" charset="0"/>
              </a:rPr>
              <a:t>Faites-leur savoir que personne n'est hors de portée de l'amour de Dieu.</a:t>
            </a:r>
            <a:endParaRPr lang="en-US" sz="3800" kern="100" dirty="0">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38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rPr>
              <a:t>Rappelez-leur qu'ils n'ont qu'un court laps de temps pour répondre à l'appel de Dieu avant qu'il ne soit trop tard.</a:t>
            </a:r>
            <a:endParaRPr lang="en-US" sz="38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endParaRPr>
          </a:p>
          <a:p>
            <a:pPr marL="0" marR="0" algn="just">
              <a:spcBef>
                <a:spcPts val="0"/>
              </a:spcBef>
              <a:spcAft>
                <a:spcPts val="0"/>
              </a:spcAft>
            </a:pPr>
            <a:r>
              <a:rPr lang="fr-FR" sz="3800" kern="100" dirty="0">
                <a:solidFill>
                  <a:srgbClr val="1F1F1F"/>
                </a:solidFill>
                <a:effectLst/>
                <a:latin typeface="Arial" panose="020B0604020202020204" pitchFamily="34" charset="0"/>
                <a:ea typeface="Calibri" panose="020F0502020204030204" pitchFamily="34" charset="0"/>
                <a:cs typeface="Arial" panose="020B0604020202020204" pitchFamily="34" charset="0"/>
              </a:rPr>
              <a:t>Rappelez-leur Jean 3:16 : « Car Dieu a tant aimé le monde qu'il a donné son Fils unique, afin que quiconque croit en lui ne périsse point, mais qu'il ait la vie éternelle. »</a:t>
            </a:r>
            <a:endParaRPr lang="en-US" sz="3800" kern="100" dirty="0">
              <a:effectLst/>
              <a:latin typeface="Arial" panose="020B0604020202020204" pitchFamily="34" charset="0"/>
              <a:ea typeface="Calibri" panose="020F0502020204030204" pitchFamily="34" charset="0"/>
              <a:cs typeface="Arial" panose="020B0604020202020204" pitchFamily="34" charset="0"/>
            </a:endParaRPr>
          </a:p>
          <a:p>
            <a:pPr marL="0" marR="0" algn="r">
              <a:spcBef>
                <a:spcPts val="0"/>
              </a:spcBef>
              <a:spcAft>
                <a:spcPts val="0"/>
              </a:spcAft>
            </a:pPr>
            <a:r>
              <a:rPr lang="fr-FR" sz="38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rPr>
              <a:t>Amen !</a:t>
            </a:r>
            <a:endParaRPr lang="en-US" sz="38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273949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16159</TotalTime>
  <Words>2396</Words>
  <Application>Microsoft Macintosh PowerPoint</Application>
  <PresentationFormat>On-screen Show (4:3)</PresentationFormat>
  <Paragraphs>118</Paragraphs>
  <Slides>42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42</vt:i4>
      </vt:variant>
    </vt:vector>
  </HeadingPairs>
  <TitlesOfParts>
    <vt:vector size="48" baseType="lpstr">
      <vt:lpstr>Arial</vt:lpstr>
      <vt:lpstr>Arial Rounded MT Bold</vt:lpstr>
      <vt:lpstr>Calibri</vt:lpstr>
      <vt:lpstr>DIN Condensed</vt:lpstr>
      <vt:lpstr>Symbol</vt:lpstr>
      <vt:lpstr>Office Theme</vt:lpstr>
      <vt:lpstr>CHRIST THE ROCK CONGREGATION SUNDAY JANUARY 18TH 2026  Sermon by Pastor Marc E Simeon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AUGUST 23RD  2020  Sermon by Pastor Marc E Simeon</dc:title>
  <dc:creator>MARC EDOUARD SIMEON</dc:creator>
  <cp:lastModifiedBy>Marc Simeon</cp:lastModifiedBy>
  <cp:revision>33</cp:revision>
  <dcterms:created xsi:type="dcterms:W3CDTF">2020-08-22T16:53:36Z</dcterms:created>
  <dcterms:modified xsi:type="dcterms:W3CDTF">2026-01-18T13:46:39Z</dcterms:modified>
</cp:coreProperties>
</file>