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8" r:id="rId2"/>
    <p:sldId id="387" r:id="rId3"/>
    <p:sldId id="379" r:id="rId4"/>
    <p:sldId id="388" r:id="rId5"/>
    <p:sldId id="389" r:id="rId6"/>
    <p:sldId id="390" r:id="rId7"/>
    <p:sldId id="391" r:id="rId8"/>
    <p:sldId id="392" r:id="rId9"/>
    <p:sldId id="380" r:id="rId10"/>
    <p:sldId id="381" r:id="rId11"/>
    <p:sldId id="394" r:id="rId12"/>
    <p:sldId id="395" r:id="rId13"/>
    <p:sldId id="396" r:id="rId14"/>
    <p:sldId id="393" r:id="rId15"/>
    <p:sldId id="397" r:id="rId16"/>
    <p:sldId id="398" r:id="rId17"/>
    <p:sldId id="382" r:id="rId18"/>
    <p:sldId id="399" r:id="rId19"/>
    <p:sldId id="400" r:id="rId20"/>
    <p:sldId id="401" r:id="rId21"/>
    <p:sldId id="383" r:id="rId22"/>
    <p:sldId id="402" r:id="rId23"/>
    <p:sldId id="403" r:id="rId24"/>
    <p:sldId id="384" r:id="rId25"/>
    <p:sldId id="404" r:id="rId26"/>
    <p:sldId id="405" r:id="rId27"/>
    <p:sldId id="406" r:id="rId28"/>
    <p:sldId id="385" r:id="rId29"/>
    <p:sldId id="407" r:id="rId30"/>
    <p:sldId id="408" r:id="rId31"/>
    <p:sldId id="386" r:id="rId32"/>
    <p:sldId id="409" r:id="rId33"/>
    <p:sldId id="41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3E1C"/>
    <a:srgbClr val="0000FF"/>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6" autoAdjust="0"/>
    <p:restoredTop sz="94640"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48" y="527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C0920-4428-48D3-9C62-205A754E0675}"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5C0920-4428-48D3-9C62-205A754E0675}"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C0920-4428-48D3-9C62-205A754E0675}" type="datetimeFigureOut">
              <a:rPr lang="en-US" smtClean="0"/>
              <a:pPr/>
              <a:t>10/7/2025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C0920-4428-48D3-9C62-205A754E0675}" type="datetimeFigureOut">
              <a:rPr lang="en-US" smtClean="0"/>
              <a:pPr/>
              <a:t>10/7/2025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C0920-4428-48D3-9C62-205A754E0675}" type="datetimeFigureOut">
              <a:rPr lang="en-US" smtClean="0"/>
              <a:pPr/>
              <a:t>10/7/2025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C0920-4428-48D3-9C62-205A754E0675}"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C0920-4428-48D3-9C62-205A754E0675}"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70D1D6-99A7-4566-B51F-FF43E577F6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C0920-4428-48D3-9C62-205A754E0675}" type="datetimeFigureOut">
              <a:rPr lang="en-US" smtClean="0"/>
              <a:pPr/>
              <a:t>10/7/2025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D1D6-99A7-4566-B51F-FF43E577F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6">
              <a:lumMod val="20000"/>
              <a:lumOff val="80000"/>
            </a:schemeClr>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OCTOBER </a:t>
            </a:r>
            <a:r>
              <a:rPr lang="en-US" b="1" dirty="0" smtClean="0">
                <a:solidFill>
                  <a:srgbClr val="002060"/>
                </a:solidFill>
              </a:rPr>
              <a:t>12</a:t>
            </a:r>
            <a:r>
              <a:rPr lang="en-US" b="1" baseline="30000" dirty="0" smtClean="0">
                <a:solidFill>
                  <a:srgbClr val="002060"/>
                </a:solidFill>
              </a:rPr>
              <a:t>TH</a:t>
            </a:r>
            <a:r>
              <a:rPr lang="en-US" b="1" dirty="0" smtClean="0">
                <a:solidFill>
                  <a:srgbClr val="002060"/>
                </a:solidFill>
              </a:rPr>
              <a:t> </a:t>
            </a:r>
            <a:r>
              <a:rPr lang="en-US" b="1" dirty="0" smtClean="0">
                <a:solidFill>
                  <a:srgbClr val="002060"/>
                </a:solidFill>
              </a:rPr>
              <a:t>2025 </a:t>
            </a:r>
            <a:r>
              <a:rPr lang="en-US" b="1" dirty="0">
                <a:solidFill>
                  <a:schemeClr val="tx1"/>
                </a:solidFill>
              </a:rPr>
              <a:t/>
            </a:r>
            <a:br>
              <a:rPr lang="en-US" b="1" dirty="0">
                <a:solidFill>
                  <a:schemeClr val="tx1"/>
                </a:solidFill>
              </a:rPr>
            </a:br>
            <a:r>
              <a:rPr lang="en-US" b="1" dirty="0">
                <a:solidFill>
                  <a:schemeClr val="tx1"/>
                </a:solidFill>
              </a:rPr>
              <a:t>Sermon by </a:t>
            </a:r>
            <a:r>
              <a:rPr lang="en-US" b="1" dirty="0" smtClean="0">
                <a:solidFill>
                  <a:schemeClr val="tx1"/>
                </a:solidFill>
              </a:rPr>
              <a:t>Rev.</a:t>
            </a:r>
            <a:r>
              <a:rPr lang="en-US" b="1" dirty="0" smtClean="0">
                <a:solidFill>
                  <a:schemeClr val="tx1"/>
                </a:solidFill>
              </a:rPr>
              <a:t> Jean Claude Jean </a:t>
            </a:r>
            <a:r>
              <a:rPr lang="en-US" b="1" dirty="0" err="1" smtClean="0">
                <a:solidFill>
                  <a:schemeClr val="tx1"/>
                </a:solidFill>
              </a:rPr>
              <a:t>Baptiste</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r>
              <a:rPr lang="fr-FR" sz="6000" b="1" dirty="0" smtClean="0">
                <a:solidFill>
                  <a:srgbClr val="0000CC"/>
                </a:solidFill>
              </a:rPr>
              <a:t>LA VALEUR ET LE SENS DE LA </a:t>
            </a:r>
            <a:r>
              <a:rPr lang="fr-FR" sz="6000" b="1" dirty="0" smtClean="0">
                <a:solidFill>
                  <a:srgbClr val="0000CC"/>
                </a:solidFill>
              </a:rPr>
              <a:t>RECONNAISSANCE</a:t>
            </a:r>
            <a:endParaRPr lang="en-US" sz="6000"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800" b="1" dirty="0" smtClean="0">
                <a:solidFill>
                  <a:srgbClr val="FF0000"/>
                </a:solidFill>
                <a:latin typeface="Arial Rounded MT Bold" pitchFamily="34" charset="0"/>
              </a:rPr>
              <a:t>LECTURE : PS 116 : 12-14</a:t>
            </a:r>
            <a:endParaRPr lang="en-US" sz="4800" dirty="0" smtClean="0">
              <a:solidFill>
                <a:srgbClr val="FF0000"/>
              </a:solidFill>
              <a:latin typeface="Arial Rounded MT Bold" pitchFamily="34" charset="0"/>
            </a:endParaRPr>
          </a:p>
          <a:p>
            <a:pPr algn="just"/>
            <a:r>
              <a:rPr lang="fr-FR" sz="4800" dirty="0" smtClean="0">
                <a:solidFill>
                  <a:srgbClr val="0000CC"/>
                </a:solidFill>
                <a:latin typeface="Arial Rounded MT Bold" pitchFamily="34" charset="0"/>
              </a:rPr>
              <a:t>12 Comment rendrai-je à l'Éternel Tous ses bienfaits envers moi?</a:t>
            </a:r>
            <a:endParaRPr lang="en-US" sz="4800" dirty="0" smtClean="0">
              <a:solidFill>
                <a:srgbClr val="0000CC"/>
              </a:solidFill>
              <a:latin typeface="Arial Rounded MT Bold" pitchFamily="34" charset="0"/>
            </a:endParaRPr>
          </a:p>
          <a:p>
            <a:pPr algn="just"/>
            <a:r>
              <a:rPr lang="fr-FR" sz="4800" dirty="0" smtClean="0">
                <a:solidFill>
                  <a:srgbClr val="FF0000"/>
                </a:solidFill>
                <a:latin typeface="Arial Rounded MT Bold" pitchFamily="34" charset="0"/>
              </a:rPr>
              <a:t>13 J'élèverai la coupe des délivrances, Et j'invoquerai le nom de l'Éternel;</a:t>
            </a:r>
            <a:endParaRPr lang="en-US" sz="4800" dirty="0" smtClean="0">
              <a:solidFill>
                <a:srgbClr val="FF0000"/>
              </a:solidFill>
              <a:latin typeface="Arial Rounded MT Bold" pitchFamily="34" charset="0"/>
            </a:endParaRPr>
          </a:p>
          <a:p>
            <a:pPr algn="just"/>
            <a:r>
              <a:rPr lang="fr-FR" sz="4800" dirty="0" smtClean="0">
                <a:solidFill>
                  <a:srgbClr val="0000CC"/>
                </a:solidFill>
                <a:latin typeface="Arial Rounded MT Bold" pitchFamily="34" charset="0"/>
              </a:rPr>
              <a:t>14 J'accomplirai mes vœux envers l'Éternel, En présence de tout son peuple</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rgbClr val="003E1C"/>
                </a:solidFill>
                <a:latin typeface="Copperplate Gothic Bold" pitchFamily="34" charset="0"/>
              </a:rPr>
              <a:t>Introduction </a:t>
            </a:r>
            <a:r>
              <a:rPr lang="fr-FR" sz="4800" b="1" dirty="0" smtClean="0">
                <a:solidFill>
                  <a:srgbClr val="003E1C"/>
                </a:solidFill>
                <a:latin typeface="Copperplate Gothic Bold" pitchFamily="34" charset="0"/>
              </a:rPr>
              <a:t>_</a:t>
            </a:r>
            <a:r>
              <a:rPr lang="fr-FR" sz="4800" b="1" dirty="0" smtClean="0">
                <a:solidFill>
                  <a:srgbClr val="0000CC"/>
                </a:solidFill>
                <a:latin typeface="Arial Rounded MT Bold" pitchFamily="34" charset="0"/>
              </a:rPr>
              <a:t> </a:t>
            </a:r>
            <a:r>
              <a:rPr lang="fr-FR" sz="4800" dirty="0" smtClean="0">
                <a:solidFill>
                  <a:srgbClr val="0000CC"/>
                </a:solidFill>
                <a:latin typeface="Arial Rounded MT Bold" pitchFamily="34" charset="0"/>
              </a:rPr>
              <a:t> </a:t>
            </a:r>
            <a:endParaRPr lang="en-US" sz="4800" dirty="0" smtClean="0">
              <a:solidFill>
                <a:srgbClr val="0000CC"/>
              </a:solidFill>
              <a:latin typeface="Arial Rounded MT Bold" pitchFamily="34" charset="0"/>
            </a:endParaRPr>
          </a:p>
          <a:p>
            <a:pPr lvl="0" algn="just"/>
            <a:r>
              <a:rPr lang="fr-FR" sz="4800" dirty="0" smtClean="0">
                <a:solidFill>
                  <a:srgbClr val="0000CC"/>
                </a:solidFill>
                <a:latin typeface="Arial Rounded MT Bold" pitchFamily="34" charset="0"/>
              </a:rPr>
              <a:t>Trop souvent quand viennent les temps d’angoisses et de tourments, nous oublions le chemin déjà parcouru, les expériences acquises, les victoires déjà remportées. </a:t>
            </a:r>
            <a:endParaRPr lang="en-US" sz="4800" dirty="0" smtClean="0">
              <a:solidFill>
                <a:srgbClr val="0000CC"/>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0000CC"/>
                </a:solidFill>
                <a:latin typeface="Arial Rounded MT Bold" pitchFamily="34" charset="0"/>
              </a:rPr>
              <a:t>Nous </a:t>
            </a:r>
            <a:r>
              <a:rPr lang="fr-FR" sz="4800" dirty="0" smtClean="0">
                <a:solidFill>
                  <a:srgbClr val="0000CC"/>
                </a:solidFill>
                <a:latin typeface="Arial Rounded MT Bold" pitchFamily="34" charset="0"/>
              </a:rPr>
              <a:t>entonnons souvent ce chant : Les dangers accourent, subtils, inconnus, de près  ils m’entourent, plus près est Jésus qui dans le voyage me dit c’est moi, ne crains rien courage, je suis toujours avec toi</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fr-FR" sz="4800" dirty="0" smtClean="0">
                <a:solidFill>
                  <a:srgbClr val="0000CC"/>
                </a:solidFill>
                <a:latin typeface="Arial Rounded MT Bold" pitchFamily="34" charset="0"/>
              </a:rPr>
              <a:t>Pourquoi</a:t>
            </a:r>
            <a:r>
              <a:rPr lang="fr-FR" sz="4800" dirty="0" smtClean="0">
                <a:solidFill>
                  <a:srgbClr val="0000CC"/>
                </a:solidFill>
                <a:latin typeface="Arial Rounded MT Bold" pitchFamily="34" charset="0"/>
              </a:rPr>
              <a:t>  quand viennent les moments de rudes épreuves nous perdons si vite la tête, avons nous confiance en Dieu qui nous fait toujours triompher, ou mettons nous notre confiance en la chair si faible et limite.</a:t>
            </a:r>
            <a:endParaRPr lang="en-US" sz="4800" dirty="0" smtClean="0">
              <a:solidFill>
                <a:srgbClr val="0000CC"/>
              </a:solidFill>
              <a:latin typeface="Arial Rounded MT Bold" pitchFamily="34" charset="0"/>
            </a:endParaRPr>
          </a:p>
          <a:p>
            <a:pPr lvl="0" algn="just"/>
            <a:r>
              <a:rPr lang="fr-FR" sz="4800" dirty="0" smtClean="0">
                <a:solidFill>
                  <a:srgbClr val="003E1C"/>
                </a:solidFill>
                <a:latin typeface="Arial Rounded MT Bold" pitchFamily="34" charset="0"/>
              </a:rPr>
              <a:t>« Quand </a:t>
            </a:r>
            <a:r>
              <a:rPr lang="fr-FR" sz="4800" dirty="0" smtClean="0">
                <a:solidFill>
                  <a:srgbClr val="003E1C"/>
                </a:solidFill>
                <a:latin typeface="Arial Rounded MT Bold" pitchFamily="34" charset="0"/>
              </a:rPr>
              <a:t>le vol de la tempête vient assombrir ton ciel bleu au lieu de baisser la tête, de sombrer dans le découragement : compte  plutôt les bienfaits de </a:t>
            </a:r>
            <a:r>
              <a:rPr lang="fr-FR" sz="4800" dirty="0" smtClean="0">
                <a:solidFill>
                  <a:srgbClr val="003E1C"/>
                </a:solidFill>
                <a:latin typeface="Arial Rounded MT Bold" pitchFamily="34" charset="0"/>
              </a:rPr>
              <a:t>Dieu.. »</a:t>
            </a:r>
            <a:endParaRPr lang="en-US" sz="4800" dirty="0" smtClean="0">
              <a:solidFill>
                <a:srgbClr val="003E1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800" dirty="0" smtClean="0">
                <a:solidFill>
                  <a:srgbClr val="0000CC"/>
                </a:solidFill>
                <a:latin typeface="Arial Rounded MT Bold" pitchFamily="34" charset="0"/>
              </a:rPr>
              <a:t>Pourquoi </a:t>
            </a:r>
            <a:r>
              <a:rPr lang="fr-FR" sz="4800" dirty="0" smtClean="0">
                <a:solidFill>
                  <a:srgbClr val="0000CC"/>
                </a:solidFill>
                <a:latin typeface="Arial Rounded MT Bold" pitchFamily="34" charset="0"/>
              </a:rPr>
              <a:t>craindre quand Dieu est avec nous, la vie chrétienne est une vie d’espérance et de foi, de conquêtes et de victoires.</a:t>
            </a:r>
            <a:endParaRPr lang="en-US" sz="4800" dirty="0" smtClean="0">
              <a:solidFill>
                <a:srgbClr val="0000CC"/>
              </a:solidFill>
              <a:latin typeface="Arial Rounded MT Bold" pitchFamily="34" charset="0"/>
            </a:endParaRPr>
          </a:p>
          <a:p>
            <a:pPr lvl="0" algn="just"/>
            <a:r>
              <a:rPr lang="fr-FR" sz="4800" dirty="0" smtClean="0">
                <a:solidFill>
                  <a:srgbClr val="003E1C"/>
                </a:solidFill>
                <a:latin typeface="Arial Rounded MT Bold" pitchFamily="34" charset="0"/>
              </a:rPr>
              <a:t> La vie chrétienne a des hauts et des bas, mais Dieu nous donne toujours son secours</a:t>
            </a:r>
            <a:endParaRPr lang="en-US" sz="4800" dirty="0" smtClean="0">
              <a:solidFill>
                <a:srgbClr val="003E1C"/>
              </a:solidFill>
              <a:latin typeface="Arial Rounded MT Bold" pitchFamily="34" charset="0"/>
            </a:endParaRPr>
          </a:p>
          <a:p>
            <a:pPr lvl="0" algn="just"/>
            <a:r>
              <a:rPr lang="fr-FR" sz="4800" dirty="0" smtClean="0">
                <a:solidFill>
                  <a:srgbClr val="0000CC"/>
                </a:solidFill>
                <a:latin typeface="Arial Rounded MT Bold" pitchFamily="34" charset="0"/>
              </a:rPr>
              <a:t>Quand la bataille fait rage et que l’enfer se déchaîne Dieu se lève, nos ennemis se dispersent</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0000CC"/>
                </a:solidFill>
                <a:latin typeface="Arial Rounded MT Bold" pitchFamily="34" charset="0"/>
              </a:rPr>
              <a:t>Dieu </a:t>
            </a:r>
            <a:r>
              <a:rPr lang="fr-FR" sz="4800" dirty="0" smtClean="0">
                <a:solidFill>
                  <a:srgbClr val="0000CC"/>
                </a:solidFill>
                <a:latin typeface="Arial Rounded MT Bold" pitchFamily="34" charset="0"/>
              </a:rPr>
              <a:t>ne nous a pas abandonné, son amour pour nous est certain. Si vous ne comprenez pas pourquoi ces vents contraires vous font la guerre, sachez que vous n’êtes pas seul sur la terre, Dieu a le contrôle. </a:t>
            </a:r>
            <a:endParaRPr lang="en-US" sz="4800" dirty="0" smtClean="0">
              <a:solidFill>
                <a:srgbClr val="0000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0000CC"/>
                </a:solidFill>
                <a:latin typeface="Arial Rounded MT Bold" pitchFamily="34" charset="0"/>
              </a:rPr>
              <a:t>Le </a:t>
            </a:r>
            <a:r>
              <a:rPr lang="fr-FR" sz="4800" dirty="0" smtClean="0">
                <a:solidFill>
                  <a:srgbClr val="0000CC"/>
                </a:solidFill>
                <a:latin typeface="Arial Rounded MT Bold" pitchFamily="34" charset="0"/>
              </a:rPr>
              <a:t>plan éternel de Dieu pour votre vie avance lentement et doucement sur les rails sûrs de l’éternité. </a:t>
            </a:r>
            <a:endParaRPr lang="en-US" sz="4800" dirty="0" smtClean="0">
              <a:solidFill>
                <a:srgbClr val="0000CC"/>
              </a:solidFill>
              <a:latin typeface="Arial Rounded MT Bold" pitchFamily="34" charset="0"/>
            </a:endParaRPr>
          </a:p>
          <a:p>
            <a:pPr lvl="0" algn="just"/>
            <a:r>
              <a:rPr lang="fr-FR" sz="4800" dirty="0" smtClean="0">
                <a:solidFill>
                  <a:srgbClr val="003E1C"/>
                </a:solidFill>
                <a:latin typeface="Arial Rounded MT Bold" pitchFamily="34" charset="0"/>
              </a:rPr>
              <a:t>La terre c’est peut être une étape rude mais cependant nécessaire. Nous avons toutes les armes pour mener la guerre et la gagner.</a:t>
            </a:r>
            <a:endParaRPr lang="en-US" sz="4800" dirty="0">
              <a:solidFill>
                <a:srgbClr val="003E1C"/>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800" dirty="0" smtClean="0">
                <a:solidFill>
                  <a:srgbClr val="0000CC"/>
                </a:solidFill>
                <a:latin typeface="Arial Rounded MT Bold" pitchFamily="34" charset="0"/>
              </a:rPr>
              <a:t> </a:t>
            </a:r>
            <a:r>
              <a:rPr lang="fr-FR" sz="4800" b="1" dirty="0" smtClean="0">
                <a:solidFill>
                  <a:srgbClr val="0000CC"/>
                </a:solidFill>
                <a:latin typeface="Arial Rounded MT Bold" pitchFamily="34" charset="0"/>
              </a:rPr>
              <a:t># 2 Gloire à l'Agneau.</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1</a:t>
            </a:r>
            <a:endParaRPr lang="en-US" sz="4800" dirty="0" smtClean="0">
              <a:solidFill>
                <a:srgbClr val="0000CC"/>
              </a:solidFill>
              <a:latin typeface="Arial Rounded MT Bold" pitchFamily="34" charset="0"/>
            </a:endParaRPr>
          </a:p>
          <a:p>
            <a:pPr algn="ctr">
              <a:buNone/>
            </a:pPr>
            <a:r>
              <a:rPr lang="fr-FR" sz="4800" dirty="0" smtClean="0">
                <a:solidFill>
                  <a:schemeClr val="tx1"/>
                </a:solidFill>
                <a:latin typeface="Arial Rounded MT Bold" pitchFamily="34" charset="0"/>
              </a:rPr>
              <a:t>Ici bas bonheur suprême</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Avec Dieu je ne crains rien</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Il fait tout puisqu’il m’aime</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Concourir à mon seul bien</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Je puis croire à sa promesse</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Son amour ne change pas</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Jusqu'à la blanche vieillesse</a:t>
            </a:r>
            <a:endParaRPr lang="en-US" sz="4800" dirty="0" smtClean="0">
              <a:solidFill>
                <a:schemeClr val="tx1"/>
              </a:solidFill>
              <a:latin typeface="Arial Rounded MT Bold" pitchFamily="34" charset="0"/>
            </a:endParaRPr>
          </a:p>
          <a:p>
            <a:pPr algn="ctr">
              <a:buNone/>
            </a:pPr>
            <a:r>
              <a:rPr lang="fr-FR" sz="4800" dirty="0" smtClean="0">
                <a:solidFill>
                  <a:schemeClr val="tx1"/>
                </a:solidFill>
                <a:latin typeface="Arial Rounded MT Bold" pitchFamily="34" charset="0"/>
              </a:rPr>
              <a:t>Il dirigera mes pas.</a:t>
            </a:r>
            <a:endParaRPr lang="en-US" sz="4800" dirty="0">
              <a:solidFill>
                <a:schemeClr val="tx1"/>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b="1" dirty="0" smtClean="0">
                <a:solidFill>
                  <a:srgbClr val="FFFF00"/>
                </a:solidFill>
                <a:latin typeface="Arial Rounded MT Bold" pitchFamily="34" charset="0"/>
              </a:rPr>
              <a:t>Développement </a:t>
            </a:r>
            <a:r>
              <a:rPr lang="fr-FR" sz="4800" b="1" dirty="0" smtClean="0">
                <a:latin typeface="Arial Rounded MT Bold" pitchFamily="34" charset="0"/>
              </a:rPr>
              <a:t>_</a:t>
            </a:r>
            <a:endParaRPr lang="en-US" sz="4800" dirty="0" smtClean="0">
              <a:latin typeface="Arial Rounded MT Bold" pitchFamily="34" charset="0"/>
            </a:endParaRPr>
          </a:p>
          <a:p>
            <a:pPr algn="just"/>
            <a:r>
              <a:rPr lang="fr-FR" sz="4800" b="1" dirty="0" smtClean="0">
                <a:solidFill>
                  <a:srgbClr val="66FFFF"/>
                </a:solidFill>
                <a:latin typeface="Copperplate Gothic Bold" pitchFamily="34" charset="0"/>
              </a:rPr>
              <a:t>1— La relation de David avec Dieu</a:t>
            </a:r>
            <a:endParaRPr lang="en-US" sz="4800" dirty="0" smtClean="0">
              <a:solidFill>
                <a:srgbClr val="66FFFF"/>
              </a:solidFill>
              <a:latin typeface="Copperplate Gothic Bold" pitchFamily="34" charset="0"/>
            </a:endParaRPr>
          </a:p>
          <a:p>
            <a:pPr lvl="0" algn="just"/>
            <a:r>
              <a:rPr lang="fr-FR" sz="4800" dirty="0" smtClean="0">
                <a:latin typeface="Arial Rounded MT Bold" pitchFamily="34" charset="0"/>
              </a:rPr>
              <a:t>David est l’exemple parfait d’un homme reconnaissant. Il n’a jamais oublié son parcours avec Dieu et c’est ce qui l' a toujours stimulé à mieux faire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David </a:t>
            </a:r>
            <a:r>
              <a:rPr lang="fr-FR" sz="4800" dirty="0" smtClean="0">
                <a:latin typeface="Arial Rounded MT Bold" pitchFamily="34" charset="0"/>
              </a:rPr>
              <a:t>s’est toujours souvenu que Dieu l’avait pris derrière les moutons qui allaient pour en faire l’un des rois les plus puissants d'Israël, </a:t>
            </a:r>
            <a:r>
              <a:rPr lang="fr-FR" sz="4800" dirty="0" smtClean="0">
                <a:solidFill>
                  <a:srgbClr val="66FFFF"/>
                </a:solidFill>
                <a:latin typeface="Arial Rounded MT Bold" pitchFamily="34" charset="0"/>
              </a:rPr>
              <a:t>quand Saul pris derrière les bourriques de son père s’est montré lui-même arrogant, déviant, désobéissant. </a:t>
            </a:r>
            <a:endParaRPr lang="en-US" sz="4800" dirty="0" smtClean="0">
              <a:solidFill>
                <a:srgbClr val="66FFFF"/>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Parlant </a:t>
            </a:r>
            <a:r>
              <a:rPr lang="fr-FR" sz="4800" dirty="0" smtClean="0">
                <a:latin typeface="Arial Rounded MT Bold" pitchFamily="34" charset="0"/>
              </a:rPr>
              <a:t>de David Dieu dit : “ J’ai trouvé en David un homme selon  mon cœur “  Un homme grand, fidèle sincère et reconnaissant</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solidFill>
                  <a:srgbClr val="66FFFF"/>
                </a:solidFill>
                <a:latin typeface="Arial Rounded MT Bold" pitchFamily="34" charset="0"/>
              </a:rPr>
              <a:t>Dieu peut-il dire la même chose de vous ? Comment concevez Dieu? Qu'est ce qui vous éloigne de lui et vous fait douter de son appui ? </a:t>
            </a:r>
            <a:endParaRPr lang="en-US" sz="4800" dirty="0" smtClean="0">
              <a:solidFill>
                <a:srgbClr val="66FFFF"/>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800" dirty="0" smtClean="0">
                <a:latin typeface="Arial Rounded MT Bold" pitchFamily="34" charset="0"/>
              </a:rPr>
              <a:t>concevez </a:t>
            </a:r>
            <a:r>
              <a:rPr lang="fr-FR" sz="4800" dirty="0" smtClean="0">
                <a:latin typeface="Arial Rounded MT Bold" pitchFamily="34" charset="0"/>
              </a:rPr>
              <a:t>Dieu? Qu'est ce qui vous éloigne de lui et vous fait douter de son appui ? </a:t>
            </a:r>
            <a:endParaRPr lang="en-US" sz="4800" dirty="0" smtClean="0">
              <a:latin typeface="Arial Rounded MT Bold" pitchFamily="34" charset="0"/>
            </a:endParaRPr>
          </a:p>
          <a:p>
            <a:pPr lvl="0" algn="just"/>
            <a:r>
              <a:rPr lang="fr-FR" sz="4800" dirty="0" smtClean="0">
                <a:solidFill>
                  <a:srgbClr val="66FFFF"/>
                </a:solidFill>
                <a:latin typeface="Arial Rounded MT Bold" pitchFamily="34" charset="0"/>
              </a:rPr>
              <a:t>David était un homme grand avec un caractère ouvert, fidèle, sincère et reconnaissant</a:t>
            </a:r>
            <a:r>
              <a:rPr lang="fr-FR" sz="4800" dirty="0" smtClean="0">
                <a:solidFill>
                  <a:srgbClr val="66FFFF"/>
                </a:solidFill>
                <a:latin typeface="Arial Rounded MT Bold" pitchFamily="34" charset="0"/>
              </a:rPr>
              <a:t>.</a:t>
            </a:r>
            <a:endParaRPr lang="en-US" sz="4800" dirty="0" smtClean="0">
              <a:solidFill>
                <a:srgbClr val="66FFFF"/>
              </a:solidFill>
              <a:latin typeface="Arial Rounded MT Bold" pitchFamily="34" charset="0"/>
            </a:endParaRPr>
          </a:p>
          <a:p>
            <a:pPr lvl="0" algn="just"/>
            <a:r>
              <a:rPr lang="fr-FR" sz="4800" dirty="0" smtClean="0">
                <a:latin typeface="Arial Rounded MT Bold" pitchFamily="34" charset="0"/>
              </a:rPr>
              <a:t>Les hommes reconnaissants on ne les trouve pas à chaque chemin, ce sont des gens de classe, des gens qui ont un livre de souvenirs.  </a:t>
            </a:r>
            <a:endParaRPr lang="en-US" sz="48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800" dirty="0" smtClean="0">
                <a:solidFill>
                  <a:srgbClr val="66FFFF"/>
                </a:solidFill>
                <a:latin typeface="Arial Rounded MT Bold" pitchFamily="34" charset="0"/>
              </a:rPr>
              <a:t>2 </a:t>
            </a:r>
            <a:r>
              <a:rPr lang="fr-FR" sz="4800" dirty="0" smtClean="0">
                <a:solidFill>
                  <a:srgbClr val="66FFFF"/>
                </a:solidFill>
                <a:latin typeface="Arial Rounded MT Bold" pitchFamily="34" charset="0"/>
              </a:rPr>
              <a:t>Sam 7 : 2</a:t>
            </a:r>
            <a:r>
              <a:rPr lang="fr-FR" sz="4800" dirty="0" smtClean="0">
                <a:latin typeface="Arial Rounded MT Bold" pitchFamily="34" charset="0"/>
              </a:rPr>
              <a:t>  David dit à Nathan le prophète : </a:t>
            </a:r>
            <a:r>
              <a:rPr lang="fr-FR" sz="4800" dirty="0" smtClean="0">
                <a:latin typeface="Arial Rounded MT Bold" pitchFamily="34" charset="0"/>
              </a:rPr>
              <a:t>« Vois </a:t>
            </a:r>
            <a:r>
              <a:rPr lang="fr-FR" sz="4800" dirty="0" smtClean="0">
                <a:latin typeface="Arial Rounded MT Bold" pitchFamily="34" charset="0"/>
              </a:rPr>
              <a:t>donc !  J’habite une maison de bois de cèdre, et l’Arche de Dieu habite au milieu d’une </a:t>
            </a:r>
            <a:r>
              <a:rPr lang="fr-FR" sz="4800" dirty="0" smtClean="0">
                <a:latin typeface="Arial Rounded MT Bold" pitchFamily="34" charset="0"/>
              </a:rPr>
              <a:t>tente »</a:t>
            </a:r>
            <a:endParaRPr lang="en-US" sz="4800" dirty="0" smtClean="0">
              <a:latin typeface="Arial Rounded MT Bold" pitchFamily="34" charset="0"/>
            </a:endParaRPr>
          </a:p>
          <a:p>
            <a:pPr lvl="0" algn="just"/>
            <a:r>
              <a:rPr lang="fr-FR" sz="4800" dirty="0" smtClean="0">
                <a:solidFill>
                  <a:srgbClr val="66FFFF"/>
                </a:solidFill>
                <a:latin typeface="Arial Rounded MT Bold" pitchFamily="34" charset="0"/>
              </a:rPr>
              <a:t>Est ce possible que Dieu qui nous donne toute chose soit traité ainsi ?  Je veux bâtir une maison pour L'Eternel</a:t>
            </a:r>
            <a:r>
              <a:rPr lang="fr-FR" sz="4800" dirty="0" smtClean="0">
                <a:solidFill>
                  <a:srgbClr val="66FFFF"/>
                </a:solidFill>
                <a:latin typeface="Arial Rounded MT Bold"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800" dirty="0" smtClean="0">
                <a:latin typeface="Arial Rounded MT Bold" pitchFamily="34" charset="0"/>
              </a:rPr>
              <a:t>Ce temple avec l’art des constructeurs et la science de l'époque fut une réelle merveille, l’expression d’un cœur tout entier à Dieu. </a:t>
            </a:r>
            <a:endParaRPr lang="en-US" sz="4800" dirty="0" smtClean="0">
              <a:latin typeface="Arial Rounded MT Bold" pitchFamily="34" charset="0"/>
            </a:endParaRPr>
          </a:p>
          <a:p>
            <a:pPr lvl="0" algn="just"/>
            <a:r>
              <a:rPr lang="fr-FR" sz="4800" dirty="0" smtClean="0">
                <a:solidFill>
                  <a:srgbClr val="66FFFF"/>
                </a:solidFill>
                <a:latin typeface="Arial Rounded MT Bold" pitchFamily="34" charset="0"/>
              </a:rPr>
              <a:t>Vous êtes- vous jamais posé cette question : qu’est-ce que Dieu a fait pour moi ?  Que puis-je faire en retour pour lui prouver ma reconnaissance ?</a:t>
            </a:r>
            <a:endParaRPr lang="en-US" sz="4800" dirty="0" smtClean="0">
              <a:solidFill>
                <a:srgbClr val="66FFFF"/>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Rounded MT Bold" pitchFamily="34" charset="0"/>
              </a:rPr>
              <a:t>Trop souvent nous sommes des gens qui prennent et n’offrent rien en retour. Trop souvent nous offrons à Dieu l’offrande de Caïn. </a:t>
            </a:r>
            <a:endParaRPr lang="en-US" sz="4800" dirty="0" smtClean="0">
              <a:latin typeface="Arial Rounded MT Bold" pitchFamily="34" charset="0"/>
            </a:endParaRPr>
          </a:p>
          <a:p>
            <a:pPr lvl="0" algn="just"/>
            <a:r>
              <a:rPr lang="fr-FR" sz="4800" dirty="0" smtClean="0">
                <a:solidFill>
                  <a:srgbClr val="66FFFF"/>
                </a:solidFill>
                <a:latin typeface="Arial Rounded MT Bold" pitchFamily="34" charset="0"/>
              </a:rPr>
              <a:t>(Il y a des gens pour qui Dieu devrait fermer le robinet, …mais hélas  )</a:t>
            </a:r>
            <a:endParaRPr lang="en-US" sz="4800" dirty="0">
              <a:solidFill>
                <a:srgbClr val="66FFFF"/>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800" b="1" dirty="0" smtClean="0">
                <a:solidFill>
                  <a:srgbClr val="0000CC"/>
                </a:solidFill>
                <a:latin typeface="Copperplate Gothic Bold" pitchFamily="34" charset="0"/>
              </a:rPr>
              <a:t>2- La prière de </a:t>
            </a:r>
            <a:r>
              <a:rPr lang="fr-FR" sz="4800" b="1" dirty="0" smtClean="0">
                <a:solidFill>
                  <a:srgbClr val="0000CC"/>
                </a:solidFill>
                <a:latin typeface="Copperplate Gothic Bold" pitchFamily="34" charset="0"/>
              </a:rPr>
              <a:t>David</a:t>
            </a:r>
            <a:endParaRPr lang="en-US" sz="4800" dirty="0" smtClean="0">
              <a:solidFill>
                <a:srgbClr val="0000CC"/>
              </a:solidFill>
              <a:latin typeface="Copperplate Gothic Bold" pitchFamily="34" charset="0"/>
            </a:endParaRPr>
          </a:p>
          <a:p>
            <a:pPr lvl="0" algn="just"/>
            <a:r>
              <a:rPr lang="fr-FR" sz="4800" dirty="0" smtClean="0">
                <a:solidFill>
                  <a:schemeClr val="tx1"/>
                </a:solidFill>
                <a:latin typeface="Arial Rounded MT Bold" pitchFamily="34" charset="0"/>
              </a:rPr>
              <a:t>Le Psaumes 116 témoigne de la reconnaissance de David pour Dieu. Dieu l’a délivré de la mort, de la main des hommes cruels et méchants. </a:t>
            </a:r>
            <a:endParaRPr lang="en-US" sz="4800" dirty="0" smtClean="0">
              <a:solidFill>
                <a:schemeClr val="tx1"/>
              </a:solidFill>
              <a:latin typeface="Arial Rounded MT Bold" pitchFamily="34" charset="0"/>
            </a:endParaRPr>
          </a:p>
          <a:p>
            <a:pPr lvl="0" algn="just"/>
            <a:r>
              <a:rPr lang="fr-FR" sz="4800" dirty="0" smtClean="0">
                <a:solidFill>
                  <a:srgbClr val="0000CC"/>
                </a:solidFill>
                <a:latin typeface="Arial Rounded MT Bold" pitchFamily="34" charset="0"/>
              </a:rPr>
              <a:t>Le psalmiste exprime son attachement à Dieu qui a entendu ses cris. </a:t>
            </a:r>
            <a:endParaRPr lang="en-US" sz="4800" dirty="0" smtClean="0">
              <a:solidFill>
                <a:srgbClr val="0000CC"/>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800" dirty="0" smtClean="0">
                <a:solidFill>
                  <a:schemeClr val="tx1"/>
                </a:solidFill>
                <a:latin typeface="Arial Rounded MT Bold" pitchFamily="34" charset="0"/>
              </a:rPr>
              <a:t>A </a:t>
            </a:r>
            <a:r>
              <a:rPr lang="fr-FR" sz="4800" dirty="0" smtClean="0">
                <a:solidFill>
                  <a:schemeClr val="tx1"/>
                </a:solidFill>
                <a:latin typeface="Arial Rounded MT Bold" pitchFamily="34" charset="0"/>
              </a:rPr>
              <a:t>moi L’ éternel , je suis perdu ! Il y a des moments dans la vie ou le danger est imminent, ou seul le secours rapide pourra nous sauver</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a:p>
            <a:pPr algn="just"/>
            <a:r>
              <a:rPr lang="fr-FR" sz="4800" dirty="0" smtClean="0">
                <a:solidFill>
                  <a:srgbClr val="0000CC"/>
                </a:solidFill>
                <a:latin typeface="Arial Rounded MT Bold" pitchFamily="34" charset="0"/>
              </a:rPr>
              <a:t>Ps 34 : 7-11</a:t>
            </a:r>
            <a:endParaRPr lang="en-US" sz="4800" dirty="0" smtClean="0">
              <a:solidFill>
                <a:srgbClr val="0000CC"/>
              </a:solidFill>
              <a:latin typeface="Arial Rounded MT Bold" pitchFamily="34" charset="0"/>
            </a:endParaRPr>
          </a:p>
          <a:p>
            <a:pPr algn="just"/>
            <a:r>
              <a:rPr lang="fr-FR" sz="4800" dirty="0" smtClean="0">
                <a:solidFill>
                  <a:schemeClr val="tx1"/>
                </a:solidFill>
                <a:latin typeface="Arial Rounded MT Bold" pitchFamily="34" charset="0"/>
              </a:rPr>
              <a:t>7 Quand un malheureux crie, l'Éternel entend, Et il le sauve de toutes ses détresses</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800" dirty="0" smtClean="0">
                <a:solidFill>
                  <a:schemeClr val="tx1"/>
                </a:solidFill>
                <a:latin typeface="Arial Rounded MT Bold" pitchFamily="34" charset="0"/>
              </a:rPr>
              <a:t>8 </a:t>
            </a:r>
            <a:r>
              <a:rPr lang="fr-FR" sz="4800" dirty="0" smtClean="0">
                <a:solidFill>
                  <a:schemeClr val="tx1"/>
                </a:solidFill>
                <a:latin typeface="Arial Rounded MT Bold" pitchFamily="34" charset="0"/>
              </a:rPr>
              <a:t>L'ange de l'Éternel campe autour de ceux qui le craignent, Et il les arrache au danger.</a:t>
            </a:r>
            <a:endParaRPr lang="en-US" sz="4800" dirty="0" smtClean="0">
              <a:solidFill>
                <a:schemeClr val="tx1"/>
              </a:solidFill>
              <a:latin typeface="Arial Rounded MT Bold" pitchFamily="34" charset="0"/>
            </a:endParaRPr>
          </a:p>
          <a:p>
            <a:pPr algn="just"/>
            <a:r>
              <a:rPr lang="fr-FR" sz="4800" dirty="0" smtClean="0">
                <a:solidFill>
                  <a:srgbClr val="0000CC"/>
                </a:solidFill>
                <a:latin typeface="Arial Rounded MT Bold" pitchFamily="34" charset="0"/>
              </a:rPr>
              <a:t>9 Sentez et voyez combien l'Éternel est bon! Heureux l'homme qui cherche en lui son refuge!</a:t>
            </a:r>
            <a:endParaRPr lang="en-US" sz="4800" dirty="0" smtClean="0">
              <a:solidFill>
                <a:srgbClr val="0000CC"/>
              </a:solidFill>
              <a:latin typeface="Arial Rounded MT Bold" pitchFamily="34" charset="0"/>
            </a:endParaRPr>
          </a:p>
          <a:p>
            <a:pPr algn="just"/>
            <a:r>
              <a:rPr lang="fr-FR" sz="4800" dirty="0" smtClean="0">
                <a:solidFill>
                  <a:schemeClr val="tx1"/>
                </a:solidFill>
                <a:latin typeface="Arial Rounded MT Bold" pitchFamily="34" charset="0"/>
              </a:rPr>
              <a:t>10 Craignez l'Éternel, vous ses saints! Car rien ne manque à ceux qui le craignent</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800" dirty="0" smtClean="0">
                <a:solidFill>
                  <a:schemeClr val="tx1"/>
                </a:solidFill>
                <a:latin typeface="Arial Rounded MT Bold" pitchFamily="34" charset="0"/>
              </a:rPr>
              <a:t>11 </a:t>
            </a:r>
            <a:r>
              <a:rPr lang="fr-FR" sz="4800" dirty="0" smtClean="0">
                <a:solidFill>
                  <a:schemeClr val="tx1"/>
                </a:solidFill>
                <a:latin typeface="Arial Rounded MT Bold" pitchFamily="34" charset="0"/>
              </a:rPr>
              <a:t>Les lionceaux éprouvent la disette et la faim, Mais ceux qui cherchent l'Éternel ne sont privés d'aucun bien</a:t>
            </a:r>
            <a:r>
              <a:rPr lang="fr-FR" sz="4800" dirty="0" smtClean="0">
                <a:solidFill>
                  <a:schemeClr val="tx1"/>
                </a:solidFill>
                <a:latin typeface="Arial Rounded MT Bold" pitchFamily="34" charset="0"/>
              </a:rPr>
              <a:t>.</a:t>
            </a:r>
            <a:endParaRPr lang="en-US" sz="4800" dirty="0" smtClean="0">
              <a:solidFill>
                <a:schemeClr val="tx1"/>
              </a:solidFill>
              <a:latin typeface="Arial Rounded MT Bold" pitchFamily="34" charset="0"/>
            </a:endParaRPr>
          </a:p>
          <a:p>
            <a:pPr lvl="0" algn="just"/>
            <a:r>
              <a:rPr lang="fr-FR" sz="4800" dirty="0" smtClean="0">
                <a:solidFill>
                  <a:srgbClr val="0000CC"/>
                </a:solidFill>
                <a:latin typeface="Arial Rounded MT Bold" pitchFamily="34" charset="0"/>
              </a:rPr>
              <a:t>Pour David la meilleure façon de remercier Dieu c'est à travers des Actions de grâces et l’accomplissement de ses vœux envers l’Eternel.</a:t>
            </a:r>
            <a:endParaRPr lang="en-US" sz="4800" dirty="0">
              <a:solidFill>
                <a:srgbClr val="0000CC"/>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b="1" dirty="0" smtClean="0">
                <a:solidFill>
                  <a:srgbClr val="C00000"/>
                </a:solidFill>
                <a:latin typeface="Copperplate Gothic Bold" pitchFamily="34" charset="0"/>
              </a:rPr>
              <a:t>3- </a:t>
            </a:r>
            <a:r>
              <a:rPr lang="fr-FR" sz="4800" b="1" dirty="0" smtClean="0">
                <a:solidFill>
                  <a:srgbClr val="C00000"/>
                </a:solidFill>
                <a:latin typeface="Copperplate Gothic Bold" pitchFamily="34" charset="0"/>
              </a:rPr>
              <a:t>L’affection de David pour </a:t>
            </a:r>
            <a:r>
              <a:rPr lang="fr-FR" sz="4800" b="1" dirty="0" smtClean="0">
                <a:solidFill>
                  <a:srgbClr val="C00000"/>
                </a:solidFill>
                <a:latin typeface="Copperplate Gothic Bold" pitchFamily="34" charset="0"/>
              </a:rPr>
              <a:t>Dieu</a:t>
            </a:r>
            <a:endParaRPr lang="en-US" sz="4800" dirty="0" smtClean="0">
              <a:solidFill>
                <a:srgbClr val="C00000"/>
              </a:solidFill>
              <a:latin typeface="Copperplate Gothic Bold" pitchFamily="34" charset="0"/>
            </a:endParaRPr>
          </a:p>
          <a:p>
            <a:pPr lvl="0" algn="just"/>
            <a:r>
              <a:rPr lang="fr-FR" sz="4800" dirty="0" smtClean="0">
                <a:solidFill>
                  <a:srgbClr val="0000FF"/>
                </a:solidFill>
                <a:latin typeface="Arial Rounded MT Bold" pitchFamily="34" charset="0"/>
              </a:rPr>
              <a:t>David débute le Psaumes : J’aime L’Eternel , car il entend ma voix, mes supplications; car il a penché son oreille vers moi; et je l’invoquerai toute ma </a:t>
            </a:r>
            <a:r>
              <a:rPr lang="fr-FR" sz="4800" dirty="0" smtClean="0">
                <a:solidFill>
                  <a:srgbClr val="0000FF"/>
                </a:solidFill>
                <a:latin typeface="Arial Rounded MT Bold" pitchFamily="34" charset="0"/>
              </a:rPr>
              <a:t>vie</a:t>
            </a:r>
            <a:endParaRPr lang="en-US" sz="4800" dirty="0" smtClean="0">
              <a:solidFill>
                <a:srgbClr val="0000FF"/>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fr-FR" sz="4800" dirty="0" smtClean="0">
                <a:solidFill>
                  <a:srgbClr val="0000FF"/>
                </a:solidFill>
                <a:latin typeface="Arial Rounded MT Bold" pitchFamily="34" charset="0"/>
              </a:rPr>
              <a:t>Dieu </a:t>
            </a:r>
            <a:r>
              <a:rPr lang="fr-FR" sz="4800" dirty="0" smtClean="0">
                <a:solidFill>
                  <a:srgbClr val="0000FF"/>
                </a:solidFill>
                <a:latin typeface="Arial Rounded MT Bold" pitchFamily="34" charset="0"/>
              </a:rPr>
              <a:t>répond toujours à notre demande d’aide. Il intervient toujours quand nous sommes en </a:t>
            </a:r>
            <a:r>
              <a:rPr lang="fr-FR" sz="4800" dirty="0" smtClean="0">
                <a:solidFill>
                  <a:srgbClr val="0000FF"/>
                </a:solidFill>
                <a:latin typeface="Arial Rounded MT Bold" pitchFamily="34" charset="0"/>
              </a:rPr>
              <a:t>détresse</a:t>
            </a:r>
            <a:endParaRPr lang="en-US" sz="4800" dirty="0" smtClean="0">
              <a:solidFill>
                <a:srgbClr val="0000FF"/>
              </a:solidFill>
              <a:latin typeface="Arial Rounded MT Bold" pitchFamily="34" charset="0"/>
            </a:endParaRPr>
          </a:p>
          <a:p>
            <a:pPr lvl="0" algn="just"/>
            <a:r>
              <a:rPr lang="fr-FR" sz="4800" dirty="0" smtClean="0">
                <a:solidFill>
                  <a:srgbClr val="C00000"/>
                </a:solidFill>
                <a:latin typeface="Arial Rounded MT Bold" pitchFamily="34" charset="0"/>
              </a:rPr>
              <a:t>J'étais malheureux, exposé, en danger et il m'a sauvé. Comment oublier tout cela, les gens intelligents n’oublient point les bienfaits de Dieu. On a besoin de Dieu. </a:t>
            </a:r>
            <a:endParaRPr lang="en-US" sz="48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solidFill>
                  <a:srgbClr val="C00000"/>
                </a:solidFill>
                <a:latin typeface="Arial Rounded MT Bold" pitchFamily="34" charset="0"/>
              </a:rPr>
              <a:t>Psaumes </a:t>
            </a:r>
            <a:r>
              <a:rPr lang="fr-FR" sz="4800" dirty="0" smtClean="0">
                <a:solidFill>
                  <a:srgbClr val="C00000"/>
                </a:solidFill>
                <a:latin typeface="Arial Rounded MT Bold" pitchFamily="34" charset="0"/>
              </a:rPr>
              <a:t>116: 3-4 </a:t>
            </a:r>
            <a:r>
              <a:rPr lang="fr-FR" sz="4800" dirty="0" smtClean="0">
                <a:solidFill>
                  <a:srgbClr val="0000FF"/>
                </a:solidFill>
                <a:latin typeface="Arial Rounded MT Bold" pitchFamily="34" charset="0"/>
              </a:rPr>
              <a:t>« Les </a:t>
            </a:r>
            <a:r>
              <a:rPr lang="fr-FR" sz="4800" dirty="0" smtClean="0">
                <a:solidFill>
                  <a:srgbClr val="0000FF"/>
                </a:solidFill>
                <a:latin typeface="Arial Rounded MT Bold" pitchFamily="34" charset="0"/>
              </a:rPr>
              <a:t>liens de la mort m’avaient environné, et les angoisses du sépulcre m’avaient saisi, j’étais en proie à la détresse et à la douleur</a:t>
            </a:r>
            <a:r>
              <a:rPr lang="fr-FR" sz="4800" dirty="0" smtClean="0">
                <a:solidFill>
                  <a:srgbClr val="0000FF"/>
                </a:solidFill>
                <a:latin typeface="Arial Rounded MT Bold" pitchFamily="34" charset="0"/>
              </a:rPr>
              <a:t>, » </a:t>
            </a:r>
            <a:endParaRPr lang="fr-FR" sz="4800" dirty="0" smtClean="0">
              <a:solidFill>
                <a:srgbClr val="0000FF"/>
              </a:solidFill>
              <a:latin typeface="Arial Rounded MT Bold" pitchFamily="34" charset="0"/>
            </a:endParaRPr>
          </a:p>
          <a:p>
            <a:pPr lvl="0" algn="just"/>
            <a:r>
              <a:rPr lang="fr-FR" sz="4800" dirty="0" smtClean="0">
                <a:solidFill>
                  <a:srgbClr val="C00000"/>
                </a:solidFill>
                <a:latin typeface="Arial Rounded MT Bold" pitchFamily="34" charset="0"/>
              </a:rPr>
              <a:t> </a:t>
            </a:r>
            <a:r>
              <a:rPr lang="fr-FR" sz="4800" dirty="0" smtClean="0">
                <a:solidFill>
                  <a:srgbClr val="C00000"/>
                </a:solidFill>
                <a:latin typeface="Arial Rounded MT Bold" pitchFamily="34" charset="0"/>
              </a:rPr>
              <a:t>Dans  de pareille situation , que faire ?  Invoquer l’Eternel !</a:t>
            </a:r>
            <a:endParaRPr lang="en-US" sz="4800" dirty="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fr-FR" sz="4800" dirty="0" smtClean="0">
                <a:solidFill>
                  <a:srgbClr val="003E1C"/>
                </a:solidFill>
                <a:latin typeface="Arial Rounded MT Bold" pitchFamily="34" charset="0"/>
              </a:rPr>
              <a:t>7 </a:t>
            </a:r>
            <a:r>
              <a:rPr lang="fr-FR" sz="4800" dirty="0" err="1" smtClean="0">
                <a:solidFill>
                  <a:srgbClr val="003E1C"/>
                </a:solidFill>
                <a:latin typeface="Arial Rounded MT Bold" pitchFamily="34" charset="0"/>
              </a:rPr>
              <a:t>kreyol</a:t>
            </a:r>
            <a:r>
              <a:rPr lang="fr-FR" sz="4800" dirty="0" smtClean="0">
                <a:solidFill>
                  <a:srgbClr val="003E1C"/>
                </a:solidFill>
                <a:latin typeface="Arial Rounded MT Bold" pitchFamily="34" charset="0"/>
              </a:rPr>
              <a:t>   </a:t>
            </a:r>
            <a:r>
              <a:rPr lang="fr-FR" sz="4800" dirty="0" err="1" smtClean="0">
                <a:solidFill>
                  <a:srgbClr val="003E1C"/>
                </a:solidFill>
                <a:latin typeface="Arial Rounded MT Bold" pitchFamily="34" charset="0"/>
              </a:rPr>
              <a:t>Jezu</a:t>
            </a:r>
            <a:r>
              <a:rPr lang="fr-FR" sz="4800" dirty="0" smtClean="0">
                <a:solidFill>
                  <a:srgbClr val="003E1C"/>
                </a:solidFill>
                <a:latin typeface="Arial Rounded MT Bold" pitchFamily="34" charset="0"/>
              </a:rPr>
              <a:t> sel </a:t>
            </a:r>
            <a:r>
              <a:rPr lang="fr-FR" sz="4800" dirty="0" err="1" smtClean="0">
                <a:solidFill>
                  <a:srgbClr val="003E1C"/>
                </a:solidFill>
                <a:latin typeface="Arial Rounded MT Bold" pitchFamily="34" charset="0"/>
              </a:rPr>
              <a:t>unik</a:t>
            </a:r>
            <a:r>
              <a:rPr lang="fr-FR" sz="4800" dirty="0" smtClean="0">
                <a:solidFill>
                  <a:srgbClr val="003E1C"/>
                </a:solidFill>
                <a:latin typeface="Arial Rounded MT Bold" pitchFamily="34" charset="0"/>
              </a:rPr>
              <a:t> </a:t>
            </a:r>
            <a:r>
              <a:rPr lang="fr-FR" sz="4800" dirty="0" err="1" smtClean="0">
                <a:solidFill>
                  <a:srgbClr val="003E1C"/>
                </a:solidFill>
                <a:latin typeface="Arial Rounded MT Bold" pitchFamily="34" charset="0"/>
              </a:rPr>
              <a:t>esperans</a:t>
            </a:r>
            <a:endParaRPr lang="en-US" sz="4800" dirty="0" smtClean="0">
              <a:solidFill>
                <a:srgbClr val="003E1C"/>
              </a:solidFill>
              <a:latin typeface="Arial Rounded MT Bold" pitchFamily="34" charset="0"/>
            </a:endParaRPr>
          </a:p>
          <a:p>
            <a:pPr algn="ctr">
              <a:buNone/>
            </a:pPr>
            <a:r>
              <a:rPr lang="fr-FR" sz="4800" dirty="0" smtClean="0">
                <a:solidFill>
                  <a:srgbClr val="003E1C"/>
                </a:solidFill>
                <a:latin typeface="Arial Rounded MT Bold" pitchFamily="34" charset="0"/>
              </a:rPr>
              <a:t>1.</a:t>
            </a:r>
            <a:endParaRPr lang="en-US" sz="4800" dirty="0" smtClean="0">
              <a:solidFill>
                <a:srgbClr val="003E1C"/>
              </a:solidFill>
              <a:latin typeface="Arial Rounded MT Bold" pitchFamily="34" charset="0"/>
            </a:endParaRPr>
          </a:p>
          <a:p>
            <a:pPr algn="ctr">
              <a:buNone/>
            </a:pPr>
            <a:r>
              <a:rPr lang="fr-FR" sz="4800" b="1" dirty="0" err="1" smtClean="0">
                <a:solidFill>
                  <a:srgbClr val="0000CC"/>
                </a:solidFill>
                <a:latin typeface="Arial Rounded MT Bold" pitchFamily="34" charset="0"/>
              </a:rPr>
              <a:t>Jézu</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sèl</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unik</a:t>
            </a:r>
            <a:r>
              <a:rPr lang="fr-FR" sz="4800" b="1" dirty="0" smtClean="0">
                <a:solidFill>
                  <a:srgbClr val="0000CC"/>
                </a:solidFill>
                <a:latin typeface="Arial Rounded MT Bold" pitchFamily="34" charset="0"/>
              </a:rPr>
              <a:t> </a:t>
            </a:r>
            <a:r>
              <a:rPr lang="fr-FR" sz="4800" b="1" dirty="0" err="1" smtClean="0">
                <a:solidFill>
                  <a:srgbClr val="0000CC"/>
                </a:solidFill>
                <a:latin typeface="Arial Rounded MT Bold" pitchFamily="34" charset="0"/>
              </a:rPr>
              <a:t>éspérans</a:t>
            </a:r>
            <a:r>
              <a:rPr lang="fr-FR" sz="4800" b="1"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Sé</a:t>
            </a:r>
            <a:r>
              <a:rPr lang="fr-FR" sz="4800" dirty="0" smtClean="0">
                <a:solidFill>
                  <a:srgbClr val="0000CC"/>
                </a:solidFill>
                <a:latin typeface="Arial Rounded MT Bold" pitchFamily="34" charset="0"/>
              </a:rPr>
              <a:t> li </a:t>
            </a:r>
            <a:r>
              <a:rPr lang="fr-FR" sz="4800" dirty="0" err="1" smtClean="0">
                <a:solidFill>
                  <a:srgbClr val="0000CC"/>
                </a:solidFill>
                <a:latin typeface="Arial Rounded MT Bold" pitchFamily="34" charset="0"/>
              </a:rPr>
              <a:t>sèl</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ki</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bay</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asurans</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Li </a:t>
            </a:r>
            <a:r>
              <a:rPr lang="fr-FR" sz="4800" dirty="0" err="1" smtClean="0">
                <a:solidFill>
                  <a:srgbClr val="0000CC"/>
                </a:solidFill>
                <a:latin typeface="Arial Rounded MT Bold" pitchFamily="34" charset="0"/>
              </a:rPr>
              <a:t>sé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soutiin</a:t>
            </a:r>
            <a:r>
              <a:rPr lang="fr-FR" sz="4800" dirty="0" smtClean="0">
                <a:solidFill>
                  <a:srgbClr val="0000CC"/>
                </a:solidFill>
                <a:latin typeface="Arial Rounded MT Bold" pitchFamily="34" charset="0"/>
              </a:rPr>
              <a:t>-m, li </a:t>
            </a:r>
            <a:r>
              <a:rPr lang="fr-FR" sz="4800" dirty="0" err="1" smtClean="0">
                <a:solidFill>
                  <a:srgbClr val="0000CC"/>
                </a:solidFill>
                <a:latin typeface="Arial Rounded MT Bold" pitchFamily="34" charset="0"/>
              </a:rPr>
              <a:t>sé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fòs</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mouin</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E </a:t>
            </a:r>
            <a:r>
              <a:rPr lang="fr-FR" sz="4800" dirty="0" err="1" smtClean="0">
                <a:solidFill>
                  <a:srgbClr val="0000CC"/>
                </a:solidFill>
                <a:latin typeface="Arial Rounded MT Bold" pitchFamily="34" charset="0"/>
              </a:rPr>
              <a:t>mouin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pa</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rété</a:t>
            </a:r>
            <a:r>
              <a:rPr lang="fr-FR" sz="4800" dirty="0" smtClean="0">
                <a:solidFill>
                  <a:srgbClr val="0000CC"/>
                </a:solidFill>
                <a:latin typeface="Arial Rounded MT Bold" pitchFamily="34" charset="0"/>
              </a:rPr>
              <a:t> nan </a:t>
            </a:r>
            <a:r>
              <a:rPr lang="fr-FR" sz="4800" dirty="0" err="1" smtClean="0">
                <a:solidFill>
                  <a:srgbClr val="0000CC"/>
                </a:solidFill>
                <a:latin typeface="Arial Rounded MT Bold" pitchFamily="34" charset="0"/>
              </a:rPr>
              <a:t>chémin</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3E1C"/>
                </a:solidFill>
                <a:latin typeface="Arial Rounded MT Bold" pitchFamily="34" charset="0"/>
              </a:rPr>
              <a:t>Kè</a:t>
            </a:r>
            <a:endParaRPr lang="en-US" sz="4800" dirty="0" smtClean="0">
              <a:solidFill>
                <a:srgbClr val="003E1C"/>
              </a:solidFill>
              <a:latin typeface="Arial Rounded MT Bold" pitchFamily="34" charset="0"/>
            </a:endParaRPr>
          </a:p>
          <a:p>
            <a:pPr algn="ctr">
              <a:buNone/>
            </a:pPr>
            <a:r>
              <a:rPr lang="fr-FR" sz="4800" b="1" dirty="0" err="1" smtClean="0">
                <a:solidFill>
                  <a:srgbClr val="7030A0"/>
                </a:solidFill>
                <a:latin typeface="Arial Rounded MT Bold" pitchFamily="34" charset="0"/>
              </a:rPr>
              <a:t>Jézu</a:t>
            </a:r>
            <a:r>
              <a:rPr lang="fr-FR" sz="4800" b="1" dirty="0" smtClean="0">
                <a:solidFill>
                  <a:srgbClr val="7030A0"/>
                </a:solidFill>
                <a:latin typeface="Arial Rounded MT Bold" pitchFamily="34" charset="0"/>
              </a:rPr>
              <a:t>, </a:t>
            </a: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ki</a:t>
            </a:r>
            <a:r>
              <a:rPr lang="fr-FR" sz="4800" b="1" dirty="0" smtClean="0">
                <a:solidFill>
                  <a:srgbClr val="7030A0"/>
                </a:solidFill>
                <a:latin typeface="Arial Rounded MT Bold" pitchFamily="34" charset="0"/>
              </a:rPr>
              <a:t> délivré-m;</a:t>
            </a:r>
            <a:endParaRPr lang="en-US" sz="4800" dirty="0" smtClean="0">
              <a:solidFill>
                <a:srgbClr val="7030A0"/>
              </a:solidFill>
              <a:latin typeface="Arial Rounded MT Bold" pitchFamily="34" charset="0"/>
            </a:endParaRPr>
          </a:p>
          <a:p>
            <a:pPr algn="ctr">
              <a:buNone/>
            </a:pP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Sovè</a:t>
            </a:r>
            <a:r>
              <a:rPr lang="fr-FR" sz="4800" b="1" dirty="0" smtClean="0">
                <a:solidFill>
                  <a:srgbClr val="7030A0"/>
                </a:solidFill>
                <a:latin typeface="Arial Rounded MT Bold" pitchFamily="34" charset="0"/>
              </a:rPr>
              <a:t>-m, </a:t>
            </a:r>
            <a:r>
              <a:rPr lang="fr-FR" sz="4800" b="1" dirty="0" err="1" smtClean="0">
                <a:solidFill>
                  <a:srgbClr val="7030A0"/>
                </a:solidFill>
                <a:latin typeface="Arial Rounded MT Bold" pitchFamily="34" charset="0"/>
              </a:rPr>
              <a:t>kapé</a:t>
            </a:r>
            <a:endParaRPr lang="en-US" sz="4800" dirty="0" smtClean="0">
              <a:solidFill>
                <a:srgbClr val="7030A0"/>
              </a:solidFill>
              <a:latin typeface="Arial Rounded MT Bold" pitchFamily="34" charset="0"/>
            </a:endParaRPr>
          </a:p>
          <a:p>
            <a:pPr algn="ctr">
              <a:buNone/>
            </a:pPr>
            <a:r>
              <a:rPr lang="en-US" sz="4800" b="1" dirty="0" err="1" smtClean="0">
                <a:solidFill>
                  <a:srgbClr val="7030A0"/>
                </a:solidFill>
                <a:latin typeface="Arial Rounded MT Bold" pitchFamily="34" charset="0"/>
              </a:rPr>
              <a:t>Kinbe</a:t>
            </a:r>
            <a:r>
              <a:rPr lang="en-US" sz="4800" b="1" dirty="0" smtClean="0">
                <a:solidFill>
                  <a:srgbClr val="7030A0"/>
                </a:solidFill>
                <a:latin typeface="Arial Rounded MT Bold" pitchFamily="34" charset="0"/>
              </a:rPr>
              <a:t>-m (</a:t>
            </a:r>
            <a:r>
              <a:rPr lang="en-US" sz="4800" b="1" dirty="0" err="1" smtClean="0">
                <a:solidFill>
                  <a:srgbClr val="7030A0"/>
                </a:solidFill>
                <a:latin typeface="Arial Rounded MT Bold" pitchFamily="34" charset="0"/>
              </a:rPr>
              <a:t>bis</a:t>
            </a:r>
            <a:r>
              <a:rPr lang="en-US" sz="4800" b="1"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ctr">
              <a:buNone/>
            </a:pPr>
            <a:r>
              <a:rPr lang="en-US" sz="4800" dirty="0" smtClean="0">
                <a:solidFill>
                  <a:srgbClr val="003E1C"/>
                </a:solidFill>
                <a:latin typeface="Arial Rounded MT Bold" pitchFamily="34" charset="0"/>
              </a:rPr>
              <a:t>2</a:t>
            </a:r>
            <a:r>
              <a:rPr lang="en-US" sz="4800" dirty="0" smtClean="0">
                <a:solidFill>
                  <a:srgbClr val="003E1C"/>
                </a:solidFill>
                <a:latin typeface="Arial Rounded MT Bold" pitchFamily="34" charset="0"/>
              </a:rPr>
              <a:t>.</a:t>
            </a:r>
          </a:p>
          <a:p>
            <a:pPr algn="ctr">
              <a:buNone/>
            </a:pPr>
            <a:r>
              <a:rPr lang="en-US" sz="4800" dirty="0" err="1" smtClean="0">
                <a:solidFill>
                  <a:srgbClr val="0000CC"/>
                </a:solidFill>
                <a:latin typeface="Arial Rounded MT Bold" pitchFamily="34" charset="0"/>
              </a:rPr>
              <a:t>Okinn</a:t>
            </a:r>
            <a:r>
              <a:rPr lang="en-US" sz="4800" dirty="0" smtClean="0">
                <a:solidFill>
                  <a:srgbClr val="0000CC"/>
                </a:solidFill>
                <a:latin typeface="Arial Rounded MT Bold" pitchFamily="34" charset="0"/>
              </a:rPr>
              <a:t> lot </a:t>
            </a:r>
            <a:r>
              <a:rPr lang="en-US" sz="4800" dirty="0" err="1" smtClean="0">
                <a:solidFill>
                  <a:srgbClr val="0000CC"/>
                </a:solidFill>
                <a:latin typeface="Arial Rounded MT Bold" pitchFamily="34" charset="0"/>
              </a:rPr>
              <a:t>plas</a:t>
            </a:r>
            <a:r>
              <a:rPr lang="en-US" sz="4800" dirty="0" smtClean="0">
                <a:solidFill>
                  <a:srgbClr val="0000CC"/>
                </a:solidFill>
                <a:latin typeface="Arial Rounded MT Bold" pitchFamily="34" charset="0"/>
              </a:rPr>
              <a:t> pa </a:t>
            </a:r>
            <a:r>
              <a:rPr lang="en-US" sz="4800" dirty="0" err="1" smtClean="0">
                <a:solidFill>
                  <a:srgbClr val="0000CC"/>
                </a:solidFill>
                <a:latin typeface="Arial Rounded MT Bold" pitchFamily="34" charset="0"/>
              </a:rPr>
              <a:t>kab</a:t>
            </a:r>
            <a:r>
              <a:rPr lang="en-US" sz="4800" dirty="0" smtClean="0">
                <a:solidFill>
                  <a:srgbClr val="0000CC"/>
                </a:solidFill>
                <a:latin typeface="Arial Rounded MT Bold" pitchFamily="34" charset="0"/>
              </a:rPr>
              <a:t> </a:t>
            </a:r>
            <a:r>
              <a:rPr lang="en-US" sz="4800" dirty="0" err="1" smtClean="0">
                <a:solidFill>
                  <a:srgbClr val="0000CC"/>
                </a:solidFill>
                <a:latin typeface="Arial Rounded MT Bold" pitchFamily="34" charset="0"/>
              </a:rPr>
              <a:t>kaché</a:t>
            </a:r>
            <a:r>
              <a:rPr lang="en-US" sz="4800" dirty="0" smtClean="0">
                <a:solidFill>
                  <a:srgbClr val="0000CC"/>
                </a:solidFill>
                <a:latin typeface="Arial Rounded MT Bold" pitchFamily="34" charset="0"/>
              </a:rPr>
              <a:t>-m,</a:t>
            </a:r>
          </a:p>
          <a:p>
            <a:pPr algn="ctr">
              <a:buNone/>
            </a:pPr>
            <a:r>
              <a:rPr lang="fr-FR" sz="4800" dirty="0" err="1" smtClean="0">
                <a:solidFill>
                  <a:srgbClr val="0000CC"/>
                </a:solidFill>
                <a:latin typeface="Arial Rounded MT Bold" pitchFamily="34" charset="0"/>
              </a:rPr>
              <a:t>Okinn</a:t>
            </a:r>
            <a:r>
              <a:rPr lang="fr-FR" sz="4800" dirty="0" smtClean="0">
                <a:solidFill>
                  <a:srgbClr val="0000CC"/>
                </a:solidFill>
                <a:latin typeface="Arial Rounded MT Bold" pitchFamily="34" charset="0"/>
              </a:rPr>
              <a:t> lot non </a:t>
            </a:r>
            <a:r>
              <a:rPr lang="fr-FR" sz="4800" dirty="0" err="1" smtClean="0">
                <a:solidFill>
                  <a:srgbClr val="0000CC"/>
                </a:solidFill>
                <a:latin typeface="Arial Rounded MT Bold" pitchFamily="34" charset="0"/>
              </a:rPr>
              <a:t>pap</a:t>
            </a:r>
            <a:r>
              <a:rPr lang="fr-FR" sz="4800" dirty="0" smtClean="0">
                <a:solidFill>
                  <a:srgbClr val="0000CC"/>
                </a:solidFill>
                <a:latin typeface="Arial Rounded MT Bold" pitchFamily="34" charset="0"/>
              </a:rPr>
              <a:t> délivré-m</a:t>
            </a:r>
            <a:endParaRPr lang="en-US" sz="4800" dirty="0" smtClean="0">
              <a:solidFill>
                <a:srgbClr val="0000CC"/>
              </a:solidFill>
              <a:latin typeface="Arial Rounded MT Bold" pitchFamily="34" charset="0"/>
            </a:endParaRPr>
          </a:p>
          <a:p>
            <a:pPr algn="ctr">
              <a:buNone/>
            </a:pPr>
            <a:r>
              <a:rPr lang="en-US" sz="4800" dirty="0" err="1" smtClean="0">
                <a:solidFill>
                  <a:srgbClr val="0000CC"/>
                </a:solidFill>
                <a:latin typeface="Arial Rounded MT Bold" pitchFamily="34" charset="0"/>
              </a:rPr>
              <a:t>Moun</a:t>
            </a:r>
            <a:r>
              <a:rPr lang="en-US" sz="4800" dirty="0" smtClean="0">
                <a:solidFill>
                  <a:srgbClr val="0000CC"/>
                </a:solidFill>
                <a:latin typeface="Arial Rounded MT Bold" pitchFamily="34" charset="0"/>
              </a:rPr>
              <a:t> </a:t>
            </a:r>
            <a:r>
              <a:rPr lang="en-US" sz="4800" dirty="0" err="1" smtClean="0">
                <a:solidFill>
                  <a:srgbClr val="0000CC"/>
                </a:solidFill>
                <a:latin typeface="Arial Rounded MT Bold" pitchFamily="34" charset="0"/>
              </a:rPr>
              <a:t>ki</a:t>
            </a:r>
            <a:r>
              <a:rPr lang="en-US" sz="4800" dirty="0" smtClean="0">
                <a:solidFill>
                  <a:srgbClr val="0000CC"/>
                </a:solidFill>
                <a:latin typeface="Arial Rounded MT Bold" pitchFamily="34" charset="0"/>
              </a:rPr>
              <a:t> </a:t>
            </a:r>
            <a:r>
              <a:rPr lang="en-US" sz="4800" dirty="0" err="1" smtClean="0">
                <a:solidFill>
                  <a:srgbClr val="0000CC"/>
                </a:solidFill>
                <a:latin typeface="Arial Rounded MT Bold" pitchFamily="34" charset="0"/>
              </a:rPr>
              <a:t>chouazi</a:t>
            </a:r>
            <a:r>
              <a:rPr lang="en-US" sz="4800" dirty="0" smtClean="0">
                <a:solidFill>
                  <a:srgbClr val="0000CC"/>
                </a:solidFill>
                <a:latin typeface="Arial Rounded MT Bold" pitchFamily="34" charset="0"/>
              </a:rPr>
              <a:t> lot </a:t>
            </a:r>
            <a:r>
              <a:rPr lang="en-US" sz="4800" dirty="0" err="1" smtClean="0">
                <a:solidFill>
                  <a:srgbClr val="0000CC"/>
                </a:solidFill>
                <a:latin typeface="Arial Rounded MT Bold" pitchFamily="34" charset="0"/>
              </a:rPr>
              <a:t>diréksion</a:t>
            </a:r>
            <a:r>
              <a:rPr lang="en-US" sz="4800" dirty="0" smtClean="0">
                <a:solidFill>
                  <a:srgbClr val="0000CC"/>
                </a:solidFill>
                <a:latin typeface="Arial Rounded MT Bold" pitchFamily="34" charset="0"/>
              </a:rPr>
              <a:t>,</a:t>
            </a:r>
          </a:p>
          <a:p>
            <a:pPr algn="ctr">
              <a:buNone/>
            </a:pPr>
            <a:r>
              <a:rPr lang="fr-FR" sz="4800" dirty="0" err="1" smtClean="0">
                <a:solidFill>
                  <a:srgbClr val="0000CC"/>
                </a:solidFill>
                <a:latin typeface="Arial Rounded MT Bold" pitchFamily="34" charset="0"/>
              </a:rPr>
              <a:t>Soufri</a:t>
            </a:r>
            <a:r>
              <a:rPr lang="fr-FR" sz="4800" dirty="0" smtClean="0">
                <a:solidFill>
                  <a:srgbClr val="0000CC"/>
                </a:solidFill>
                <a:latin typeface="Arial Rounded MT Bold" pitchFamily="34" charset="0"/>
              </a:rPr>
              <a:t>, péri </a:t>
            </a:r>
            <a:r>
              <a:rPr lang="fr-FR" sz="4800" dirty="0" err="1" smtClean="0">
                <a:solidFill>
                  <a:srgbClr val="0000CC"/>
                </a:solidFill>
                <a:latin typeface="Arial Rounded MT Bold" pitchFamily="34" charset="0"/>
              </a:rPr>
              <a:t>san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rémision</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Kinbe</a:t>
            </a:r>
            <a:r>
              <a:rPr lang="fr-FR" sz="4800" dirty="0" smtClean="0">
                <a:solidFill>
                  <a:srgbClr val="0000CC"/>
                </a:solidFill>
                <a:latin typeface="Arial Rounded MT Bold" pitchFamily="34" charset="0"/>
              </a:rPr>
              <a:t>-m (bis)</a:t>
            </a:r>
            <a:endParaRPr lang="en-US" sz="4800" dirty="0" smtClean="0">
              <a:solidFill>
                <a:srgbClr val="0000CC"/>
              </a:solidFill>
              <a:latin typeface="Arial Rounded MT Bold" pitchFamily="34" charset="0"/>
            </a:endParaRPr>
          </a:p>
          <a:p>
            <a:pPr algn="ctr">
              <a:buNone/>
            </a:pPr>
            <a:r>
              <a:rPr lang="fr-FR" sz="4800" dirty="0" err="1" smtClean="0">
                <a:solidFill>
                  <a:srgbClr val="003E1C"/>
                </a:solidFill>
                <a:latin typeface="Arial Rounded MT Bold" pitchFamily="34" charset="0"/>
              </a:rPr>
              <a:t>Kè</a:t>
            </a:r>
            <a:endParaRPr lang="en-US" sz="4800" dirty="0" smtClean="0">
              <a:solidFill>
                <a:srgbClr val="003E1C"/>
              </a:solidFill>
              <a:latin typeface="Arial Rounded MT Bold" pitchFamily="34" charset="0"/>
            </a:endParaRPr>
          </a:p>
          <a:p>
            <a:pPr algn="ctr">
              <a:buNone/>
            </a:pPr>
            <a:r>
              <a:rPr lang="fr-FR" sz="4800" b="1" dirty="0" err="1" smtClean="0">
                <a:solidFill>
                  <a:srgbClr val="7030A0"/>
                </a:solidFill>
                <a:latin typeface="Arial Rounded MT Bold" pitchFamily="34" charset="0"/>
              </a:rPr>
              <a:t>Jézu</a:t>
            </a:r>
            <a:r>
              <a:rPr lang="fr-FR" sz="4800" b="1" dirty="0" smtClean="0">
                <a:solidFill>
                  <a:srgbClr val="7030A0"/>
                </a:solidFill>
                <a:latin typeface="Arial Rounded MT Bold" pitchFamily="34" charset="0"/>
              </a:rPr>
              <a:t>, </a:t>
            </a: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ki</a:t>
            </a:r>
            <a:r>
              <a:rPr lang="fr-FR" sz="4800" b="1" dirty="0" smtClean="0">
                <a:solidFill>
                  <a:srgbClr val="7030A0"/>
                </a:solidFill>
                <a:latin typeface="Arial Rounded MT Bold" pitchFamily="34" charset="0"/>
              </a:rPr>
              <a:t> délivré-m;</a:t>
            </a:r>
            <a:endParaRPr lang="en-US" sz="4800" dirty="0" smtClean="0">
              <a:solidFill>
                <a:srgbClr val="7030A0"/>
              </a:solidFill>
              <a:latin typeface="Arial Rounded MT Bold" pitchFamily="34" charset="0"/>
            </a:endParaRPr>
          </a:p>
          <a:p>
            <a:pPr algn="ctr">
              <a:buNone/>
            </a:pP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Sovè</a:t>
            </a:r>
            <a:r>
              <a:rPr lang="fr-FR" sz="4800" b="1" dirty="0" smtClean="0">
                <a:solidFill>
                  <a:srgbClr val="7030A0"/>
                </a:solidFill>
                <a:latin typeface="Arial Rounded MT Bold" pitchFamily="34" charset="0"/>
              </a:rPr>
              <a:t>-m, </a:t>
            </a:r>
            <a:r>
              <a:rPr lang="fr-FR" sz="4800" b="1" dirty="0" err="1" smtClean="0">
                <a:solidFill>
                  <a:srgbClr val="7030A0"/>
                </a:solidFill>
                <a:latin typeface="Arial Rounded MT Bold" pitchFamily="34" charset="0"/>
              </a:rPr>
              <a:t>kapé</a:t>
            </a:r>
            <a:endParaRPr lang="en-US" sz="4800" dirty="0" smtClean="0">
              <a:solidFill>
                <a:srgbClr val="7030A0"/>
              </a:solidFill>
              <a:latin typeface="Arial Rounded MT Bold" pitchFamily="34" charset="0"/>
            </a:endParaRPr>
          </a:p>
          <a:p>
            <a:pPr algn="ctr">
              <a:buNone/>
            </a:pPr>
            <a:r>
              <a:rPr lang="en-US" sz="4800" b="1" dirty="0" err="1" smtClean="0">
                <a:solidFill>
                  <a:srgbClr val="7030A0"/>
                </a:solidFill>
                <a:latin typeface="Arial Rounded MT Bold" pitchFamily="34" charset="0"/>
              </a:rPr>
              <a:t>Kinbe</a:t>
            </a:r>
            <a:r>
              <a:rPr lang="en-US" sz="4800" b="1" dirty="0" smtClean="0">
                <a:solidFill>
                  <a:srgbClr val="7030A0"/>
                </a:solidFill>
                <a:latin typeface="Arial Rounded MT Bold" pitchFamily="34" charset="0"/>
              </a:rPr>
              <a:t>-m (</a:t>
            </a:r>
            <a:r>
              <a:rPr lang="en-US" sz="4800" b="1" dirty="0" err="1" smtClean="0">
                <a:solidFill>
                  <a:srgbClr val="7030A0"/>
                </a:solidFill>
                <a:latin typeface="Arial Rounded MT Bold" pitchFamily="34" charset="0"/>
              </a:rPr>
              <a:t>bis</a:t>
            </a:r>
            <a:r>
              <a:rPr lang="en-US" sz="4800" b="1"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800" dirty="0" smtClean="0">
                <a:solidFill>
                  <a:srgbClr val="003E1C"/>
                </a:solidFill>
                <a:latin typeface="Arial Rounded MT Bold" pitchFamily="34" charset="0"/>
              </a:rPr>
              <a:t>3</a:t>
            </a:r>
            <a:r>
              <a:rPr lang="fr-FR" sz="4800" dirty="0" smtClean="0">
                <a:solidFill>
                  <a:srgbClr val="003E1C"/>
                </a:solidFill>
                <a:latin typeface="Arial Rounded MT Bold" pitchFamily="34" charset="0"/>
              </a:rPr>
              <a:t>.</a:t>
            </a:r>
            <a:endParaRPr lang="en-US" sz="4800" dirty="0" smtClean="0">
              <a:solidFill>
                <a:srgbClr val="003E1C"/>
              </a:solidFill>
              <a:latin typeface="Arial Rounded MT Bold" pitchFamily="34" charset="0"/>
            </a:endParaRPr>
          </a:p>
          <a:p>
            <a:pPr algn="ctr">
              <a:buNone/>
            </a:pPr>
            <a:r>
              <a:rPr lang="fr-FR" sz="4800" dirty="0" smtClean="0">
                <a:solidFill>
                  <a:srgbClr val="0000CC"/>
                </a:solidFill>
                <a:latin typeface="Arial Rounded MT Bold" pitchFamily="34" charset="0"/>
              </a:rPr>
              <a:t>Min </a:t>
            </a:r>
            <a:r>
              <a:rPr lang="fr-FR" sz="4800" dirty="0" err="1" smtClean="0">
                <a:solidFill>
                  <a:srgbClr val="0000CC"/>
                </a:solidFill>
                <a:latin typeface="Arial Rounded MT Bold" pitchFamily="34" charset="0"/>
              </a:rPr>
              <a:t>lè</a:t>
            </a:r>
            <a:r>
              <a:rPr lang="fr-FR" sz="4800" dirty="0" smtClean="0">
                <a:solidFill>
                  <a:srgbClr val="0000CC"/>
                </a:solidFill>
                <a:latin typeface="Arial Rounded MT Bold" pitchFamily="34" charset="0"/>
              </a:rPr>
              <a:t> tout </a:t>
            </a:r>
            <a:r>
              <a:rPr lang="fr-FR" sz="4800" dirty="0" err="1" smtClean="0">
                <a:solidFill>
                  <a:srgbClr val="0000CC"/>
                </a:solidFill>
                <a:latin typeface="Arial Rounded MT Bold" pitchFamily="34" charset="0"/>
              </a:rPr>
              <a:t>bagay</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vlé</a:t>
            </a:r>
            <a:r>
              <a:rPr lang="fr-FR" sz="4800" dirty="0" smtClean="0">
                <a:solidFill>
                  <a:srgbClr val="0000CC"/>
                </a:solidFill>
                <a:latin typeface="Arial Rounded MT Bold" pitchFamily="34" charset="0"/>
              </a:rPr>
              <a:t> sombré,</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Mouin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gadé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Jézu</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mouin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kanpé</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Lè</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kouraj</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mouin</a:t>
            </a:r>
            <a:r>
              <a:rPr lang="fr-FR" sz="4800" dirty="0" smtClean="0">
                <a:solidFill>
                  <a:srgbClr val="0000CC"/>
                </a:solidFill>
                <a:latin typeface="Arial Rounded MT Bold" pitchFamily="34" charset="0"/>
              </a:rPr>
              <a:t> ta </a:t>
            </a:r>
            <a:r>
              <a:rPr lang="fr-FR" sz="4800" dirty="0" err="1" smtClean="0">
                <a:solidFill>
                  <a:srgbClr val="0000CC"/>
                </a:solidFill>
                <a:latin typeface="Arial Rounded MT Bold" pitchFamily="34" charset="0"/>
              </a:rPr>
              <a:t>vlé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fébli</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err="1" smtClean="0">
                <a:solidFill>
                  <a:srgbClr val="0000CC"/>
                </a:solidFill>
                <a:latin typeface="Arial Rounded MT Bold" pitchFamily="34" charset="0"/>
              </a:rPr>
              <a:t>Mouin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jouin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sékou</a:t>
            </a:r>
            <a:r>
              <a:rPr lang="fr-FR" sz="4800" dirty="0" smtClean="0">
                <a:solidFill>
                  <a:srgbClr val="0000CC"/>
                </a:solidFill>
                <a:latin typeface="Arial Rounded MT Bold" pitchFamily="34" charset="0"/>
              </a:rPr>
              <a:t> nan </a:t>
            </a:r>
            <a:r>
              <a:rPr lang="fr-FR" sz="4800" dirty="0" err="1" smtClean="0">
                <a:solidFill>
                  <a:srgbClr val="0000CC"/>
                </a:solidFill>
                <a:latin typeface="Arial Rounded MT Bold" pitchFamily="34" charset="0"/>
              </a:rPr>
              <a:t>prézans</a:t>
            </a:r>
            <a:r>
              <a:rPr lang="fr-FR" sz="4800" dirty="0" smtClean="0">
                <a:solidFill>
                  <a:srgbClr val="0000CC"/>
                </a:solidFill>
                <a:latin typeface="Arial Rounded MT Bold" pitchFamily="34" charset="0"/>
              </a:rPr>
              <a:t> li.</a:t>
            </a:r>
            <a:endParaRPr lang="en-US" sz="4800" dirty="0" smtClean="0">
              <a:solidFill>
                <a:srgbClr val="0000CC"/>
              </a:solidFill>
              <a:latin typeface="Arial Rounded MT Bold" pitchFamily="34" charset="0"/>
            </a:endParaRPr>
          </a:p>
          <a:p>
            <a:pPr algn="ctr">
              <a:buNone/>
            </a:pPr>
            <a:r>
              <a:rPr lang="fr-FR" sz="4800" dirty="0" err="1" smtClean="0">
                <a:solidFill>
                  <a:srgbClr val="003E1C"/>
                </a:solidFill>
                <a:latin typeface="Arial Rounded MT Bold" pitchFamily="34" charset="0"/>
              </a:rPr>
              <a:t>Kè</a:t>
            </a:r>
            <a:endParaRPr lang="en-US" sz="4800" dirty="0" smtClean="0">
              <a:solidFill>
                <a:srgbClr val="003E1C"/>
              </a:solidFill>
              <a:latin typeface="Arial Rounded MT Bold" pitchFamily="34" charset="0"/>
            </a:endParaRPr>
          </a:p>
          <a:p>
            <a:pPr algn="ctr">
              <a:buNone/>
            </a:pPr>
            <a:r>
              <a:rPr lang="fr-FR" sz="4800" b="1" dirty="0" err="1" smtClean="0">
                <a:solidFill>
                  <a:srgbClr val="7030A0"/>
                </a:solidFill>
                <a:latin typeface="Arial Rounded MT Bold" pitchFamily="34" charset="0"/>
              </a:rPr>
              <a:t>Jézu</a:t>
            </a:r>
            <a:r>
              <a:rPr lang="fr-FR" sz="4800" b="1" dirty="0" smtClean="0">
                <a:solidFill>
                  <a:srgbClr val="7030A0"/>
                </a:solidFill>
                <a:latin typeface="Arial Rounded MT Bold" pitchFamily="34" charset="0"/>
              </a:rPr>
              <a:t>, </a:t>
            </a: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ki</a:t>
            </a:r>
            <a:r>
              <a:rPr lang="fr-FR" sz="4800" b="1" dirty="0" smtClean="0">
                <a:solidFill>
                  <a:srgbClr val="7030A0"/>
                </a:solidFill>
                <a:latin typeface="Arial Rounded MT Bold" pitchFamily="34" charset="0"/>
              </a:rPr>
              <a:t> délivré-m;</a:t>
            </a:r>
            <a:endParaRPr lang="en-US" sz="4800" dirty="0" smtClean="0">
              <a:solidFill>
                <a:srgbClr val="7030A0"/>
              </a:solidFill>
              <a:latin typeface="Arial Rounded MT Bold" pitchFamily="34" charset="0"/>
            </a:endParaRPr>
          </a:p>
          <a:p>
            <a:pPr algn="ctr">
              <a:buNone/>
            </a:pP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Sovè</a:t>
            </a:r>
            <a:r>
              <a:rPr lang="fr-FR" sz="4800" b="1" dirty="0" smtClean="0">
                <a:solidFill>
                  <a:srgbClr val="7030A0"/>
                </a:solidFill>
                <a:latin typeface="Arial Rounded MT Bold" pitchFamily="34" charset="0"/>
              </a:rPr>
              <a:t>-m, </a:t>
            </a:r>
            <a:r>
              <a:rPr lang="fr-FR" sz="4800" b="1" dirty="0" err="1" smtClean="0">
                <a:solidFill>
                  <a:srgbClr val="7030A0"/>
                </a:solidFill>
                <a:latin typeface="Arial Rounded MT Bold" pitchFamily="34" charset="0"/>
              </a:rPr>
              <a:t>kapé</a:t>
            </a:r>
            <a:endParaRPr lang="en-US" sz="4800" dirty="0" smtClean="0">
              <a:solidFill>
                <a:srgbClr val="7030A0"/>
              </a:solidFill>
              <a:latin typeface="Arial Rounded MT Bold" pitchFamily="34" charset="0"/>
            </a:endParaRPr>
          </a:p>
          <a:p>
            <a:pPr algn="ctr">
              <a:buNone/>
            </a:pPr>
            <a:r>
              <a:rPr lang="en-US" sz="4800" b="1" dirty="0" err="1" smtClean="0">
                <a:solidFill>
                  <a:srgbClr val="7030A0"/>
                </a:solidFill>
                <a:latin typeface="Arial Rounded MT Bold" pitchFamily="34" charset="0"/>
              </a:rPr>
              <a:t>Kinbe</a:t>
            </a:r>
            <a:r>
              <a:rPr lang="en-US" sz="4800" b="1" dirty="0" smtClean="0">
                <a:solidFill>
                  <a:srgbClr val="7030A0"/>
                </a:solidFill>
                <a:latin typeface="Arial Rounded MT Bold" pitchFamily="34" charset="0"/>
              </a:rPr>
              <a:t>-m (</a:t>
            </a:r>
            <a:r>
              <a:rPr lang="en-US" sz="4800" b="1" dirty="0" err="1" smtClean="0">
                <a:solidFill>
                  <a:srgbClr val="7030A0"/>
                </a:solidFill>
                <a:latin typeface="Arial Rounded MT Bold" pitchFamily="34" charset="0"/>
              </a:rPr>
              <a:t>bis</a:t>
            </a:r>
            <a:r>
              <a:rPr lang="en-US" sz="4800" b="1"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800" dirty="0" smtClean="0">
                <a:solidFill>
                  <a:srgbClr val="003E1C"/>
                </a:solidFill>
                <a:latin typeface="Arial Rounded MT Bold" pitchFamily="34" charset="0"/>
              </a:rPr>
              <a:t>4</a:t>
            </a:r>
            <a:r>
              <a:rPr lang="fr-FR" sz="4800" dirty="0" smtClean="0">
                <a:solidFill>
                  <a:srgbClr val="003E1C"/>
                </a:solidFill>
                <a:latin typeface="Arial Rounded MT Bold" pitchFamily="34" charset="0"/>
              </a:rPr>
              <a:t>.</a:t>
            </a:r>
            <a:endParaRPr lang="en-US" sz="4800" dirty="0" smtClean="0">
              <a:solidFill>
                <a:srgbClr val="003E1C"/>
              </a:solidFill>
              <a:latin typeface="Arial Rounded MT Bold" pitchFamily="34" charset="0"/>
            </a:endParaRPr>
          </a:p>
          <a:p>
            <a:pPr algn="ctr">
              <a:buNone/>
            </a:pPr>
            <a:r>
              <a:rPr lang="fr-FR" sz="4800" dirty="0" err="1" smtClean="0">
                <a:solidFill>
                  <a:srgbClr val="0000CC"/>
                </a:solidFill>
                <a:latin typeface="Arial Rounded MT Bold" pitchFamily="34" charset="0"/>
              </a:rPr>
              <a:t>Kon</a:t>
            </a:r>
            <a:r>
              <a:rPr lang="fr-FR" sz="4800" dirty="0" smtClean="0">
                <a:solidFill>
                  <a:srgbClr val="0000CC"/>
                </a:solidFill>
                <a:latin typeface="Arial Rounded MT Bold" pitchFamily="34" charset="0"/>
              </a:rPr>
              <a:t> sa </a:t>
            </a:r>
            <a:r>
              <a:rPr lang="fr-FR" sz="4800" dirty="0" err="1" smtClean="0">
                <a:solidFill>
                  <a:srgbClr val="0000CC"/>
                </a:solidFill>
                <a:latin typeface="Arial Rounded MT Bold" pitchFamily="34" charset="0"/>
              </a:rPr>
              <a:t>lan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mò</a:t>
            </a:r>
            <a:r>
              <a:rPr lang="fr-FR" sz="4800" dirty="0" smtClean="0">
                <a:solidFill>
                  <a:srgbClr val="0000CC"/>
                </a:solidFill>
                <a:latin typeface="Arial Rounded MT Bold" pitchFamily="34" charset="0"/>
              </a:rPr>
              <a:t> gin pou </a:t>
            </a:r>
            <a:r>
              <a:rPr lang="fr-FR" sz="4800" dirty="0" err="1" smtClean="0">
                <a:solidFill>
                  <a:srgbClr val="0000CC"/>
                </a:solidFill>
                <a:latin typeface="Arial Rounded MT Bold" pitchFamily="34" charset="0"/>
              </a:rPr>
              <a:t>vini</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fr-FR" sz="4800" dirty="0" smtClean="0">
                <a:solidFill>
                  <a:srgbClr val="0000CC"/>
                </a:solidFill>
                <a:latin typeface="Arial Rounded MT Bold" pitchFamily="34" charset="0"/>
              </a:rPr>
              <a:t>Min tout </a:t>
            </a:r>
            <a:r>
              <a:rPr lang="fr-FR" sz="4800" dirty="0" err="1" smtClean="0">
                <a:solidFill>
                  <a:srgbClr val="0000CC"/>
                </a:solidFill>
                <a:latin typeface="Arial Rounded MT Bold" pitchFamily="34" charset="0"/>
              </a:rPr>
              <a:t>foua</a:t>
            </a:r>
            <a:r>
              <a:rPr lang="fr-FR" sz="4800" dirty="0" smtClean="0">
                <a:solidFill>
                  <a:srgbClr val="0000CC"/>
                </a:solidFill>
                <a:latin typeface="Arial Rounded MT Bold" pitchFamily="34" charset="0"/>
              </a:rPr>
              <a:t> sa </a:t>
            </a:r>
            <a:r>
              <a:rPr lang="fr-FR" sz="4800" dirty="0" err="1" smtClean="0">
                <a:solidFill>
                  <a:srgbClr val="0000CC"/>
                </a:solidFill>
                <a:latin typeface="Arial Rounded MT Bold" pitchFamily="34" charset="0"/>
              </a:rPr>
              <a:t>sé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pa</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mouri</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algn="ctr">
              <a:buNone/>
            </a:pPr>
            <a:r>
              <a:rPr lang="en-US" sz="4800" dirty="0" err="1" smtClean="0">
                <a:solidFill>
                  <a:srgbClr val="0000CC"/>
                </a:solidFill>
                <a:latin typeface="Arial Rounded MT Bold" pitchFamily="34" charset="0"/>
              </a:rPr>
              <a:t>Avèk</a:t>
            </a:r>
            <a:r>
              <a:rPr lang="en-US" sz="4800" dirty="0" smtClean="0">
                <a:solidFill>
                  <a:srgbClr val="0000CC"/>
                </a:solidFill>
                <a:latin typeface="Arial Rounded MT Bold" pitchFamily="34" charset="0"/>
              </a:rPr>
              <a:t> </a:t>
            </a:r>
            <a:r>
              <a:rPr lang="en-US" sz="4800" dirty="0" err="1" smtClean="0">
                <a:solidFill>
                  <a:srgbClr val="0000CC"/>
                </a:solidFill>
                <a:latin typeface="Arial Rounded MT Bold" pitchFamily="34" charset="0"/>
              </a:rPr>
              <a:t>Jézu</a:t>
            </a:r>
            <a:r>
              <a:rPr lang="en-US" sz="4800" dirty="0" smtClean="0">
                <a:solidFill>
                  <a:srgbClr val="0000CC"/>
                </a:solidFill>
                <a:latin typeface="Arial Rounded MT Bold" pitchFamily="34" charset="0"/>
              </a:rPr>
              <a:t> pa gin </a:t>
            </a:r>
            <a:r>
              <a:rPr lang="en-US" sz="4800" dirty="0" err="1" smtClean="0">
                <a:solidFill>
                  <a:srgbClr val="0000CC"/>
                </a:solidFill>
                <a:latin typeface="Arial Rounded MT Bold" pitchFamily="34" charset="0"/>
              </a:rPr>
              <a:t>lan</a:t>
            </a:r>
            <a:r>
              <a:rPr lang="en-US" sz="4800" dirty="0" smtClean="0">
                <a:solidFill>
                  <a:srgbClr val="0000CC"/>
                </a:solidFill>
                <a:latin typeface="Arial Rounded MT Bold" pitchFamily="34" charset="0"/>
              </a:rPr>
              <a:t> </a:t>
            </a:r>
            <a:r>
              <a:rPr lang="en-US" sz="4800" dirty="0" err="1" smtClean="0">
                <a:solidFill>
                  <a:srgbClr val="0000CC"/>
                </a:solidFill>
                <a:latin typeface="Arial Rounded MT Bold" pitchFamily="34" charset="0"/>
              </a:rPr>
              <a:t>mò</a:t>
            </a:r>
            <a:r>
              <a:rPr lang="en-US" sz="4800" dirty="0" smtClean="0">
                <a:solidFill>
                  <a:srgbClr val="0000CC"/>
                </a:solidFill>
                <a:latin typeface="Arial Rounded MT Bold" pitchFamily="34" charset="0"/>
              </a:rPr>
              <a:t>,</a:t>
            </a:r>
          </a:p>
          <a:p>
            <a:pPr algn="ctr">
              <a:buNone/>
            </a:pPr>
            <a:r>
              <a:rPr lang="fr-FR" sz="4800" dirty="0" err="1" smtClean="0">
                <a:solidFill>
                  <a:srgbClr val="0000CC"/>
                </a:solidFill>
                <a:latin typeface="Arial Rounded MT Bold" pitchFamily="34" charset="0"/>
              </a:rPr>
              <a:t>Sé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fèmin</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jé</a:t>
            </a:r>
            <a:r>
              <a:rPr lang="fr-FR" sz="4800" dirty="0" smtClean="0">
                <a:solidFill>
                  <a:srgbClr val="0000CC"/>
                </a:solidFill>
                <a:latin typeface="Arial Rounded MT Bold" pitchFamily="34" charset="0"/>
              </a:rPr>
              <a:t>, </a:t>
            </a:r>
            <a:r>
              <a:rPr lang="fr-FR" sz="4800" dirty="0" err="1" smtClean="0">
                <a:solidFill>
                  <a:srgbClr val="0000CC"/>
                </a:solidFill>
                <a:latin typeface="Arial Rounded MT Bold" pitchFamily="34" charset="0"/>
              </a:rPr>
              <a:t>louvri</a:t>
            </a:r>
            <a:r>
              <a:rPr lang="fr-FR" sz="4800" dirty="0" smtClean="0">
                <a:solidFill>
                  <a:srgbClr val="0000CC"/>
                </a:solidFill>
                <a:latin typeface="Arial Rounded MT Bold" pitchFamily="34" charset="0"/>
              </a:rPr>
              <a:t>-l lot </a:t>
            </a:r>
            <a:r>
              <a:rPr lang="fr-FR" sz="4800" dirty="0" err="1" smtClean="0">
                <a:solidFill>
                  <a:srgbClr val="0000CC"/>
                </a:solidFill>
                <a:latin typeface="Arial Rounded MT Bold" pitchFamily="34" charset="0"/>
              </a:rPr>
              <a:t>bò</a:t>
            </a:r>
            <a:r>
              <a:rPr lang="fr-FR" sz="4800" dirty="0" smtClean="0">
                <a:solidFill>
                  <a:srgbClr val="0000CC"/>
                </a:solidFill>
                <a:latin typeface="Arial Rounded MT Bold" pitchFamily="34" charset="0"/>
              </a:rPr>
              <a:t>.</a:t>
            </a:r>
          </a:p>
          <a:p>
            <a:pPr algn="ctr">
              <a:buNone/>
            </a:pPr>
            <a:r>
              <a:rPr lang="fr-FR" sz="4800" dirty="0" err="1" smtClean="0">
                <a:solidFill>
                  <a:srgbClr val="003E1C"/>
                </a:solidFill>
                <a:latin typeface="Arial Rounded MT Bold" pitchFamily="34" charset="0"/>
              </a:rPr>
              <a:t>Kè</a:t>
            </a:r>
            <a:endParaRPr lang="en-US" sz="4800" dirty="0" smtClean="0">
              <a:solidFill>
                <a:srgbClr val="003E1C"/>
              </a:solidFill>
              <a:latin typeface="Arial Rounded MT Bold" pitchFamily="34" charset="0"/>
            </a:endParaRPr>
          </a:p>
          <a:p>
            <a:pPr algn="ctr">
              <a:buNone/>
            </a:pPr>
            <a:r>
              <a:rPr lang="fr-FR" sz="4800" b="1" dirty="0" err="1" smtClean="0">
                <a:solidFill>
                  <a:srgbClr val="7030A0"/>
                </a:solidFill>
                <a:latin typeface="Arial Rounded MT Bold" pitchFamily="34" charset="0"/>
              </a:rPr>
              <a:t>Jézu</a:t>
            </a:r>
            <a:r>
              <a:rPr lang="fr-FR" sz="4800" b="1" dirty="0" smtClean="0">
                <a:solidFill>
                  <a:srgbClr val="7030A0"/>
                </a:solidFill>
                <a:latin typeface="Arial Rounded MT Bold" pitchFamily="34" charset="0"/>
              </a:rPr>
              <a:t>, </a:t>
            </a: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ki</a:t>
            </a:r>
            <a:r>
              <a:rPr lang="fr-FR" sz="4800" b="1" dirty="0" smtClean="0">
                <a:solidFill>
                  <a:srgbClr val="7030A0"/>
                </a:solidFill>
                <a:latin typeface="Arial Rounded MT Bold" pitchFamily="34" charset="0"/>
              </a:rPr>
              <a:t> délivré-m;</a:t>
            </a:r>
            <a:endParaRPr lang="en-US" sz="4800" dirty="0" smtClean="0">
              <a:solidFill>
                <a:srgbClr val="7030A0"/>
              </a:solidFill>
              <a:latin typeface="Arial Rounded MT Bold" pitchFamily="34" charset="0"/>
            </a:endParaRPr>
          </a:p>
          <a:p>
            <a:pPr algn="ctr">
              <a:buNone/>
            </a:pPr>
            <a:r>
              <a:rPr lang="fr-FR" sz="4800" b="1" dirty="0" err="1" smtClean="0">
                <a:solidFill>
                  <a:srgbClr val="7030A0"/>
                </a:solidFill>
                <a:latin typeface="Arial Rounded MT Bold" pitchFamily="34" charset="0"/>
              </a:rPr>
              <a:t>Sé</a:t>
            </a:r>
            <a:r>
              <a:rPr lang="fr-FR" sz="4800" b="1" dirty="0" smtClean="0">
                <a:solidFill>
                  <a:srgbClr val="7030A0"/>
                </a:solidFill>
                <a:latin typeface="Arial Rounded MT Bold" pitchFamily="34" charset="0"/>
              </a:rPr>
              <a:t> ou, </a:t>
            </a:r>
            <a:r>
              <a:rPr lang="fr-FR" sz="4800" b="1" dirty="0" err="1" smtClean="0">
                <a:solidFill>
                  <a:srgbClr val="7030A0"/>
                </a:solidFill>
                <a:latin typeface="Arial Rounded MT Bold" pitchFamily="34" charset="0"/>
              </a:rPr>
              <a:t>Sovè</a:t>
            </a:r>
            <a:r>
              <a:rPr lang="fr-FR" sz="4800" b="1" dirty="0" smtClean="0">
                <a:solidFill>
                  <a:srgbClr val="7030A0"/>
                </a:solidFill>
                <a:latin typeface="Arial Rounded MT Bold" pitchFamily="34" charset="0"/>
              </a:rPr>
              <a:t>-m, </a:t>
            </a:r>
            <a:r>
              <a:rPr lang="fr-FR" sz="4800" b="1" dirty="0" err="1" smtClean="0">
                <a:solidFill>
                  <a:srgbClr val="7030A0"/>
                </a:solidFill>
                <a:latin typeface="Arial Rounded MT Bold" pitchFamily="34" charset="0"/>
              </a:rPr>
              <a:t>kapé</a:t>
            </a:r>
            <a:endParaRPr lang="en-US" sz="4800" dirty="0" smtClean="0">
              <a:solidFill>
                <a:srgbClr val="7030A0"/>
              </a:solidFill>
              <a:latin typeface="Arial Rounded MT Bold" pitchFamily="34" charset="0"/>
            </a:endParaRPr>
          </a:p>
          <a:p>
            <a:pPr algn="ctr">
              <a:buNone/>
            </a:pPr>
            <a:r>
              <a:rPr lang="en-US" sz="4800" b="1" dirty="0" err="1" smtClean="0">
                <a:solidFill>
                  <a:srgbClr val="7030A0"/>
                </a:solidFill>
                <a:latin typeface="Arial Rounded MT Bold" pitchFamily="34" charset="0"/>
              </a:rPr>
              <a:t>Kinbe</a:t>
            </a:r>
            <a:r>
              <a:rPr lang="en-US" sz="4800" b="1" dirty="0" smtClean="0">
                <a:solidFill>
                  <a:srgbClr val="7030A0"/>
                </a:solidFill>
                <a:latin typeface="Arial Rounded MT Bold" pitchFamily="34" charset="0"/>
              </a:rPr>
              <a:t>-m (</a:t>
            </a:r>
            <a:r>
              <a:rPr lang="en-US" sz="4800" b="1" dirty="0" err="1" smtClean="0">
                <a:solidFill>
                  <a:srgbClr val="7030A0"/>
                </a:solidFill>
                <a:latin typeface="Arial Rounded MT Bold" pitchFamily="34" charset="0"/>
              </a:rPr>
              <a:t>bis</a:t>
            </a:r>
            <a:r>
              <a:rPr lang="en-US" sz="4800" b="1" dirty="0" smtClean="0">
                <a:solidFill>
                  <a:srgbClr val="7030A0"/>
                </a:solidFill>
                <a:latin typeface="Arial Rounded MT Bold" pitchFamily="34" charset="0"/>
              </a:rPr>
              <a:t>)</a:t>
            </a:r>
            <a:endParaRPr lang="en-US" sz="4800" dirty="0" smtClean="0">
              <a:solidFill>
                <a:srgbClr val="7030A0"/>
              </a:solidFill>
              <a:latin typeface="Arial Rounded MT Bold" pitchFamily="34" charset="0"/>
            </a:endParaRPr>
          </a:p>
          <a:p>
            <a:pPr algn="ctr">
              <a:buNone/>
            </a:pPr>
            <a:endParaRPr lang="en-US" sz="4800" dirty="0">
              <a:solidFill>
                <a:srgbClr val="0000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smtClean="0">
                <a:solidFill>
                  <a:srgbClr val="FF0000"/>
                </a:solidFill>
                <a:latin typeface="Copperplate Gothic Bold" pitchFamily="34" charset="0"/>
              </a:rPr>
              <a:t>4- La reconnaissance à </a:t>
            </a:r>
            <a:r>
              <a:rPr lang="fr-FR" sz="4400" b="1" dirty="0" smtClean="0">
                <a:solidFill>
                  <a:srgbClr val="FF0000"/>
                </a:solidFill>
                <a:latin typeface="Copperplate Gothic Bold" pitchFamily="34" charset="0"/>
              </a:rPr>
              <a:t>Dieu</a:t>
            </a:r>
            <a:r>
              <a:rPr lang="fr-FR" sz="4400" dirty="0" smtClean="0">
                <a:solidFill>
                  <a:srgbClr val="FF0000"/>
                </a:solidFill>
                <a:latin typeface="Copperplate Gothic Bold" pitchFamily="34" charset="0"/>
              </a:rPr>
              <a:t> </a:t>
            </a:r>
            <a:endParaRPr lang="en-US" sz="4400" dirty="0" smtClean="0">
              <a:solidFill>
                <a:srgbClr val="FF0000"/>
              </a:solidFill>
              <a:latin typeface="Copperplate Gothic Bold" pitchFamily="34" charset="0"/>
            </a:endParaRPr>
          </a:p>
          <a:p>
            <a:pPr lvl="0" algn="just"/>
            <a:r>
              <a:rPr lang="fr-FR" sz="4800" dirty="0" smtClean="0">
                <a:latin typeface="Arial Rounded MT Bold" pitchFamily="34" charset="0"/>
              </a:rPr>
              <a:t>David sait sonder son cœur et sa mémoire. Des souvenirs lui montent à la tête et il s’interroge : Qu’est ce que je peux faire pour Dieu pour lui témoigner ma reconnaissance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Comment </a:t>
            </a:r>
            <a:r>
              <a:rPr lang="fr-FR" sz="4400" dirty="0" smtClean="0">
                <a:latin typeface="Arial Rounded MT Bold" pitchFamily="34" charset="0"/>
              </a:rPr>
              <a:t>rendrai-je à l'Eternel tous ses bienfaits envers moi ? J'élèverai la coupe des délivrances, et j’invoquerai le nom de L’Eternel. </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J’accomplirai mes vœux envers l’Eternel en présence de tout son peuple </a:t>
            </a:r>
            <a:r>
              <a:rPr lang="fr-FR" sz="4400" dirty="0" smtClean="0">
                <a:solidFill>
                  <a:srgbClr val="FF0000"/>
                </a:solidFill>
                <a:latin typeface="Arial Rounded MT Bold" pitchFamily="34" charset="0"/>
              </a:rPr>
              <a:t>(Actions </a:t>
            </a:r>
            <a:r>
              <a:rPr lang="fr-FR" sz="4400" dirty="0" smtClean="0">
                <a:solidFill>
                  <a:srgbClr val="FF0000"/>
                </a:solidFill>
                <a:latin typeface="Arial Rounded MT Bold" pitchFamily="34" charset="0"/>
              </a:rPr>
              <a:t>de </a:t>
            </a:r>
            <a:r>
              <a:rPr lang="fr-FR" sz="4400" dirty="0" smtClean="0">
                <a:solidFill>
                  <a:srgbClr val="FF0000"/>
                </a:solidFill>
                <a:latin typeface="Arial Rounded MT Bold" pitchFamily="34" charset="0"/>
              </a:rPr>
              <a:t>Grâces</a:t>
            </a:r>
            <a:endParaRPr lang="en-US" sz="4400" dirty="0" smtClean="0">
              <a:solidFill>
                <a:srgbClr val="FF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400" dirty="0" smtClean="0">
                <a:latin typeface="Arial Rounded MT Bold" pitchFamily="34" charset="0"/>
              </a:rPr>
              <a:t>Il </a:t>
            </a:r>
            <a:r>
              <a:rPr lang="fr-FR" sz="4400" dirty="0" smtClean="0">
                <a:latin typeface="Arial Rounded MT Bold" pitchFamily="34" charset="0"/>
              </a:rPr>
              <a:t>est bon parfois de prendre du recul pour récapituler les bontés de Dieu, voir ce que nous avons accompli, ou nous sommes parvenus, le chemin parcourut, tout ce qui a contribué à faire de nous ce que nous sommes</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Les bontés de L’Eternel ne sont pas épuisées, elles se renouvellent </a:t>
            </a:r>
            <a:r>
              <a:rPr lang="fr-FR" sz="4400" dirty="0" smtClean="0">
                <a:solidFill>
                  <a:srgbClr val="FF0000"/>
                </a:solidFill>
                <a:latin typeface="Arial Rounded MT Bold" pitchFamily="34" charset="0"/>
              </a:rPr>
              <a:t>chaque jour. </a:t>
            </a:r>
            <a:endParaRPr lang="en-US" sz="4800" dirty="0" smtClean="0">
              <a:solidFill>
                <a:srgbClr val="FF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800" b="1" dirty="0" smtClean="0">
                <a:solidFill>
                  <a:srgbClr val="0000CC"/>
                </a:solidFill>
                <a:latin typeface="Copperplate Gothic Bold" pitchFamily="34" charset="0"/>
              </a:rPr>
              <a:t>Conclusion- </a:t>
            </a:r>
            <a:endParaRPr lang="en-US" sz="4800" dirty="0" smtClean="0">
              <a:solidFill>
                <a:srgbClr val="0000CC"/>
              </a:solidFill>
              <a:latin typeface="Copperplate Gothic Bold" pitchFamily="34" charset="0"/>
            </a:endParaRPr>
          </a:p>
          <a:p>
            <a:pPr lvl="0" algn="just"/>
            <a:r>
              <a:rPr lang="fr-FR" sz="4800" dirty="0" smtClean="0">
                <a:solidFill>
                  <a:srgbClr val="003E1C"/>
                </a:solidFill>
                <a:latin typeface="Arial Rounded MT Bold" pitchFamily="34" charset="0"/>
              </a:rPr>
              <a:t>La vie est difficile, jonchée de peines, de douleurs, d'échecs et de malheurs, on ne peut pas faire cette route seul, on a besoin de Dieu, il y a des vallées qu’on ne pourra pas traverser, des montagnes à cendrer. </a:t>
            </a:r>
            <a:endParaRPr lang="en-US" sz="4800" dirty="0" smtClean="0">
              <a:solidFill>
                <a:srgbClr val="003E1C"/>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800" dirty="0" smtClean="0">
                <a:solidFill>
                  <a:srgbClr val="003E1C"/>
                </a:solidFill>
                <a:latin typeface="Arial Rounded MT Bold" pitchFamily="34" charset="0"/>
              </a:rPr>
              <a:t>L’aide </a:t>
            </a:r>
            <a:r>
              <a:rPr lang="fr-FR" sz="4800" dirty="0" smtClean="0">
                <a:solidFill>
                  <a:srgbClr val="003E1C"/>
                </a:solidFill>
                <a:latin typeface="Arial Rounded MT Bold" pitchFamily="34" charset="0"/>
              </a:rPr>
              <a:t>de Dieu vous sera nécessaire. Servez l’Eternel avec crainte. Souvenez vous que tout ce que vous êtes et croyez posséder sont à Dieu</a:t>
            </a:r>
            <a:r>
              <a:rPr lang="fr-FR" sz="4800" dirty="0" smtClean="0">
                <a:solidFill>
                  <a:srgbClr val="003E1C"/>
                </a:solidFill>
                <a:latin typeface="Arial Rounded MT Bold" pitchFamily="34" charset="0"/>
              </a:rPr>
              <a:t>.</a:t>
            </a:r>
            <a:endParaRPr lang="en-US" sz="4800" dirty="0" smtClean="0">
              <a:solidFill>
                <a:srgbClr val="003E1C"/>
              </a:solidFill>
              <a:latin typeface="Arial Rounded MT Bold" pitchFamily="34" charset="0"/>
            </a:endParaRPr>
          </a:p>
          <a:p>
            <a:pPr lvl="0" algn="just"/>
            <a:r>
              <a:rPr lang="fr-FR" sz="4800" dirty="0" smtClean="0">
                <a:solidFill>
                  <a:srgbClr val="0000CC"/>
                </a:solidFill>
                <a:latin typeface="Arial Rounded MT Bold" pitchFamily="34" charset="0"/>
              </a:rPr>
              <a:t>Ps 24 :1 “ A l’Eternel la terre et tout ce qu’elle renferme, le monde et ceux qui l’habitent </a:t>
            </a:r>
            <a:endParaRPr lang="en-US" sz="4800" dirty="0" smtClean="0">
              <a:solidFill>
                <a:srgbClr val="0000CC"/>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fr-FR" sz="4800" dirty="0" smtClean="0">
                <a:solidFill>
                  <a:srgbClr val="0000CC"/>
                </a:solidFill>
                <a:latin typeface="Arial Rounded MT Bold" pitchFamily="34" charset="0"/>
              </a:rPr>
              <a:t>Ps </a:t>
            </a:r>
            <a:r>
              <a:rPr lang="fr-FR" sz="4800" dirty="0" smtClean="0">
                <a:solidFill>
                  <a:srgbClr val="0000CC"/>
                </a:solidFill>
                <a:latin typeface="Arial Rounded MT Bold" pitchFamily="34" charset="0"/>
              </a:rPr>
              <a:t>87 :7 </a:t>
            </a:r>
            <a:r>
              <a:rPr lang="fr-FR" sz="4800" dirty="0" smtClean="0">
                <a:solidFill>
                  <a:srgbClr val="003E1C"/>
                </a:solidFill>
                <a:latin typeface="Arial Rounded MT Bold" pitchFamily="34" charset="0"/>
              </a:rPr>
              <a:t>“ Et ceux qui chantent et ceux qui dansent s’écrient : Toutes mes sources sont en toi </a:t>
            </a:r>
            <a:endParaRPr lang="en-US" sz="4800" dirty="0" smtClean="0">
              <a:solidFill>
                <a:srgbClr val="003E1C"/>
              </a:solidFill>
              <a:latin typeface="Arial Rounded MT Bold" pitchFamily="34" charset="0"/>
            </a:endParaRPr>
          </a:p>
          <a:p>
            <a:pPr lvl="0" algn="just"/>
            <a:r>
              <a:rPr lang="fr-FR" sz="4800" dirty="0" smtClean="0">
                <a:solidFill>
                  <a:srgbClr val="0000CC"/>
                </a:solidFill>
                <a:latin typeface="Arial Rounded MT Bold" pitchFamily="34" charset="0"/>
              </a:rPr>
              <a:t>Comme le psalmiste David nous devons faire l'expérience dans la fidélité et la reconnaissance</a:t>
            </a:r>
            <a:r>
              <a:rPr lang="fr-FR" sz="4800" dirty="0" smtClean="0">
                <a:solidFill>
                  <a:srgbClr val="0000CC"/>
                </a:solidFill>
                <a:latin typeface="Arial Rounded MT Bold" pitchFamily="34" charset="0"/>
              </a:rPr>
              <a:t>.</a:t>
            </a:r>
            <a:endParaRPr lang="en-US" sz="4800" dirty="0" smtClean="0">
              <a:solidFill>
                <a:srgbClr val="0000CC"/>
              </a:solidFill>
              <a:latin typeface="Arial Rounded MT Bold" pitchFamily="34" charset="0"/>
            </a:endParaRPr>
          </a:p>
          <a:p>
            <a:pPr lvl="0" algn="just"/>
            <a:r>
              <a:rPr lang="fr-FR" sz="4800" dirty="0" smtClean="0">
                <a:solidFill>
                  <a:srgbClr val="003E1C"/>
                </a:solidFill>
                <a:latin typeface="Arial Rounded MT Bold" pitchFamily="34" charset="0"/>
              </a:rPr>
              <a:t>Dieu est tout en tout. </a:t>
            </a:r>
            <a:endParaRPr lang="en-US" sz="4800" dirty="0" smtClean="0">
              <a:solidFill>
                <a:srgbClr val="003E1C"/>
              </a:solidFill>
              <a:latin typeface="Arial Rounded MT Bold" pitchFamily="34" charset="0"/>
            </a:endParaRPr>
          </a:p>
          <a:p>
            <a:pPr lvl="0" algn="r"/>
            <a:r>
              <a:rPr lang="fr-FR" sz="4800" dirty="0" smtClean="0">
                <a:solidFill>
                  <a:srgbClr val="FF0000"/>
                </a:solidFill>
                <a:latin typeface="Arial Rounded MT Bold" pitchFamily="34" charset="0"/>
              </a:rPr>
              <a:t>AMEN !</a:t>
            </a:r>
            <a:endParaRPr lang="en-US" sz="4800" dirty="0">
              <a:solidFill>
                <a:srgbClr val="FF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14403</TotalTime>
  <Words>1088</Words>
  <Application>Microsoft Office PowerPoint</Application>
  <PresentationFormat>On-screen Show (4:3)</PresentationFormat>
  <Paragraphs>111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CHRIST THE ROCK CONGREGATION SUNDAY OCTOBER 12TH 2025  Sermon by Rev.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JULY 4TH  2021  Sermon by Pastor Marc E Simeon</dc:title>
  <dc:creator>MARC EDOUARD SIMEON</dc:creator>
  <cp:lastModifiedBy>MARC EDOUARD SIMEON</cp:lastModifiedBy>
  <cp:revision>39</cp:revision>
  <dcterms:created xsi:type="dcterms:W3CDTF">2021-07-01T15:44:16Z</dcterms:created>
  <dcterms:modified xsi:type="dcterms:W3CDTF">2025-10-08T02:14:47Z</dcterms:modified>
</cp:coreProperties>
</file>