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25" r:id="rId3"/>
    <p:sldId id="258" r:id="rId4"/>
    <p:sldId id="267" r:id="rId5"/>
    <p:sldId id="264" r:id="rId6"/>
    <p:sldId id="269" r:id="rId7"/>
    <p:sldId id="270" r:id="rId8"/>
    <p:sldId id="271" r:id="rId9"/>
    <p:sldId id="272" r:id="rId10"/>
    <p:sldId id="326" r:id="rId11"/>
    <p:sldId id="286" r:id="rId12"/>
    <p:sldId id="327" r:id="rId13"/>
    <p:sldId id="328" r:id="rId14"/>
    <p:sldId id="329" r:id="rId15"/>
    <p:sldId id="330" r:id="rId16"/>
    <p:sldId id="331" r:id="rId17"/>
    <p:sldId id="261" r:id="rId18"/>
    <p:sldId id="291" r:id="rId19"/>
    <p:sldId id="295" r:id="rId20"/>
    <p:sldId id="315" r:id="rId21"/>
    <p:sldId id="318" r:id="rId22"/>
    <p:sldId id="316" r:id="rId23"/>
    <p:sldId id="294" r:id="rId24"/>
    <p:sldId id="296" r:id="rId25"/>
    <p:sldId id="262" r:id="rId26"/>
    <p:sldId id="299" r:id="rId27"/>
    <p:sldId id="263" r:id="rId28"/>
    <p:sldId id="300" r:id="rId29"/>
    <p:sldId id="301" r:id="rId30"/>
    <p:sldId id="320" r:id="rId31"/>
    <p:sldId id="303" r:id="rId32"/>
    <p:sldId id="278" r:id="rId33"/>
    <p:sldId id="304" r:id="rId34"/>
    <p:sldId id="305" r:id="rId35"/>
    <p:sldId id="306" r:id="rId36"/>
    <p:sldId id="307" r:id="rId37"/>
    <p:sldId id="279" r:id="rId38"/>
    <p:sldId id="309" r:id="rId39"/>
    <p:sldId id="311" r:id="rId40"/>
    <p:sldId id="280" r:id="rId41"/>
    <p:sldId id="314" r:id="rId42"/>
    <p:sldId id="321" r:id="rId43"/>
    <p:sldId id="322" r:id="rId44"/>
    <p:sldId id="323" r:id="rId45"/>
    <p:sldId id="324"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E1C"/>
    <a:srgbClr val="66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6" autoAdjust="0"/>
    <p:restoredTop sz="94640" autoAdjust="0"/>
  </p:normalViewPr>
  <p:slideViewPr>
    <p:cSldViewPr>
      <p:cViewPr varScale="1">
        <p:scale>
          <a:sx n="70" d="100"/>
          <a:sy n="70" d="100"/>
        </p:scale>
        <p:origin x="-276" y="-138"/>
      </p:cViewPr>
      <p:guideLst>
        <p:guide orient="horz" pos="2160"/>
        <p:guide pos="2880"/>
      </p:guideLst>
    </p:cSldViewPr>
  </p:slideViewPr>
  <p:outlineViewPr>
    <p:cViewPr>
      <p:scale>
        <a:sx n="33" d="100"/>
        <a:sy n="33" d="100"/>
      </p:scale>
      <p:origin x="0" y="3495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9/19/2025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9/19/2025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5C0920-4428-48D3-9C62-205A754E0675}" type="datetimeFigureOut">
              <a:rPr lang="en-US" smtClean="0"/>
              <a:pPr/>
              <a:t>9/19/2025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5C0920-4428-48D3-9C62-205A754E0675}" type="datetimeFigureOut">
              <a:rPr lang="en-US" smtClean="0"/>
              <a:pPr/>
              <a:t>9/19/2025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5C0920-4428-48D3-9C62-205A754E0675}" type="datetimeFigureOut">
              <a:rPr lang="en-US" smtClean="0"/>
              <a:pPr/>
              <a:t>9/19/2025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5C0920-4428-48D3-9C62-205A754E0675}" type="datetimeFigureOut">
              <a:rPr lang="en-US" smtClean="0"/>
              <a:pPr/>
              <a:t>9/19/2025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5C0920-4428-48D3-9C62-205A754E0675}" type="datetimeFigureOut">
              <a:rPr lang="en-US" smtClean="0"/>
              <a:pPr/>
              <a:t>9/19/2025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5C0920-4428-48D3-9C62-205A754E0675}" type="datetimeFigureOut">
              <a:rPr lang="en-US" smtClean="0"/>
              <a:pPr/>
              <a:t>9/19/2025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5C0920-4428-48D3-9C62-205A754E0675}" type="datetimeFigureOut">
              <a:rPr lang="en-US" smtClean="0"/>
              <a:pPr/>
              <a:t>9/19/2025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9/19/2025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9/19/2025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5C0920-4428-48D3-9C62-205A754E0675}" type="datetimeFigureOut">
              <a:rPr lang="en-US" smtClean="0"/>
              <a:pPr/>
              <a:t>9/19/2025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D1D6-99A7-4566-B51F-FF43E577F69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chantsdesperanceonline.com/124-fcd-la-foi-fait-tomber-sous-nos-yeux"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accent6">
              <a:lumMod val="20000"/>
              <a:lumOff val="80000"/>
            </a:schemeClr>
          </a:solidFill>
        </p:spPr>
        <p:style>
          <a:lnRef idx="3">
            <a:schemeClr val="lt1"/>
          </a:lnRef>
          <a:fillRef idx="1">
            <a:schemeClr val="accent1"/>
          </a:fillRef>
          <a:effectRef idx="1">
            <a:schemeClr val="accent1"/>
          </a:effectRef>
          <a:fontRef idx="minor">
            <a:schemeClr val="lt1"/>
          </a:fontRef>
        </p:style>
        <p:txBody>
          <a:bodyPr>
            <a:normAutofit fontScale="90000"/>
          </a:bodyPr>
          <a:lstStyle/>
          <a:p>
            <a:r>
              <a:rPr lang="en-US" b="1" dirty="0">
                <a:solidFill>
                  <a:schemeClr val="tx1"/>
                </a:solidFill>
              </a:rPr>
              <a:t>CHRIST THE ROCK CONGREGATION</a:t>
            </a:r>
            <a:br>
              <a:rPr lang="en-US" b="1" dirty="0">
                <a:solidFill>
                  <a:schemeClr val="tx1"/>
                </a:solidFill>
              </a:rPr>
            </a:br>
            <a:r>
              <a:rPr lang="en-US" b="1" dirty="0" smtClean="0">
                <a:solidFill>
                  <a:srgbClr val="002060"/>
                </a:solidFill>
              </a:rPr>
              <a:t>SUNDAY SEPTEMBER 21</a:t>
            </a:r>
            <a:r>
              <a:rPr lang="en-US" b="1" baseline="30000" dirty="0" smtClean="0">
                <a:solidFill>
                  <a:srgbClr val="002060"/>
                </a:solidFill>
              </a:rPr>
              <a:t>ST</a:t>
            </a:r>
            <a:r>
              <a:rPr lang="en-US" b="1" dirty="0" smtClean="0">
                <a:solidFill>
                  <a:srgbClr val="002060"/>
                </a:solidFill>
              </a:rPr>
              <a:t>  2025 </a:t>
            </a:r>
            <a:r>
              <a:rPr lang="en-US" b="1" dirty="0">
                <a:solidFill>
                  <a:schemeClr val="tx1"/>
                </a:solidFill>
              </a:rPr>
              <a:t/>
            </a:r>
            <a:br>
              <a:rPr lang="en-US" b="1" dirty="0">
                <a:solidFill>
                  <a:schemeClr val="tx1"/>
                </a:solidFill>
              </a:rPr>
            </a:br>
            <a:r>
              <a:rPr lang="en-US" b="1" dirty="0">
                <a:solidFill>
                  <a:schemeClr val="tx1"/>
                </a:solidFill>
              </a:rPr>
              <a:t>Sermon by Pastor Marc E </a:t>
            </a:r>
            <a:r>
              <a:rPr lang="en-US" b="1" dirty="0" smtClean="0">
                <a:solidFill>
                  <a:schemeClr val="tx1"/>
                </a:solidFill>
              </a:rPr>
              <a:t>Simeon </a:t>
            </a:r>
            <a:r>
              <a:rPr lang="en-US" b="1" dirty="0">
                <a:solidFill>
                  <a:schemeClr val="tx1"/>
                </a:solidFill>
              </a:rPr>
              <a:t/>
            </a:r>
            <a:br>
              <a:rPr lang="en-US" b="1" dirty="0">
                <a:solidFill>
                  <a:schemeClr val="tx1"/>
                </a:solidFill>
              </a:rPr>
            </a:br>
            <a:endParaRPr lang="en-US" b="1" dirty="0">
              <a:solidFill>
                <a:schemeClr val="tx1"/>
              </a:solidFill>
            </a:endParaRPr>
          </a:p>
        </p:txBody>
      </p:sp>
      <p:sp>
        <p:nvSpPr>
          <p:cNvPr id="3" name="Subtitle 2"/>
          <p:cNvSpPr>
            <a:spLocks noGrp="1"/>
          </p:cNvSpPr>
          <p:nvPr>
            <p:ph type="subTitle" idx="1"/>
          </p:nvPr>
        </p:nvSpPr>
        <p:spPr>
          <a:xfrm>
            <a:off x="0" y="2743200"/>
            <a:ext cx="9144000" cy="4114800"/>
          </a:xfrm>
          <a:solidFill>
            <a:srgbClr val="66FFFF"/>
          </a:solidFill>
        </p:spPr>
        <p:style>
          <a:lnRef idx="1">
            <a:schemeClr val="accent4"/>
          </a:lnRef>
          <a:fillRef idx="2">
            <a:schemeClr val="accent4"/>
          </a:fillRef>
          <a:effectRef idx="1">
            <a:schemeClr val="accent4"/>
          </a:effectRef>
          <a:fontRef idx="minor">
            <a:schemeClr val="dk1"/>
          </a:fontRef>
        </p:style>
        <p:txBody>
          <a:bodyPr>
            <a:normAutofit/>
          </a:bodyPr>
          <a:lstStyle/>
          <a:p>
            <a:r>
              <a:rPr lang="en-US" sz="4800" b="1" dirty="0" smtClean="0">
                <a:solidFill>
                  <a:srgbClr val="003E1C"/>
                </a:solidFill>
              </a:rPr>
              <a:t>MARCHONS PAR LA FOI ET NON PAR LA VUE</a:t>
            </a:r>
            <a:endParaRPr lang="fr-FR" sz="4800" b="1" dirty="0" smtClean="0">
              <a:solidFill>
                <a:srgbClr val="00B0F0"/>
              </a:solidFill>
            </a:endParaRPr>
          </a:p>
          <a:p>
            <a:r>
              <a:rPr lang="en-US" sz="4800" b="1" dirty="0" smtClean="0">
                <a:solidFill>
                  <a:schemeClr val="accent4">
                    <a:lumMod val="75000"/>
                  </a:schemeClr>
                </a:solidFill>
              </a:rPr>
              <a:t>WALK BY FAITH AND NOT BY SIGHT</a:t>
            </a:r>
            <a:endParaRPr lang="en-US" sz="4800" dirty="0">
              <a:solidFill>
                <a:schemeClr val="accent4">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800" dirty="0" smtClean="0">
                <a:solidFill>
                  <a:srgbClr val="FFFF00"/>
                </a:solidFill>
                <a:latin typeface="Arial Rounded MT Bold" pitchFamily="34" charset="0"/>
                <a:ea typeface="Arial Unicode MS" pitchFamily="34" charset="-128"/>
                <a:cs typeface="Arial Unicode MS" pitchFamily="34" charset="-128"/>
              </a:rPr>
              <a:t>2Co 4:18 </a:t>
            </a:r>
          </a:p>
          <a:p>
            <a:pPr algn="just"/>
            <a:r>
              <a:rPr lang="fr-FR" sz="4800" dirty="0" smtClean="0">
                <a:solidFill>
                  <a:schemeClr val="bg1"/>
                </a:solidFill>
                <a:latin typeface="Arial Rounded MT Bold" pitchFamily="34" charset="0"/>
                <a:ea typeface="Arial Unicode MS" pitchFamily="34" charset="-128"/>
                <a:cs typeface="Arial Unicode MS" pitchFamily="34" charset="-128"/>
              </a:rPr>
              <a:t>Parce </a:t>
            </a:r>
            <a:r>
              <a:rPr lang="fr-FR" sz="4800" dirty="0">
                <a:solidFill>
                  <a:schemeClr val="bg1"/>
                </a:solidFill>
                <a:latin typeface="Arial Rounded MT Bold" pitchFamily="34" charset="0"/>
                <a:ea typeface="Arial Unicode MS" pitchFamily="34" charset="-128"/>
                <a:cs typeface="Arial Unicode MS" pitchFamily="34" charset="-128"/>
              </a:rPr>
              <a:t>que nous regardons, non point aux choses visibles, mais à celles qui sont invisibles; car les choses visibles sont passagères, et les invisibles sont éternelles. </a:t>
            </a:r>
            <a:endParaRPr lang="en-US" sz="4800" dirty="0">
              <a:solidFill>
                <a:schemeClr val="bg1"/>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ctr">
              <a:buNone/>
            </a:pPr>
            <a:r>
              <a:rPr lang="fr-FR" sz="4400" dirty="0">
                <a:solidFill>
                  <a:srgbClr val="0070C0"/>
                </a:solidFill>
                <a:latin typeface="Arial Unicode MS" pitchFamily="34" charset="-128"/>
                <a:ea typeface="Arial Unicode MS" pitchFamily="34" charset="-128"/>
                <a:cs typeface="Arial Unicode MS" pitchFamily="34" charset="-128"/>
              </a:rPr>
              <a:t>LECTURE EPHESIANS 1 :16-19</a:t>
            </a:r>
            <a:endParaRPr lang="en-US" sz="4400" dirty="0">
              <a:solidFill>
                <a:srgbClr val="0070C0"/>
              </a:solidFill>
              <a:latin typeface="Arial Unicode MS" pitchFamily="34" charset="-128"/>
              <a:ea typeface="Arial Unicode MS" pitchFamily="34" charset="-128"/>
              <a:cs typeface="Arial Unicode MS" pitchFamily="34" charset="-128"/>
            </a:endParaRPr>
          </a:p>
          <a:p>
            <a:pPr algn="just">
              <a:buNone/>
            </a:pPr>
            <a:r>
              <a:rPr lang="fr-FR" sz="4400" dirty="0" smtClean="0">
                <a:latin typeface="Arial Unicode MS" pitchFamily="34" charset="-128"/>
                <a:ea typeface="Arial Unicode MS" pitchFamily="34" charset="-128"/>
                <a:cs typeface="Arial Unicode MS" pitchFamily="34" charset="-128"/>
              </a:rPr>
              <a:t>16 </a:t>
            </a:r>
            <a:r>
              <a:rPr lang="fr-FR" sz="4400" dirty="0">
                <a:latin typeface="Arial Unicode MS" pitchFamily="34" charset="-128"/>
                <a:ea typeface="Arial Unicode MS" pitchFamily="34" charset="-128"/>
                <a:cs typeface="Arial Unicode MS" pitchFamily="34" charset="-128"/>
              </a:rPr>
              <a:t>je ne cesse de rendre grâces pour vous, faisant mention de vous dans mes prières,</a:t>
            </a:r>
            <a:endParaRPr lang="en-US" sz="4400" dirty="0">
              <a:latin typeface="Arial Unicode MS" pitchFamily="34" charset="-128"/>
              <a:ea typeface="Arial Unicode MS" pitchFamily="34" charset="-128"/>
              <a:cs typeface="Arial Unicode MS" pitchFamily="34" charset="-128"/>
            </a:endParaRPr>
          </a:p>
          <a:p>
            <a:pPr algn="just">
              <a:buNone/>
            </a:pPr>
            <a:r>
              <a:rPr lang="fr-FR" sz="4400" dirty="0" smtClean="0">
                <a:solidFill>
                  <a:srgbClr val="0070C0"/>
                </a:solidFill>
                <a:latin typeface="Arial Unicode MS" pitchFamily="34" charset="-128"/>
                <a:ea typeface="Arial Unicode MS" pitchFamily="34" charset="-128"/>
                <a:cs typeface="Arial Unicode MS" pitchFamily="34" charset="-128"/>
              </a:rPr>
              <a:t>17 </a:t>
            </a:r>
            <a:r>
              <a:rPr lang="fr-FR" sz="4400" dirty="0">
                <a:solidFill>
                  <a:srgbClr val="0070C0"/>
                </a:solidFill>
                <a:latin typeface="Arial Unicode MS" pitchFamily="34" charset="-128"/>
                <a:ea typeface="Arial Unicode MS" pitchFamily="34" charset="-128"/>
                <a:cs typeface="Arial Unicode MS" pitchFamily="34" charset="-128"/>
              </a:rPr>
              <a:t>afin que le Dieu de notre Seigneur Jésus-Christ, le Père de gloire, vous donne un esprit de sagesse et de révélation, dans sa connaissance</a:t>
            </a:r>
            <a:r>
              <a:rPr lang="fr-FR" sz="4400" dirty="0" smtClean="0">
                <a:solidFill>
                  <a:srgbClr val="0070C0"/>
                </a:solidFill>
                <a:latin typeface="Arial Unicode MS" pitchFamily="34" charset="-128"/>
                <a:ea typeface="Arial Unicode MS" pitchFamily="34" charset="-128"/>
                <a:cs typeface="Arial Unicode MS" pitchFamily="34" charset="-128"/>
              </a:rPr>
              <a:t>,</a:t>
            </a:r>
            <a:endParaRPr lang="en-US" sz="4400" dirty="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dirty="0" smtClean="0">
                <a:latin typeface="Arial Unicode MS" pitchFamily="34" charset="-128"/>
                <a:ea typeface="Arial Unicode MS" pitchFamily="34" charset="-128"/>
                <a:cs typeface="Arial Unicode MS" pitchFamily="34" charset="-128"/>
              </a:rPr>
              <a:t>18 </a:t>
            </a:r>
            <a:r>
              <a:rPr lang="fr-FR" sz="4000" u="sng" dirty="0">
                <a:latin typeface="Arial Unicode MS" pitchFamily="34" charset="-128"/>
                <a:ea typeface="Arial Unicode MS" pitchFamily="34" charset="-128"/>
                <a:cs typeface="Arial Unicode MS" pitchFamily="34" charset="-128"/>
              </a:rPr>
              <a:t>et qu'il illumine les yeux de votre cœur</a:t>
            </a:r>
            <a:r>
              <a:rPr lang="fr-FR" sz="4000" dirty="0">
                <a:latin typeface="Arial Unicode MS" pitchFamily="34" charset="-128"/>
                <a:ea typeface="Arial Unicode MS" pitchFamily="34" charset="-128"/>
                <a:cs typeface="Arial Unicode MS" pitchFamily="34" charset="-128"/>
              </a:rPr>
              <a:t>, pour que vous sachiez quelle est l'espérance qui s'attache à son appel, quelle est la richesse de la gloire de son héritage qu'il réserve aux saints,</a:t>
            </a:r>
            <a:endParaRPr lang="en-US" sz="4000" dirty="0">
              <a:latin typeface="Arial Unicode MS" pitchFamily="34" charset="-128"/>
              <a:ea typeface="Arial Unicode MS" pitchFamily="34" charset="-128"/>
              <a:cs typeface="Arial Unicode MS" pitchFamily="34" charset="-128"/>
            </a:endParaRPr>
          </a:p>
          <a:p>
            <a:pPr algn="just"/>
            <a:r>
              <a:rPr lang="fr-FR" sz="4000" dirty="0">
                <a:solidFill>
                  <a:srgbClr val="0070C0"/>
                </a:solidFill>
                <a:latin typeface="Arial Unicode MS" pitchFamily="34" charset="-128"/>
                <a:ea typeface="Arial Unicode MS" pitchFamily="34" charset="-128"/>
                <a:cs typeface="Arial Unicode MS" pitchFamily="34" charset="-128"/>
              </a:rPr>
              <a:t> 19 et quelle est envers nous qui croyons l'infinie grandeur de sa puissance, se manifestant avec efficacité par la vertu de sa force</a:t>
            </a:r>
            <a:r>
              <a:rPr lang="fr-FR" sz="4000" dirty="0" smtClean="0">
                <a:solidFill>
                  <a:srgbClr val="0070C0"/>
                </a:solidFill>
                <a:latin typeface="Arial Unicode MS" pitchFamily="34" charset="-128"/>
                <a:ea typeface="Arial Unicode MS" pitchFamily="34" charset="-128"/>
                <a:cs typeface="Arial Unicode MS" pitchFamily="34" charset="-128"/>
              </a:rPr>
              <a:t>.</a:t>
            </a:r>
            <a:endParaRPr lang="en-US" sz="4000" dirty="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75000"/>
            </a:schemeClr>
          </a:solidFill>
        </p:spPr>
        <p:txBody>
          <a:bodyPr>
            <a:normAutofit/>
          </a:bodyPr>
          <a:lstStyle/>
          <a:p>
            <a:pPr algn="ctr"/>
            <a:r>
              <a:rPr lang="en-US" dirty="0" smtClean="0">
                <a:solidFill>
                  <a:schemeClr val="bg1"/>
                </a:solidFill>
                <a:latin typeface="Arial Unicode MS" pitchFamily="34" charset="-128"/>
                <a:ea typeface="Arial Unicode MS" pitchFamily="34" charset="-128"/>
                <a:cs typeface="Arial Unicode MS" pitchFamily="34" charset="-128"/>
              </a:rPr>
              <a:t>INTRODUCTION</a:t>
            </a:r>
            <a:endParaRPr lang="en-US" dirty="0">
              <a:solidFill>
                <a:schemeClr val="bg1"/>
              </a:solidFill>
              <a:latin typeface="Arial Unicode MS" pitchFamily="34" charset="-128"/>
              <a:ea typeface="Arial Unicode MS" pitchFamily="34" charset="-128"/>
              <a:cs typeface="Arial Unicode MS" pitchFamily="34" charset="-128"/>
            </a:endParaRPr>
          </a:p>
          <a:p>
            <a:pPr lvl="0" algn="just"/>
            <a:r>
              <a:rPr lang="en-US" sz="4000" dirty="0">
                <a:latin typeface="Arial Unicode MS" pitchFamily="34" charset="-128"/>
                <a:ea typeface="Arial Unicode MS" pitchFamily="34" charset="-128"/>
                <a:cs typeface="Arial Unicode MS" pitchFamily="34" charset="-128"/>
              </a:rPr>
              <a:t>The eyes are two of the most vital organs in the human body.</a:t>
            </a:r>
          </a:p>
          <a:p>
            <a:pPr lvl="0" algn="just"/>
            <a:r>
              <a:rPr lang="en-US" sz="4000" dirty="0">
                <a:solidFill>
                  <a:schemeClr val="bg1"/>
                </a:solidFill>
                <a:latin typeface="Arial Unicode MS" pitchFamily="34" charset="-128"/>
                <a:ea typeface="Arial Unicode MS" pitchFamily="34" charset="-128"/>
                <a:cs typeface="Arial Unicode MS" pitchFamily="34" charset="-128"/>
              </a:rPr>
              <a:t>With the images we collect around us, we are able to navigate.</a:t>
            </a:r>
          </a:p>
          <a:p>
            <a:pPr lvl="0" algn="just"/>
            <a:r>
              <a:rPr lang="en-US" sz="4000" dirty="0">
                <a:latin typeface="Arial Unicode MS" pitchFamily="34" charset="-128"/>
                <a:ea typeface="Arial Unicode MS" pitchFamily="34" charset="-128"/>
                <a:cs typeface="Arial Unicode MS" pitchFamily="34" charset="-128"/>
              </a:rPr>
              <a:t>We reason, we calculate, we judge.</a:t>
            </a:r>
          </a:p>
          <a:p>
            <a:pPr lvl="0" algn="just"/>
            <a:r>
              <a:rPr lang="en-US" sz="4000" dirty="0">
                <a:solidFill>
                  <a:schemeClr val="bg1"/>
                </a:solidFill>
                <a:latin typeface="Arial Unicode MS" pitchFamily="34" charset="-128"/>
                <a:ea typeface="Arial Unicode MS" pitchFamily="34" charset="-128"/>
                <a:cs typeface="Arial Unicode MS" pitchFamily="34" charset="-128"/>
              </a:rPr>
              <a:t>We learn, we discern not just physical objects, but also moods and emotions</a:t>
            </a:r>
            <a:r>
              <a:rPr lang="en-US" sz="4000" dirty="0" smtClean="0">
                <a:solidFill>
                  <a:schemeClr val="bg1"/>
                </a:solidFill>
                <a:latin typeface="Arial Unicode MS" pitchFamily="34" charset="-128"/>
                <a:ea typeface="Arial Unicode MS" pitchFamily="34" charset="-128"/>
                <a:cs typeface="Arial Unicode MS" pitchFamily="34" charset="-128"/>
              </a:rPr>
              <a:t>.</a:t>
            </a:r>
            <a:endParaRPr lang="en-US" sz="4000"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75000"/>
            </a:schemeClr>
          </a:solidFill>
        </p:spPr>
        <p:txBody>
          <a:bodyPr>
            <a:normAutofit/>
          </a:bodyPr>
          <a:lstStyle/>
          <a:p>
            <a:pPr lvl="0" algn="just"/>
            <a:r>
              <a:rPr lang="en-US" sz="4000" dirty="0" smtClean="0">
                <a:solidFill>
                  <a:schemeClr val="bg1"/>
                </a:solidFill>
                <a:latin typeface="Arial Unicode MS" pitchFamily="34" charset="-128"/>
                <a:ea typeface="Arial Unicode MS" pitchFamily="34" charset="-128"/>
                <a:cs typeface="Arial Unicode MS" pitchFamily="34" charset="-128"/>
              </a:rPr>
              <a:t>We </a:t>
            </a:r>
            <a:r>
              <a:rPr lang="en-US" sz="4000" dirty="0">
                <a:solidFill>
                  <a:schemeClr val="bg1"/>
                </a:solidFill>
                <a:latin typeface="Arial Unicode MS" pitchFamily="34" charset="-128"/>
                <a:ea typeface="Arial Unicode MS" pitchFamily="34" charset="-128"/>
                <a:cs typeface="Arial Unicode MS" pitchFamily="34" charset="-128"/>
              </a:rPr>
              <a:t>convey love and distaste through our eyes.</a:t>
            </a:r>
          </a:p>
          <a:p>
            <a:pPr lvl="0" algn="just"/>
            <a:r>
              <a:rPr lang="en-US" sz="4000" dirty="0">
                <a:latin typeface="Arial Unicode MS" pitchFamily="34" charset="-128"/>
                <a:ea typeface="Arial Unicode MS" pitchFamily="34" charset="-128"/>
                <a:cs typeface="Arial Unicode MS" pitchFamily="34" charset="-128"/>
              </a:rPr>
              <a:t>Over our lifetime, we come to develop a great reliance on our eyesight more so than we do about our other senses.</a:t>
            </a:r>
          </a:p>
          <a:p>
            <a:pPr lvl="0" algn="just"/>
            <a:r>
              <a:rPr lang="en-US" sz="4000" dirty="0">
                <a:solidFill>
                  <a:schemeClr val="bg1"/>
                </a:solidFill>
                <a:latin typeface="Arial Unicode MS" pitchFamily="34" charset="-128"/>
                <a:ea typeface="Arial Unicode MS" pitchFamily="34" charset="-128"/>
                <a:cs typeface="Arial Unicode MS" pitchFamily="34" charset="-128"/>
              </a:rPr>
              <a:t>Once we see something, it becomes very hard to convince us otherwise.</a:t>
            </a:r>
          </a:p>
          <a:p>
            <a:pPr lvl="0" algn="just"/>
            <a:r>
              <a:rPr lang="en-US" sz="4000" dirty="0">
                <a:latin typeface="Arial Unicode MS" pitchFamily="34" charset="-128"/>
                <a:ea typeface="Arial Unicode MS" pitchFamily="34" charset="-128"/>
                <a:cs typeface="Arial Unicode MS" pitchFamily="34" charset="-128"/>
              </a:rPr>
              <a:t>We tend to think that what we see is universally the same for all.</a:t>
            </a:r>
          </a:p>
          <a:p>
            <a:pPr>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75000"/>
            </a:schemeClr>
          </a:solidFill>
        </p:spPr>
        <p:txBody>
          <a:bodyPr>
            <a:normAutofit/>
          </a:bodyPr>
          <a:lstStyle/>
          <a:p>
            <a:pPr lvl="0" algn="just"/>
            <a:r>
              <a:rPr lang="en-US" sz="4400" dirty="0" smtClean="0">
                <a:solidFill>
                  <a:schemeClr val="bg1"/>
                </a:solidFill>
                <a:latin typeface="Arial Rounded MT Bold" pitchFamily="34" charset="0"/>
                <a:ea typeface="Arial Unicode MS" pitchFamily="34" charset="-128"/>
                <a:cs typeface="Arial Unicode MS" pitchFamily="34" charset="-128"/>
              </a:rPr>
              <a:t>With </a:t>
            </a:r>
            <a:r>
              <a:rPr lang="en-US" sz="4400" dirty="0">
                <a:solidFill>
                  <a:schemeClr val="bg1"/>
                </a:solidFill>
                <a:latin typeface="Arial Rounded MT Bold" pitchFamily="34" charset="0"/>
                <a:ea typeface="Arial Unicode MS" pitchFamily="34" charset="-128"/>
                <a:cs typeface="Arial Unicode MS" pitchFamily="34" charset="-128"/>
              </a:rPr>
              <a:t>the advance of technology, we are forced to deal with the limitations of the human eyes.</a:t>
            </a:r>
          </a:p>
          <a:p>
            <a:pPr lvl="0" algn="just"/>
            <a:r>
              <a:rPr lang="en-US" sz="4400" dirty="0">
                <a:latin typeface="Arial Rounded MT Bold" pitchFamily="34" charset="0"/>
                <a:ea typeface="Arial Unicode MS" pitchFamily="34" charset="-128"/>
                <a:cs typeface="Arial Unicode MS" pitchFamily="34" charset="-128"/>
              </a:rPr>
              <a:t>For instance, we cannot see electricity, so we use a tester to determine the presence of electricity</a:t>
            </a:r>
            <a:r>
              <a:rPr lang="en-US" sz="4400" dirty="0" smtClean="0">
                <a:latin typeface="Arial Rounded MT Bold" pitchFamily="34" charset="0"/>
                <a:ea typeface="Arial Unicode MS" pitchFamily="34" charset="-128"/>
                <a:cs typeface="Arial Unicode MS" pitchFamily="34" charset="-128"/>
              </a:rPr>
              <a:t>.</a:t>
            </a:r>
            <a:endParaRPr lang="en-US" sz="4400" dirty="0">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75000"/>
            </a:schemeClr>
          </a:solidFill>
        </p:spPr>
        <p:txBody>
          <a:bodyPr>
            <a:normAutofit/>
          </a:bodyPr>
          <a:lstStyle/>
          <a:p>
            <a:pPr lvl="0" algn="just"/>
            <a:r>
              <a:rPr lang="en-US" sz="5400" dirty="0" smtClean="0">
                <a:solidFill>
                  <a:schemeClr val="bg1"/>
                </a:solidFill>
                <a:latin typeface="Arial Unicode MS" pitchFamily="34" charset="-128"/>
                <a:ea typeface="Arial Unicode MS" pitchFamily="34" charset="-128"/>
                <a:cs typeface="Arial Unicode MS" pitchFamily="34" charset="-128"/>
              </a:rPr>
              <a:t>We </a:t>
            </a:r>
            <a:r>
              <a:rPr lang="en-US" sz="5400" dirty="0">
                <a:solidFill>
                  <a:schemeClr val="bg1"/>
                </a:solidFill>
                <a:latin typeface="Arial Unicode MS" pitchFamily="34" charset="-128"/>
                <a:ea typeface="Arial Unicode MS" pitchFamily="34" charset="-128"/>
                <a:cs typeface="Arial Unicode MS" pitchFamily="34" charset="-128"/>
              </a:rPr>
              <a:t>use all kinds of sensors and machines to determine the state of our environment.</a:t>
            </a:r>
          </a:p>
          <a:p>
            <a:pPr lvl="0" algn="just"/>
            <a:r>
              <a:rPr lang="en-US" sz="5400" dirty="0">
                <a:latin typeface="Arial Unicode MS" pitchFamily="34" charset="-128"/>
                <a:ea typeface="Arial Unicode MS" pitchFamily="34" charset="-128"/>
                <a:cs typeface="Arial Unicode MS" pitchFamily="34" charset="-128"/>
              </a:rPr>
              <a:t>A thermometer tells us the temperature of a given object</a:t>
            </a:r>
            <a:r>
              <a:rPr lang="en-US" sz="5400" dirty="0" smtClean="0">
                <a:latin typeface="Arial Unicode MS" pitchFamily="34" charset="-128"/>
                <a:ea typeface="Arial Unicode MS" pitchFamily="34" charset="-128"/>
                <a:cs typeface="Arial Unicode MS" pitchFamily="34" charset="-128"/>
              </a:rPr>
              <a:t>.</a:t>
            </a:r>
            <a:endParaRPr lang="en-US" sz="5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75000"/>
            </a:schemeClr>
          </a:solidFill>
        </p:spPr>
        <p:txBody>
          <a:bodyPr>
            <a:normAutofit/>
          </a:bodyPr>
          <a:lstStyle/>
          <a:p>
            <a:pPr algn="just"/>
            <a:r>
              <a:rPr lang="en-US" sz="4800" dirty="0" smtClean="0">
                <a:solidFill>
                  <a:schemeClr val="bg1"/>
                </a:solidFill>
                <a:latin typeface="Arial Unicode MS" pitchFamily="34" charset="-128"/>
                <a:ea typeface="Arial Unicode MS" pitchFamily="34" charset="-128"/>
                <a:cs typeface="Arial Unicode MS" pitchFamily="34" charset="-128"/>
              </a:rPr>
              <a:t>We use compass to determine direction because the human eyes will fail us.</a:t>
            </a:r>
          </a:p>
          <a:p>
            <a:pPr lvl="0" algn="just"/>
            <a:endParaRPr lang="en-US" sz="4800" dirty="0" smtClean="0">
              <a:latin typeface="Arial Unicode MS" pitchFamily="34" charset="-128"/>
              <a:ea typeface="Arial Unicode MS" pitchFamily="34" charset="-128"/>
              <a:cs typeface="Arial Unicode MS" pitchFamily="34" charset="-128"/>
            </a:endParaRPr>
          </a:p>
          <a:p>
            <a:pPr lvl="0" algn="just"/>
            <a:r>
              <a:rPr lang="en-US" sz="4800" dirty="0" smtClean="0">
                <a:latin typeface="Arial Unicode MS" pitchFamily="34" charset="-128"/>
                <a:ea typeface="Arial Unicode MS" pitchFamily="34" charset="-128"/>
                <a:cs typeface="Arial Unicode MS" pitchFamily="34" charset="-128"/>
              </a:rPr>
              <a:t>From </a:t>
            </a:r>
            <a:r>
              <a:rPr lang="en-US" sz="4800" dirty="0">
                <a:latin typeface="Arial Unicode MS" pitchFamily="34" charset="-128"/>
                <a:ea typeface="Arial Unicode MS" pitchFamily="34" charset="-128"/>
                <a:cs typeface="Arial Unicode MS" pitchFamily="34" charset="-128"/>
              </a:rPr>
              <a:t>a physical standpoint, we can all agree that our eyes are not as reliable as we may wish.</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75000"/>
            </a:schemeClr>
          </a:solidFill>
        </p:spPr>
        <p:txBody>
          <a:bodyPr>
            <a:normAutofit/>
          </a:bodyPr>
          <a:lstStyle/>
          <a:p>
            <a:pPr lvl="0" algn="just"/>
            <a:r>
              <a:rPr lang="en-US" sz="4800" dirty="0" smtClean="0">
                <a:solidFill>
                  <a:schemeClr val="bg1"/>
                </a:solidFill>
                <a:latin typeface="Arial Rounded MT Bold" pitchFamily="34" charset="0"/>
              </a:rPr>
              <a:t>The heart of man has its own set of eyes.</a:t>
            </a:r>
          </a:p>
          <a:p>
            <a:pPr lvl="0" algn="just"/>
            <a:r>
              <a:rPr lang="en-US" sz="4800" dirty="0" smtClean="0">
                <a:latin typeface="Arial Rounded MT Bold" pitchFamily="34" charset="0"/>
              </a:rPr>
              <a:t>While the physical eyes connect us to the material world, the spiritual eyes connect us to the true realities of life that far beyond the cosmos.</a:t>
            </a:r>
          </a:p>
          <a:p>
            <a:pPr>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ctr">
              <a:buNone/>
            </a:pPr>
            <a:r>
              <a:rPr lang="en-US" sz="4000" b="1" dirty="0" smtClean="0">
                <a:solidFill>
                  <a:srgbClr val="7030A0"/>
                </a:solidFill>
                <a:latin typeface="Arial Unicode MS" pitchFamily="34" charset="-128"/>
                <a:ea typeface="Arial Unicode MS" pitchFamily="34" charset="-128"/>
                <a:cs typeface="Arial Unicode MS" pitchFamily="34" charset="-128"/>
              </a:rPr>
              <a:t>THE FALL OF THE HUMAN </a:t>
            </a:r>
            <a:r>
              <a:rPr lang="en-US" sz="4000" b="1" dirty="0" smtClean="0">
                <a:solidFill>
                  <a:srgbClr val="7030A0"/>
                </a:solidFill>
                <a:latin typeface="Arial Unicode MS" pitchFamily="34" charset="-128"/>
                <a:ea typeface="Arial Unicode MS" pitchFamily="34" charset="-128"/>
                <a:cs typeface="Arial Unicode MS" pitchFamily="34" charset="-128"/>
              </a:rPr>
              <a:t>SPIRITUAL  EYESIGHT </a:t>
            </a:r>
            <a:r>
              <a:rPr lang="en-US" sz="4400" b="1" dirty="0" err="1" smtClean="0">
                <a:solidFill>
                  <a:srgbClr val="FF0000"/>
                </a:solidFill>
                <a:latin typeface="Arial Unicode MS" pitchFamily="34" charset="-128"/>
                <a:ea typeface="Arial Unicode MS" pitchFamily="34" charset="-128"/>
                <a:cs typeface="Arial Unicode MS" pitchFamily="34" charset="-128"/>
              </a:rPr>
              <a:t>Ge</a:t>
            </a:r>
            <a:r>
              <a:rPr lang="en-US" sz="4400" b="1" dirty="0" smtClean="0">
                <a:solidFill>
                  <a:srgbClr val="FF0000"/>
                </a:solidFill>
                <a:latin typeface="Arial Unicode MS" pitchFamily="34" charset="-128"/>
                <a:ea typeface="Arial Unicode MS" pitchFamily="34" charset="-128"/>
                <a:cs typeface="Arial Unicode MS" pitchFamily="34" charset="-128"/>
              </a:rPr>
              <a:t> </a:t>
            </a:r>
            <a:r>
              <a:rPr lang="en-US" sz="4400" b="1" dirty="0" smtClean="0">
                <a:solidFill>
                  <a:srgbClr val="FF0000"/>
                </a:solidFill>
                <a:latin typeface="Arial Unicode MS" pitchFamily="34" charset="-128"/>
                <a:ea typeface="Arial Unicode MS" pitchFamily="34" charset="-128"/>
                <a:cs typeface="Arial Unicode MS" pitchFamily="34" charset="-128"/>
              </a:rPr>
              <a:t>3:9-11</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000" b="1" dirty="0" smtClean="0">
                <a:solidFill>
                  <a:srgbClr val="002060"/>
                </a:solidFill>
                <a:latin typeface="Arial Unicode MS" pitchFamily="34" charset="-128"/>
                <a:ea typeface="Arial Unicode MS" pitchFamily="34" charset="-128"/>
                <a:cs typeface="Arial Unicode MS" pitchFamily="34" charset="-128"/>
              </a:rPr>
              <a:t>11 ¶ </a:t>
            </a:r>
            <a:r>
              <a:rPr lang="fr-FR" sz="4000" b="1" dirty="0">
                <a:solidFill>
                  <a:srgbClr val="002060"/>
                </a:solidFill>
                <a:latin typeface="Arial Unicode MS" pitchFamily="34" charset="-128"/>
                <a:ea typeface="Arial Unicode MS" pitchFamily="34" charset="-128"/>
                <a:cs typeface="Arial Unicode MS" pitchFamily="34" charset="-128"/>
              </a:rPr>
              <a:t>Mais l'Éternel Dieu appela l'homme, et lui dit: Où es-tu?</a:t>
            </a:r>
            <a:endParaRPr lang="en-US" sz="4000" b="1" dirty="0">
              <a:solidFill>
                <a:srgbClr val="002060"/>
              </a:solidFill>
              <a:latin typeface="Arial Unicode MS" pitchFamily="34" charset="-128"/>
              <a:ea typeface="Arial Unicode MS" pitchFamily="34" charset="-128"/>
              <a:cs typeface="Arial Unicode MS" pitchFamily="34" charset="-128"/>
            </a:endParaRPr>
          </a:p>
          <a:p>
            <a:pPr algn="just"/>
            <a:r>
              <a:rPr lang="fr-FR" sz="4000" b="1" dirty="0">
                <a:solidFill>
                  <a:srgbClr val="FF0000"/>
                </a:solidFill>
                <a:latin typeface="Arial Unicode MS" pitchFamily="34" charset="-128"/>
                <a:ea typeface="Arial Unicode MS" pitchFamily="34" charset="-128"/>
                <a:cs typeface="Arial Unicode MS" pitchFamily="34" charset="-128"/>
              </a:rPr>
              <a:t> 10 Il répondit: J'ai entendu ta voix dans le jardin, et j'ai eu peur, parce que je suis nu, et je me suis caché.</a:t>
            </a:r>
            <a:endParaRPr lang="en-US" sz="4000" b="1" dirty="0">
              <a:solidFill>
                <a:srgbClr val="FF0000"/>
              </a:solidFill>
              <a:latin typeface="Arial Unicode MS" pitchFamily="34" charset="-128"/>
              <a:ea typeface="Arial Unicode MS" pitchFamily="34" charset="-128"/>
              <a:cs typeface="Arial Unicode MS" pitchFamily="34" charset="-128"/>
            </a:endParaRPr>
          </a:p>
          <a:p>
            <a:pPr algn="just"/>
            <a:r>
              <a:rPr lang="fr-FR" sz="4000" b="1" dirty="0">
                <a:solidFill>
                  <a:srgbClr val="002060"/>
                </a:solidFill>
                <a:latin typeface="Arial Unicode MS" pitchFamily="34" charset="-128"/>
                <a:ea typeface="Arial Unicode MS" pitchFamily="34" charset="-128"/>
                <a:cs typeface="Arial Unicode MS" pitchFamily="34" charset="-128"/>
              </a:rPr>
              <a:t> 11 ¶ Et l'Éternel Dieu dit: Qui t'a appris que tu es nu? Est-ce que tu as mangé de l'arbre dont je t'avais défendu de manger</a:t>
            </a:r>
            <a:r>
              <a:rPr lang="fr-FR" sz="4000" b="1" dirty="0" smtClean="0">
                <a:solidFill>
                  <a:srgbClr val="002060"/>
                </a:solidFill>
                <a:latin typeface="Arial Unicode MS" pitchFamily="34" charset="-128"/>
                <a:ea typeface="Arial Unicode MS" pitchFamily="34" charset="-128"/>
                <a:cs typeface="Arial Unicode MS" pitchFamily="34" charset="-128"/>
              </a:rPr>
              <a:t>?</a:t>
            </a:r>
            <a:endParaRPr lang="en-US" sz="4000" b="1" dirty="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pPr lvl="0" algn="just"/>
            <a:r>
              <a:rPr lang="en-US" sz="4200" dirty="0" smtClean="0">
                <a:solidFill>
                  <a:schemeClr val="accent3">
                    <a:lumMod val="50000"/>
                  </a:schemeClr>
                </a:solidFill>
                <a:latin typeface="Arial Rounded MT Bold" pitchFamily="34" charset="0"/>
                <a:ea typeface="Arial Unicode MS" pitchFamily="34" charset="-128"/>
                <a:cs typeface="Arial Unicode MS" pitchFamily="34" charset="-128"/>
              </a:rPr>
              <a:t>Adam </a:t>
            </a:r>
            <a:r>
              <a:rPr lang="en-US" sz="4200" dirty="0">
                <a:solidFill>
                  <a:schemeClr val="accent3">
                    <a:lumMod val="50000"/>
                  </a:schemeClr>
                </a:solidFill>
                <a:latin typeface="Arial Rounded MT Bold" pitchFamily="34" charset="0"/>
                <a:ea typeface="Arial Unicode MS" pitchFamily="34" charset="-128"/>
                <a:cs typeface="Arial Unicode MS" pitchFamily="34" charset="-128"/>
              </a:rPr>
              <a:t>and Eve lived two different realities in their lifetimes.</a:t>
            </a:r>
          </a:p>
          <a:p>
            <a:pPr lvl="0" algn="just"/>
            <a:r>
              <a:rPr lang="en-US" sz="4200" dirty="0">
                <a:solidFill>
                  <a:srgbClr val="C00000"/>
                </a:solidFill>
                <a:latin typeface="Arial Rounded MT Bold" pitchFamily="34" charset="0"/>
                <a:ea typeface="Arial Unicode MS" pitchFamily="34" charset="-128"/>
                <a:cs typeface="Arial Unicode MS" pitchFamily="34" charset="-128"/>
              </a:rPr>
              <a:t>They had a set of eyes before they fell in sin that complemented their innocence.</a:t>
            </a:r>
          </a:p>
          <a:p>
            <a:pPr lvl="0" algn="just"/>
            <a:r>
              <a:rPr lang="en-US" sz="4200" dirty="0" smtClean="0">
                <a:solidFill>
                  <a:schemeClr val="accent3">
                    <a:lumMod val="50000"/>
                  </a:schemeClr>
                </a:solidFill>
                <a:latin typeface="Arial Rounded MT Bold" pitchFamily="34" charset="0"/>
                <a:ea typeface="Arial Unicode MS" pitchFamily="34" charset="-128"/>
                <a:cs typeface="Arial Unicode MS" pitchFamily="34" charset="-128"/>
              </a:rPr>
              <a:t>When </a:t>
            </a:r>
            <a:r>
              <a:rPr lang="en-US" sz="4200" dirty="0">
                <a:solidFill>
                  <a:schemeClr val="accent3">
                    <a:lumMod val="50000"/>
                  </a:schemeClr>
                </a:solidFill>
                <a:latin typeface="Arial Rounded MT Bold" pitchFamily="34" charset="0"/>
                <a:ea typeface="Arial Unicode MS" pitchFamily="34" charset="-128"/>
                <a:cs typeface="Arial Unicode MS" pitchFamily="34" charset="-128"/>
              </a:rPr>
              <a:t>they </a:t>
            </a:r>
            <a:r>
              <a:rPr lang="en-US" sz="4200" dirty="0" smtClean="0">
                <a:solidFill>
                  <a:schemeClr val="accent3">
                    <a:lumMod val="50000"/>
                  </a:schemeClr>
                </a:solidFill>
                <a:latin typeface="Arial Rounded MT Bold" pitchFamily="34" charset="0"/>
                <a:ea typeface="Arial Unicode MS" pitchFamily="34" charset="-128"/>
                <a:cs typeface="Arial Unicode MS" pitchFamily="34" charset="-128"/>
              </a:rPr>
              <a:t>consumed </a:t>
            </a:r>
            <a:r>
              <a:rPr lang="en-US" sz="4200" dirty="0">
                <a:solidFill>
                  <a:schemeClr val="accent3">
                    <a:lumMod val="50000"/>
                  </a:schemeClr>
                </a:solidFill>
                <a:latin typeface="Arial Rounded MT Bold" pitchFamily="34" charset="0"/>
                <a:ea typeface="Arial Unicode MS" pitchFamily="34" charset="-128"/>
                <a:cs typeface="Arial Unicode MS" pitchFamily="34" charset="-128"/>
              </a:rPr>
              <a:t>the forbidden fruit, their natural </a:t>
            </a:r>
            <a:r>
              <a:rPr lang="en-US" sz="4200" dirty="0" smtClean="0">
                <a:solidFill>
                  <a:schemeClr val="accent3">
                    <a:lumMod val="50000"/>
                  </a:schemeClr>
                </a:solidFill>
                <a:latin typeface="Arial Rounded MT Bold" pitchFamily="34" charset="0"/>
                <a:ea typeface="Arial Unicode MS" pitchFamily="34" charset="-128"/>
                <a:cs typeface="Arial Unicode MS" pitchFamily="34" charset="-128"/>
              </a:rPr>
              <a:t>eyesight </a:t>
            </a:r>
            <a:r>
              <a:rPr lang="en-US" sz="4200" dirty="0">
                <a:solidFill>
                  <a:schemeClr val="accent3">
                    <a:lumMod val="50000"/>
                  </a:schemeClr>
                </a:solidFill>
                <a:latin typeface="Arial Rounded MT Bold" pitchFamily="34" charset="0"/>
                <a:ea typeface="Arial Unicode MS" pitchFamily="34" charset="-128"/>
                <a:cs typeface="Arial Unicode MS" pitchFamily="34" charset="-128"/>
              </a:rPr>
              <a:t>got </a:t>
            </a:r>
            <a:r>
              <a:rPr lang="en-US" sz="4200" dirty="0" smtClean="0">
                <a:solidFill>
                  <a:schemeClr val="accent3">
                    <a:lumMod val="50000"/>
                  </a:schemeClr>
                </a:solidFill>
                <a:latin typeface="Arial Rounded MT Bold" pitchFamily="34" charset="0"/>
                <a:ea typeface="Arial Unicode MS" pitchFamily="34" charset="-128"/>
                <a:cs typeface="Arial Unicode MS" pitchFamily="34" charset="-128"/>
              </a:rPr>
              <a:t>affected right away</a:t>
            </a:r>
            <a:r>
              <a:rPr lang="en-US" sz="4200" dirty="0" smtClean="0">
                <a:solidFill>
                  <a:schemeClr val="accent3">
                    <a:lumMod val="50000"/>
                  </a:schemeClr>
                </a:solidFill>
                <a:latin typeface="Arial Rounded MT Bold" pitchFamily="34" charset="0"/>
                <a:ea typeface="Arial Unicode MS" pitchFamily="34" charset="-128"/>
                <a:cs typeface="Arial Unicode MS" pitchFamily="34" charset="-128"/>
              </a:rPr>
              <a:t>.</a:t>
            </a:r>
            <a:endParaRPr lang="en-US" sz="4200" dirty="0">
              <a:solidFill>
                <a:schemeClr val="accent3">
                  <a:lumMod val="50000"/>
                </a:schemeClr>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lvl="0" algn="just"/>
            <a:r>
              <a:rPr lang="en-US" sz="4000" b="1" dirty="0" smtClean="0">
                <a:solidFill>
                  <a:srgbClr val="C00000"/>
                </a:solidFill>
                <a:latin typeface="Arial Unicode MS" pitchFamily="34" charset="-128"/>
                <a:ea typeface="Arial Unicode MS" pitchFamily="34" charset="-128"/>
                <a:cs typeface="Arial Unicode MS" pitchFamily="34" charset="-128"/>
              </a:rPr>
              <a:t>They jumped from one reality to another.</a:t>
            </a:r>
          </a:p>
          <a:p>
            <a:pPr algn="just"/>
            <a:r>
              <a:rPr lang="en-US" sz="4000" b="1" dirty="0" smtClean="0">
                <a:solidFill>
                  <a:schemeClr val="accent3">
                    <a:lumMod val="50000"/>
                  </a:schemeClr>
                </a:solidFill>
                <a:latin typeface="Arial Unicode MS" pitchFamily="34" charset="-128"/>
                <a:ea typeface="Arial Unicode MS" pitchFamily="34" charset="-128"/>
                <a:cs typeface="Arial Unicode MS" pitchFamily="34" charset="-128"/>
              </a:rPr>
              <a:t>They </a:t>
            </a:r>
            <a:r>
              <a:rPr lang="en-US" sz="4000" b="1" dirty="0">
                <a:solidFill>
                  <a:schemeClr val="accent3">
                    <a:lumMod val="50000"/>
                  </a:schemeClr>
                </a:solidFill>
                <a:latin typeface="Arial Unicode MS" pitchFamily="34" charset="-128"/>
                <a:ea typeface="Arial Unicode MS" pitchFamily="34" charset="-128"/>
                <a:cs typeface="Arial Unicode MS" pitchFamily="34" charset="-128"/>
              </a:rPr>
              <a:t>immediately lost the layer of protection that God had placed in their eyesight</a:t>
            </a:r>
            <a:r>
              <a:rPr lang="en-US" sz="4000" b="1" dirty="0" smtClean="0">
                <a:solidFill>
                  <a:schemeClr val="accent3">
                    <a:lumMod val="50000"/>
                  </a:schemeClr>
                </a:solidFill>
                <a:latin typeface="Arial Unicode MS" pitchFamily="34" charset="-128"/>
                <a:ea typeface="Arial Unicode MS" pitchFamily="34" charset="-128"/>
                <a:cs typeface="Arial Unicode MS" pitchFamily="34" charset="-128"/>
              </a:rPr>
              <a:t>.</a:t>
            </a:r>
          </a:p>
          <a:p>
            <a:pPr algn="just"/>
            <a:r>
              <a:rPr lang="en-US" sz="4000" b="1" dirty="0" smtClean="0">
                <a:solidFill>
                  <a:srgbClr val="7030A0"/>
                </a:solidFill>
                <a:latin typeface="Arial Unicode MS" pitchFamily="34" charset="-128"/>
                <a:ea typeface="Arial Unicode MS" pitchFamily="34" charset="-128"/>
                <a:cs typeface="Arial Unicode MS" pitchFamily="34" charset="-128"/>
              </a:rPr>
              <a:t>They underwent an eyesight conversion.</a:t>
            </a:r>
            <a:endParaRPr lang="en-US" sz="4000" b="1" dirty="0">
              <a:solidFill>
                <a:srgbClr val="7030A0"/>
              </a:solidFill>
              <a:latin typeface="Arial Unicode MS" pitchFamily="34" charset="-128"/>
              <a:ea typeface="Arial Unicode MS" pitchFamily="34" charset="-128"/>
              <a:cs typeface="Arial Unicode MS" pitchFamily="34" charset="-128"/>
            </a:endParaRPr>
          </a:p>
          <a:p>
            <a:pPr lvl="0" algn="just"/>
            <a:r>
              <a:rPr lang="en-US" sz="4000" b="1" dirty="0">
                <a:solidFill>
                  <a:srgbClr val="C00000"/>
                </a:solidFill>
                <a:latin typeface="Arial Unicode MS" pitchFamily="34" charset="-128"/>
                <a:ea typeface="Arial Unicode MS" pitchFamily="34" charset="-128"/>
                <a:cs typeface="Arial Unicode MS" pitchFamily="34" charset="-128"/>
              </a:rPr>
              <a:t>They went from </a:t>
            </a:r>
            <a:r>
              <a:rPr lang="en-US" sz="4000" b="1" dirty="0" smtClean="0">
                <a:solidFill>
                  <a:srgbClr val="C00000"/>
                </a:solidFill>
                <a:latin typeface="Arial Unicode MS" pitchFamily="34" charset="-128"/>
                <a:ea typeface="Arial Unicode MS" pitchFamily="34" charset="-128"/>
                <a:cs typeface="Arial Unicode MS" pitchFamily="34" charset="-128"/>
              </a:rPr>
              <a:t>feeling </a:t>
            </a:r>
            <a:r>
              <a:rPr lang="en-US" sz="4000" b="1" dirty="0">
                <a:solidFill>
                  <a:srgbClr val="C00000"/>
                </a:solidFill>
                <a:latin typeface="Arial Unicode MS" pitchFamily="34" charset="-128"/>
                <a:ea typeface="Arial Unicode MS" pitchFamily="34" charset="-128"/>
                <a:cs typeface="Arial Unicode MS" pitchFamily="34" charset="-128"/>
              </a:rPr>
              <a:t>comfortable and whole about themselves to becoming ashamed of their appearances</a:t>
            </a:r>
            <a:r>
              <a:rPr lang="en-US" sz="4000" b="1" dirty="0" smtClean="0">
                <a:solidFill>
                  <a:srgbClr val="C00000"/>
                </a:solidFill>
                <a:latin typeface="Arial Unicode MS" pitchFamily="34" charset="-128"/>
                <a:ea typeface="Arial Unicode MS" pitchFamily="34" charset="-128"/>
                <a:cs typeface="Arial Unicode MS" pitchFamily="34" charset="-128"/>
              </a:rPr>
              <a:t>.</a:t>
            </a:r>
            <a:endParaRPr lang="en-US" sz="4000" b="1"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en-US" sz="4000" b="1" dirty="0" smtClean="0">
                <a:solidFill>
                  <a:schemeClr val="accent3">
                    <a:lumMod val="50000"/>
                  </a:schemeClr>
                </a:solidFill>
                <a:latin typeface="Arial Unicode MS" pitchFamily="34" charset="-128"/>
                <a:ea typeface="Arial Unicode MS" pitchFamily="34" charset="-128"/>
                <a:cs typeface="Arial Unicode MS" pitchFamily="34" charset="-128"/>
              </a:rPr>
              <a:t>When </a:t>
            </a:r>
            <a:r>
              <a:rPr lang="en-US" sz="4000" b="1" dirty="0">
                <a:solidFill>
                  <a:schemeClr val="accent3">
                    <a:lumMod val="50000"/>
                  </a:schemeClr>
                </a:solidFill>
                <a:latin typeface="Arial Unicode MS" pitchFamily="34" charset="-128"/>
                <a:ea typeface="Arial Unicode MS" pitchFamily="34" charset="-128"/>
                <a:cs typeface="Arial Unicode MS" pitchFamily="34" charset="-128"/>
              </a:rPr>
              <a:t>they heard the voice of God, instead of running to God like they always did, this time, they ran away from God</a:t>
            </a:r>
            <a:r>
              <a:rPr lang="en-US" sz="4000" b="1" dirty="0" smtClean="0">
                <a:solidFill>
                  <a:schemeClr val="accent3">
                    <a:lumMod val="50000"/>
                  </a:schemeClr>
                </a:solidFill>
                <a:latin typeface="Arial Unicode MS" pitchFamily="34" charset="-128"/>
                <a:ea typeface="Arial Unicode MS" pitchFamily="34" charset="-128"/>
                <a:cs typeface="Arial Unicode MS" pitchFamily="34" charset="-128"/>
              </a:rPr>
              <a:t>.</a:t>
            </a:r>
          </a:p>
          <a:p>
            <a:pPr algn="just"/>
            <a:r>
              <a:rPr lang="en-US" sz="4000" b="1" dirty="0" smtClean="0">
                <a:solidFill>
                  <a:srgbClr val="7030A0"/>
                </a:solidFill>
                <a:latin typeface="Arial Unicode MS" pitchFamily="34" charset="-128"/>
                <a:ea typeface="Arial Unicode MS" pitchFamily="34" charset="-128"/>
                <a:cs typeface="Arial Unicode MS" pitchFamily="34" charset="-128"/>
              </a:rPr>
              <a:t>God asked them “Where did you get the revelation that you were naked?”</a:t>
            </a:r>
          </a:p>
          <a:p>
            <a:pPr algn="just"/>
            <a:r>
              <a:rPr lang="en-US" sz="4000" b="1" dirty="0" smtClean="0">
                <a:solidFill>
                  <a:srgbClr val="C00000"/>
                </a:solidFill>
                <a:latin typeface="Arial Unicode MS" pitchFamily="34" charset="-128"/>
                <a:ea typeface="Arial Unicode MS" pitchFamily="34" charset="-128"/>
                <a:cs typeface="Arial Unicode MS" pitchFamily="34" charset="-128"/>
              </a:rPr>
              <a:t>The poison from the forbidden fruit affected their vision and their self-perceptions</a:t>
            </a:r>
            <a:r>
              <a:rPr lang="en-US" sz="4000" b="1" dirty="0" smtClean="0">
                <a:solidFill>
                  <a:srgbClr val="C00000"/>
                </a:solidFill>
                <a:latin typeface="Arial Unicode MS" pitchFamily="34" charset="-128"/>
                <a:ea typeface="Arial Unicode MS" pitchFamily="34" charset="-128"/>
                <a:cs typeface="Arial Unicode MS" pitchFamily="34" charset="-128"/>
              </a:rPr>
              <a:t>.</a:t>
            </a:r>
            <a:endParaRPr lang="en-US" sz="40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en-US" sz="5400" b="1" dirty="0" smtClean="0">
                <a:solidFill>
                  <a:srgbClr val="C00000"/>
                </a:solidFill>
                <a:latin typeface="Arial Unicode MS" pitchFamily="34" charset="-128"/>
                <a:ea typeface="Arial Unicode MS" pitchFamily="34" charset="-128"/>
                <a:cs typeface="Arial Unicode MS" pitchFamily="34" charset="-128"/>
              </a:rPr>
              <a:t>“</a:t>
            </a:r>
            <a:r>
              <a:rPr lang="en-US" sz="5400" b="1" dirty="0" smtClean="0">
                <a:solidFill>
                  <a:srgbClr val="C00000"/>
                </a:solidFill>
                <a:latin typeface="Arial Unicode MS" pitchFamily="34" charset="-128"/>
                <a:ea typeface="Arial Unicode MS" pitchFamily="34" charset="-128"/>
                <a:cs typeface="Arial Unicode MS" pitchFamily="34" charset="-128"/>
              </a:rPr>
              <a:t>Have you eaten the forbidden fruit?”</a:t>
            </a:r>
          </a:p>
          <a:p>
            <a:pPr lvl="0" algn="just"/>
            <a:r>
              <a:rPr lang="en-US" sz="5400" b="1" dirty="0" smtClean="0">
                <a:solidFill>
                  <a:schemeClr val="accent3">
                    <a:lumMod val="50000"/>
                  </a:schemeClr>
                </a:solidFill>
                <a:latin typeface="Arial Unicode MS" pitchFamily="34" charset="-128"/>
                <a:ea typeface="Arial Unicode MS" pitchFamily="34" charset="-128"/>
                <a:cs typeface="Arial Unicode MS" pitchFamily="34" charset="-128"/>
              </a:rPr>
              <a:t>From that first encounter with sin, we can see that the human sight is selective and relational.</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en-US" sz="4400" b="1" dirty="0" smtClean="0">
                <a:solidFill>
                  <a:schemeClr val="accent3">
                    <a:lumMod val="50000"/>
                  </a:schemeClr>
                </a:solidFill>
                <a:latin typeface="Arial Unicode MS" pitchFamily="34" charset="-128"/>
                <a:ea typeface="Arial Unicode MS" pitchFamily="34" charset="-128"/>
                <a:cs typeface="Arial Unicode MS" pitchFamily="34" charset="-128"/>
              </a:rPr>
              <a:t>We </a:t>
            </a:r>
            <a:r>
              <a:rPr lang="en-US" sz="4400" b="1" dirty="0" smtClean="0">
                <a:solidFill>
                  <a:schemeClr val="accent3">
                    <a:lumMod val="50000"/>
                  </a:schemeClr>
                </a:solidFill>
                <a:latin typeface="Arial Unicode MS" pitchFamily="34" charset="-128"/>
                <a:ea typeface="Arial Unicode MS" pitchFamily="34" charset="-128"/>
                <a:cs typeface="Arial Unicode MS" pitchFamily="34" charset="-128"/>
              </a:rPr>
              <a:t>discover in the fall of mankind that there are several different realities that are going on simultaneously, one for the innocent and one for the sinner.</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We can see that the human eyes are like a television set; the channel you’re one determines what you see.</a:t>
            </a:r>
          </a:p>
          <a:p>
            <a:pPr lvl="0" algn="just"/>
            <a:endParaRPr lang="en-US" sz="4400" b="1" dirty="0" smtClean="0">
              <a:solidFill>
                <a:srgbClr val="C00000"/>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en-US" sz="4000" b="1" dirty="0" smtClean="0">
                <a:solidFill>
                  <a:srgbClr val="0070C0"/>
                </a:solidFill>
                <a:latin typeface="Arial Rounded MT Bold" pitchFamily="34" charset="0"/>
                <a:ea typeface="Arial Unicode MS" pitchFamily="34" charset="-128"/>
                <a:cs typeface="Arial Unicode MS" pitchFamily="34" charset="-128"/>
              </a:rPr>
              <a:t>WALK BY FAITH AND NOT BY SIGHT</a:t>
            </a:r>
          </a:p>
          <a:p>
            <a:pPr algn="just"/>
            <a:r>
              <a:rPr lang="en-US" sz="4000" b="1" dirty="0" smtClean="0">
                <a:solidFill>
                  <a:schemeClr val="tx1"/>
                </a:solidFill>
                <a:latin typeface="Arial Rounded MT Bold" pitchFamily="34" charset="0"/>
                <a:ea typeface="Arial Unicode MS" pitchFamily="34" charset="-128"/>
                <a:cs typeface="Arial Unicode MS" pitchFamily="34" charset="-128"/>
              </a:rPr>
              <a:t>Christians ought to navigate in life through the scope of the Holy Spirit.</a:t>
            </a:r>
          </a:p>
          <a:p>
            <a:pPr algn="just"/>
            <a:r>
              <a:rPr lang="fr-FR" sz="4000" b="1" dirty="0" smtClean="0">
                <a:solidFill>
                  <a:srgbClr val="0070C0"/>
                </a:solidFill>
                <a:latin typeface="Arial Rounded MT Bold" pitchFamily="34" charset="0"/>
                <a:ea typeface="Arial Unicode MS" pitchFamily="34" charset="-128"/>
                <a:cs typeface="Arial Unicode MS" pitchFamily="34" charset="-128"/>
              </a:rPr>
              <a:t>Car </a:t>
            </a:r>
            <a:r>
              <a:rPr lang="fr-FR" sz="4000" b="1" dirty="0">
                <a:solidFill>
                  <a:srgbClr val="0070C0"/>
                </a:solidFill>
                <a:latin typeface="Arial Rounded MT Bold" pitchFamily="34" charset="0"/>
                <a:ea typeface="Arial Unicode MS" pitchFamily="34" charset="-128"/>
                <a:cs typeface="Arial Unicode MS" pitchFamily="34" charset="-128"/>
              </a:rPr>
              <a:t>nous marchons par la foi et non par la vue, </a:t>
            </a:r>
            <a:r>
              <a:rPr lang="fr-FR" sz="4000" b="1" dirty="0" smtClean="0">
                <a:solidFill>
                  <a:schemeClr val="tx1"/>
                </a:solidFill>
                <a:latin typeface="Arial Rounded MT Bold" pitchFamily="34" charset="0"/>
                <a:ea typeface="Arial Unicode MS" pitchFamily="34" charset="-128"/>
                <a:cs typeface="Arial Unicode MS" pitchFamily="34" charset="-128"/>
              </a:rPr>
              <a:t>2Co 5:7 </a:t>
            </a:r>
            <a:endParaRPr lang="en-US" sz="4000" b="1" dirty="0">
              <a:solidFill>
                <a:srgbClr val="FF0000"/>
              </a:solidFill>
              <a:latin typeface="Arial Rounded MT Bold" pitchFamily="34" charset="0"/>
              <a:ea typeface="Arial Unicode MS" pitchFamily="34" charset="-128"/>
              <a:cs typeface="Arial Unicode MS" pitchFamily="34" charset="-128"/>
            </a:endParaRPr>
          </a:p>
          <a:p>
            <a:pPr lvl="0" algn="just"/>
            <a:r>
              <a:rPr lang="en-US" sz="4000" b="1" dirty="0">
                <a:solidFill>
                  <a:schemeClr val="tx1"/>
                </a:solidFill>
                <a:latin typeface="Arial Rounded MT Bold" pitchFamily="34" charset="0"/>
                <a:ea typeface="Arial Unicode MS" pitchFamily="34" charset="-128"/>
                <a:cs typeface="Arial Unicode MS" pitchFamily="34" charset="-128"/>
              </a:rPr>
              <a:t>Since our visions have been blurred by sin, we need faith to find our way in life</a:t>
            </a:r>
            <a:r>
              <a:rPr lang="en-US" sz="4000" b="1" dirty="0" smtClean="0">
                <a:solidFill>
                  <a:schemeClr val="tx1"/>
                </a:solidFill>
                <a:latin typeface="Arial Rounded MT Bold" pitchFamily="34" charset="0"/>
                <a:ea typeface="Arial Unicode MS" pitchFamily="34" charset="-128"/>
                <a:cs typeface="Arial Unicode MS" pitchFamily="34" charset="-128"/>
              </a:rPr>
              <a:t>.</a:t>
            </a:r>
            <a:endParaRPr lang="en-US" sz="4000" b="1" dirty="0">
              <a:solidFill>
                <a:schemeClr val="tx1"/>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lvl="0" algn="just"/>
            <a:r>
              <a:rPr lang="en-US" sz="4800" dirty="0" smtClean="0">
                <a:solidFill>
                  <a:schemeClr val="tx1"/>
                </a:solidFill>
                <a:latin typeface="Arial Rounded MT Bold" pitchFamily="34" charset="0"/>
                <a:ea typeface="Arial Unicode MS" pitchFamily="34" charset="-128"/>
                <a:cs typeface="Arial Unicode MS" pitchFamily="34" charset="-128"/>
              </a:rPr>
              <a:t>Air </a:t>
            </a:r>
            <a:r>
              <a:rPr lang="en-US" sz="4800" dirty="0">
                <a:solidFill>
                  <a:schemeClr val="tx1"/>
                </a:solidFill>
                <a:latin typeface="Arial Rounded MT Bold" pitchFamily="34" charset="0"/>
                <a:ea typeface="Arial Unicode MS" pitchFamily="34" charset="-128"/>
                <a:cs typeface="Arial Unicode MS" pitchFamily="34" charset="-128"/>
              </a:rPr>
              <a:t>plane pilots, marine and submarine pilots and depend on instruments to find their destinations and for night travelling.</a:t>
            </a:r>
          </a:p>
          <a:p>
            <a:pPr algn="just"/>
            <a:r>
              <a:rPr lang="en-US" sz="4800" dirty="0">
                <a:solidFill>
                  <a:srgbClr val="0070C0"/>
                </a:solidFill>
                <a:latin typeface="Arial Rounded MT Bold" pitchFamily="34" charset="0"/>
                <a:ea typeface="Arial Unicode MS" pitchFamily="34" charset="-128"/>
                <a:cs typeface="Arial Unicode MS" pitchFamily="34" charset="-128"/>
              </a:rPr>
              <a:t>The GPS has been one of the </a:t>
            </a:r>
            <a:r>
              <a:rPr lang="en-US" sz="4800" dirty="0" smtClean="0">
                <a:solidFill>
                  <a:srgbClr val="0070C0"/>
                </a:solidFill>
                <a:latin typeface="Arial Rounded MT Bold" pitchFamily="34" charset="0"/>
                <a:ea typeface="Arial Unicode MS" pitchFamily="34" charset="-128"/>
                <a:cs typeface="Arial Unicode MS" pitchFamily="34" charset="-128"/>
              </a:rPr>
              <a:t>greatest modern discoveries’ Better </a:t>
            </a:r>
            <a:r>
              <a:rPr lang="en-US" sz="4800" dirty="0">
                <a:solidFill>
                  <a:srgbClr val="0070C0"/>
                </a:solidFill>
                <a:latin typeface="Arial Rounded MT Bold" pitchFamily="34" charset="0"/>
                <a:ea typeface="Arial Unicode MS" pitchFamily="34" charset="-128"/>
                <a:cs typeface="Arial Unicode MS" pitchFamily="34" charset="-128"/>
              </a:rPr>
              <a:t>than the </a:t>
            </a:r>
            <a:r>
              <a:rPr lang="en-US" sz="4800" dirty="0" smtClean="0">
                <a:solidFill>
                  <a:srgbClr val="0070C0"/>
                </a:solidFill>
                <a:latin typeface="Arial Rounded MT Bold" pitchFamily="34" charset="0"/>
                <a:ea typeface="Arial Unicode MS" pitchFamily="34" charset="-128"/>
                <a:cs typeface="Arial Unicode MS" pitchFamily="34" charset="-128"/>
              </a:rPr>
              <a:t>eyes, </a:t>
            </a:r>
            <a:r>
              <a:rPr lang="en-US" sz="4800" dirty="0">
                <a:solidFill>
                  <a:srgbClr val="0070C0"/>
                </a:solidFill>
                <a:latin typeface="Arial Rounded MT Bold" pitchFamily="34" charset="0"/>
                <a:ea typeface="Arial Unicode MS" pitchFamily="34" charset="-128"/>
                <a:cs typeface="Arial Unicode MS" pitchFamily="34" charset="-128"/>
              </a:rPr>
              <a:t>it can pinpoint where you are </a:t>
            </a:r>
            <a:r>
              <a:rPr lang="en-US" sz="4800" dirty="0" smtClean="0">
                <a:solidFill>
                  <a:srgbClr val="0070C0"/>
                </a:solidFill>
                <a:latin typeface="Arial Rounded MT Bold" pitchFamily="34" charset="0"/>
                <a:ea typeface="Arial Unicode MS" pitchFamily="34" charset="-128"/>
                <a:cs typeface="Arial Unicode MS" pitchFamily="34" charset="-128"/>
              </a:rPr>
              <a:t>located in the globe, </a:t>
            </a:r>
            <a:r>
              <a:rPr lang="en-US" sz="4800" dirty="0">
                <a:solidFill>
                  <a:srgbClr val="0070C0"/>
                </a:solidFill>
                <a:latin typeface="Arial Rounded MT Bold" pitchFamily="34" charset="0"/>
                <a:ea typeface="Arial Unicode MS" pitchFamily="34" charset="-128"/>
                <a:cs typeface="Arial Unicode MS" pitchFamily="34" charset="-128"/>
              </a:rPr>
              <a:t>and where you need to go. </a:t>
            </a:r>
          </a:p>
          <a:p>
            <a:pPr lvl="0" algn="just"/>
            <a:endParaRPr lang="en-US" sz="4800" dirty="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solidFill>
                  <a:schemeClr val="tx1"/>
                </a:solidFill>
                <a:latin typeface="Arial Rounded MT Bold" pitchFamily="34" charset="0"/>
                <a:ea typeface="Arial Unicode MS" pitchFamily="34" charset="-128"/>
                <a:cs typeface="Arial Unicode MS" pitchFamily="34" charset="-128"/>
              </a:rPr>
              <a:t>The </a:t>
            </a:r>
            <a:r>
              <a:rPr lang="en-US" sz="4400" dirty="0">
                <a:solidFill>
                  <a:schemeClr val="tx1"/>
                </a:solidFill>
                <a:latin typeface="Arial Rounded MT Bold" pitchFamily="34" charset="0"/>
                <a:ea typeface="Arial Unicode MS" pitchFamily="34" charset="-128"/>
                <a:cs typeface="Arial Unicode MS" pitchFamily="34" charset="-128"/>
              </a:rPr>
              <a:t>Bible says that broad and spacious are the ways that lead to eternal damnations.</a:t>
            </a:r>
          </a:p>
          <a:p>
            <a:pPr lvl="0" algn="just"/>
            <a:r>
              <a:rPr lang="en-US" sz="4400" dirty="0">
                <a:solidFill>
                  <a:srgbClr val="0070C0"/>
                </a:solidFill>
                <a:latin typeface="Arial Rounded MT Bold" pitchFamily="34" charset="0"/>
                <a:ea typeface="Arial Unicode MS" pitchFamily="34" charset="-128"/>
                <a:cs typeface="Arial Unicode MS" pitchFamily="34" charset="-128"/>
              </a:rPr>
              <a:t>Satan is busy creating false maps and false road signs that you need a strong and genuine faith in God to navigate in this </a:t>
            </a:r>
            <a:r>
              <a:rPr lang="en-US" sz="4400" dirty="0" smtClean="0">
                <a:solidFill>
                  <a:srgbClr val="0070C0"/>
                </a:solidFill>
                <a:latin typeface="Arial Rounded MT Bold" pitchFamily="34" charset="0"/>
                <a:ea typeface="Arial Unicode MS" pitchFamily="34" charset="-128"/>
                <a:cs typeface="Arial Unicode MS" pitchFamily="34" charset="-128"/>
              </a:rPr>
              <a:t>life</a:t>
            </a:r>
            <a:endParaRPr lang="en-US" sz="4400" dirty="0">
              <a:solidFill>
                <a:srgbClr val="0070C0"/>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dirty="0">
                <a:solidFill>
                  <a:schemeClr val="tx1"/>
                </a:solidFill>
                <a:latin typeface="Arial Rounded MT Bold" pitchFamily="34" charset="0"/>
                <a:ea typeface="Arial Unicode MS" pitchFamily="34" charset="-128"/>
                <a:cs typeface="Arial Unicode MS" pitchFamily="34" charset="-128"/>
              </a:rPr>
              <a:t>When the eyes of faith we can challenge what we see in the natural.</a:t>
            </a:r>
          </a:p>
          <a:p>
            <a:pPr lvl="0" algn="just"/>
            <a:r>
              <a:rPr lang="en-US" sz="4800" dirty="0">
                <a:solidFill>
                  <a:srgbClr val="002060"/>
                </a:solidFill>
                <a:latin typeface="Arial Rounded MT Bold" pitchFamily="34" charset="0"/>
                <a:ea typeface="Arial Unicode MS" pitchFamily="34" charset="-128"/>
                <a:cs typeface="Arial Unicode MS" pitchFamily="34" charset="-128"/>
              </a:rPr>
              <a:t>The </a:t>
            </a:r>
            <a:r>
              <a:rPr lang="en-US" sz="4800" dirty="0" err="1">
                <a:solidFill>
                  <a:srgbClr val="002060"/>
                </a:solidFill>
                <a:latin typeface="Arial Rounded MT Bold" pitchFamily="34" charset="0"/>
                <a:ea typeface="Arial Unicode MS" pitchFamily="34" charset="-128"/>
                <a:cs typeface="Arial Unicode MS" pitchFamily="34" charset="-128"/>
              </a:rPr>
              <a:t>Sumanite</a:t>
            </a:r>
            <a:r>
              <a:rPr lang="en-US" sz="4800" dirty="0">
                <a:solidFill>
                  <a:srgbClr val="002060"/>
                </a:solidFill>
                <a:latin typeface="Arial Rounded MT Bold" pitchFamily="34" charset="0"/>
                <a:ea typeface="Arial Unicode MS" pitchFamily="34" charset="-128"/>
                <a:cs typeface="Arial Unicode MS" pitchFamily="34" charset="-128"/>
              </a:rPr>
              <a:t> woman refused to accept the death of his son.</a:t>
            </a:r>
          </a:p>
          <a:p>
            <a:pPr lvl="0" algn="just"/>
            <a:r>
              <a:rPr lang="en-US" sz="4800" dirty="0">
                <a:solidFill>
                  <a:schemeClr val="tx1"/>
                </a:solidFill>
                <a:latin typeface="Arial Rounded MT Bold" pitchFamily="34" charset="0"/>
                <a:ea typeface="Arial Unicode MS" pitchFamily="34" charset="-128"/>
                <a:cs typeface="Arial Unicode MS" pitchFamily="34" charset="-128"/>
              </a:rPr>
              <a:t>She says “all is well” to all people she met in the way.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dirty="0" smtClean="0">
                <a:solidFill>
                  <a:srgbClr val="002060"/>
                </a:solidFill>
                <a:latin typeface="Arial Rounded MT Bold" pitchFamily="34" charset="0"/>
                <a:ea typeface="Arial Unicode MS" pitchFamily="34" charset="-128"/>
                <a:cs typeface="Arial Unicode MS" pitchFamily="34" charset="-128"/>
              </a:rPr>
              <a:t>She </a:t>
            </a:r>
            <a:r>
              <a:rPr lang="en-US" sz="4800" dirty="0">
                <a:solidFill>
                  <a:srgbClr val="002060"/>
                </a:solidFill>
                <a:latin typeface="Arial Rounded MT Bold" pitchFamily="34" charset="0"/>
                <a:ea typeface="Arial Unicode MS" pitchFamily="34" charset="-128"/>
                <a:cs typeface="Arial Unicode MS" pitchFamily="34" charset="-128"/>
              </a:rPr>
              <a:t>went straight to the man of God and questioned him about the death of her son.</a:t>
            </a:r>
          </a:p>
          <a:p>
            <a:pPr lvl="0" algn="just"/>
            <a:r>
              <a:rPr lang="en-US" sz="4800" dirty="0">
                <a:solidFill>
                  <a:schemeClr val="tx1"/>
                </a:solidFill>
                <a:latin typeface="Arial Rounded MT Bold" pitchFamily="34" charset="0"/>
                <a:ea typeface="Arial Unicode MS" pitchFamily="34" charset="-128"/>
                <a:cs typeface="Arial Unicode MS" pitchFamily="34" charset="-128"/>
              </a:rPr>
              <a:t>She refused to accept what she was seeing because what she was seeing was not in line with the revelation she had about her son</a:t>
            </a:r>
            <a:r>
              <a:rPr lang="en-US" sz="4800" dirty="0" smtClean="0">
                <a:solidFill>
                  <a:schemeClr val="tx1"/>
                </a:solidFill>
                <a:latin typeface="Arial Rounded MT Bold" pitchFamily="34" charset="0"/>
                <a:ea typeface="Arial Unicode MS" pitchFamily="34" charset="-128"/>
                <a:cs typeface="Arial Unicode MS" pitchFamily="34" charset="-128"/>
              </a:rPr>
              <a:t>.</a:t>
            </a:r>
            <a:endParaRPr lang="en-US" sz="4800" dirty="0">
              <a:solidFill>
                <a:schemeClr val="tx1"/>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5400" dirty="0" smtClean="0">
                <a:solidFill>
                  <a:schemeClr val="tx1"/>
                </a:solidFill>
                <a:latin typeface="Arial Rounded MT Bold" pitchFamily="34" charset="0"/>
                <a:ea typeface="Arial Unicode MS" pitchFamily="34" charset="-128"/>
                <a:cs typeface="Arial Unicode MS" pitchFamily="34" charset="-128"/>
              </a:rPr>
              <a:t>Lo </a:t>
            </a:r>
            <a:r>
              <a:rPr lang="en-US" sz="5400" dirty="0">
                <a:solidFill>
                  <a:schemeClr val="tx1"/>
                </a:solidFill>
                <a:latin typeface="Arial Rounded MT Bold" pitchFamily="34" charset="0"/>
                <a:ea typeface="Arial Unicode MS" pitchFamily="34" charset="-128"/>
                <a:cs typeface="Arial Unicode MS" pitchFamily="34" charset="-128"/>
              </a:rPr>
              <a:t>and behold her son came back to life.</a:t>
            </a:r>
          </a:p>
          <a:p>
            <a:pPr lvl="0" algn="just"/>
            <a:r>
              <a:rPr lang="en-US" sz="5400" dirty="0">
                <a:solidFill>
                  <a:srgbClr val="002060"/>
                </a:solidFill>
                <a:latin typeface="Arial Rounded MT Bold" pitchFamily="34" charset="0"/>
                <a:ea typeface="Arial Unicode MS" pitchFamily="34" charset="-128"/>
                <a:cs typeface="Arial Unicode MS" pitchFamily="34" charset="-128"/>
              </a:rPr>
              <a:t>We too often settle for a lie instead of claiming the reality that is beaming in the spiritual realm</a:t>
            </a:r>
            <a:r>
              <a:rPr lang="en-US" sz="5400" dirty="0" smtClean="0">
                <a:solidFill>
                  <a:srgbClr val="002060"/>
                </a:solidFill>
                <a:latin typeface="Arial Rounded MT Bold" pitchFamily="34" charset="0"/>
                <a:ea typeface="Arial Unicode MS" pitchFamily="34" charset="-128"/>
                <a:cs typeface="Arial Unicode MS" pitchFamily="34" charset="-128"/>
              </a:rPr>
              <a:t>.</a:t>
            </a:r>
            <a:endParaRPr lang="en-US" sz="5400" dirty="0">
              <a:solidFill>
                <a:srgbClr val="002060"/>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800" dirty="0" smtClean="0">
                <a:solidFill>
                  <a:srgbClr val="FFFF00"/>
                </a:solidFill>
                <a:latin typeface="Arial Rounded MT Bold" pitchFamily="34" charset="0"/>
                <a:ea typeface="Arial Unicode MS" pitchFamily="34" charset="-128"/>
                <a:cs typeface="Arial Unicode MS" pitchFamily="34" charset="-128"/>
              </a:rPr>
              <a:t>2Co 4:18 </a:t>
            </a:r>
          </a:p>
          <a:p>
            <a:pPr algn="just"/>
            <a:r>
              <a:rPr lang="fr-FR" sz="4800" dirty="0" smtClean="0">
                <a:solidFill>
                  <a:schemeClr val="bg1"/>
                </a:solidFill>
                <a:latin typeface="Arial Rounded MT Bold" pitchFamily="34" charset="0"/>
                <a:ea typeface="Arial Unicode MS" pitchFamily="34" charset="-128"/>
                <a:cs typeface="Arial Unicode MS" pitchFamily="34" charset="-128"/>
              </a:rPr>
              <a:t>Parce </a:t>
            </a:r>
            <a:r>
              <a:rPr lang="fr-FR" sz="4800" dirty="0">
                <a:solidFill>
                  <a:schemeClr val="bg1"/>
                </a:solidFill>
                <a:latin typeface="Arial Rounded MT Bold" pitchFamily="34" charset="0"/>
                <a:ea typeface="Arial Unicode MS" pitchFamily="34" charset="-128"/>
                <a:cs typeface="Arial Unicode MS" pitchFamily="34" charset="-128"/>
              </a:rPr>
              <a:t>que nous regardons, non point aux choses visibles, mais à celles qui sont invisibles; car les choses visibles sont passagères, et les invisibles sont éternelles. </a:t>
            </a:r>
            <a:endParaRPr lang="en-US" sz="4800" dirty="0">
              <a:solidFill>
                <a:schemeClr val="bg1"/>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dirty="0" smtClean="0">
                <a:solidFill>
                  <a:srgbClr val="FFFF00"/>
                </a:solidFill>
                <a:latin typeface="Arial Rounded MT Bold" pitchFamily="34" charset="0"/>
                <a:ea typeface="Arial Unicode MS" pitchFamily="34" charset="-128"/>
                <a:cs typeface="Arial Unicode MS" pitchFamily="34" charset="-128"/>
              </a:rPr>
              <a:t>Christians </a:t>
            </a:r>
            <a:r>
              <a:rPr lang="en-US" sz="4800" dirty="0">
                <a:solidFill>
                  <a:srgbClr val="FFFF00"/>
                </a:solidFill>
                <a:latin typeface="Arial Rounded MT Bold" pitchFamily="34" charset="0"/>
                <a:ea typeface="Arial Unicode MS" pitchFamily="34" charset="-128"/>
                <a:cs typeface="Arial Unicode MS" pitchFamily="34" charset="-128"/>
              </a:rPr>
              <a:t>are to use their regenerated eyes to detect the reality around them.</a:t>
            </a:r>
          </a:p>
          <a:p>
            <a:pPr lvl="0" algn="just"/>
            <a:r>
              <a:rPr lang="en-US" sz="4800" dirty="0" smtClean="0">
                <a:solidFill>
                  <a:schemeClr val="bg1"/>
                </a:solidFill>
                <a:latin typeface="Arial Rounded MT Bold" pitchFamily="34" charset="0"/>
                <a:ea typeface="Arial Unicode MS" pitchFamily="34" charset="-128"/>
                <a:cs typeface="Arial Unicode MS" pitchFamily="34" charset="-128"/>
              </a:rPr>
              <a:t>Christians ought to be in constant communication with God so that we can receive the true insights in the events of our lives.</a:t>
            </a:r>
          </a:p>
          <a:p>
            <a:pPr lvl="0" algn="just"/>
            <a:endParaRPr lang="en-US" sz="4400" dirty="0">
              <a:solidFill>
                <a:schemeClr val="tx1"/>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buNone/>
            </a:pPr>
            <a:r>
              <a:rPr lang="en-US" sz="4800" dirty="0">
                <a:solidFill>
                  <a:schemeClr val="tx1"/>
                </a:solidFill>
                <a:latin typeface="Arial Unicode MS" pitchFamily="34" charset="-128"/>
                <a:ea typeface="Arial Unicode MS" pitchFamily="34" charset="-128"/>
                <a:cs typeface="Arial Unicode MS" pitchFamily="34" charset="-128"/>
              </a:rPr>
              <a:t>YOUR STATE OF BEING DETERMINES YOUR </a:t>
            </a:r>
            <a:r>
              <a:rPr lang="en-US" sz="4800" dirty="0" smtClean="0">
                <a:solidFill>
                  <a:schemeClr val="tx1"/>
                </a:solidFill>
                <a:latin typeface="Arial Unicode MS" pitchFamily="34" charset="-128"/>
                <a:ea typeface="Arial Unicode MS" pitchFamily="34" charset="-128"/>
                <a:cs typeface="Arial Unicode MS" pitchFamily="34" charset="-128"/>
              </a:rPr>
              <a:t>VISION</a:t>
            </a:r>
            <a:endParaRPr lang="en-US" sz="4800" dirty="0">
              <a:solidFill>
                <a:schemeClr val="tx1"/>
              </a:solidFill>
              <a:latin typeface="Arial Unicode MS" pitchFamily="34" charset="-128"/>
              <a:ea typeface="Arial Unicode MS" pitchFamily="34" charset="-128"/>
              <a:cs typeface="Arial Unicode MS" pitchFamily="34" charset="-128"/>
            </a:endParaRPr>
          </a:p>
          <a:p>
            <a:pPr lvl="0" algn="just"/>
            <a:r>
              <a:rPr lang="en-US" sz="4800" dirty="0">
                <a:solidFill>
                  <a:srgbClr val="FF0000"/>
                </a:solidFill>
                <a:latin typeface="Arial Rounded MT Bold" pitchFamily="34" charset="0"/>
                <a:ea typeface="Arial Unicode MS" pitchFamily="34" charset="-128"/>
                <a:cs typeface="Arial Unicode MS" pitchFamily="34" charset="-128"/>
              </a:rPr>
              <a:t>When they were stoning Stephen, instead of seeing his attackers, he was contemplating Christ seating at the right hand of God</a:t>
            </a:r>
            <a:r>
              <a:rPr lang="en-US" sz="4800" dirty="0" smtClean="0">
                <a:solidFill>
                  <a:srgbClr val="FF0000"/>
                </a:solidFill>
                <a:latin typeface="Arial Rounded MT Bold" pitchFamily="34" charset="0"/>
                <a:ea typeface="Arial Unicode MS" pitchFamily="34" charset="-128"/>
                <a:cs typeface="Arial Unicode MS" pitchFamily="34" charset="-128"/>
              </a:rPr>
              <a:t>.</a:t>
            </a:r>
          </a:p>
          <a:p>
            <a:pPr algn="just"/>
            <a:r>
              <a:rPr lang="fr-FR" sz="4800" dirty="0" err="1" smtClean="0">
                <a:solidFill>
                  <a:srgbClr val="003E1C"/>
                </a:solidFill>
                <a:latin typeface="Arial Unicode MS" pitchFamily="34" charset="-128"/>
                <a:ea typeface="Arial Unicode MS" pitchFamily="34" charset="-128"/>
                <a:cs typeface="Arial Unicode MS" pitchFamily="34" charset="-128"/>
              </a:rPr>
              <a:t>Ac</a:t>
            </a:r>
            <a:r>
              <a:rPr lang="fr-FR" sz="4800" dirty="0" smtClean="0">
                <a:solidFill>
                  <a:srgbClr val="003E1C"/>
                </a:solidFill>
                <a:latin typeface="Arial Unicode MS" pitchFamily="34" charset="-128"/>
                <a:ea typeface="Arial Unicode MS" pitchFamily="34" charset="-128"/>
                <a:cs typeface="Arial Unicode MS" pitchFamily="34" charset="-128"/>
              </a:rPr>
              <a:t> 7:55 </a:t>
            </a:r>
            <a:r>
              <a:rPr lang="fr-FR" sz="4800" dirty="0" smtClean="0">
                <a:latin typeface="Arial Unicode MS" pitchFamily="34" charset="-128"/>
                <a:ea typeface="Arial Unicode MS" pitchFamily="34" charset="-128"/>
                <a:cs typeface="Arial Unicode MS" pitchFamily="34" charset="-128"/>
              </a:rPr>
              <a:t>Mais Étienne, rempli du Saint-Esprit, et fixant les regards vers le ciel, vit la gloire de Dieu et Jésus debout à la droite de Dieu. </a:t>
            </a:r>
            <a:endParaRPr lang="en-US" sz="48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Unicode MS" pitchFamily="34" charset="-128"/>
                <a:ea typeface="Arial Unicode MS" pitchFamily="34" charset="-128"/>
                <a:cs typeface="Arial Unicode MS" pitchFamily="34" charset="-128"/>
              </a:rPr>
              <a:t>Stephen </a:t>
            </a:r>
            <a:r>
              <a:rPr lang="en-US" sz="4400" dirty="0">
                <a:latin typeface="Arial Unicode MS" pitchFamily="34" charset="-128"/>
                <a:ea typeface="Arial Unicode MS" pitchFamily="34" charset="-128"/>
                <a:cs typeface="Arial Unicode MS" pitchFamily="34" charset="-128"/>
              </a:rPr>
              <a:t>was able to experience a completely different reality than what was going on in his physical surrounding.</a:t>
            </a:r>
          </a:p>
          <a:p>
            <a:pPr lvl="0" algn="just"/>
            <a:r>
              <a:rPr lang="en-US" sz="4400" dirty="0">
                <a:solidFill>
                  <a:srgbClr val="FF0000"/>
                </a:solidFill>
                <a:latin typeface="Arial Unicode MS" pitchFamily="34" charset="-128"/>
                <a:ea typeface="Arial Unicode MS" pitchFamily="34" charset="-128"/>
                <a:cs typeface="Arial Unicode MS" pitchFamily="34" charset="-128"/>
              </a:rPr>
              <a:t>The more bound we are to our immediate physical environment the more we tend to miss the spiritual reality that God is trying to show us.</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ctr">
              <a:buNone/>
            </a:pPr>
            <a:r>
              <a:rPr lang="en-US" sz="4000" b="1" dirty="0">
                <a:solidFill>
                  <a:srgbClr val="002060"/>
                </a:solidFill>
                <a:latin typeface="Arial Unicode MS" pitchFamily="34" charset="-128"/>
                <a:ea typeface="Arial Unicode MS" pitchFamily="34" charset="-128"/>
                <a:cs typeface="Arial Unicode MS" pitchFamily="34" charset="-128"/>
              </a:rPr>
              <a:t>THE EFFECTS OF A DAMAGED VISION</a:t>
            </a:r>
          </a:p>
          <a:p>
            <a:pPr algn="just">
              <a:buNone/>
            </a:pPr>
            <a:r>
              <a:rPr lang="fr-FR" sz="4000" b="1" dirty="0" smtClean="0">
                <a:solidFill>
                  <a:schemeClr val="tx1"/>
                </a:solidFill>
                <a:latin typeface="Arial Unicode MS" pitchFamily="34" charset="-128"/>
                <a:ea typeface="Arial Unicode MS" pitchFamily="34" charset="-128"/>
                <a:cs typeface="Arial Unicode MS" pitchFamily="34" charset="-128"/>
              </a:rPr>
              <a:t>Marc 8:22-24 </a:t>
            </a:r>
          </a:p>
          <a:p>
            <a:pPr algn="just">
              <a:buNone/>
            </a:pPr>
            <a:r>
              <a:rPr lang="fr-FR" sz="4000" b="1" dirty="0" smtClean="0">
                <a:solidFill>
                  <a:srgbClr val="FF0000"/>
                </a:solidFill>
                <a:latin typeface="Arial Unicode MS" pitchFamily="34" charset="-128"/>
                <a:ea typeface="Arial Unicode MS" pitchFamily="34" charset="-128"/>
                <a:cs typeface="Arial Unicode MS" pitchFamily="34" charset="-128"/>
              </a:rPr>
              <a:t>22 ¶ </a:t>
            </a:r>
            <a:r>
              <a:rPr lang="fr-FR" sz="4000" b="1" dirty="0">
                <a:solidFill>
                  <a:srgbClr val="FF0000"/>
                </a:solidFill>
                <a:latin typeface="Arial Unicode MS" pitchFamily="34" charset="-128"/>
                <a:ea typeface="Arial Unicode MS" pitchFamily="34" charset="-128"/>
                <a:cs typeface="Arial Unicode MS" pitchFamily="34" charset="-128"/>
              </a:rPr>
              <a:t>Ils se rendirent à </a:t>
            </a:r>
            <a:r>
              <a:rPr lang="fr-FR" sz="4000" b="1" dirty="0" err="1">
                <a:solidFill>
                  <a:srgbClr val="FF0000"/>
                </a:solidFill>
                <a:latin typeface="Arial Unicode MS" pitchFamily="34" charset="-128"/>
                <a:ea typeface="Arial Unicode MS" pitchFamily="34" charset="-128"/>
                <a:cs typeface="Arial Unicode MS" pitchFamily="34" charset="-128"/>
              </a:rPr>
              <a:t>Bethsaïda</a:t>
            </a:r>
            <a:r>
              <a:rPr lang="fr-FR" sz="4000" b="1" dirty="0">
                <a:solidFill>
                  <a:srgbClr val="FF0000"/>
                </a:solidFill>
                <a:latin typeface="Arial Unicode MS" pitchFamily="34" charset="-128"/>
                <a:ea typeface="Arial Unicode MS" pitchFamily="34" charset="-128"/>
                <a:cs typeface="Arial Unicode MS" pitchFamily="34" charset="-128"/>
              </a:rPr>
              <a:t>; et on amena vers Jésus un aveugle, qu'on le pria de toucher.</a:t>
            </a:r>
            <a:endParaRPr lang="en-US" sz="4000" b="1" dirty="0">
              <a:solidFill>
                <a:srgbClr val="FF0000"/>
              </a:solidFill>
              <a:latin typeface="Arial Unicode MS" pitchFamily="34" charset="-128"/>
              <a:ea typeface="Arial Unicode MS" pitchFamily="34" charset="-128"/>
              <a:cs typeface="Arial Unicode MS" pitchFamily="34" charset="-128"/>
            </a:endParaRPr>
          </a:p>
          <a:p>
            <a:pPr algn="just">
              <a:buNone/>
            </a:pPr>
            <a:r>
              <a:rPr lang="fr-FR" sz="4000" b="1" dirty="0">
                <a:solidFill>
                  <a:srgbClr val="7030A0"/>
                </a:solidFill>
                <a:latin typeface="Arial Unicode MS" pitchFamily="34" charset="-128"/>
                <a:ea typeface="Arial Unicode MS" pitchFamily="34" charset="-128"/>
                <a:cs typeface="Arial Unicode MS" pitchFamily="34" charset="-128"/>
              </a:rPr>
              <a:t> 23 Il prit l'aveugle par la main, et le conduisit hors du village; puis il lui mit de la salive sur les yeux, lui imposa les mains, et lui demanda s'il voyait quelque chose</a:t>
            </a:r>
            <a:r>
              <a:rPr lang="fr-FR" sz="4000" b="1" dirty="0" smtClean="0">
                <a:solidFill>
                  <a:srgbClr val="7030A0"/>
                </a:solidFill>
                <a:latin typeface="Arial Unicode MS" pitchFamily="34" charset="-128"/>
                <a:ea typeface="Arial Unicode MS" pitchFamily="34" charset="-128"/>
                <a:cs typeface="Arial Unicode MS" pitchFamily="34" charset="-128"/>
              </a:rPr>
              <a:t>.</a:t>
            </a:r>
            <a:endParaRPr lang="en-US" sz="4000" b="1" dirty="0">
              <a:solidFill>
                <a:srgbClr val="7030A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algn="just"/>
            <a:r>
              <a:rPr lang="fr-FR" sz="4200" dirty="0" smtClean="0">
                <a:solidFill>
                  <a:srgbClr val="FF0000"/>
                </a:solidFill>
                <a:latin typeface="Arial Rounded MT Bold" pitchFamily="34" charset="0"/>
                <a:ea typeface="Arial Unicode MS" pitchFamily="34" charset="-128"/>
                <a:cs typeface="Arial Unicode MS" pitchFamily="34" charset="-128"/>
              </a:rPr>
              <a:t>24 </a:t>
            </a:r>
            <a:r>
              <a:rPr lang="fr-FR" sz="4200" dirty="0">
                <a:solidFill>
                  <a:srgbClr val="FF0000"/>
                </a:solidFill>
                <a:latin typeface="Arial Rounded MT Bold" pitchFamily="34" charset="0"/>
                <a:ea typeface="Arial Unicode MS" pitchFamily="34" charset="-128"/>
                <a:cs typeface="Arial Unicode MS" pitchFamily="34" charset="-128"/>
              </a:rPr>
              <a:t>Il regarda, et dit: J'aperçois les hommes, mais j'en vois comme des arbres, et qui marchent.</a:t>
            </a:r>
            <a:endParaRPr lang="en-US" sz="4200" dirty="0">
              <a:solidFill>
                <a:srgbClr val="FF0000"/>
              </a:solidFill>
              <a:latin typeface="Arial Rounded MT Bold" pitchFamily="34" charset="0"/>
              <a:ea typeface="Arial Unicode MS" pitchFamily="34" charset="-128"/>
              <a:cs typeface="Arial Unicode MS" pitchFamily="34" charset="-128"/>
            </a:endParaRPr>
          </a:p>
          <a:p>
            <a:pPr lvl="0" algn="just"/>
            <a:r>
              <a:rPr lang="en-US" sz="4200" dirty="0">
                <a:solidFill>
                  <a:srgbClr val="7030A0"/>
                </a:solidFill>
                <a:latin typeface="Arial Rounded MT Bold" pitchFamily="34" charset="0"/>
                <a:ea typeface="Arial Unicode MS" pitchFamily="34" charset="-128"/>
                <a:cs typeface="Arial Unicode MS" pitchFamily="34" charset="-128"/>
              </a:rPr>
              <a:t>I feel that this passage has more to teach us about spiritual than physical blindness, since we know that Jesus did not need any means to do any miracle</a:t>
            </a:r>
            <a:r>
              <a:rPr lang="en-US" sz="4200" dirty="0" smtClean="0">
                <a:solidFill>
                  <a:srgbClr val="7030A0"/>
                </a:solidFill>
                <a:latin typeface="Arial Rounded MT Bold" pitchFamily="34" charset="0"/>
                <a:ea typeface="Arial Unicode MS" pitchFamily="34" charset="-128"/>
                <a:cs typeface="Arial Unicode MS" pitchFamily="34" charset="-128"/>
              </a:rPr>
              <a:t>.</a:t>
            </a:r>
            <a:endParaRPr lang="en-US" sz="4200" dirty="0">
              <a:solidFill>
                <a:srgbClr val="7030A0"/>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en-US" sz="4800" dirty="0" smtClean="0">
                <a:solidFill>
                  <a:srgbClr val="FF0000"/>
                </a:solidFill>
                <a:latin typeface="Arial Rounded MT Bold" pitchFamily="34" charset="0"/>
                <a:ea typeface="Arial Unicode MS" pitchFamily="34" charset="-128"/>
                <a:cs typeface="Arial Unicode MS" pitchFamily="34" charset="-128"/>
              </a:rPr>
              <a:t>He could have just ordered the man to be cured.</a:t>
            </a:r>
          </a:p>
          <a:p>
            <a:pPr lvl="0" algn="just"/>
            <a:r>
              <a:rPr lang="en-US" sz="4800" dirty="0" smtClean="0">
                <a:solidFill>
                  <a:srgbClr val="7030A0"/>
                </a:solidFill>
                <a:latin typeface="Arial Rounded MT Bold" pitchFamily="34" charset="0"/>
                <a:ea typeface="Arial Unicode MS" pitchFamily="34" charset="-128"/>
                <a:cs typeface="Arial Unicode MS" pitchFamily="34" charset="-128"/>
              </a:rPr>
              <a:t>We </a:t>
            </a:r>
            <a:r>
              <a:rPr lang="en-US" sz="4800" dirty="0">
                <a:solidFill>
                  <a:srgbClr val="7030A0"/>
                </a:solidFill>
                <a:latin typeface="Arial Rounded MT Bold" pitchFamily="34" charset="0"/>
                <a:ea typeface="Arial Unicode MS" pitchFamily="34" charset="-128"/>
                <a:cs typeface="Arial Unicode MS" pitchFamily="34" charset="-128"/>
              </a:rPr>
              <a:t>can understand the process of spiritual blindness.</a:t>
            </a:r>
          </a:p>
          <a:p>
            <a:pPr lvl="0" algn="just"/>
            <a:r>
              <a:rPr lang="en-US" sz="4800" dirty="0">
                <a:solidFill>
                  <a:srgbClr val="FF0000"/>
                </a:solidFill>
                <a:latin typeface="Arial Rounded MT Bold" pitchFamily="34" charset="0"/>
                <a:ea typeface="Arial Unicode MS" pitchFamily="34" charset="-128"/>
                <a:cs typeface="Arial Unicode MS" pitchFamily="34" charset="-128"/>
              </a:rPr>
              <a:t>You may be able to say, “I can see now</a:t>
            </a:r>
            <a:r>
              <a:rPr lang="en-US" sz="4800" dirty="0" smtClean="0">
                <a:solidFill>
                  <a:srgbClr val="FF0000"/>
                </a:solidFill>
                <a:latin typeface="Arial Rounded MT Bold" pitchFamily="34" charset="0"/>
                <a:ea typeface="Arial Unicode MS" pitchFamily="34" charset="-128"/>
                <a:cs typeface="Arial Unicode MS" pitchFamily="34" charset="-128"/>
              </a:rPr>
              <a:t>.”</a:t>
            </a:r>
            <a:endParaRPr lang="en-US" sz="4800" dirty="0">
              <a:solidFill>
                <a:srgbClr val="FF0000"/>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en-US" sz="4400" dirty="0" smtClean="0">
                <a:solidFill>
                  <a:srgbClr val="7030A0"/>
                </a:solidFill>
                <a:latin typeface="Arial Rounded MT Bold" pitchFamily="34" charset="0"/>
                <a:ea typeface="Arial Unicode MS" pitchFamily="34" charset="-128"/>
                <a:cs typeface="Arial Unicode MS" pitchFamily="34" charset="-128"/>
              </a:rPr>
              <a:t>Many </a:t>
            </a:r>
            <a:r>
              <a:rPr lang="en-US" sz="4400" dirty="0">
                <a:solidFill>
                  <a:srgbClr val="7030A0"/>
                </a:solidFill>
                <a:latin typeface="Arial Rounded MT Bold" pitchFamily="34" charset="0"/>
                <a:ea typeface="Arial Unicode MS" pitchFamily="34" charset="-128"/>
                <a:cs typeface="Arial Unicode MS" pitchFamily="34" charset="-128"/>
              </a:rPr>
              <a:t>Christians love to sing “Amazing Grace”</a:t>
            </a:r>
          </a:p>
          <a:p>
            <a:pPr lvl="0" algn="just"/>
            <a:r>
              <a:rPr lang="en-US" sz="4400" dirty="0">
                <a:solidFill>
                  <a:srgbClr val="FF0000"/>
                </a:solidFill>
                <a:latin typeface="Arial Rounded MT Bold" pitchFamily="34" charset="0"/>
                <a:ea typeface="Arial Unicode MS" pitchFamily="34" charset="-128"/>
                <a:cs typeface="Arial Unicode MS" pitchFamily="34" charset="-128"/>
              </a:rPr>
              <a:t>“I once was blind, but now I see.”</a:t>
            </a:r>
          </a:p>
          <a:p>
            <a:pPr lvl="0" algn="just"/>
            <a:r>
              <a:rPr lang="en-US" sz="4400" dirty="0">
                <a:solidFill>
                  <a:srgbClr val="7030A0"/>
                </a:solidFill>
                <a:latin typeface="Arial Rounded MT Bold" pitchFamily="34" charset="0"/>
                <a:ea typeface="Arial Unicode MS" pitchFamily="34" charset="-128"/>
                <a:cs typeface="Arial Unicode MS" pitchFamily="34" charset="-128"/>
              </a:rPr>
              <a:t>From observation, I see that many Christians don’t see too well</a:t>
            </a:r>
            <a:r>
              <a:rPr lang="en-US" sz="4400" dirty="0" smtClean="0">
                <a:solidFill>
                  <a:srgbClr val="7030A0"/>
                </a:solidFill>
                <a:latin typeface="Arial Rounded MT Bold" pitchFamily="34" charset="0"/>
                <a:ea typeface="Arial Unicode MS" pitchFamily="34" charset="-128"/>
                <a:cs typeface="Arial Unicode MS" pitchFamily="34" charset="-128"/>
              </a:rPr>
              <a:t>.</a:t>
            </a:r>
          </a:p>
          <a:p>
            <a:pPr algn="just"/>
            <a:r>
              <a:rPr lang="en-US" sz="4400" dirty="0" smtClean="0">
                <a:solidFill>
                  <a:srgbClr val="FF0000"/>
                </a:solidFill>
                <a:latin typeface="Arial Rounded MT Bold" pitchFamily="34" charset="0"/>
                <a:ea typeface="Arial Unicode MS" pitchFamily="34" charset="-128"/>
                <a:cs typeface="Arial Unicode MS" pitchFamily="34" charset="-128"/>
              </a:rPr>
              <a:t>Until they explain what they see, we cannot tell if they really see.</a:t>
            </a:r>
          </a:p>
          <a:p>
            <a:pPr lvl="0" algn="just"/>
            <a:endParaRPr lang="en-US" sz="4400" dirty="0">
              <a:solidFill>
                <a:srgbClr val="7030A0"/>
              </a:solidFill>
              <a:latin typeface="Arial Rounded MT Bold" pitchFamily="34" charset="0"/>
              <a:ea typeface="Arial Unicode MS" pitchFamily="34" charset="-128"/>
              <a:cs typeface="Arial Unicode MS" pitchFamily="34" charset="-128"/>
            </a:endParaRP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000" dirty="0" smtClean="0">
                <a:solidFill>
                  <a:srgbClr val="FF0000"/>
                </a:solidFill>
                <a:latin typeface="Arial Unicode MS" pitchFamily="34" charset="-128"/>
                <a:ea typeface="Arial Unicode MS" pitchFamily="34" charset="-128"/>
                <a:cs typeface="Arial Unicode MS" pitchFamily="34" charset="-128"/>
              </a:rPr>
              <a:t>From </a:t>
            </a:r>
            <a:r>
              <a:rPr lang="en-US" sz="4000" dirty="0">
                <a:solidFill>
                  <a:srgbClr val="FF0000"/>
                </a:solidFill>
                <a:latin typeface="Arial Unicode MS" pitchFamily="34" charset="-128"/>
                <a:ea typeface="Arial Unicode MS" pitchFamily="34" charset="-128"/>
                <a:cs typeface="Arial Unicode MS" pitchFamily="34" charset="-128"/>
              </a:rPr>
              <a:t>blindness, you can now see objects moving.</a:t>
            </a:r>
          </a:p>
          <a:p>
            <a:pPr lvl="0" algn="just"/>
            <a:r>
              <a:rPr lang="en-US" sz="4000" dirty="0">
                <a:solidFill>
                  <a:srgbClr val="7030A0"/>
                </a:solidFill>
                <a:latin typeface="Arial Unicode MS" pitchFamily="34" charset="-128"/>
                <a:ea typeface="Arial Unicode MS" pitchFamily="34" charset="-128"/>
                <a:cs typeface="Arial Unicode MS" pitchFamily="34" charset="-128"/>
              </a:rPr>
              <a:t>Something is definitely wrong, if you see people walking around looking like trees.</a:t>
            </a:r>
          </a:p>
          <a:p>
            <a:pPr lvl="0" algn="just"/>
            <a:r>
              <a:rPr lang="en-US" sz="4000" dirty="0">
                <a:solidFill>
                  <a:srgbClr val="FF0000"/>
                </a:solidFill>
                <a:latin typeface="Arial Unicode MS" pitchFamily="34" charset="-128"/>
                <a:ea typeface="Arial Unicode MS" pitchFamily="34" charset="-128"/>
                <a:cs typeface="Arial Unicode MS" pitchFamily="34" charset="-128"/>
              </a:rPr>
              <a:t>Many still have damaged visions although they have been touched by God initially.</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ctr">
              <a:buNone/>
            </a:pPr>
            <a:r>
              <a:rPr lang="en-US" sz="4400" dirty="0">
                <a:solidFill>
                  <a:schemeClr val="bg1"/>
                </a:solidFill>
                <a:latin typeface="Arial Unicode MS" pitchFamily="34" charset="-128"/>
                <a:ea typeface="Arial Unicode MS" pitchFamily="34" charset="-128"/>
                <a:cs typeface="Arial Unicode MS" pitchFamily="34" charset="-128"/>
              </a:rPr>
              <a:t>ASK GOD FOR A PROPER VISION</a:t>
            </a:r>
          </a:p>
          <a:p>
            <a:pPr algn="ctr">
              <a:buNone/>
            </a:pPr>
            <a:r>
              <a:rPr lang="fr-FR" sz="4400" dirty="0" err="1">
                <a:solidFill>
                  <a:srgbClr val="FFC000"/>
                </a:solidFill>
                <a:latin typeface="Arial Unicode MS" pitchFamily="34" charset="-128"/>
                <a:ea typeface="Arial Unicode MS" pitchFamily="34" charset="-128"/>
                <a:cs typeface="Arial Unicode MS" pitchFamily="34" charset="-128"/>
              </a:rPr>
              <a:t>Eph</a:t>
            </a:r>
            <a:r>
              <a:rPr lang="fr-FR" sz="4400" dirty="0">
                <a:solidFill>
                  <a:srgbClr val="FFC000"/>
                </a:solidFill>
                <a:latin typeface="Arial Unicode MS" pitchFamily="34" charset="-128"/>
                <a:ea typeface="Arial Unicode MS" pitchFamily="34" charset="-128"/>
                <a:cs typeface="Arial Unicode MS" pitchFamily="34" charset="-128"/>
              </a:rPr>
              <a:t> </a:t>
            </a:r>
            <a:r>
              <a:rPr lang="fr-FR" sz="4400" dirty="0" smtClean="0">
                <a:solidFill>
                  <a:srgbClr val="FFC000"/>
                </a:solidFill>
                <a:latin typeface="Arial Unicode MS" pitchFamily="34" charset="-128"/>
                <a:ea typeface="Arial Unicode MS" pitchFamily="34" charset="-128"/>
                <a:cs typeface="Arial Unicode MS" pitchFamily="34" charset="-128"/>
              </a:rPr>
              <a:t>1:16-19</a:t>
            </a:r>
          </a:p>
          <a:p>
            <a:pPr algn="just"/>
            <a:r>
              <a:rPr lang="fr-FR" sz="4400" dirty="0" smtClean="0">
                <a:solidFill>
                  <a:schemeClr val="bg1"/>
                </a:solidFill>
                <a:latin typeface="Arial Unicode MS" pitchFamily="34" charset="-128"/>
                <a:ea typeface="Arial Unicode MS" pitchFamily="34" charset="-128"/>
                <a:cs typeface="Arial Unicode MS" pitchFamily="34" charset="-128"/>
              </a:rPr>
              <a:t> </a:t>
            </a:r>
            <a:r>
              <a:rPr lang="fr-FR" sz="4400" dirty="0">
                <a:solidFill>
                  <a:schemeClr val="tx1"/>
                </a:solidFill>
                <a:latin typeface="Arial Unicode MS" pitchFamily="34" charset="-128"/>
                <a:ea typeface="Arial Unicode MS" pitchFamily="34" charset="-128"/>
                <a:cs typeface="Arial Unicode MS" pitchFamily="34" charset="-128"/>
              </a:rPr>
              <a:t>je ne cesse de rendre grâces pour vous, faisant mention de vous dans mes prières,</a:t>
            </a:r>
            <a:endParaRPr lang="en-US" sz="4400" dirty="0">
              <a:solidFill>
                <a:schemeClr val="tx1"/>
              </a:solidFill>
              <a:latin typeface="Arial Unicode MS" pitchFamily="34" charset="-128"/>
              <a:ea typeface="Arial Unicode MS" pitchFamily="34" charset="-128"/>
              <a:cs typeface="Arial Unicode MS" pitchFamily="34" charset="-128"/>
            </a:endParaRPr>
          </a:p>
          <a:p>
            <a:pPr algn="just"/>
            <a:r>
              <a:rPr lang="fr-FR" sz="4400" dirty="0">
                <a:solidFill>
                  <a:schemeClr val="bg1"/>
                </a:solidFill>
                <a:latin typeface="Arial Unicode MS" pitchFamily="34" charset="-128"/>
                <a:ea typeface="Arial Unicode MS" pitchFamily="34" charset="-128"/>
                <a:cs typeface="Arial Unicode MS" pitchFamily="34" charset="-128"/>
              </a:rPr>
              <a:t> 17 afin que le Dieu de notre Seigneur Jésus-Christ, le Père de gloire, vous donne un esprit de sagesse et de révélation, dans sa connaissance,</a:t>
            </a:r>
            <a:endParaRPr lang="en-US" sz="4400" dirty="0">
              <a:solidFill>
                <a:schemeClr val="bg1"/>
              </a:solidFill>
              <a:latin typeface="Arial Unicode MS" pitchFamily="34" charset="-128"/>
              <a:ea typeface="Arial Unicode MS" pitchFamily="34" charset="-128"/>
              <a:cs typeface="Arial Unicode MS" pitchFamily="34" charset="-128"/>
            </a:endParaRPr>
          </a:p>
          <a:p>
            <a:pPr algn="just"/>
            <a:r>
              <a:rPr lang="fr-FR" dirty="0">
                <a:solidFill>
                  <a:schemeClr val="bg1"/>
                </a:solidFill>
                <a:latin typeface="Arial Unicode MS" pitchFamily="34" charset="-128"/>
                <a:ea typeface="Arial Unicode MS" pitchFamily="34" charset="-128"/>
                <a:cs typeface="Arial Unicode MS" pitchFamily="34" charset="-128"/>
              </a:rPr>
              <a:t> </a:t>
            </a:r>
            <a:endParaRPr lang="en-US" dirty="0">
              <a:solidFill>
                <a:schemeClr val="bg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000" dirty="0" smtClean="0">
                <a:solidFill>
                  <a:schemeClr val="tx1"/>
                </a:solidFill>
                <a:latin typeface="Arial Unicode MS" pitchFamily="34" charset="-128"/>
                <a:ea typeface="Arial Unicode MS" pitchFamily="34" charset="-128"/>
                <a:cs typeface="Arial Unicode MS" pitchFamily="34" charset="-128"/>
              </a:rPr>
              <a:t>18 </a:t>
            </a:r>
            <a:r>
              <a:rPr lang="fr-FR" sz="4000" u="sng" dirty="0">
                <a:solidFill>
                  <a:schemeClr val="tx1"/>
                </a:solidFill>
                <a:latin typeface="Arial Unicode MS" pitchFamily="34" charset="-128"/>
                <a:ea typeface="Arial Unicode MS" pitchFamily="34" charset="-128"/>
                <a:cs typeface="Arial Unicode MS" pitchFamily="34" charset="-128"/>
              </a:rPr>
              <a:t>et qu'il illumine les yeux de votre cœur</a:t>
            </a:r>
            <a:r>
              <a:rPr lang="fr-FR" sz="4000" dirty="0">
                <a:solidFill>
                  <a:schemeClr val="tx1"/>
                </a:solidFill>
                <a:latin typeface="Arial Unicode MS" pitchFamily="34" charset="-128"/>
                <a:ea typeface="Arial Unicode MS" pitchFamily="34" charset="-128"/>
                <a:cs typeface="Arial Unicode MS" pitchFamily="34" charset="-128"/>
              </a:rPr>
              <a:t>, pour que vous sachiez quelle est l'espérance qui s'attache à son appel, quelle est la richesse de la gloire de son héritage qu'il réserve aux saints,</a:t>
            </a:r>
            <a:endParaRPr lang="en-US" sz="4000" dirty="0">
              <a:solidFill>
                <a:schemeClr val="tx1"/>
              </a:solidFill>
              <a:latin typeface="Arial Unicode MS" pitchFamily="34" charset="-128"/>
              <a:ea typeface="Arial Unicode MS" pitchFamily="34" charset="-128"/>
              <a:cs typeface="Arial Unicode MS" pitchFamily="34" charset="-128"/>
            </a:endParaRPr>
          </a:p>
          <a:p>
            <a:pPr algn="just"/>
            <a:r>
              <a:rPr lang="fr-FR" sz="4000" dirty="0">
                <a:solidFill>
                  <a:schemeClr val="bg1"/>
                </a:solidFill>
                <a:latin typeface="Arial Unicode MS" pitchFamily="34" charset="-128"/>
                <a:ea typeface="Arial Unicode MS" pitchFamily="34" charset="-128"/>
                <a:cs typeface="Arial Unicode MS" pitchFamily="34" charset="-128"/>
              </a:rPr>
              <a:t> 19 et quelle est envers nous qui croyons l'infinie grandeur de sa puissance, se manifestant avec efficacité par la vertu de sa force.</a:t>
            </a:r>
            <a:endParaRPr lang="en-US" sz="4000" dirty="0">
              <a:solidFill>
                <a:schemeClr val="bg1"/>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solidFill>
                  <a:schemeClr val="tx1"/>
                </a:solidFill>
                <a:latin typeface="Arial Unicode MS" pitchFamily="34" charset="-128"/>
                <a:ea typeface="Arial Unicode MS" pitchFamily="34" charset="-128"/>
                <a:cs typeface="Arial Unicode MS" pitchFamily="34" charset="-128"/>
              </a:rPr>
              <a:t>Walking </a:t>
            </a:r>
            <a:r>
              <a:rPr lang="en-US" sz="4400" dirty="0">
                <a:solidFill>
                  <a:schemeClr val="tx1"/>
                </a:solidFill>
                <a:latin typeface="Arial Unicode MS" pitchFamily="34" charset="-128"/>
                <a:ea typeface="Arial Unicode MS" pitchFamily="34" charset="-128"/>
                <a:cs typeface="Arial Unicode MS" pitchFamily="34" charset="-128"/>
              </a:rPr>
              <a:t>by faith is to see life through the God’s lenses.</a:t>
            </a:r>
          </a:p>
          <a:p>
            <a:pPr lvl="0" algn="just"/>
            <a:r>
              <a:rPr lang="en-US" sz="4400" dirty="0">
                <a:solidFill>
                  <a:schemeClr val="bg1"/>
                </a:solidFill>
                <a:latin typeface="Arial Unicode MS" pitchFamily="34" charset="-128"/>
                <a:ea typeface="Arial Unicode MS" pitchFamily="34" charset="-128"/>
                <a:cs typeface="Arial Unicode MS" pitchFamily="34" charset="-128"/>
              </a:rPr>
              <a:t>Christians ought to be able to receive insights that others cannot </a:t>
            </a:r>
            <a:r>
              <a:rPr lang="en-US" sz="4400" dirty="0"/>
              <a:t>perceive.</a:t>
            </a:r>
            <a:r>
              <a:rPr lang="en-US" sz="4400" dirty="0" smtClean="0">
                <a:solidFill>
                  <a:schemeClr val="bg1"/>
                </a:solidFill>
                <a:latin typeface="Arial Unicode MS" pitchFamily="34" charset="-128"/>
                <a:ea typeface="Arial Unicode MS" pitchFamily="34" charset="-128"/>
                <a:cs typeface="Arial Unicode MS" pitchFamily="34" charset="-128"/>
              </a:rPr>
              <a:t>.</a:t>
            </a:r>
            <a:endParaRPr lang="en-US" sz="4400" dirty="0">
              <a:solidFill>
                <a:schemeClr val="bg1"/>
              </a:solidFill>
              <a:latin typeface="Arial Unicode MS" pitchFamily="34" charset="-128"/>
              <a:ea typeface="Arial Unicode MS" pitchFamily="34" charset="-128"/>
              <a:cs typeface="Arial Unicode MS" pitchFamily="34" charset="-128"/>
            </a:endParaRPr>
          </a:p>
          <a:p>
            <a:pPr lvl="0" algn="just"/>
            <a:r>
              <a:rPr lang="en-US" sz="4400" dirty="0" smtClean="0">
                <a:solidFill>
                  <a:schemeClr val="tx1"/>
                </a:solidFill>
                <a:latin typeface="Arial Unicode MS" pitchFamily="34" charset="-128"/>
                <a:ea typeface="Arial Unicode MS" pitchFamily="34" charset="-128"/>
                <a:cs typeface="Arial Unicode MS" pitchFamily="34" charset="-128"/>
              </a:rPr>
              <a:t>Abraham was able to identify that the three strangers were heavenly citizens.</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solidFill>
                  <a:schemeClr val="tx1"/>
                </a:solidFill>
                <a:latin typeface="Arial Unicode MS" pitchFamily="34" charset="-128"/>
                <a:ea typeface="Arial Unicode MS" pitchFamily="34" charset="-128"/>
                <a:cs typeface="Arial Unicode MS" pitchFamily="34" charset="-128"/>
              </a:rPr>
              <a:t>Jacob was able to recognize the latter of God on earth (an airport, a landing station, a camp of God) where angels were ascending and descending from earth to heaven.</a:t>
            </a:r>
          </a:p>
          <a:p>
            <a:pPr lvl="0" algn="just"/>
            <a:r>
              <a:rPr lang="en-US" sz="4400" dirty="0" smtClean="0">
                <a:solidFill>
                  <a:schemeClr val="bg1"/>
                </a:solidFill>
                <a:latin typeface="Arial Unicode MS" pitchFamily="34" charset="-128"/>
                <a:ea typeface="Arial Unicode MS" pitchFamily="34" charset="-128"/>
                <a:cs typeface="Arial Unicode MS" pitchFamily="34" charset="-128"/>
              </a:rPr>
              <a:t>Lot </a:t>
            </a:r>
            <a:r>
              <a:rPr lang="en-US" sz="4400" dirty="0">
                <a:solidFill>
                  <a:schemeClr val="bg1"/>
                </a:solidFill>
                <a:latin typeface="Arial Unicode MS" pitchFamily="34" charset="-128"/>
                <a:ea typeface="Arial Unicode MS" pitchFamily="34" charset="-128"/>
                <a:cs typeface="Arial Unicode MS" pitchFamily="34" charset="-128"/>
              </a:rPr>
              <a:t>recognized the heavenly visitors immediately when they came to destroy Sodom.</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3">
            <a:schemeClr val="lt1"/>
          </a:lnRef>
          <a:fillRef idx="1">
            <a:schemeClr val="dk1"/>
          </a:fillRef>
          <a:effectRef idx="1">
            <a:schemeClr val="dk1"/>
          </a:effectRef>
          <a:fontRef idx="minor">
            <a:schemeClr val="lt1"/>
          </a:fontRef>
        </p:style>
        <p:txBody>
          <a:bodyPr>
            <a:normAutofit/>
          </a:bodyPr>
          <a:lstStyle/>
          <a:p>
            <a:pPr lvl="0"/>
            <a:r>
              <a:rPr lang="en-US" sz="4000" b="1" dirty="0" smtClean="0">
                <a:solidFill>
                  <a:schemeClr val="tx1"/>
                </a:solidFill>
                <a:latin typeface="Arial Rounded MT Bold" pitchFamily="34" charset="0"/>
              </a:rPr>
              <a:t>After </a:t>
            </a:r>
            <a:r>
              <a:rPr lang="en-US" sz="4000" b="1" dirty="0">
                <a:solidFill>
                  <a:schemeClr val="tx1"/>
                </a:solidFill>
                <a:latin typeface="Arial Rounded MT Bold" pitchFamily="34" charset="0"/>
              </a:rPr>
              <a:t>a divine intervention, the </a:t>
            </a:r>
            <a:r>
              <a:rPr lang="en-US" sz="4000" b="1" dirty="0" smtClean="0">
                <a:solidFill>
                  <a:schemeClr val="tx1"/>
                </a:solidFill>
                <a:latin typeface="Arial Rounded MT Bold" pitchFamily="34" charset="0"/>
              </a:rPr>
              <a:t>servant prophet Elisha </a:t>
            </a:r>
            <a:r>
              <a:rPr lang="en-US" sz="4000" b="1" dirty="0">
                <a:solidFill>
                  <a:schemeClr val="tx1"/>
                </a:solidFill>
                <a:latin typeface="Arial Rounded MT Bold" pitchFamily="34" charset="0"/>
              </a:rPr>
              <a:t>was able to see the same objects as his master</a:t>
            </a:r>
            <a:r>
              <a:rPr lang="en-US" sz="4000" b="1" dirty="0" smtClean="0">
                <a:solidFill>
                  <a:schemeClr val="tx1"/>
                </a:solidFill>
                <a:latin typeface="Arial Rounded MT Bold" pitchFamily="34" charset="0"/>
              </a:rPr>
              <a:t>.</a:t>
            </a:r>
            <a:endParaRPr lang="en-US" sz="4000" b="1" dirty="0">
              <a:solidFill>
                <a:schemeClr val="tx1"/>
              </a:solidFill>
              <a:latin typeface="Arial Rounded MT Bold" pitchFamily="34" charset="0"/>
              <a:ea typeface="Arial Unicode MS" pitchFamily="34" charset="-128"/>
              <a:cs typeface="Arial Unicode MS" pitchFamily="34" charset="-128"/>
            </a:endParaRPr>
          </a:p>
          <a:p>
            <a:pPr lvl="0" algn="just"/>
            <a:r>
              <a:rPr lang="en-US" sz="4000" dirty="0">
                <a:solidFill>
                  <a:schemeClr val="bg1"/>
                </a:solidFill>
                <a:latin typeface="Arial Rounded MT Bold" pitchFamily="34" charset="0"/>
                <a:ea typeface="Arial Unicode MS" pitchFamily="34" charset="-128"/>
                <a:cs typeface="Arial Unicode MS" pitchFamily="34" charset="-128"/>
              </a:rPr>
              <a:t>Balaam was able to see the future of the Jewish people.</a:t>
            </a:r>
          </a:p>
          <a:p>
            <a:pPr lvl="0" algn="just"/>
            <a:r>
              <a:rPr lang="en-US" sz="4000" dirty="0">
                <a:solidFill>
                  <a:schemeClr val="tx1"/>
                </a:solidFill>
                <a:latin typeface="Arial Rounded MT Bold" pitchFamily="34" charset="0"/>
                <a:ea typeface="Arial Unicode MS" pitchFamily="34" charset="-128"/>
                <a:cs typeface="Arial Unicode MS" pitchFamily="34" charset="-128"/>
              </a:rPr>
              <a:t>On the way of Damascus, Paul was able to see the light and heard the voice, but his companions could only hear the voice. (Acts 9:5-7</a:t>
            </a:r>
            <a:r>
              <a:rPr lang="en-US" dirty="0">
                <a:solidFill>
                  <a:schemeClr val="tx1"/>
                </a:solidFill>
                <a:latin typeface="Arial Rounded MT Bold" pitchFamily="34" charset="0"/>
                <a:ea typeface="Arial Unicode MS" pitchFamily="34" charset="-128"/>
                <a:cs typeface="Arial Unicode MS" pitchFamily="34" charset="-128"/>
              </a:rPr>
              <a:t>)</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3">
            <a:schemeClr val="lt1"/>
          </a:lnRef>
          <a:fillRef idx="1">
            <a:schemeClr val="dk1"/>
          </a:fillRef>
          <a:effectRef idx="1">
            <a:schemeClr val="dk1"/>
          </a:effectRef>
          <a:fontRef idx="minor">
            <a:schemeClr val="lt1"/>
          </a:fontRef>
        </p:style>
        <p:txBody>
          <a:bodyPr>
            <a:normAutofit lnSpcReduction="10000"/>
          </a:bodyPr>
          <a:lstStyle/>
          <a:p>
            <a:pPr algn="just"/>
            <a:r>
              <a:rPr lang="en-US" sz="3900" dirty="0">
                <a:latin typeface="Arial Unicode MS" pitchFamily="34" charset="-128"/>
                <a:ea typeface="Arial Unicode MS" pitchFamily="34" charset="-128"/>
                <a:cs typeface="Arial Unicode MS" pitchFamily="34" charset="-128"/>
              </a:rPr>
              <a:t>WHAT DO YOU SEE NOW?</a:t>
            </a:r>
          </a:p>
          <a:p>
            <a:pPr algn="just"/>
            <a:r>
              <a:rPr lang="en-US" sz="3900" dirty="0">
                <a:solidFill>
                  <a:srgbClr val="FFFF00"/>
                </a:solidFill>
                <a:latin typeface="Arial Unicode MS" pitchFamily="34" charset="-128"/>
                <a:ea typeface="Arial Unicode MS" pitchFamily="34" charset="-128"/>
                <a:cs typeface="Arial Unicode MS" pitchFamily="34" charset="-128"/>
              </a:rPr>
              <a:t>ARE YOU SURE YOU ARE SEEING RIGHT?</a:t>
            </a:r>
          </a:p>
          <a:p>
            <a:pPr algn="just"/>
            <a:r>
              <a:rPr lang="en-US" sz="3900" dirty="0">
                <a:latin typeface="Arial Unicode MS" pitchFamily="34" charset="-128"/>
                <a:ea typeface="Arial Unicode MS" pitchFamily="34" charset="-128"/>
                <a:cs typeface="Arial Unicode MS" pitchFamily="34" charset="-128"/>
              </a:rPr>
              <a:t>SHOULDN’T YOU CHECK WITH GOD TO ENQUIRE IF YOUR VISION IS CORRECT</a:t>
            </a:r>
            <a:r>
              <a:rPr lang="en-US" sz="3900" dirty="0" smtClean="0">
                <a:latin typeface="Arial Unicode MS" pitchFamily="34" charset="-128"/>
                <a:ea typeface="Arial Unicode MS" pitchFamily="34" charset="-128"/>
                <a:cs typeface="Arial Unicode MS" pitchFamily="34" charset="-128"/>
              </a:rPr>
              <a:t>?</a:t>
            </a:r>
          </a:p>
          <a:p>
            <a:pPr algn="just"/>
            <a:r>
              <a:rPr lang="en-US" sz="3900" dirty="0">
                <a:solidFill>
                  <a:srgbClr val="FFFF00"/>
                </a:solidFill>
                <a:latin typeface="Arial Unicode MS" pitchFamily="34" charset="-128"/>
                <a:ea typeface="Arial Unicode MS" pitchFamily="34" charset="-128"/>
                <a:cs typeface="Arial Unicode MS" pitchFamily="34" charset="-128"/>
              </a:rPr>
              <a:t>WHAT DO YOU SEE ABOUT YOUR FUTURE?</a:t>
            </a:r>
          </a:p>
          <a:p>
            <a:pPr algn="just"/>
            <a:r>
              <a:rPr lang="en-US" sz="3900" dirty="0">
                <a:latin typeface="Arial Unicode MS" pitchFamily="34" charset="-128"/>
                <a:ea typeface="Arial Unicode MS" pitchFamily="34" charset="-128"/>
                <a:cs typeface="Arial Unicode MS" pitchFamily="34" charset="-128"/>
              </a:rPr>
              <a:t>WHAT DO YOU SEE CONCERNING THE CHALLENGES YOU ARE FACING?</a:t>
            </a:r>
          </a:p>
          <a:p>
            <a:pPr>
              <a:buNone/>
            </a:pPr>
            <a:endParaRPr lang="en-US" sz="4800" dirty="0">
              <a:latin typeface="Arial Unicode MS" pitchFamily="34" charset="-128"/>
              <a:ea typeface="Arial Unicode MS" pitchFamily="34" charset="-128"/>
              <a:cs typeface="Arial Unicode MS" pitchFamily="34" charset="-128"/>
            </a:endParaRPr>
          </a:p>
          <a:p>
            <a:pPr algn="just">
              <a:buNone/>
            </a:pPr>
            <a:endParaRPr lang="en-US"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3">
            <a:schemeClr val="lt1"/>
          </a:lnRef>
          <a:fillRef idx="1">
            <a:schemeClr val="dk1"/>
          </a:fillRef>
          <a:effectRef idx="1">
            <a:schemeClr val="dk1"/>
          </a:effectRef>
          <a:fontRef idx="minor">
            <a:schemeClr val="lt1"/>
          </a:fontRef>
        </p:style>
        <p:txBody>
          <a:bodyPr>
            <a:noAutofit/>
          </a:bodyPr>
          <a:lstStyle/>
          <a:p>
            <a:pPr lvl="0" algn="just"/>
            <a:r>
              <a:rPr lang="en-US" sz="4400" dirty="0" smtClean="0">
                <a:latin typeface="Arial Rounded MT Bold" pitchFamily="34" charset="0"/>
                <a:ea typeface="Arial Unicode MS" pitchFamily="34" charset="-128"/>
                <a:cs typeface="Arial Unicode MS" pitchFamily="34" charset="-128"/>
              </a:rPr>
              <a:t>We </a:t>
            </a:r>
            <a:r>
              <a:rPr lang="en-US" sz="4400" dirty="0">
                <a:latin typeface="Arial Rounded MT Bold" pitchFamily="34" charset="0"/>
                <a:ea typeface="Arial Unicode MS" pitchFamily="34" charset="-128"/>
                <a:cs typeface="Arial Unicode MS" pitchFamily="34" charset="-128"/>
              </a:rPr>
              <a:t>need to intervene to ask God for a proper vision.</a:t>
            </a:r>
          </a:p>
          <a:p>
            <a:pPr lvl="0" algn="just"/>
            <a:r>
              <a:rPr lang="en-US" sz="4400" dirty="0">
                <a:solidFill>
                  <a:srgbClr val="FFFF00"/>
                </a:solidFill>
                <a:latin typeface="Arial Rounded MT Bold" pitchFamily="34" charset="0"/>
                <a:ea typeface="Arial Unicode MS" pitchFamily="34" charset="-128"/>
                <a:cs typeface="Arial Unicode MS" pitchFamily="34" charset="-128"/>
              </a:rPr>
              <a:t>We need to ask God to spare us from the blindness of Satan</a:t>
            </a:r>
            <a:r>
              <a:rPr lang="en-US" sz="4400" dirty="0" smtClean="0">
                <a:solidFill>
                  <a:srgbClr val="FFFF00"/>
                </a:solidFill>
                <a:latin typeface="Arial Rounded MT Bold" pitchFamily="34" charset="0"/>
                <a:ea typeface="Arial Unicode MS" pitchFamily="34" charset="-128"/>
                <a:cs typeface="Arial Unicode MS" pitchFamily="34" charset="-128"/>
              </a:rPr>
              <a:t>.</a:t>
            </a:r>
          </a:p>
          <a:p>
            <a:pPr algn="just"/>
            <a:r>
              <a:rPr lang="en-US" sz="4400" dirty="0" smtClean="0">
                <a:solidFill>
                  <a:schemeClr val="bg1"/>
                </a:solidFill>
                <a:latin typeface="Arial Rounded MT Bold" pitchFamily="34" charset="0"/>
                <a:ea typeface="Arial Unicode MS" pitchFamily="34" charset="-128"/>
                <a:cs typeface="Arial Unicode MS" pitchFamily="34" charset="-128"/>
              </a:rPr>
              <a:t>Don’t trust your natural wisdom to navigate in life. The enemy will get you every time.</a:t>
            </a:r>
          </a:p>
          <a:p>
            <a:pPr lvl="0" algn="just">
              <a:buNone/>
            </a:pPr>
            <a:endParaRPr lang="en-US" sz="4000"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3">
            <a:schemeClr val="lt1"/>
          </a:lnRef>
          <a:fillRef idx="1">
            <a:schemeClr val="dk1"/>
          </a:fillRef>
          <a:effectRef idx="1">
            <a:schemeClr val="dk1"/>
          </a:effectRef>
          <a:fontRef idx="minor">
            <a:schemeClr val="lt1"/>
          </a:fontRef>
        </p:style>
        <p:txBody>
          <a:bodyPr>
            <a:normAutofit/>
          </a:bodyPr>
          <a:lstStyle/>
          <a:p>
            <a:pPr lvl="0" algn="just">
              <a:buNone/>
            </a:pPr>
            <a:r>
              <a:rPr lang="en-US" sz="4400" dirty="0" smtClean="0">
                <a:solidFill>
                  <a:srgbClr val="FFFF00"/>
                </a:solidFill>
                <a:latin typeface="Arial Rounded MT Bold" pitchFamily="34" charset="0"/>
                <a:ea typeface="Arial Unicode MS" pitchFamily="34" charset="-128"/>
                <a:cs typeface="Arial Unicode MS" pitchFamily="34" charset="-128"/>
              </a:rPr>
              <a:t>Ro 12:2</a:t>
            </a:r>
            <a:endParaRPr lang="en-US" sz="4400" dirty="0">
              <a:solidFill>
                <a:srgbClr val="FFFF00"/>
              </a:solidFill>
              <a:latin typeface="Arial Rounded MT Bold" pitchFamily="34" charset="0"/>
              <a:ea typeface="Arial Unicode MS" pitchFamily="34" charset="-128"/>
              <a:cs typeface="Arial Unicode MS" pitchFamily="34" charset="-128"/>
            </a:endParaRPr>
          </a:p>
          <a:p>
            <a:pPr lvl="0" algn="just">
              <a:buNone/>
            </a:pPr>
            <a:r>
              <a:rPr lang="fr-FR" sz="4400" dirty="0">
                <a:latin typeface="Arial Rounded MT Bold" pitchFamily="34" charset="0"/>
                <a:ea typeface="Arial Unicode MS" pitchFamily="34" charset="-128"/>
                <a:cs typeface="Arial Unicode MS" pitchFamily="34" charset="-128"/>
              </a:rPr>
              <a:t> 2 Ne vous conformez pas au siècle présent, mais soyez transformés par le renouvellement de l'intelligence, afin que vous discerniez quelle est la volonté de Dieu, ce qui est bon, agréable et parfait. </a:t>
            </a:r>
            <a:r>
              <a:rPr lang="en-US" sz="4400" dirty="0">
                <a:latin typeface="Arial Rounded MT Bold" pitchFamily="34" charset="0"/>
                <a:ea typeface="Arial Unicode MS" pitchFamily="34" charset="-128"/>
                <a:cs typeface="Arial Unicode MS" pitchFamily="34" charset="-128"/>
              </a:rPr>
              <a:t>(LSV)</a:t>
            </a:r>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en-US" sz="4400" b="1" dirty="0">
                <a:solidFill>
                  <a:srgbClr val="FFFF00"/>
                </a:solidFill>
                <a:latin typeface="Arial Unicode MS" pitchFamily="34" charset="-128"/>
                <a:ea typeface="Arial Unicode MS" pitchFamily="34" charset="-128"/>
                <a:cs typeface="Arial Unicode MS" pitchFamily="34" charset="-128"/>
              </a:rPr>
              <a:t>CONCLUSION</a:t>
            </a:r>
          </a:p>
          <a:p>
            <a:pPr lvl="0" algn="just"/>
            <a:r>
              <a:rPr lang="en-US" sz="4400" b="1" dirty="0">
                <a:latin typeface="Arial Unicode MS" pitchFamily="34" charset="-128"/>
                <a:ea typeface="Arial Unicode MS" pitchFamily="34" charset="-128"/>
                <a:cs typeface="Arial Unicode MS" pitchFamily="34" charset="-128"/>
              </a:rPr>
              <a:t>Never </a:t>
            </a:r>
            <a:r>
              <a:rPr lang="en-US" sz="4400" b="1" dirty="0" smtClean="0">
                <a:latin typeface="Arial Unicode MS" pitchFamily="34" charset="-128"/>
                <a:ea typeface="Arial Unicode MS" pitchFamily="34" charset="-128"/>
                <a:cs typeface="Arial Unicode MS" pitchFamily="34" charset="-128"/>
              </a:rPr>
              <a:t>again trust </a:t>
            </a:r>
            <a:r>
              <a:rPr lang="en-US" sz="4400" b="1" dirty="0">
                <a:latin typeface="Arial Unicode MS" pitchFamily="34" charset="-128"/>
                <a:ea typeface="Arial Unicode MS" pitchFamily="34" charset="-128"/>
                <a:cs typeface="Arial Unicode MS" pitchFamily="34" charset="-128"/>
              </a:rPr>
              <a:t>your human vision </a:t>
            </a:r>
            <a:r>
              <a:rPr lang="en-US" sz="4400" b="1" dirty="0" smtClean="0">
                <a:latin typeface="Arial Unicode MS" pitchFamily="34" charset="-128"/>
                <a:ea typeface="Arial Unicode MS" pitchFamily="34" charset="-128"/>
                <a:cs typeface="Arial Unicode MS" pitchFamily="34" charset="-128"/>
              </a:rPr>
              <a:t>because </a:t>
            </a:r>
            <a:r>
              <a:rPr lang="en-US" sz="4400" b="1" dirty="0">
                <a:latin typeface="Arial Unicode MS" pitchFamily="34" charset="-128"/>
                <a:ea typeface="Arial Unicode MS" pitchFamily="34" charset="-128"/>
                <a:cs typeface="Arial Unicode MS" pitchFamily="34" charset="-128"/>
              </a:rPr>
              <a:t>it can easily be manipulated.</a:t>
            </a:r>
          </a:p>
          <a:p>
            <a:pPr lvl="0" algn="just"/>
            <a:r>
              <a:rPr lang="en-US" sz="4400" b="1" dirty="0">
                <a:solidFill>
                  <a:srgbClr val="FFFF00"/>
                </a:solidFill>
                <a:latin typeface="Arial Unicode MS" pitchFamily="34" charset="-128"/>
                <a:ea typeface="Arial Unicode MS" pitchFamily="34" charset="-128"/>
                <a:cs typeface="Arial Unicode MS" pitchFamily="34" charset="-128"/>
              </a:rPr>
              <a:t>Always seek the revelations of God in all matters of life</a:t>
            </a:r>
            <a:r>
              <a:rPr lang="en-US" sz="4400" b="1" dirty="0" smtClean="0">
                <a:solidFill>
                  <a:srgbClr val="FFFF00"/>
                </a:solidFill>
                <a:latin typeface="Arial Unicode MS" pitchFamily="34" charset="-128"/>
                <a:ea typeface="Arial Unicode MS" pitchFamily="34" charset="-128"/>
                <a:cs typeface="Arial Unicode MS" pitchFamily="34" charset="-128"/>
              </a:rPr>
              <a:t>. </a:t>
            </a:r>
          </a:p>
          <a:p>
            <a:pPr lvl="0" algn="just"/>
            <a:r>
              <a:rPr lang="en-US" sz="4400" b="1" dirty="0" smtClean="0">
                <a:latin typeface="Arial Unicode MS" pitchFamily="34" charset="-128"/>
                <a:ea typeface="Arial Unicode MS" pitchFamily="34" charset="-128"/>
                <a:cs typeface="Arial Unicode MS" pitchFamily="34" charset="-128"/>
              </a:rPr>
              <a:t>Ask God for a second touch if you are still not seeing right as a Christian.</a:t>
            </a:r>
          </a:p>
          <a:p>
            <a:pPr lvl="0" algn="just"/>
            <a:endParaRPr lang="en-US" sz="4400" b="1" dirty="0" smtClean="0">
              <a:latin typeface="Arial Unicode MS" pitchFamily="34" charset="-128"/>
              <a:ea typeface="Arial Unicode MS" pitchFamily="34" charset="-128"/>
              <a:cs typeface="Arial Unicode MS" pitchFamily="34" charset="-128"/>
            </a:endParaRPr>
          </a:p>
          <a:p>
            <a:endParaRPr lang="en-US" dirty="0" smtClean="0"/>
          </a:p>
          <a:p>
            <a:pPr lvl="0" algn="just"/>
            <a:endParaRPr lang="en-US"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3">
            <a:schemeClr val="lt1"/>
          </a:lnRef>
          <a:fillRef idx="1">
            <a:schemeClr val="dk1"/>
          </a:fillRef>
          <a:effectRef idx="1">
            <a:schemeClr val="dk1"/>
          </a:effectRef>
          <a:fontRef idx="minor">
            <a:schemeClr val="lt1"/>
          </a:fontRef>
        </p:style>
        <p:txBody>
          <a:bodyPr>
            <a:normAutofit/>
          </a:bodyPr>
          <a:lstStyle/>
          <a:p>
            <a:pPr algn="just"/>
            <a:r>
              <a:rPr lang="en-US" sz="4400" b="1" dirty="0" smtClean="0">
                <a:latin typeface="Arial Unicode MS" pitchFamily="34" charset="-128"/>
                <a:ea typeface="Arial Unicode MS" pitchFamily="34" charset="-128"/>
                <a:cs typeface="Arial Unicode MS" pitchFamily="34" charset="-128"/>
              </a:rPr>
              <a:t>Be careful little eyes what you see.</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So </a:t>
            </a:r>
            <a:r>
              <a:rPr lang="en-US" sz="4400" b="1" dirty="0">
                <a:solidFill>
                  <a:srgbClr val="FFFF00"/>
                </a:solidFill>
                <a:latin typeface="Arial Unicode MS" pitchFamily="34" charset="-128"/>
                <a:ea typeface="Arial Unicode MS" pitchFamily="34" charset="-128"/>
                <a:cs typeface="Arial Unicode MS" pitchFamily="34" charset="-128"/>
              </a:rPr>
              <a:t>long that Peter was looking at Jesus he was able to walk on water like a crystal carpet.</a:t>
            </a:r>
          </a:p>
          <a:p>
            <a:pPr lvl="0" algn="just"/>
            <a:r>
              <a:rPr lang="en-US" sz="4400" b="1" dirty="0">
                <a:latin typeface="Arial Unicode MS" pitchFamily="34" charset="-128"/>
                <a:ea typeface="Arial Unicode MS" pitchFamily="34" charset="-128"/>
                <a:cs typeface="Arial Unicode MS" pitchFamily="34" charset="-128"/>
              </a:rPr>
              <a:t>The minute he began to focus on his environment, he began sinking and began to experience the reality of the environment.</a:t>
            </a:r>
          </a:p>
          <a:p>
            <a:pPr>
              <a:buNone/>
            </a:pP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3">
            <a:schemeClr val="lt1"/>
          </a:lnRef>
          <a:fillRef idx="1">
            <a:schemeClr val="dk1"/>
          </a:fillRef>
          <a:effectRef idx="1">
            <a:schemeClr val="dk1"/>
          </a:effectRef>
          <a:fontRef idx="minor">
            <a:schemeClr val="lt1"/>
          </a:fontRef>
        </p:style>
        <p:txBody>
          <a:bodyPr>
            <a:normAutofit fontScale="92500"/>
          </a:bodyPr>
          <a:lstStyle/>
          <a:p>
            <a:pPr lvl="0" algn="just"/>
            <a:r>
              <a:rPr lang="en-US" sz="4800" b="1" dirty="0" smtClean="0">
                <a:solidFill>
                  <a:srgbClr val="FFFF00"/>
                </a:solidFill>
                <a:latin typeface="Arial Rounded MT Bold" pitchFamily="34" charset="0"/>
                <a:ea typeface="Arial Unicode MS" pitchFamily="34" charset="-128"/>
                <a:cs typeface="Arial Unicode MS" pitchFamily="34" charset="-128"/>
              </a:rPr>
              <a:t>What you feed yourself of, is what will manifest in your life.</a:t>
            </a:r>
          </a:p>
          <a:p>
            <a:pPr algn="just"/>
            <a:r>
              <a:rPr lang="en-US" sz="4800" smtClean="0">
                <a:latin typeface="Arial Rounded MT Bold" pitchFamily="34" charset="0"/>
              </a:rPr>
              <a:t>Be </a:t>
            </a:r>
            <a:r>
              <a:rPr lang="en-US" sz="4800" dirty="0">
                <a:latin typeface="Arial Rounded MT Bold" pitchFamily="34" charset="0"/>
              </a:rPr>
              <a:t>aware that what you envision will soon become your view</a:t>
            </a:r>
            <a:r>
              <a:rPr lang="en-US" sz="4800" dirty="0" smtClean="0">
                <a:latin typeface="Arial Rounded MT Bold" pitchFamily="34" charset="0"/>
              </a:rPr>
              <a:t>.</a:t>
            </a:r>
          </a:p>
          <a:p>
            <a:pPr algn="just"/>
            <a:r>
              <a:rPr lang="en-US" sz="4800" b="1" dirty="0" smtClean="0">
                <a:solidFill>
                  <a:srgbClr val="FFFF00"/>
                </a:solidFill>
                <a:latin typeface="Arial Rounded MT Bold" pitchFamily="34" charset="0"/>
                <a:ea typeface="Arial Unicode MS" pitchFamily="34" charset="-128"/>
                <a:cs typeface="Arial Unicode MS" pitchFamily="34" charset="-128"/>
              </a:rPr>
              <a:t>May God add His blessing to His Word!</a:t>
            </a:r>
          </a:p>
          <a:p>
            <a:pPr algn="r"/>
            <a:r>
              <a:rPr lang="en-US" sz="4800" b="1" dirty="0" smtClean="0">
                <a:solidFill>
                  <a:schemeClr val="bg1"/>
                </a:solidFill>
                <a:latin typeface="Arial Rounded MT Bold" pitchFamily="34" charset="0"/>
                <a:ea typeface="Arial Unicode MS" pitchFamily="34" charset="-128"/>
                <a:cs typeface="Arial Unicode MS" pitchFamily="34" charset="-128"/>
              </a:rPr>
              <a:t>AMEN!</a:t>
            </a:r>
            <a:endParaRPr lang="en-US" sz="4800" b="1" dirty="0">
              <a:solidFill>
                <a:schemeClr val="bg1"/>
              </a:solidFill>
              <a:latin typeface="Arial Rounded MT Bold" pitchFamily="34" charset="0"/>
              <a:ea typeface="Arial Unicode MS" pitchFamily="34" charset="-128"/>
              <a:cs typeface="Arial Unicode MS" pitchFamily="34" charset="-128"/>
            </a:endParaRPr>
          </a:p>
          <a:p>
            <a:pPr algn="r"/>
            <a:r>
              <a:rPr lang="en-US" sz="4000" b="1" dirty="0">
                <a:solidFill>
                  <a:schemeClr val="tx1"/>
                </a:solidFill>
                <a:latin typeface="Arial Unicode MS" pitchFamily="34" charset="-128"/>
                <a:ea typeface="Arial Unicode MS" pitchFamily="34" charset="-128"/>
                <a:cs typeface="Arial Unicode MS" pitchFamily="34" charset="-128"/>
              </a:rPr>
              <a:t>AMEN!</a:t>
            </a:r>
          </a:p>
          <a:p>
            <a:pPr>
              <a:buNone/>
            </a:pP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fontScale="85000" lnSpcReduction="20000"/>
          </a:bodyPr>
          <a:lstStyle/>
          <a:p>
            <a:pPr algn="ctr">
              <a:buNone/>
            </a:pPr>
            <a:r>
              <a:rPr lang="fr-FR" sz="3600" b="1" u="sng" dirty="0" smtClean="0">
                <a:solidFill>
                  <a:srgbClr val="002060"/>
                </a:solidFill>
                <a:latin typeface="Arial Rounded MT Bold" pitchFamily="34" charset="0"/>
                <a:hlinkClick r:id="rId2" tooltip="Permanent Link to 124 FCD – La foi fait tomber sous nos yeux"/>
              </a:rPr>
              <a:t>124 FCD – La foi fait tomber sous nos yeux</a:t>
            </a:r>
            <a:endParaRPr lang="en-US" sz="3600" dirty="0" smtClean="0">
              <a:solidFill>
                <a:srgbClr val="002060"/>
              </a:solidFill>
              <a:latin typeface="Arial Rounded MT Bold" pitchFamily="34" charset="0"/>
            </a:endParaRPr>
          </a:p>
          <a:p>
            <a:pPr algn="ctr">
              <a:buNone/>
            </a:pPr>
            <a:r>
              <a:rPr lang="fr-FR" sz="3600" dirty="0" smtClean="0">
                <a:solidFill>
                  <a:srgbClr val="002060"/>
                </a:solidFill>
                <a:latin typeface="Arial Rounded MT Bold" pitchFamily="34" charset="0"/>
              </a:rPr>
              <a:t>1.</a:t>
            </a:r>
            <a:endParaRPr lang="en-US" sz="3600" dirty="0" smtClean="0">
              <a:solidFill>
                <a:srgbClr val="002060"/>
              </a:solidFill>
              <a:latin typeface="Arial Rounded MT Bold" pitchFamily="34" charset="0"/>
            </a:endParaRPr>
          </a:p>
          <a:p>
            <a:pPr algn="ctr">
              <a:buNone/>
            </a:pPr>
            <a:r>
              <a:rPr lang="fr-FR" sz="4800" dirty="0" smtClean="0">
                <a:solidFill>
                  <a:srgbClr val="002060"/>
                </a:solidFill>
                <a:latin typeface="Arial Rounded MT Bold" pitchFamily="34" charset="0"/>
              </a:rPr>
              <a:t>La foi fait tomber sous nos yeux</a:t>
            </a:r>
            <a:endParaRPr lang="en-US" sz="4800" dirty="0" smtClean="0">
              <a:solidFill>
                <a:srgbClr val="002060"/>
              </a:solidFill>
              <a:latin typeface="Arial Rounded MT Bold" pitchFamily="34" charset="0"/>
            </a:endParaRPr>
          </a:p>
          <a:p>
            <a:pPr algn="ctr">
              <a:buNone/>
            </a:pPr>
            <a:r>
              <a:rPr lang="fr-FR" sz="4800" dirty="0" smtClean="0">
                <a:solidFill>
                  <a:srgbClr val="002060"/>
                </a:solidFill>
                <a:latin typeface="Arial Rounded MT Bold" pitchFamily="34" charset="0"/>
              </a:rPr>
              <a:t>Les plus fortes murailles ;</a:t>
            </a:r>
            <a:endParaRPr lang="en-US" sz="4800" dirty="0" smtClean="0">
              <a:solidFill>
                <a:srgbClr val="002060"/>
              </a:solidFill>
              <a:latin typeface="Arial Rounded MT Bold" pitchFamily="34" charset="0"/>
            </a:endParaRPr>
          </a:p>
          <a:p>
            <a:pPr algn="ctr">
              <a:buNone/>
            </a:pPr>
            <a:r>
              <a:rPr lang="fr-FR" sz="4800" dirty="0" smtClean="0">
                <a:solidFill>
                  <a:srgbClr val="002060"/>
                </a:solidFill>
                <a:latin typeface="Arial Rounded MT Bold" pitchFamily="34" charset="0"/>
              </a:rPr>
              <a:t>La foi nous rend victorieux</a:t>
            </a:r>
            <a:endParaRPr lang="en-US" sz="4800" dirty="0" smtClean="0">
              <a:solidFill>
                <a:srgbClr val="002060"/>
              </a:solidFill>
              <a:latin typeface="Arial Rounded MT Bold" pitchFamily="34" charset="0"/>
            </a:endParaRPr>
          </a:p>
          <a:p>
            <a:pPr algn="ctr">
              <a:buNone/>
            </a:pPr>
            <a:r>
              <a:rPr lang="fr-FR" sz="4800" dirty="0" smtClean="0">
                <a:solidFill>
                  <a:srgbClr val="002060"/>
                </a:solidFill>
                <a:latin typeface="Arial Rounded MT Bold" pitchFamily="34" charset="0"/>
              </a:rPr>
              <a:t>Et gagne les batailles. (bis)</a:t>
            </a:r>
            <a:endParaRPr lang="en-US" sz="4800" dirty="0" smtClean="0">
              <a:solidFill>
                <a:srgbClr val="002060"/>
              </a:solidFill>
              <a:latin typeface="Arial Rounded MT Bold" pitchFamily="34" charset="0"/>
            </a:endParaRPr>
          </a:p>
          <a:p>
            <a:pPr algn="ctr">
              <a:buNone/>
            </a:pPr>
            <a:r>
              <a:rPr lang="fr-FR" sz="4800" dirty="0" smtClean="0">
                <a:solidFill>
                  <a:srgbClr val="C00000"/>
                </a:solidFill>
                <a:latin typeface="Arial Rounded MT Bold" pitchFamily="34" charset="0"/>
              </a:rPr>
              <a:t>2.</a:t>
            </a:r>
            <a:endParaRPr lang="en-US" sz="4800" dirty="0" smtClean="0">
              <a:solidFill>
                <a:srgbClr val="C00000"/>
              </a:solidFill>
              <a:latin typeface="Arial Rounded MT Bold" pitchFamily="34" charset="0"/>
            </a:endParaRPr>
          </a:p>
          <a:p>
            <a:pPr algn="ctr">
              <a:buNone/>
            </a:pPr>
            <a:r>
              <a:rPr lang="fr-FR" sz="4800" dirty="0" smtClean="0">
                <a:solidFill>
                  <a:srgbClr val="C00000"/>
                </a:solidFill>
                <a:latin typeface="Arial Rounded MT Bold" pitchFamily="34" charset="0"/>
              </a:rPr>
              <a:t>La foi nous ouvre les trésors</a:t>
            </a:r>
            <a:endParaRPr lang="en-US" sz="4800" dirty="0" smtClean="0">
              <a:solidFill>
                <a:srgbClr val="C00000"/>
              </a:solidFill>
              <a:latin typeface="Arial Rounded MT Bold" pitchFamily="34" charset="0"/>
            </a:endParaRPr>
          </a:p>
          <a:p>
            <a:pPr algn="ctr">
              <a:buNone/>
            </a:pPr>
            <a:r>
              <a:rPr lang="fr-FR" sz="4800" dirty="0" smtClean="0">
                <a:solidFill>
                  <a:srgbClr val="C00000"/>
                </a:solidFill>
                <a:latin typeface="Arial Rounded MT Bold" pitchFamily="34" charset="0"/>
              </a:rPr>
              <a:t>De la toute-puissance ;</a:t>
            </a:r>
            <a:endParaRPr lang="en-US" sz="4800" dirty="0" smtClean="0">
              <a:solidFill>
                <a:srgbClr val="C00000"/>
              </a:solidFill>
              <a:latin typeface="Arial Rounded MT Bold" pitchFamily="34" charset="0"/>
            </a:endParaRPr>
          </a:p>
          <a:p>
            <a:pPr algn="ctr">
              <a:buNone/>
            </a:pPr>
            <a:r>
              <a:rPr lang="fr-FR" sz="4800" dirty="0" smtClean="0">
                <a:solidFill>
                  <a:srgbClr val="C00000"/>
                </a:solidFill>
                <a:latin typeface="Arial Rounded MT Bold" pitchFamily="34" charset="0"/>
              </a:rPr>
              <a:t>Les plus faibles deviennent forts</a:t>
            </a:r>
            <a:endParaRPr lang="en-US" sz="4800" dirty="0" smtClean="0">
              <a:solidFill>
                <a:srgbClr val="C00000"/>
              </a:solidFill>
              <a:latin typeface="Arial Rounded MT Bold" pitchFamily="34" charset="0"/>
            </a:endParaRPr>
          </a:p>
          <a:p>
            <a:pPr algn="ctr">
              <a:buNone/>
            </a:pPr>
            <a:r>
              <a:rPr lang="fr-FR" sz="4800" dirty="0" smtClean="0">
                <a:solidFill>
                  <a:srgbClr val="003E1C"/>
                </a:solidFill>
                <a:latin typeface="Arial Rounded MT Bold" pitchFamily="34" charset="0"/>
              </a:rPr>
              <a:t>Sous sa sainte influence. (bis)</a:t>
            </a:r>
            <a:endParaRPr lang="en-US" sz="4800" dirty="0" smtClean="0">
              <a:solidFill>
                <a:srgbClr val="003E1C"/>
              </a:solidFill>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algn="ctr">
              <a:buNone/>
            </a:pPr>
            <a:r>
              <a:rPr lang="fr-FR" sz="4800" dirty="0" smtClean="0">
                <a:solidFill>
                  <a:srgbClr val="002060"/>
                </a:solidFill>
                <a:latin typeface="Arial Rounded MT Bold" pitchFamily="34" charset="0"/>
              </a:rPr>
              <a:t>3.</a:t>
            </a:r>
            <a:endParaRPr lang="en-US" sz="4800" dirty="0" smtClean="0">
              <a:solidFill>
                <a:srgbClr val="002060"/>
              </a:solidFill>
              <a:latin typeface="Arial Rounded MT Bold" pitchFamily="34" charset="0"/>
            </a:endParaRPr>
          </a:p>
          <a:p>
            <a:pPr algn="ctr">
              <a:buNone/>
            </a:pPr>
            <a:r>
              <a:rPr lang="fr-FR" sz="4800" dirty="0" smtClean="0">
                <a:solidFill>
                  <a:srgbClr val="002060"/>
                </a:solidFill>
                <a:latin typeface="Arial Rounded MT Bold" pitchFamily="34" charset="0"/>
              </a:rPr>
              <a:t>Protégés par ce bouclier,</a:t>
            </a:r>
            <a:endParaRPr lang="en-US" sz="4800" dirty="0" smtClean="0">
              <a:solidFill>
                <a:srgbClr val="002060"/>
              </a:solidFill>
              <a:latin typeface="Arial Rounded MT Bold" pitchFamily="34" charset="0"/>
            </a:endParaRPr>
          </a:p>
          <a:p>
            <a:pPr algn="ctr">
              <a:buNone/>
            </a:pPr>
            <a:r>
              <a:rPr lang="fr-FR" sz="4800" dirty="0" smtClean="0">
                <a:solidFill>
                  <a:srgbClr val="002060"/>
                </a:solidFill>
                <a:latin typeface="Arial Rounded MT Bold" pitchFamily="34" charset="0"/>
              </a:rPr>
              <a:t>Nous n’avons nulle crainte.</a:t>
            </a:r>
            <a:endParaRPr lang="en-US" sz="4800" dirty="0" smtClean="0">
              <a:solidFill>
                <a:srgbClr val="002060"/>
              </a:solidFill>
              <a:latin typeface="Arial Rounded MT Bold" pitchFamily="34" charset="0"/>
            </a:endParaRPr>
          </a:p>
          <a:p>
            <a:pPr algn="ctr">
              <a:buNone/>
            </a:pPr>
            <a:r>
              <a:rPr lang="fr-FR" sz="4800" dirty="0" smtClean="0">
                <a:solidFill>
                  <a:srgbClr val="002060"/>
                </a:solidFill>
                <a:latin typeface="Arial Rounded MT Bold" pitchFamily="34" charset="0"/>
              </a:rPr>
              <a:t>Qui soit en Dieu se confier</a:t>
            </a:r>
            <a:endParaRPr lang="en-US" sz="4800" dirty="0" smtClean="0">
              <a:solidFill>
                <a:srgbClr val="002060"/>
              </a:solidFill>
              <a:latin typeface="Arial Rounded MT Bold" pitchFamily="34" charset="0"/>
            </a:endParaRPr>
          </a:p>
          <a:p>
            <a:pPr algn="ctr">
              <a:buNone/>
            </a:pPr>
            <a:r>
              <a:rPr lang="fr-FR" sz="4800" dirty="0" smtClean="0">
                <a:solidFill>
                  <a:srgbClr val="002060"/>
                </a:solidFill>
                <a:latin typeface="Arial Rounded MT Bold" pitchFamily="34" charset="0"/>
              </a:rPr>
              <a:t>Du mal brave l’atteinte. (bis)</a:t>
            </a:r>
            <a:endParaRPr lang="en-US" sz="4800" dirty="0" smtClean="0">
              <a:solidFill>
                <a:srgbClr val="002060"/>
              </a:solidFill>
              <a:latin typeface="Arial Rounded MT Bold" pitchFamily="34" charset="0"/>
            </a:endParaRPr>
          </a:p>
          <a:p>
            <a:pPr algn="ctr">
              <a:buNone/>
            </a:pPr>
            <a:r>
              <a:rPr lang="fr-FR" sz="4800" dirty="0" smtClean="0">
                <a:solidFill>
                  <a:srgbClr val="C00000"/>
                </a:solidFill>
                <a:latin typeface="Arial Rounded MT Bold" pitchFamily="34" charset="0"/>
              </a:rPr>
              <a:t>4.</a:t>
            </a:r>
            <a:endParaRPr lang="en-US" sz="4800" dirty="0" smtClean="0">
              <a:solidFill>
                <a:srgbClr val="C00000"/>
              </a:solidFill>
              <a:latin typeface="Arial Rounded MT Bold" pitchFamily="34" charset="0"/>
            </a:endParaRPr>
          </a:p>
          <a:p>
            <a:pPr algn="ctr">
              <a:buNone/>
            </a:pPr>
            <a:r>
              <a:rPr lang="fr-FR" sz="4800" dirty="0" smtClean="0">
                <a:solidFill>
                  <a:srgbClr val="C00000"/>
                </a:solidFill>
                <a:latin typeface="Arial Rounded MT Bold" pitchFamily="34" charset="0"/>
              </a:rPr>
              <a:t>Que n’ont pas souffert les héros</a:t>
            </a:r>
            <a:endParaRPr lang="en-US" sz="4800" dirty="0" smtClean="0">
              <a:solidFill>
                <a:srgbClr val="C00000"/>
              </a:solidFill>
              <a:latin typeface="Arial Rounded MT Bold" pitchFamily="34" charset="0"/>
            </a:endParaRPr>
          </a:p>
          <a:p>
            <a:pPr algn="ctr">
              <a:buNone/>
            </a:pPr>
            <a:r>
              <a:rPr lang="fr-FR" sz="4800" dirty="0" smtClean="0">
                <a:solidFill>
                  <a:srgbClr val="C00000"/>
                </a:solidFill>
                <a:latin typeface="Arial Rounded MT Bold" pitchFamily="34" charset="0"/>
              </a:rPr>
              <a:t>Dot nous suivons la trace !</a:t>
            </a:r>
            <a:endParaRPr lang="en-US" sz="4800" dirty="0" smtClean="0">
              <a:solidFill>
                <a:srgbClr val="C00000"/>
              </a:solidFill>
              <a:latin typeface="Arial Rounded MT Bold" pitchFamily="34" charset="0"/>
            </a:endParaRPr>
          </a:p>
          <a:p>
            <a:pPr algn="ctr">
              <a:buNone/>
            </a:pPr>
            <a:r>
              <a:rPr lang="fr-FR" sz="4800" dirty="0" smtClean="0">
                <a:solidFill>
                  <a:srgbClr val="C00000"/>
                </a:solidFill>
                <a:latin typeface="Arial Rounded MT Bold" pitchFamily="34" charset="0"/>
              </a:rPr>
              <a:t>Que de dangers, que de travaux,</a:t>
            </a:r>
            <a:endParaRPr lang="en-US" sz="4800" dirty="0" smtClean="0">
              <a:solidFill>
                <a:srgbClr val="C00000"/>
              </a:solidFill>
              <a:latin typeface="Arial Rounded MT Bold" pitchFamily="34" charset="0"/>
            </a:endParaRPr>
          </a:p>
          <a:p>
            <a:pPr algn="ctr">
              <a:buNone/>
            </a:pPr>
            <a:r>
              <a:rPr lang="fr-FR" sz="4800" dirty="0" smtClean="0">
                <a:solidFill>
                  <a:srgbClr val="003E1C"/>
                </a:solidFill>
                <a:latin typeface="Arial Rounded MT Bold" pitchFamily="34" charset="0"/>
              </a:rPr>
              <a:t>Mais quelle sainte audace ! (bis)</a:t>
            </a:r>
            <a:endParaRPr lang="en-US" sz="4800" dirty="0" smtClean="0">
              <a:solidFill>
                <a:srgbClr val="003E1C"/>
              </a:solidFill>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4800" dirty="0" smtClean="0">
                <a:solidFill>
                  <a:srgbClr val="C00000"/>
                </a:solidFill>
                <a:latin typeface="Arial Rounded MT Bold" pitchFamily="34" charset="0"/>
              </a:rPr>
              <a:t>5.</a:t>
            </a:r>
            <a:endParaRPr lang="en-US" sz="4800" dirty="0" smtClean="0">
              <a:solidFill>
                <a:srgbClr val="C00000"/>
              </a:solidFill>
              <a:latin typeface="Arial Rounded MT Bold" pitchFamily="34" charset="0"/>
            </a:endParaRPr>
          </a:p>
          <a:p>
            <a:pPr algn="ctr">
              <a:buNone/>
            </a:pPr>
            <a:r>
              <a:rPr lang="fr-FR" sz="4800" dirty="0" smtClean="0">
                <a:solidFill>
                  <a:srgbClr val="002060"/>
                </a:solidFill>
                <a:latin typeface="Arial Rounded MT Bold" pitchFamily="34" charset="0"/>
              </a:rPr>
              <a:t>Quand la foi vit au fond de cœur</a:t>
            </a:r>
            <a:endParaRPr lang="en-US" sz="4800" dirty="0" smtClean="0">
              <a:solidFill>
                <a:srgbClr val="002060"/>
              </a:solidFill>
              <a:latin typeface="Arial Rounded MT Bold" pitchFamily="34" charset="0"/>
            </a:endParaRPr>
          </a:p>
          <a:p>
            <a:pPr algn="ctr">
              <a:buNone/>
            </a:pPr>
            <a:r>
              <a:rPr lang="fr-FR" sz="4800" dirty="0" smtClean="0">
                <a:solidFill>
                  <a:srgbClr val="002060"/>
                </a:solidFill>
                <a:latin typeface="Arial Rounded MT Bold" pitchFamily="34" charset="0"/>
              </a:rPr>
              <a:t>Et nourrit l’espérance,</a:t>
            </a:r>
            <a:endParaRPr lang="en-US" sz="4800" dirty="0" smtClean="0">
              <a:solidFill>
                <a:srgbClr val="002060"/>
              </a:solidFill>
              <a:latin typeface="Arial Rounded MT Bold" pitchFamily="34" charset="0"/>
            </a:endParaRPr>
          </a:p>
          <a:p>
            <a:pPr algn="ctr">
              <a:buNone/>
            </a:pPr>
            <a:r>
              <a:rPr lang="fr-FR" sz="4800" dirty="0" smtClean="0">
                <a:solidFill>
                  <a:srgbClr val="002060"/>
                </a:solidFill>
                <a:latin typeface="Arial Rounded MT Bold" pitchFamily="34" charset="0"/>
              </a:rPr>
              <a:t>On est, par l’amour de Sauveur,</a:t>
            </a:r>
            <a:endParaRPr lang="en-US" sz="4800" dirty="0" smtClean="0">
              <a:solidFill>
                <a:srgbClr val="002060"/>
              </a:solidFill>
              <a:latin typeface="Arial Rounded MT Bold" pitchFamily="34" charset="0"/>
            </a:endParaRPr>
          </a:p>
          <a:p>
            <a:pPr algn="ctr">
              <a:buNone/>
            </a:pPr>
            <a:r>
              <a:rPr lang="fr-FR" sz="4800" dirty="0" smtClean="0">
                <a:solidFill>
                  <a:srgbClr val="003E1C"/>
                </a:solidFill>
                <a:latin typeface="Arial Rounded MT Bold" pitchFamily="34" charset="0"/>
              </a:rPr>
              <a:t>Joyeux dans la souffrance. (bis)</a:t>
            </a:r>
            <a:endParaRPr lang="en-US" sz="4800" dirty="0">
              <a:solidFill>
                <a:srgbClr val="003E1C"/>
              </a:solidFill>
              <a:latin typeface="Arial Rounded MT Bold"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4241</TotalTime>
  <Words>2054</Words>
  <Application>Microsoft Office PowerPoint</Application>
  <PresentationFormat>On-screen Show (4:3)</PresentationFormat>
  <Paragraphs>150</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CHRIST THE ROCK CONGREGATION SUNDAY SEPTEMBER 21ST  2025  Sermon by Pastor Marc E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JULY 4TH  2021  Sermon by Pastor Marc E Simeon</dc:title>
  <dc:creator>MARC EDOUARD SIMEON</dc:creator>
  <cp:lastModifiedBy>MARC EDOUARD SIMEON</cp:lastModifiedBy>
  <cp:revision>8</cp:revision>
  <dcterms:created xsi:type="dcterms:W3CDTF">2021-07-01T15:44:16Z</dcterms:created>
  <dcterms:modified xsi:type="dcterms:W3CDTF">2025-09-20T15:53:25Z</dcterms:modified>
</cp:coreProperties>
</file>