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304" r:id="rId2"/>
    <p:sldId id="1805" r:id="rId3"/>
    <p:sldId id="2099" r:id="rId4"/>
    <p:sldId id="2100" r:id="rId5"/>
    <p:sldId id="2078" r:id="rId6"/>
    <p:sldId id="2101" r:id="rId7"/>
    <p:sldId id="2102" r:id="rId8"/>
    <p:sldId id="2103" r:id="rId9"/>
    <p:sldId id="2104" r:id="rId10"/>
    <p:sldId id="2105" r:id="rId11"/>
    <p:sldId id="2106" r:id="rId12"/>
    <p:sldId id="2107" r:id="rId13"/>
    <p:sldId id="2072" r:id="rId14"/>
    <p:sldId id="2113" r:id="rId15"/>
    <p:sldId id="2114" r:id="rId16"/>
    <p:sldId id="2115" r:id="rId17"/>
    <p:sldId id="2116" r:id="rId18"/>
    <p:sldId id="2073" r:id="rId19"/>
    <p:sldId id="2111" r:id="rId20"/>
    <p:sldId id="2112" r:id="rId21"/>
    <p:sldId id="2074" r:id="rId22"/>
    <p:sldId id="2108" r:id="rId23"/>
    <p:sldId id="2109" r:id="rId24"/>
    <p:sldId id="2110" r:id="rId25"/>
    <p:sldId id="2034" r:id="rId26"/>
    <p:sldId id="2094" r:id="rId27"/>
    <p:sldId id="2095" r:id="rId28"/>
    <p:sldId id="2096" r:id="rId29"/>
    <p:sldId id="2097" r:id="rId30"/>
    <p:sldId id="2098" r:id="rId31"/>
    <p:sldId id="2075" r:id="rId32"/>
    <p:sldId id="2087" r:id="rId33"/>
    <p:sldId id="2093" r:id="rId34"/>
    <p:sldId id="2088" r:id="rId35"/>
    <p:sldId id="2089" r:id="rId36"/>
    <p:sldId id="2090" r:id="rId37"/>
    <p:sldId id="2091" r:id="rId38"/>
    <p:sldId id="2076" r:id="rId39"/>
    <p:sldId id="2079" r:id="rId40"/>
    <p:sldId id="2080" r:id="rId41"/>
    <p:sldId id="2081" r:id="rId42"/>
    <p:sldId id="2082" r:id="rId43"/>
    <p:sldId id="2083" r:id="rId44"/>
    <p:sldId id="2084" r:id="rId45"/>
    <p:sldId id="2085" r:id="rId46"/>
    <p:sldId id="2086"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60000"/>
    <a:srgbClr val="FFCCFF"/>
    <a:srgbClr val="0D069A"/>
    <a:srgbClr val="00FF00"/>
    <a:srgbClr val="CCFF33"/>
    <a:srgbClr val="66FFFF"/>
    <a:srgbClr val="003300"/>
    <a:srgbClr val="FF3300"/>
    <a:srgbClr val="FF99FF"/>
    <a:srgbClr val="99FF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94" autoAdjust="0"/>
    <p:restoredTop sz="94436" autoAdjust="0"/>
  </p:normalViewPr>
  <p:slideViewPr>
    <p:cSldViewPr>
      <p:cViewPr varScale="1">
        <p:scale>
          <a:sx n="70" d="100"/>
          <a:sy n="70" d="100"/>
        </p:scale>
        <p:origin x="-276" y="-138"/>
      </p:cViewPr>
      <p:guideLst>
        <p:guide orient="horz" pos="2160"/>
        <p:guide pos="2880"/>
      </p:guideLst>
    </p:cSldViewPr>
  </p:slideViewPr>
  <p:outlineViewPr>
    <p:cViewPr>
      <p:scale>
        <a:sx n="33" d="100"/>
        <a:sy n="33" d="100"/>
      </p:scale>
      <p:origin x="48" y="2335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AF5C8-1D43-4806-8BD8-4B4CD8D04E99}" type="datetimeFigureOut">
              <a:rPr lang="en-US" smtClean="0"/>
              <a:pPr/>
              <a:t>9/4/2025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8EF3A9-6767-417A-90ED-648F6232AE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9/4/2025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9/4/2025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581207-D212-45AE-B60F-0C7B3FAE7BD5}" type="datetimeFigureOut">
              <a:rPr lang="en-US" smtClean="0"/>
              <a:pPr/>
              <a:t>9/4/2025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581207-D212-45AE-B60F-0C7B3FAE7BD5}" type="datetimeFigureOut">
              <a:rPr lang="en-US" smtClean="0"/>
              <a:pPr/>
              <a:t>9/4/2025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581207-D212-45AE-B60F-0C7B3FAE7BD5}" type="datetimeFigureOut">
              <a:rPr lang="en-US" smtClean="0"/>
              <a:pPr/>
              <a:t>9/4/2025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581207-D212-45AE-B60F-0C7B3FAE7BD5}" type="datetimeFigureOut">
              <a:rPr lang="en-US" smtClean="0"/>
              <a:pPr/>
              <a:t>9/4/2025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81207-D212-45AE-B60F-0C7B3FAE7BD5}" type="datetimeFigureOut">
              <a:rPr lang="en-US" smtClean="0"/>
              <a:pPr/>
              <a:t>9/4/2025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9/4/2025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9/4/2025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9/4/2025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9/4/2025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81207-D212-45AE-B60F-0C7B3FAE7BD5}" type="datetimeFigureOut">
              <a:rPr lang="en-US" smtClean="0"/>
              <a:pPr/>
              <a:t>9/4/2025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25EBE-FFCC-48F0-8F30-8BDEC759F7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99060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chemeClr val="accent5">
              <a:lumMod val="20000"/>
              <a:lumOff val="80000"/>
            </a:schemeClr>
          </a:solidFill>
        </p:spPr>
        <p:txBody>
          <a:bodyPr>
            <a:normAutofit/>
          </a:bodyPr>
          <a:lstStyle/>
          <a:p>
            <a:pPr>
              <a:tabLst>
                <a:tab pos="2344738" algn="l"/>
              </a:tabLst>
            </a:pPr>
            <a:r>
              <a:rPr lang="en-US" sz="3600" b="1" dirty="0" smtClean="0">
                <a:solidFill>
                  <a:srgbClr val="000066"/>
                </a:solidFill>
              </a:rPr>
              <a:t>CHRIST THE ROCK CONGREGATION</a:t>
            </a:r>
            <a:r>
              <a:rPr lang="en-US" sz="3600" b="1" dirty="0" smtClean="0"/>
              <a:t/>
            </a:r>
            <a:br>
              <a:rPr lang="en-US" sz="3600" b="1" dirty="0" smtClean="0"/>
            </a:br>
            <a:r>
              <a:rPr lang="en-US" sz="3600" b="1" dirty="0" smtClean="0">
                <a:solidFill>
                  <a:srgbClr val="660066"/>
                </a:solidFill>
              </a:rPr>
              <a:t>SUNDAY </a:t>
            </a:r>
            <a:r>
              <a:rPr lang="en-US" sz="3600" b="1" dirty="0" smtClean="0">
                <a:solidFill>
                  <a:srgbClr val="660066"/>
                </a:solidFill>
              </a:rPr>
              <a:t>SEPTEMBER 7</a:t>
            </a:r>
            <a:r>
              <a:rPr lang="en-US" sz="3600" b="1" baseline="30000" dirty="0" smtClean="0">
                <a:solidFill>
                  <a:srgbClr val="660066"/>
                </a:solidFill>
              </a:rPr>
              <a:t>TH</a:t>
            </a:r>
            <a:r>
              <a:rPr lang="en-US" sz="3600" b="1" dirty="0" smtClean="0">
                <a:solidFill>
                  <a:srgbClr val="660066"/>
                </a:solidFill>
              </a:rPr>
              <a:t> </a:t>
            </a:r>
            <a:r>
              <a:rPr lang="en-US" sz="3600" b="1" dirty="0" smtClean="0">
                <a:solidFill>
                  <a:srgbClr val="660066"/>
                </a:solidFill>
              </a:rPr>
              <a:t> </a:t>
            </a:r>
            <a:r>
              <a:rPr lang="en-US" sz="3600" b="1" dirty="0" smtClean="0">
                <a:solidFill>
                  <a:srgbClr val="660066"/>
                </a:solidFill>
              </a:rPr>
              <a:t>2025</a:t>
            </a:r>
            <a:r>
              <a:rPr lang="fr-FR" sz="3600" b="1" dirty="0" smtClean="0"/>
              <a:t> </a:t>
            </a:r>
            <a:br>
              <a:rPr lang="fr-FR" sz="3600" b="1" dirty="0" smtClean="0"/>
            </a:br>
            <a:r>
              <a:rPr lang="fr-FR" sz="3600" b="1" dirty="0" smtClean="0">
                <a:solidFill>
                  <a:srgbClr val="460000"/>
                </a:solidFill>
              </a:rPr>
              <a:t>SERMON</a:t>
            </a:r>
            <a:r>
              <a:rPr lang="en-US" sz="3600" b="1" dirty="0" smtClean="0">
                <a:solidFill>
                  <a:srgbClr val="460000"/>
                </a:solidFill>
              </a:rPr>
              <a:t> BY PASTOR </a:t>
            </a:r>
            <a:r>
              <a:rPr lang="fr-FR" sz="3600" b="1" dirty="0" smtClean="0">
                <a:solidFill>
                  <a:srgbClr val="460000"/>
                </a:solidFill>
              </a:rPr>
              <a:t>MARC SIMEON</a:t>
            </a:r>
            <a:endParaRPr lang="en-US" sz="3600" b="1" dirty="0">
              <a:solidFill>
                <a:srgbClr val="460000"/>
              </a:solidFill>
            </a:endParaRPr>
          </a:p>
        </p:txBody>
      </p:sp>
      <p:pic>
        <p:nvPicPr>
          <p:cNvPr id="6" name="Picture 5" descr="Praise Worship Images – Browse 45,655 Stock Photos, Vectors, and Video |  Adobe Stock"/>
          <p:cNvPicPr/>
          <p:nvPr/>
        </p:nvPicPr>
        <p:blipFill>
          <a:blip r:embed="rId4"/>
          <a:srcRect/>
          <a:stretch>
            <a:fillRect/>
          </a:stretch>
        </p:blipFill>
        <p:spPr bwMode="auto">
          <a:xfrm>
            <a:off x="0" y="3505200"/>
            <a:ext cx="9144000" cy="3581400"/>
          </a:xfrm>
          <a:prstGeom prst="rect">
            <a:avLst/>
          </a:prstGeom>
          <a:noFill/>
          <a:ln w="9525">
            <a:noFill/>
            <a:miter lim="800000"/>
            <a:headEnd/>
            <a:tailEnd/>
          </a:ln>
        </p:spPr>
      </p:pic>
      <p:sp>
        <p:nvSpPr>
          <p:cNvPr id="3" name="Subtitle 2"/>
          <p:cNvSpPr>
            <a:spLocks noGrp="1"/>
          </p:cNvSpPr>
          <p:nvPr>
            <p:ph type="subTitle" idx="1"/>
          </p:nvPr>
        </p:nvSpPr>
        <p:spPr>
          <a:xfrm>
            <a:off x="0" y="3581400"/>
            <a:ext cx="9144000" cy="25146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2">
            <a:schemeClr val="dk1">
              <a:shade val="50000"/>
            </a:schemeClr>
          </a:lnRef>
          <a:fillRef idx="1">
            <a:schemeClr val="dk1"/>
          </a:fillRef>
          <a:effectRef idx="0">
            <a:schemeClr val="dk1"/>
          </a:effectRef>
          <a:fontRef idx="minor">
            <a:schemeClr val="lt1"/>
          </a:fontRef>
        </p:style>
        <p:txBody>
          <a:bodyPr>
            <a:noAutofit/>
          </a:bodyPr>
          <a:lstStyle/>
          <a:p>
            <a:r>
              <a:rPr lang="fr-FR" sz="4800" b="1" dirty="0" smtClean="0">
                <a:solidFill>
                  <a:srgbClr val="003300"/>
                </a:solidFill>
              </a:rPr>
              <a:t>LA COMPARAISON ENTRE L’ENLÈVEMENT DE L’EGLISE ET LE DÉLUGE DE NOÉ</a:t>
            </a:r>
            <a:endParaRPr lang="en-US" sz="4800" dirty="0">
              <a:solidFill>
                <a:srgbClr val="0033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fr-FR" sz="4400" dirty="0" smtClean="0">
                <a:solidFill>
                  <a:srgbClr val="FF0000"/>
                </a:solidFill>
                <a:latin typeface="Arial Rounded MT Bold" pitchFamily="34" charset="0"/>
              </a:rPr>
              <a:t>Matthieu 24:36-42</a:t>
            </a:r>
            <a:endParaRPr lang="en-US" sz="4400" dirty="0" smtClean="0">
              <a:solidFill>
                <a:srgbClr val="FF0000"/>
              </a:solidFill>
              <a:latin typeface="Arial Rounded MT Bold" pitchFamily="34" charset="0"/>
            </a:endParaRPr>
          </a:p>
          <a:p>
            <a:pPr algn="just"/>
            <a:r>
              <a:rPr lang="fr-FR" sz="4400" dirty="0" smtClean="0">
                <a:solidFill>
                  <a:srgbClr val="0D069A"/>
                </a:solidFill>
                <a:latin typeface="Arial Rounded MT Bold" pitchFamily="34" charset="0"/>
              </a:rPr>
              <a:t>36 Pour ce qui est du jour et de l'heure, personne ne le sait, ni les anges des cieux, ni le Fils, mais le Père seul.</a:t>
            </a:r>
            <a:endParaRPr lang="en-US" sz="4400" dirty="0" smtClean="0">
              <a:solidFill>
                <a:srgbClr val="0D069A"/>
              </a:solidFill>
              <a:latin typeface="Arial Rounded MT Bold" pitchFamily="34" charset="0"/>
            </a:endParaRPr>
          </a:p>
          <a:p>
            <a:pPr algn="just"/>
            <a:r>
              <a:rPr lang="fr-FR" sz="4400" dirty="0" smtClean="0">
                <a:solidFill>
                  <a:srgbClr val="FF0000"/>
                </a:solidFill>
                <a:latin typeface="Arial Rounded MT Bold" pitchFamily="34" charset="0"/>
              </a:rPr>
              <a:t>37 Ce qui arriva du temps de Noé arrivera de même à l'avènement du Fils de l'homme</a:t>
            </a:r>
            <a:r>
              <a:rPr lang="fr-FR" sz="4400" dirty="0" smtClean="0">
                <a:solidFill>
                  <a:srgbClr val="FF0000"/>
                </a:solidFill>
                <a:latin typeface="Arial Rounded MT Bold" pitchFamily="34" charset="0"/>
              </a:rPr>
              <a:t>.</a:t>
            </a:r>
            <a:endParaRPr lang="en-US" sz="4400" dirty="0" smtClean="0">
              <a:solidFill>
                <a:srgbClr val="FF0000"/>
              </a:solidFill>
              <a:latin typeface="Arial Rounded MT Bold"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a:bodyPr>
          <a:lstStyle/>
          <a:p>
            <a:pPr algn="just"/>
            <a:r>
              <a:rPr lang="fr-FR" sz="4400" dirty="0" smtClean="0">
                <a:solidFill>
                  <a:srgbClr val="0D069A"/>
                </a:solidFill>
                <a:latin typeface="Arial Rounded MT Bold" pitchFamily="34" charset="0"/>
              </a:rPr>
              <a:t>38 </a:t>
            </a:r>
            <a:r>
              <a:rPr lang="fr-FR" sz="4400" dirty="0" smtClean="0">
                <a:solidFill>
                  <a:srgbClr val="0D069A"/>
                </a:solidFill>
                <a:latin typeface="Arial Rounded MT Bold" pitchFamily="34" charset="0"/>
              </a:rPr>
              <a:t>Car, dans les jours qui précédèrent le déluge, les hommes mangeaient et buvaient, se mariaient et mariaient leurs enfants, jusqu'au jour où Noé entra dans l'arche;</a:t>
            </a:r>
            <a:endParaRPr lang="en-US" sz="4400" dirty="0" smtClean="0">
              <a:solidFill>
                <a:srgbClr val="0D069A"/>
              </a:solidFill>
              <a:latin typeface="Arial Rounded MT Bold" pitchFamily="34" charset="0"/>
            </a:endParaRPr>
          </a:p>
          <a:p>
            <a:pPr algn="just"/>
            <a:r>
              <a:rPr lang="fr-FR" sz="4400" dirty="0" smtClean="0">
                <a:solidFill>
                  <a:srgbClr val="FF0000"/>
                </a:solidFill>
                <a:latin typeface="Arial Rounded MT Bold" pitchFamily="34" charset="0"/>
              </a:rPr>
              <a:t>39 et ils ne se doutèrent de rien, jusqu'à ce que le déluge vînt et les emportât tous: il en sera de même à l'avènement du Fils de l'homme</a:t>
            </a:r>
            <a:r>
              <a:rPr lang="fr-FR" sz="4400" dirty="0" smtClean="0">
                <a:solidFill>
                  <a:srgbClr val="FF0000"/>
                </a:solidFill>
                <a:latin typeface="Arial Rounded MT Bold" pitchFamily="34" charset="0"/>
              </a:rPr>
              <a:t>.</a:t>
            </a:r>
            <a:endParaRPr lang="en-US" sz="4400" dirty="0" smtClean="0">
              <a:solidFill>
                <a:srgbClr val="FF0000"/>
              </a:solidFill>
              <a:latin typeface="Arial Rounded MT Bold"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fr-FR" sz="4400" dirty="0" smtClean="0">
                <a:solidFill>
                  <a:srgbClr val="0D069A"/>
                </a:solidFill>
                <a:latin typeface="Arial Rounded MT Bold" pitchFamily="34" charset="0"/>
              </a:rPr>
              <a:t>40 </a:t>
            </a:r>
            <a:r>
              <a:rPr lang="fr-FR" sz="4400" dirty="0" smtClean="0">
                <a:solidFill>
                  <a:srgbClr val="0D069A"/>
                </a:solidFill>
                <a:latin typeface="Arial Rounded MT Bold" pitchFamily="34" charset="0"/>
              </a:rPr>
              <a:t>Alors, de deux hommes qui seront dans un champ, l'un sera pris et l'autre laissé;</a:t>
            </a:r>
            <a:endParaRPr lang="en-US" sz="4400" dirty="0" smtClean="0">
              <a:solidFill>
                <a:srgbClr val="0D069A"/>
              </a:solidFill>
              <a:latin typeface="Arial Rounded MT Bold" pitchFamily="34" charset="0"/>
            </a:endParaRPr>
          </a:p>
          <a:p>
            <a:pPr algn="just"/>
            <a:r>
              <a:rPr lang="fr-FR" sz="4400" dirty="0" smtClean="0">
                <a:solidFill>
                  <a:srgbClr val="FF0000"/>
                </a:solidFill>
                <a:latin typeface="Arial Rounded MT Bold" pitchFamily="34" charset="0"/>
              </a:rPr>
              <a:t>41 de deux femmes qui moudront à la meule, l'une sera prise et l'autre laissée.</a:t>
            </a:r>
            <a:endParaRPr lang="en-US" sz="4400" dirty="0" smtClean="0">
              <a:solidFill>
                <a:srgbClr val="FF0000"/>
              </a:solidFill>
              <a:latin typeface="Arial Rounded MT Bold" pitchFamily="34" charset="0"/>
            </a:endParaRPr>
          </a:p>
          <a:p>
            <a:pPr algn="just"/>
            <a:r>
              <a:rPr lang="fr-FR" sz="4400" dirty="0" smtClean="0">
                <a:solidFill>
                  <a:srgbClr val="0D069A"/>
                </a:solidFill>
                <a:latin typeface="Arial Rounded MT Bold" pitchFamily="34" charset="0"/>
              </a:rPr>
              <a:t> 42 Veillez donc, puisque vous ne savez pas quel jour votre Seigneur viendra.</a:t>
            </a:r>
            <a:endParaRPr lang="en-US" sz="4400" dirty="0">
              <a:solidFill>
                <a:srgbClr val="0D069A"/>
              </a:solidFill>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lnSpcReduction="10000"/>
          </a:bodyPr>
          <a:lstStyle/>
          <a:p>
            <a:pPr algn="ctr"/>
            <a:r>
              <a:rPr lang="fr-FR" sz="4400" b="1" dirty="0" smtClean="0">
                <a:solidFill>
                  <a:srgbClr val="7030A0"/>
                </a:solidFill>
                <a:latin typeface="Arial Rounded MT Bold" pitchFamily="34" charset="0"/>
              </a:rPr>
              <a:t>INTRODUCTION</a:t>
            </a:r>
            <a:endParaRPr lang="en-US" sz="4400" dirty="0" smtClean="0">
              <a:solidFill>
                <a:srgbClr val="7030A0"/>
              </a:solidFill>
              <a:latin typeface="Arial Rounded MT Bold" pitchFamily="34" charset="0"/>
            </a:endParaRPr>
          </a:p>
          <a:p>
            <a:pPr lvl="0" algn="just"/>
            <a:r>
              <a:rPr lang="en-US" sz="4400" dirty="0" smtClean="0">
                <a:latin typeface="Arial Rounded MT Bold" pitchFamily="34" charset="0"/>
              </a:rPr>
              <a:t>No one can deny that we are living in the last days before the return of Christ.</a:t>
            </a:r>
          </a:p>
          <a:p>
            <a:pPr lvl="0" algn="just"/>
            <a:r>
              <a:rPr lang="en-US" sz="4400" dirty="0" smtClean="0">
                <a:solidFill>
                  <a:srgbClr val="7030A0"/>
                </a:solidFill>
                <a:latin typeface="Arial Rounded MT Bold" pitchFamily="34" charset="0"/>
              </a:rPr>
              <a:t>Based on the indications, Christians should be surprised that Christ has not yet returned for the church instead of thinking that the rapture is still far away</a:t>
            </a:r>
            <a:r>
              <a:rPr lang="en-US" sz="4400" dirty="0" smtClean="0">
                <a:solidFill>
                  <a:srgbClr val="7030A0"/>
                </a:solidFill>
                <a:latin typeface="Arial Rounded MT Bold" pitchFamily="34" charset="0"/>
              </a:rPr>
              <a:t>.</a:t>
            </a:r>
            <a:endParaRPr lang="en-US" sz="4400" dirty="0" smtClean="0">
              <a:solidFill>
                <a:srgbClr val="7030A0"/>
              </a:solidFill>
              <a:latin typeface="Arial Rounded MT Bold"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lnSpcReduction="10000"/>
          </a:bodyPr>
          <a:lstStyle/>
          <a:p>
            <a:pPr lvl="0" algn="just"/>
            <a:r>
              <a:rPr lang="en-US" sz="4400" dirty="0" smtClean="0">
                <a:latin typeface="Arial Rounded MT Bold" pitchFamily="34" charset="0"/>
              </a:rPr>
              <a:t>Many </a:t>
            </a:r>
            <a:r>
              <a:rPr lang="en-US" sz="4400" dirty="0" smtClean="0">
                <a:latin typeface="Arial Rounded MT Bold" pitchFamily="34" charset="0"/>
              </a:rPr>
              <a:t>who are anointed with the gift of prophecy have been receiving stronger and stronger signals of the imminence of the return of Christ.</a:t>
            </a:r>
          </a:p>
          <a:p>
            <a:pPr lvl="0" algn="just"/>
            <a:r>
              <a:rPr lang="en-US" sz="4400" dirty="0" smtClean="0">
                <a:solidFill>
                  <a:srgbClr val="7030A0"/>
                </a:solidFill>
                <a:latin typeface="Arial Rounded MT Bold" pitchFamily="34" charset="0"/>
              </a:rPr>
              <a:t>Some sense that we are at the eve of a global crisis that surpasses even pandemic covid-19.</a:t>
            </a:r>
          </a:p>
          <a:p>
            <a:pPr lvl="0" algn="just"/>
            <a:r>
              <a:rPr lang="en-US" sz="4400" dirty="0" smtClean="0">
                <a:latin typeface="Arial Rounded MT Bold" pitchFamily="34" charset="0"/>
              </a:rPr>
              <a:t>Many people in the social media platforms are setting specific dates for the return of Christ</a:t>
            </a:r>
            <a:r>
              <a:rPr lang="en-US"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lvl="0" algn="just"/>
            <a:r>
              <a:rPr lang="en-US" sz="4400" dirty="0" smtClean="0">
                <a:latin typeface="Arial Rounded MT Bold" pitchFamily="34" charset="0"/>
              </a:rPr>
              <a:t>Some </a:t>
            </a:r>
            <a:r>
              <a:rPr lang="en-US" sz="4400" dirty="0" smtClean="0">
                <a:latin typeface="Arial Rounded MT Bold" pitchFamily="34" charset="0"/>
              </a:rPr>
              <a:t>are going weary in waiting for the Lord; this movement has gotten a lot of momentum.</a:t>
            </a:r>
          </a:p>
          <a:p>
            <a:pPr lvl="0" algn="just"/>
            <a:r>
              <a:rPr lang="en-US" sz="4400" dirty="0" smtClean="0">
                <a:solidFill>
                  <a:srgbClr val="7030A0"/>
                </a:solidFill>
                <a:latin typeface="Arial Rounded MT Bold" pitchFamily="34" charset="0"/>
              </a:rPr>
              <a:t>All I can say is that something big is on the horizon, but no one has the right or the mandate to set dates</a:t>
            </a:r>
            <a:r>
              <a:rPr lang="en-US" sz="4400" dirty="0" smtClean="0">
                <a:solidFill>
                  <a:srgbClr val="7030A0"/>
                </a:solidFill>
                <a:latin typeface="Arial Rounded MT Bold" pitchFamily="34" charset="0"/>
              </a:rPr>
              <a:t>.</a:t>
            </a:r>
            <a:endParaRPr lang="en-US" sz="4400" dirty="0" smtClean="0">
              <a:solidFill>
                <a:srgbClr val="7030A0"/>
              </a:solidFill>
              <a:latin typeface="Arial Rounded MT Bold"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lnSpcReduction="20000"/>
          </a:bodyPr>
          <a:lstStyle/>
          <a:p>
            <a:pPr lvl="0" algn="just"/>
            <a:r>
              <a:rPr lang="en-US" sz="4400" dirty="0" smtClean="0">
                <a:latin typeface="Arial Rounded MT Bold" pitchFamily="34" charset="0"/>
              </a:rPr>
              <a:t>This </a:t>
            </a:r>
            <a:r>
              <a:rPr lang="en-US" sz="4400" dirty="0" smtClean="0">
                <a:latin typeface="Arial Rounded MT Bold" pitchFamily="34" charset="0"/>
              </a:rPr>
              <a:t>year alone, there are so many prophetic events in the Jewish calendar that coincide in the bracket of September 20</a:t>
            </a:r>
            <a:r>
              <a:rPr lang="en-US" sz="4400" baseline="30000" dirty="0" smtClean="0">
                <a:latin typeface="Arial Rounded MT Bold" pitchFamily="34" charset="0"/>
              </a:rPr>
              <a:t>th</a:t>
            </a:r>
            <a:r>
              <a:rPr lang="en-US" sz="4400" dirty="0" smtClean="0">
                <a:latin typeface="Arial Rounded MT Bold" pitchFamily="34" charset="0"/>
              </a:rPr>
              <a:t> to the 23</a:t>
            </a:r>
            <a:r>
              <a:rPr lang="en-US" sz="4400" baseline="30000" dirty="0" smtClean="0">
                <a:latin typeface="Arial Rounded MT Bold" pitchFamily="34" charset="0"/>
              </a:rPr>
              <a:t>rd</a:t>
            </a:r>
            <a:r>
              <a:rPr lang="en-US" sz="4400" dirty="0" smtClean="0">
                <a:latin typeface="Arial Rounded MT Bold" pitchFamily="34" charset="0"/>
              </a:rPr>
              <a:t>, that many bible interpreters sense that it is an indication of the rapture of the church.</a:t>
            </a:r>
          </a:p>
          <a:p>
            <a:pPr lvl="0" algn="just"/>
            <a:r>
              <a:rPr lang="en-US" sz="4400" dirty="0" smtClean="0">
                <a:solidFill>
                  <a:srgbClr val="7030A0"/>
                </a:solidFill>
                <a:latin typeface="Arial Rounded MT Bold" pitchFamily="34" charset="0"/>
              </a:rPr>
              <a:t>Jesus warned us not to set dates, yet, every few years, we find people passing out dates for Christ’s return</a:t>
            </a:r>
            <a:r>
              <a:rPr lang="en-US" sz="4400" dirty="0" smtClean="0">
                <a:solidFill>
                  <a:srgbClr val="7030A0"/>
                </a:solidFill>
                <a:latin typeface="Arial Rounded MT Bold" pitchFamily="34" charset="0"/>
              </a:rPr>
              <a:t>.</a:t>
            </a:r>
            <a:endParaRPr lang="en-US" sz="4400" dirty="0" smtClean="0">
              <a:solidFill>
                <a:srgbClr val="7030A0"/>
              </a:solidFill>
              <a:latin typeface="Arial Rounded MT Bold"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lnSpcReduction="10000"/>
          </a:bodyPr>
          <a:lstStyle/>
          <a:p>
            <a:pPr lvl="0" algn="just"/>
            <a:r>
              <a:rPr lang="en-US" sz="4400" dirty="0" smtClean="0">
                <a:latin typeface="Arial Rounded MT Bold" pitchFamily="34" charset="0"/>
              </a:rPr>
              <a:t>So </a:t>
            </a:r>
            <a:r>
              <a:rPr lang="en-US" sz="4400" dirty="0" smtClean="0">
                <a:latin typeface="Arial Rounded MT Bold" pitchFamily="34" charset="0"/>
              </a:rPr>
              <a:t>far all the previous dates were wrong but some religious sects came to existence erroneously as a result.</a:t>
            </a:r>
          </a:p>
          <a:p>
            <a:pPr lvl="0" algn="just"/>
            <a:r>
              <a:rPr lang="fr-FR" sz="4400" dirty="0" smtClean="0">
                <a:solidFill>
                  <a:srgbClr val="7030A0"/>
                </a:solidFill>
                <a:latin typeface="Arial Rounded MT Bold" pitchFamily="34" charset="0"/>
              </a:rPr>
              <a:t>Mt </a:t>
            </a:r>
            <a:r>
              <a:rPr lang="fr-FR" sz="4400" dirty="0" smtClean="0">
                <a:solidFill>
                  <a:srgbClr val="7030A0"/>
                </a:solidFill>
                <a:latin typeface="Arial Rounded MT Bold" pitchFamily="34" charset="0"/>
              </a:rPr>
              <a:t>24:36-39 </a:t>
            </a:r>
            <a:r>
              <a:rPr lang="fr-FR" sz="4400" dirty="0" smtClean="0">
                <a:solidFill>
                  <a:srgbClr val="7030A0"/>
                </a:solidFill>
                <a:latin typeface="Arial Rounded MT Bold" pitchFamily="34" charset="0"/>
              </a:rPr>
              <a:t>Pour ce qui est du jour et de l'heure, personne ne le sait, ni les anges des cieux, ni le Fils, mais le Père seul.</a:t>
            </a:r>
            <a:endParaRPr lang="en-US" sz="4400" dirty="0" smtClean="0">
              <a:solidFill>
                <a:srgbClr val="7030A0"/>
              </a:solidFill>
              <a:latin typeface="Arial Rounded MT Bold" pitchFamily="34" charset="0"/>
            </a:endParaRPr>
          </a:p>
          <a:p>
            <a:pPr lvl="0" algn="just"/>
            <a:r>
              <a:rPr lang="fr-FR" sz="4400" dirty="0" smtClean="0">
                <a:latin typeface="Arial Rounded MT Bold" pitchFamily="34" charset="0"/>
              </a:rPr>
              <a:t>37 </a:t>
            </a:r>
            <a:r>
              <a:rPr lang="fr-FR" sz="4400" dirty="0" smtClean="0">
                <a:latin typeface="Arial Rounded MT Bold" pitchFamily="34" charset="0"/>
              </a:rPr>
              <a:t>Ce qui arriva du temps de Noé arrivera de même à l'avènement du Fils de l'homme</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a:bodyPr>
          <a:lstStyle/>
          <a:p>
            <a:pPr lvl="0" algn="just"/>
            <a:r>
              <a:rPr lang="fr-FR" sz="4400" dirty="0" smtClean="0">
                <a:solidFill>
                  <a:srgbClr val="7030A0"/>
                </a:solidFill>
                <a:latin typeface="Arial Rounded MT Bold" pitchFamily="34" charset="0"/>
              </a:rPr>
              <a:t>Mat 24:38 </a:t>
            </a:r>
            <a:r>
              <a:rPr lang="fr-FR" sz="4400" dirty="0" smtClean="0">
                <a:latin typeface="Arial Rounded MT Bold" pitchFamily="34" charset="0"/>
              </a:rPr>
              <a:t>Car, dans les jours qui précédèrent le déluge, les hommes mangeaient et buvaient, se mariaient et mariaient leurs enfants, jusqu'au jour où Noé entra dans l'arche;</a:t>
            </a:r>
            <a:endParaRPr lang="en-US" sz="4400" dirty="0" smtClean="0">
              <a:latin typeface="Arial Rounded MT Bold" pitchFamily="34" charset="0"/>
            </a:endParaRPr>
          </a:p>
          <a:p>
            <a:pPr lvl="0" algn="just"/>
            <a:r>
              <a:rPr lang="fr-FR" sz="4400" dirty="0" smtClean="0">
                <a:solidFill>
                  <a:srgbClr val="7030A0"/>
                </a:solidFill>
                <a:latin typeface="Arial Rounded MT Bold" pitchFamily="34" charset="0"/>
              </a:rPr>
              <a:t>39 et ils ne se doutèrent de rien, jusqu'à ce que le déluge vînt et les emportât tous: il en sera de même à l'avènement du Fils de l'homme</a:t>
            </a:r>
            <a:r>
              <a:rPr lang="fr-FR" sz="4400" dirty="0" smtClean="0">
                <a:solidFill>
                  <a:srgbClr val="7030A0"/>
                </a:solidFill>
                <a:latin typeface="Arial Rounded MT Bold" pitchFamily="34" charset="0"/>
              </a:rPr>
              <a:t>.</a:t>
            </a:r>
            <a:endParaRPr lang="en-US" sz="4400" dirty="0" smtClean="0">
              <a:solidFill>
                <a:srgbClr val="7030A0"/>
              </a:solidFill>
              <a:latin typeface="Arial Rounded MT Bold"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lvl="0" algn="just"/>
            <a:r>
              <a:rPr lang="en-US" sz="4800" dirty="0" smtClean="0">
                <a:latin typeface="Arial Rounded MT Bold" pitchFamily="34" charset="0"/>
              </a:rPr>
              <a:t>Mt 24:36-39 </a:t>
            </a:r>
            <a:r>
              <a:rPr lang="en-US" sz="4800" dirty="0" smtClean="0">
                <a:latin typeface="Arial Rounded MT Bold" pitchFamily="34" charset="0"/>
              </a:rPr>
              <a:t>"But of that day and hour no one knows, not even the angels of heaven, but My Father only.</a:t>
            </a:r>
          </a:p>
          <a:p>
            <a:pPr lvl="0" algn="just"/>
            <a:r>
              <a:rPr lang="en-US" sz="4800" dirty="0" smtClean="0">
                <a:solidFill>
                  <a:srgbClr val="7030A0"/>
                </a:solidFill>
                <a:latin typeface="Arial Rounded MT Bold" pitchFamily="34" charset="0"/>
              </a:rPr>
              <a:t>37 "But as the days of Noah were, so also will the coming of the Son of Man be</a:t>
            </a:r>
            <a:r>
              <a:rPr lang="en-US" sz="4800" dirty="0" smtClean="0">
                <a:solidFill>
                  <a:srgbClr val="7030A0"/>
                </a:solidFill>
                <a:latin typeface="Arial Rounded MT Bold" pitchFamily="34" charset="0"/>
              </a:rPr>
              <a:t>.</a:t>
            </a:r>
            <a:endParaRPr lang="en-US" sz="4800" dirty="0" smtClean="0">
              <a:solidFill>
                <a:srgbClr val="7030A0"/>
              </a:solidFill>
              <a:latin typeface="Arial Rounded MT Bold"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lvl="0" algn="just"/>
            <a:r>
              <a:rPr lang="en-US" sz="4400" dirty="0" smtClean="0">
                <a:latin typeface="Arial Rounded MT Bold" pitchFamily="34" charset="0"/>
              </a:rPr>
              <a:t>38 </a:t>
            </a:r>
            <a:r>
              <a:rPr lang="en-US" sz="4400" dirty="0" smtClean="0">
                <a:latin typeface="Arial Rounded MT Bold" pitchFamily="34" charset="0"/>
              </a:rPr>
              <a:t>"For as in the days before the flood, they were eating and drinking, marrying and giving in marriage, until the day that Noah entered the ark,</a:t>
            </a:r>
          </a:p>
          <a:p>
            <a:pPr lvl="0" algn="just"/>
            <a:r>
              <a:rPr lang="en-US" sz="4400" dirty="0" smtClean="0">
                <a:solidFill>
                  <a:srgbClr val="7030A0"/>
                </a:solidFill>
                <a:latin typeface="Arial Rounded MT Bold" pitchFamily="34" charset="0"/>
              </a:rPr>
              <a:t>39 "and did not know until the flood came and took them all away, so also will the coming of the Son of Man be.</a:t>
            </a:r>
            <a:endParaRPr lang="en-US" sz="4400" dirty="0">
              <a:solidFill>
                <a:srgbClr val="7030A0"/>
              </a:solidFill>
              <a:latin typeface="Arial Rounded MT Bold"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CCFF"/>
          </a:solidFill>
        </p:spPr>
        <p:style>
          <a:lnRef idx="1">
            <a:schemeClr val="accent3"/>
          </a:lnRef>
          <a:fillRef idx="2">
            <a:schemeClr val="accent3"/>
          </a:fillRef>
          <a:effectRef idx="1">
            <a:schemeClr val="accent3"/>
          </a:effectRef>
          <a:fontRef idx="minor">
            <a:schemeClr val="dk1"/>
          </a:fontRef>
        </p:style>
        <p:txBody>
          <a:bodyPr>
            <a:normAutofit fontScale="92500" lnSpcReduction="10000"/>
          </a:bodyPr>
          <a:lstStyle/>
          <a:p>
            <a:pPr algn="just"/>
            <a:r>
              <a:rPr lang="fr-FR" sz="4400" b="1" dirty="0" smtClean="0">
                <a:solidFill>
                  <a:srgbClr val="460000"/>
                </a:solidFill>
                <a:latin typeface="Arial Rounded MT Bold" pitchFamily="34" charset="0"/>
              </a:rPr>
              <a:t>SURVOL SUR LE DÉLUGE DE NOÉ </a:t>
            </a:r>
            <a:endParaRPr lang="en-US" sz="4400" dirty="0" smtClean="0">
              <a:solidFill>
                <a:srgbClr val="460000"/>
              </a:solidFill>
              <a:latin typeface="Arial Rounded MT Bold" pitchFamily="34" charset="0"/>
            </a:endParaRPr>
          </a:p>
          <a:p>
            <a:pPr algn="just"/>
            <a:r>
              <a:rPr lang="fr-FR" sz="4400" dirty="0" smtClean="0">
                <a:latin typeface="Arial Rounded MT Bold" pitchFamily="34" charset="0"/>
              </a:rPr>
              <a:t>Ge </a:t>
            </a:r>
            <a:r>
              <a:rPr lang="fr-FR" sz="4400" dirty="0" smtClean="0">
                <a:latin typeface="Arial Rounded MT Bold" pitchFamily="34" charset="0"/>
              </a:rPr>
              <a:t>6:1-8 </a:t>
            </a:r>
            <a:r>
              <a:rPr lang="fr-FR" sz="4400" dirty="0" smtClean="0">
                <a:latin typeface="Arial Rounded MT Bold" pitchFamily="34" charset="0"/>
              </a:rPr>
              <a:t>¶ Lorsque les hommes eurent commencé à se multiplier sur la face de la terre, et que des filles leur furent nées,</a:t>
            </a:r>
            <a:endParaRPr lang="en-US" sz="4400" dirty="0" smtClean="0">
              <a:latin typeface="Arial Rounded MT Bold" pitchFamily="34" charset="0"/>
            </a:endParaRPr>
          </a:p>
          <a:p>
            <a:pPr algn="just"/>
            <a:r>
              <a:rPr lang="fr-FR" sz="4400" dirty="0" smtClean="0">
                <a:solidFill>
                  <a:srgbClr val="460000"/>
                </a:solidFill>
                <a:latin typeface="Arial Rounded MT Bold" pitchFamily="34" charset="0"/>
              </a:rPr>
              <a:t>2 les fils de Dieu virent que les filles des hommes étaient belles, et ils en prirent pour femmes parmi toutes celles qu'ils choisirent</a:t>
            </a:r>
            <a:r>
              <a:rPr lang="fr-FR" sz="4400" dirty="0" smtClean="0">
                <a:solidFill>
                  <a:srgbClr val="460000"/>
                </a:solidFill>
                <a:latin typeface="Arial Rounded MT Bold" pitchFamily="34" charset="0"/>
              </a:rPr>
              <a:t>.</a:t>
            </a:r>
            <a:endParaRPr lang="en-US" sz="4400" dirty="0" smtClean="0">
              <a:solidFill>
                <a:srgbClr val="460000"/>
              </a:solidFill>
              <a:latin typeface="Arial Rounded MT Bold"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CCFF"/>
          </a:solidFill>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pPr algn="just"/>
            <a:r>
              <a:rPr lang="fr-FR" sz="4400" dirty="0" smtClean="0">
                <a:latin typeface="Arial Rounded MT Bold" pitchFamily="34" charset="0"/>
              </a:rPr>
              <a:t>3 </a:t>
            </a:r>
            <a:r>
              <a:rPr lang="fr-FR" sz="4400" dirty="0" smtClean="0">
                <a:latin typeface="Arial Rounded MT Bold" pitchFamily="34" charset="0"/>
              </a:rPr>
              <a:t>¶ Alors l'Éternel dit: Mon esprit ne restera pas à toujours dans l'homme, car l'homme n'est que chair, et ses jours seront de cent vingt ans.</a:t>
            </a:r>
            <a:endParaRPr lang="en-US" sz="4400" dirty="0" smtClean="0">
              <a:latin typeface="Arial Rounded MT Bold" pitchFamily="34" charset="0"/>
            </a:endParaRPr>
          </a:p>
          <a:p>
            <a:pPr algn="just"/>
            <a:r>
              <a:rPr lang="fr-FR" sz="4400" dirty="0" smtClean="0">
                <a:solidFill>
                  <a:srgbClr val="460000"/>
                </a:solidFill>
                <a:latin typeface="Arial Rounded MT Bold" pitchFamily="34" charset="0"/>
              </a:rPr>
              <a:t>4 ¶ Les géants étaient sur la terre en ces temps-là, après que les fils de Dieu furent venus vers les filles des hommes, et qu'elles leur eurent donné des enfants: ce sont ces héros qui furent fameux dans l'antiquité</a:t>
            </a:r>
            <a:r>
              <a:rPr lang="fr-FR" sz="4400" dirty="0" smtClean="0">
                <a:solidFill>
                  <a:srgbClr val="460000"/>
                </a:solidFill>
                <a:latin typeface="Arial Rounded MT Bold" pitchFamily="34" charset="0"/>
              </a:rPr>
              <a:t>.</a:t>
            </a:r>
            <a:endParaRPr lang="en-US" sz="4400" dirty="0" smtClean="0">
              <a:solidFill>
                <a:srgbClr val="460000"/>
              </a:solidFill>
              <a:latin typeface="Arial Rounded MT Bold"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CCFF"/>
          </a:solidFill>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400" dirty="0" smtClean="0">
                <a:latin typeface="Arial Rounded MT Bold" pitchFamily="34" charset="0"/>
              </a:rPr>
              <a:t>5 </a:t>
            </a:r>
            <a:r>
              <a:rPr lang="fr-FR" sz="4400" dirty="0" smtClean="0">
                <a:latin typeface="Arial Rounded MT Bold" pitchFamily="34" charset="0"/>
              </a:rPr>
              <a:t>L'Éternel vit que la méchanceté des hommes était grande sur la terre, et que toutes les pensées de leur cœur se portaient chaque jour uniquement vers le mal.</a:t>
            </a:r>
            <a:endParaRPr lang="en-US" sz="4400" dirty="0" smtClean="0">
              <a:latin typeface="Arial Rounded MT Bold" pitchFamily="34" charset="0"/>
            </a:endParaRPr>
          </a:p>
          <a:p>
            <a:pPr algn="just"/>
            <a:r>
              <a:rPr lang="fr-FR" sz="4400" dirty="0" smtClean="0">
                <a:solidFill>
                  <a:srgbClr val="460000"/>
                </a:solidFill>
                <a:latin typeface="Arial Rounded MT Bold" pitchFamily="34" charset="0"/>
              </a:rPr>
              <a:t>6 ¶ L'Éternel se repentit d'avoir fait l'homme sur la terre, et il fut affligé en son cœur</a:t>
            </a:r>
            <a:r>
              <a:rPr lang="fr-FR" sz="4400" dirty="0" smtClean="0">
                <a:solidFill>
                  <a:srgbClr val="460000"/>
                </a:solidFill>
                <a:latin typeface="Arial Rounded MT Bold" pitchFamily="34" charset="0"/>
              </a:rPr>
              <a:t>.</a:t>
            </a:r>
            <a:endParaRPr lang="en-US" sz="4400" dirty="0" smtClean="0">
              <a:solidFill>
                <a:srgbClr val="460000"/>
              </a:solidFill>
              <a:latin typeface="Arial Rounded MT Bold"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CCFF"/>
          </a:solidFill>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400" dirty="0" smtClean="0">
                <a:latin typeface="Arial Rounded MT Bold" pitchFamily="34" charset="0"/>
              </a:rPr>
              <a:t>7 </a:t>
            </a:r>
            <a:r>
              <a:rPr lang="fr-FR" sz="4400" dirty="0" smtClean="0">
                <a:latin typeface="Arial Rounded MT Bold" pitchFamily="34" charset="0"/>
              </a:rPr>
              <a:t>Et l'Éternel dit: J'exterminerai de la face de la terre l'homme que j'ai créé, depuis l'homme jusqu'au bétail, aux reptiles, et aux oiseaux du ciel; car je me repens de les avoir faits.</a:t>
            </a:r>
            <a:endParaRPr lang="en-US" sz="4400" dirty="0" smtClean="0">
              <a:latin typeface="Arial Rounded MT Bold" pitchFamily="34" charset="0"/>
            </a:endParaRPr>
          </a:p>
          <a:p>
            <a:pPr algn="just"/>
            <a:r>
              <a:rPr lang="fr-FR" sz="4400" dirty="0" smtClean="0">
                <a:solidFill>
                  <a:srgbClr val="460000"/>
                </a:solidFill>
                <a:latin typeface="Arial Rounded MT Bold" pitchFamily="34" charset="0"/>
              </a:rPr>
              <a:t>8 ¶ Mais Noé trouva grâce aux yeux de l'Éternel.</a:t>
            </a:r>
            <a:endParaRPr lang="en-US" sz="4400" dirty="0">
              <a:solidFill>
                <a:srgbClr val="460000"/>
              </a:solidFill>
              <a:latin typeface="Arial Rounded MT Bold"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CCFF"/>
          </a:solidFill>
        </p:spPr>
        <p:style>
          <a:lnRef idx="1">
            <a:schemeClr val="accent3"/>
          </a:lnRef>
          <a:fillRef idx="2">
            <a:schemeClr val="accent3"/>
          </a:fillRef>
          <a:effectRef idx="1">
            <a:schemeClr val="accent3"/>
          </a:effectRef>
          <a:fontRef idx="minor">
            <a:schemeClr val="dk1"/>
          </a:fontRef>
        </p:style>
        <p:txBody>
          <a:bodyPr>
            <a:normAutofit fontScale="47500" lnSpcReduction="20000"/>
          </a:bodyPr>
          <a:lstStyle/>
          <a:p>
            <a:pPr algn="just"/>
            <a:r>
              <a:rPr lang="fr-FR" sz="4400" b="1" dirty="0" smtClean="0">
                <a:latin typeface="Arial Rounded MT Bold" pitchFamily="34" charset="0"/>
              </a:rPr>
              <a:t>SURVOL SUR LE DÉLUGE DE NOÉ </a:t>
            </a:r>
            <a:endParaRPr lang="en-US" sz="4400" dirty="0" smtClean="0">
              <a:latin typeface="Arial Rounded MT Bold" pitchFamily="34" charset="0"/>
            </a:endParaRPr>
          </a:p>
          <a:p>
            <a:pPr algn="just"/>
            <a:r>
              <a:rPr lang="fr-FR" sz="4400" dirty="0" smtClean="0">
                <a:latin typeface="Arial Rounded MT Bold" pitchFamily="34" charset="0"/>
              </a:rPr>
              <a:t>Ge 6:1 ¶ Lorsque les hommes eurent commencé à se multiplier sur la face de la terre, et que des filles leur furent nées,</a:t>
            </a:r>
            <a:endParaRPr lang="en-US" sz="4400" dirty="0" smtClean="0">
              <a:latin typeface="Arial Rounded MT Bold" pitchFamily="34" charset="0"/>
            </a:endParaRPr>
          </a:p>
          <a:p>
            <a:pPr algn="just"/>
            <a:r>
              <a:rPr lang="fr-FR" sz="4400" dirty="0" smtClean="0">
                <a:latin typeface="Arial Rounded MT Bold" pitchFamily="34" charset="0"/>
              </a:rPr>
              <a:t>2 les fils de Dieu virent que les filles des hommes étaient belles, et ils en prirent pour femmes parmi toutes celles qu'ils choisirent.</a:t>
            </a:r>
            <a:endParaRPr lang="en-US" sz="4400" dirty="0" smtClean="0">
              <a:latin typeface="Arial Rounded MT Bold" pitchFamily="34" charset="0"/>
            </a:endParaRPr>
          </a:p>
          <a:p>
            <a:pPr algn="just"/>
            <a:r>
              <a:rPr lang="fr-FR" sz="4400" dirty="0" smtClean="0">
                <a:latin typeface="Arial Rounded MT Bold" pitchFamily="34" charset="0"/>
              </a:rPr>
              <a:t>3 ¶ Alors l'Éternel dit: Mon esprit ne restera pas à toujours dans l'homme, car l'homme n'est que chair, et ses jours seront de cent vingt ans.</a:t>
            </a:r>
            <a:endParaRPr lang="en-US" sz="4400" dirty="0" smtClean="0">
              <a:latin typeface="Arial Rounded MT Bold" pitchFamily="34" charset="0"/>
            </a:endParaRPr>
          </a:p>
          <a:p>
            <a:pPr algn="just"/>
            <a:r>
              <a:rPr lang="fr-FR" sz="4400" dirty="0" smtClean="0">
                <a:latin typeface="Arial Rounded MT Bold" pitchFamily="34" charset="0"/>
              </a:rPr>
              <a:t>4 ¶ Les géants étaient sur la terre en ces temps-là, après que les fils de Dieu furent venus vers les filles des hommes, et qu'elles leur eurent donné des enfants: ce sont ces héros qui furent fameux dans l'antiquité.</a:t>
            </a:r>
            <a:endParaRPr lang="en-US" sz="4400" dirty="0" smtClean="0">
              <a:latin typeface="Arial Rounded MT Bold" pitchFamily="34" charset="0"/>
            </a:endParaRPr>
          </a:p>
          <a:p>
            <a:pPr algn="just"/>
            <a:r>
              <a:rPr lang="fr-FR" sz="4400" dirty="0" smtClean="0">
                <a:latin typeface="Arial Rounded MT Bold" pitchFamily="34" charset="0"/>
              </a:rPr>
              <a:t>5 L'Éternel vit que la méchanceté des hommes était grande sur la terre, et que toutes les pensées de leur cœur se portaient chaque jour uniquement vers le mal.</a:t>
            </a:r>
            <a:endParaRPr lang="en-US" sz="4400" dirty="0" smtClean="0">
              <a:latin typeface="Arial Rounded MT Bold" pitchFamily="34" charset="0"/>
            </a:endParaRPr>
          </a:p>
          <a:p>
            <a:pPr algn="just"/>
            <a:r>
              <a:rPr lang="fr-FR" sz="4400" dirty="0" smtClean="0">
                <a:latin typeface="Arial Rounded MT Bold" pitchFamily="34" charset="0"/>
              </a:rPr>
              <a:t>6 ¶ L'Éternel se repentit d'avoir fait l'homme sur la terre, et il fut affligé en son cœur.</a:t>
            </a:r>
            <a:endParaRPr lang="en-US" sz="4400" dirty="0" smtClean="0">
              <a:latin typeface="Arial Rounded MT Bold" pitchFamily="34" charset="0"/>
            </a:endParaRPr>
          </a:p>
          <a:p>
            <a:pPr algn="just"/>
            <a:r>
              <a:rPr lang="fr-FR" sz="4400" dirty="0" smtClean="0">
                <a:latin typeface="Arial Rounded MT Bold" pitchFamily="34" charset="0"/>
              </a:rPr>
              <a:t>7 Et l'Éternel dit: J'exterminerai de la face de la terre l'homme que j'ai créé, depuis l'homme jusqu'au bétail, aux reptiles, et aux oiseaux du ciel; car je me repens de les avoir faits.</a:t>
            </a:r>
            <a:endParaRPr lang="en-US" sz="4400" dirty="0" smtClean="0">
              <a:latin typeface="Arial Rounded MT Bold" pitchFamily="34" charset="0"/>
            </a:endParaRPr>
          </a:p>
          <a:p>
            <a:pPr algn="just"/>
            <a:r>
              <a:rPr lang="fr-FR" sz="4400" dirty="0" smtClean="0">
                <a:latin typeface="Arial Rounded MT Bold" pitchFamily="34" charset="0"/>
              </a:rPr>
              <a:t>8 ¶ Mais Noé trouva grâce aux yeux de l'Éternel.</a:t>
            </a:r>
            <a:endParaRPr lang="en-US" sz="4400" dirty="0">
              <a:latin typeface="Arial Rounded MT Bold"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fr-FR" sz="4400" b="1" dirty="0" smtClean="0">
                <a:latin typeface="Arial Rounded MT Bold" pitchFamily="34" charset="0"/>
              </a:rPr>
              <a:t>i.</a:t>
            </a:r>
            <a:r>
              <a:rPr lang="fr-FR" sz="4400" dirty="0" smtClean="0">
                <a:latin typeface="Arial Rounded MT Bold" pitchFamily="34" charset="0"/>
              </a:rPr>
              <a:t>   </a:t>
            </a:r>
            <a:r>
              <a:rPr lang="fr-FR" sz="4400" b="1" dirty="0" smtClean="0">
                <a:latin typeface="Arial Rounded MT Bold" pitchFamily="34" charset="0"/>
              </a:rPr>
              <a:t>LE </a:t>
            </a:r>
            <a:r>
              <a:rPr lang="fr-FR" sz="4400" b="1" dirty="0" smtClean="0">
                <a:latin typeface="Arial Rounded MT Bold" pitchFamily="34" charset="0"/>
              </a:rPr>
              <a:t>POURQUOI DU DÉLUGE</a:t>
            </a:r>
            <a:endParaRPr lang="en-US" sz="4400" dirty="0" smtClean="0">
              <a:latin typeface="Arial Rounded MT Bold" pitchFamily="34" charset="0"/>
            </a:endParaRPr>
          </a:p>
          <a:p>
            <a:pPr marL="742950" lvl="0" indent="-742950" algn="just">
              <a:buFont typeface="+mj-lt"/>
              <a:buAutoNum type="alphaLcPeriod"/>
            </a:pPr>
            <a:r>
              <a:rPr lang="fr-FR" sz="4400" dirty="0" smtClean="0">
                <a:solidFill>
                  <a:srgbClr val="C00000"/>
                </a:solidFill>
                <a:latin typeface="Arial Rounded MT Bold" pitchFamily="34" charset="0"/>
              </a:rPr>
              <a:t>Invasion des anges déchus</a:t>
            </a:r>
            <a:endParaRPr lang="en-US" sz="4400" dirty="0" smtClean="0">
              <a:solidFill>
                <a:srgbClr val="C00000"/>
              </a:solidFill>
              <a:latin typeface="Arial Rounded MT Bold" pitchFamily="34" charset="0"/>
            </a:endParaRPr>
          </a:p>
          <a:p>
            <a:pPr marL="742950" lvl="0" indent="-742950" algn="just">
              <a:buFont typeface="+mj-lt"/>
              <a:buAutoNum type="alphaLcPeriod"/>
            </a:pPr>
            <a:r>
              <a:rPr lang="fr-FR" sz="4400" dirty="0" smtClean="0">
                <a:latin typeface="Arial Rounded MT Bold" pitchFamily="34" charset="0"/>
              </a:rPr>
              <a:t>Perversion sexuelle contre nature entre des êtres angéliques et des humains</a:t>
            </a:r>
            <a:endParaRPr lang="en-US" sz="4400" dirty="0" smtClean="0">
              <a:latin typeface="Arial Rounded MT Bold" pitchFamily="34" charset="0"/>
            </a:endParaRPr>
          </a:p>
          <a:p>
            <a:pPr marL="742950" lvl="0" indent="-742950" algn="just">
              <a:buFont typeface="+mj-lt"/>
              <a:buAutoNum type="alphaLcPeriod"/>
            </a:pPr>
            <a:r>
              <a:rPr lang="fr-FR" sz="4400" dirty="0" smtClean="0">
                <a:solidFill>
                  <a:srgbClr val="C00000"/>
                </a:solidFill>
                <a:latin typeface="Arial Rounded MT Bold" pitchFamily="34" charset="0"/>
              </a:rPr>
              <a:t>Procréation des géants (semi-homme, semi-ange, demi-dieu).</a:t>
            </a:r>
            <a:endParaRPr lang="en-US" sz="4400" dirty="0" smtClean="0">
              <a:solidFill>
                <a:srgbClr val="C00000"/>
              </a:solidFill>
              <a:latin typeface="Arial Rounded MT Bold" pitchFamily="34" charset="0"/>
            </a:endParaRPr>
          </a:p>
          <a:p>
            <a:pPr marL="742950" lvl="0" indent="-742950" algn="just">
              <a:buFont typeface="+mj-lt"/>
              <a:buAutoNum type="alphaLcPeriod"/>
            </a:pPr>
            <a:r>
              <a:rPr lang="fr-FR" sz="4400" dirty="0" smtClean="0">
                <a:latin typeface="Arial Rounded MT Bold" pitchFamily="34" charset="0"/>
              </a:rPr>
              <a:t>Méchanceté du cœur de l’homme</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marL="742950" lvl="0" indent="-742950" algn="just">
              <a:buNone/>
            </a:pPr>
            <a:r>
              <a:rPr lang="fr-FR" sz="4400" dirty="0" smtClean="0">
                <a:latin typeface="Arial Rounded MT Bold" pitchFamily="34" charset="0"/>
              </a:rPr>
              <a:t>e. En </a:t>
            </a:r>
            <a:r>
              <a:rPr lang="fr-FR" sz="4400" dirty="0" smtClean="0">
                <a:latin typeface="Arial Rounded MT Bold" pitchFamily="34" charset="0"/>
              </a:rPr>
              <a:t>vue de préserver l’intégrité de la race humaine. (</a:t>
            </a:r>
            <a:r>
              <a:rPr lang="fr-FR" sz="4400" dirty="0" err="1" smtClean="0">
                <a:latin typeface="Arial Rounded MT Bold" pitchFamily="34" charset="0"/>
              </a:rPr>
              <a:t>Human</a:t>
            </a:r>
            <a:r>
              <a:rPr lang="fr-FR" sz="4400" dirty="0" smtClean="0">
                <a:latin typeface="Arial Rounded MT Bold" pitchFamily="34" charset="0"/>
              </a:rPr>
              <a:t> DNA)</a:t>
            </a:r>
            <a:endParaRPr lang="en-US" sz="4400" dirty="0" smtClean="0">
              <a:latin typeface="Arial Rounded MT Bold" pitchFamily="34" charset="0"/>
            </a:endParaRPr>
          </a:p>
          <a:p>
            <a:pPr marL="742950" lvl="0" indent="-742950" algn="just">
              <a:buNone/>
            </a:pPr>
            <a:r>
              <a:rPr lang="fr-FR" sz="4400" dirty="0" smtClean="0">
                <a:latin typeface="Arial Rounded MT Bold" pitchFamily="34" charset="0"/>
              </a:rPr>
              <a:t>f. </a:t>
            </a:r>
            <a:r>
              <a:rPr lang="fr-FR" sz="4400" dirty="0" smtClean="0">
                <a:solidFill>
                  <a:srgbClr val="C00000"/>
                </a:solidFill>
                <a:latin typeface="Arial Rounded MT Bold" pitchFamily="34" charset="0"/>
              </a:rPr>
              <a:t>Indignation </a:t>
            </a:r>
            <a:r>
              <a:rPr lang="fr-FR" sz="4400" dirty="0" smtClean="0">
                <a:solidFill>
                  <a:srgbClr val="C00000"/>
                </a:solidFill>
                <a:latin typeface="Arial Rounded MT Bold" pitchFamily="34" charset="0"/>
              </a:rPr>
              <a:t>de Dieu de la dépravation du genre humain</a:t>
            </a:r>
            <a:endParaRPr lang="en-US" sz="4400" dirty="0" smtClean="0">
              <a:solidFill>
                <a:srgbClr val="C00000"/>
              </a:solidFill>
              <a:latin typeface="Arial Rounded MT Bold" pitchFamily="34" charset="0"/>
            </a:endParaRPr>
          </a:p>
          <a:p>
            <a:pPr algn="just"/>
            <a:r>
              <a:rPr lang="fr-FR" sz="4400" dirty="0" smtClean="0">
                <a:latin typeface="Arial Rounded MT Bold" pitchFamily="34" charset="0"/>
              </a:rPr>
              <a:t>Ge </a:t>
            </a:r>
            <a:r>
              <a:rPr lang="fr-FR" sz="4400" dirty="0" smtClean="0">
                <a:latin typeface="Arial Rounded MT Bold" pitchFamily="34" charset="0"/>
              </a:rPr>
              <a:t>6:11-13 </a:t>
            </a:r>
            <a:r>
              <a:rPr lang="fr-FR" sz="4400" dirty="0" smtClean="0">
                <a:latin typeface="Arial Rounded MT Bold" pitchFamily="34" charset="0"/>
              </a:rPr>
              <a:t>¶ La terre était corrompue devant Dieu, la terre était pleine de violence</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2500"/>
          </a:bodyPr>
          <a:lstStyle/>
          <a:p>
            <a:pPr algn="just"/>
            <a:r>
              <a:rPr lang="fr-FR" sz="4400" dirty="0" smtClean="0">
                <a:solidFill>
                  <a:srgbClr val="C00000"/>
                </a:solidFill>
                <a:latin typeface="Arial Rounded MT Bold" pitchFamily="34" charset="0"/>
              </a:rPr>
              <a:t>Genèse 6:12 </a:t>
            </a:r>
            <a:r>
              <a:rPr lang="fr-FR" sz="4400" dirty="0" smtClean="0">
                <a:latin typeface="Arial Rounded MT Bold" pitchFamily="34" charset="0"/>
              </a:rPr>
              <a:t>Dieu regarda la terre, et voici, elle était corrompue; car toute chair avait corrompu sa voie sur la terre.</a:t>
            </a:r>
            <a:endParaRPr lang="en-US" sz="4400" dirty="0" smtClean="0">
              <a:latin typeface="Arial Rounded MT Bold" pitchFamily="34" charset="0"/>
            </a:endParaRPr>
          </a:p>
          <a:p>
            <a:pPr algn="just"/>
            <a:r>
              <a:rPr lang="fr-FR" sz="4400" dirty="0" smtClean="0">
                <a:solidFill>
                  <a:srgbClr val="C00000"/>
                </a:solidFill>
                <a:latin typeface="Arial Rounded MT Bold" pitchFamily="34" charset="0"/>
              </a:rPr>
              <a:t>13 ¶ Alors Dieu dit à Noé: La fin de toute chair est arrêtée par devers moi; car ils ont rempli la terre de violence; voici, je vais les détruire avec la terre.</a:t>
            </a:r>
            <a:endParaRPr lang="en-US" sz="4400" dirty="0" smtClean="0">
              <a:solidFill>
                <a:srgbClr val="C00000"/>
              </a:solidFill>
              <a:latin typeface="Arial Rounded MT Bold" pitchFamily="34" charset="0"/>
            </a:endParaRPr>
          </a:p>
          <a:p>
            <a:pPr>
              <a:buNone/>
            </a:pPr>
            <a:r>
              <a:rPr lang="fr-FR" sz="4400" dirty="0" smtClean="0"/>
              <a:t> </a:t>
            </a:r>
            <a:endParaRPr lang="en-US" sz="4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just">
              <a:buNone/>
            </a:pPr>
            <a:r>
              <a:rPr lang="fr-FR" sz="4400" b="1" dirty="0" smtClean="0">
                <a:solidFill>
                  <a:srgbClr val="C00000"/>
                </a:solidFill>
                <a:latin typeface="Arial Rounded MT Bold" pitchFamily="34" charset="0"/>
              </a:rPr>
              <a:t>ii.</a:t>
            </a:r>
            <a:r>
              <a:rPr lang="fr-FR" sz="4400" dirty="0" smtClean="0">
                <a:solidFill>
                  <a:srgbClr val="C00000"/>
                </a:solidFill>
                <a:latin typeface="Arial Rounded MT Bold" pitchFamily="34" charset="0"/>
              </a:rPr>
              <a:t>   </a:t>
            </a:r>
            <a:r>
              <a:rPr lang="fr-FR" sz="4400" b="1" dirty="0" smtClean="0">
                <a:solidFill>
                  <a:srgbClr val="C00000"/>
                </a:solidFill>
                <a:latin typeface="Arial Rounded MT Bold" pitchFamily="34" charset="0"/>
              </a:rPr>
              <a:t>AU </a:t>
            </a:r>
            <a:r>
              <a:rPr lang="fr-FR" sz="4400" b="1" dirty="0" smtClean="0">
                <a:solidFill>
                  <a:srgbClr val="C00000"/>
                </a:solidFill>
                <a:latin typeface="Arial Rounded MT Bold" pitchFamily="34" charset="0"/>
              </a:rPr>
              <a:t>PRÉLUDE DU DÉLUGE</a:t>
            </a:r>
            <a:endParaRPr lang="en-US" sz="4400" dirty="0" smtClean="0">
              <a:solidFill>
                <a:srgbClr val="C00000"/>
              </a:solidFill>
              <a:latin typeface="Arial Rounded MT Bold" pitchFamily="34" charset="0"/>
            </a:endParaRPr>
          </a:p>
          <a:p>
            <a:pPr marL="742950" lvl="0" indent="-742950" algn="just">
              <a:buFont typeface="+mj-lt"/>
              <a:buAutoNum type="alphaLcPeriod"/>
            </a:pPr>
            <a:r>
              <a:rPr lang="fr-FR" sz="4400" dirty="0" smtClean="0">
                <a:latin typeface="Arial Rounded MT Bold" pitchFamily="34" charset="0"/>
              </a:rPr>
              <a:t>Choix de Noé et de sa famille</a:t>
            </a:r>
            <a:endParaRPr lang="en-US" sz="4400" dirty="0" smtClean="0">
              <a:latin typeface="Arial Rounded MT Bold" pitchFamily="34" charset="0"/>
            </a:endParaRPr>
          </a:p>
          <a:p>
            <a:pPr marL="742950" lvl="0" indent="-742950" algn="just">
              <a:buFont typeface="+mj-lt"/>
              <a:buAutoNum type="alphaLcPeriod"/>
            </a:pPr>
            <a:r>
              <a:rPr lang="fr-FR" sz="4400" dirty="0" smtClean="0">
                <a:solidFill>
                  <a:srgbClr val="0D069A"/>
                </a:solidFill>
                <a:latin typeface="Arial Rounded MT Bold" pitchFamily="34" charset="0"/>
              </a:rPr>
              <a:t>Construction de l’Arche</a:t>
            </a:r>
            <a:endParaRPr lang="en-US" sz="4400" dirty="0" smtClean="0">
              <a:solidFill>
                <a:srgbClr val="0D069A"/>
              </a:solidFill>
              <a:latin typeface="Arial Rounded MT Bold" pitchFamily="34" charset="0"/>
            </a:endParaRPr>
          </a:p>
          <a:p>
            <a:pPr marL="742950" lvl="0" indent="-742950" algn="just">
              <a:buFont typeface="+mj-lt"/>
              <a:buAutoNum type="alphaLcPeriod"/>
            </a:pPr>
            <a:r>
              <a:rPr lang="fr-FR" sz="4400" dirty="0" smtClean="0">
                <a:latin typeface="Arial Rounded MT Bold" pitchFamily="34" charset="0"/>
              </a:rPr>
              <a:t>Choix des animaux à préserver pour le nouveau monde.</a:t>
            </a:r>
            <a:endParaRPr lang="en-US" sz="4400" dirty="0" smtClean="0">
              <a:latin typeface="Arial Rounded MT Bold" pitchFamily="34" charset="0"/>
            </a:endParaRPr>
          </a:p>
          <a:p>
            <a:pPr marL="742950" lvl="0" indent="-742950" algn="just">
              <a:buFont typeface="+mj-lt"/>
              <a:buAutoNum type="alphaLcPeriod"/>
            </a:pPr>
            <a:r>
              <a:rPr lang="fr-FR" sz="4400" dirty="0" smtClean="0">
                <a:solidFill>
                  <a:srgbClr val="0D069A"/>
                </a:solidFill>
                <a:latin typeface="Arial Rounded MT Bold" pitchFamily="34" charset="0"/>
              </a:rPr>
              <a:t>Prédication de Noé pendant 120 ans</a:t>
            </a:r>
            <a:r>
              <a:rPr lang="fr-FR" sz="4400" dirty="0" smtClean="0">
                <a:solidFill>
                  <a:srgbClr val="0D069A"/>
                </a:solidFill>
                <a:latin typeface="Arial Rounded MT Bold" pitchFamily="34" charset="0"/>
              </a:rPr>
              <a:t>.</a:t>
            </a:r>
            <a:endParaRPr lang="en-US" sz="4400" dirty="0" smtClean="0">
              <a:solidFill>
                <a:srgbClr val="0D069A"/>
              </a:solidFill>
              <a:latin typeface="Arial Rounded MT Bold"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a:bodyPr>
          <a:lstStyle/>
          <a:p>
            <a:pPr algn="just"/>
            <a:r>
              <a:rPr lang="fr-FR" sz="4400" dirty="0" smtClean="0">
                <a:latin typeface="Arial Rounded MT Bold" pitchFamily="34" charset="0"/>
              </a:rPr>
              <a:t>Ge </a:t>
            </a:r>
            <a:r>
              <a:rPr lang="fr-FR" sz="4400" dirty="0" smtClean="0">
                <a:latin typeface="Arial Rounded MT Bold" pitchFamily="34" charset="0"/>
              </a:rPr>
              <a:t>6:14 Fais-toi une arche de bois de </a:t>
            </a:r>
            <a:r>
              <a:rPr lang="fr-FR" sz="4400" dirty="0" err="1" smtClean="0">
                <a:latin typeface="Arial Rounded MT Bold" pitchFamily="34" charset="0"/>
              </a:rPr>
              <a:t>gopher</a:t>
            </a:r>
            <a:r>
              <a:rPr lang="fr-FR" sz="4400" dirty="0" smtClean="0">
                <a:latin typeface="Arial Rounded MT Bold" pitchFamily="34" charset="0"/>
              </a:rPr>
              <a:t>; tu disposeras cette arche en cellules, et tu l'enduiras de poix en dedans et en dehors.</a:t>
            </a:r>
            <a:endParaRPr lang="en-US" sz="4400" dirty="0" smtClean="0">
              <a:latin typeface="Arial Rounded MT Bold" pitchFamily="34" charset="0"/>
            </a:endParaRPr>
          </a:p>
          <a:p>
            <a:pPr algn="just"/>
            <a:r>
              <a:rPr lang="fr-FR" sz="4400" dirty="0" smtClean="0">
                <a:solidFill>
                  <a:srgbClr val="0D069A"/>
                </a:solidFill>
                <a:latin typeface="Arial Rounded MT Bold" pitchFamily="34" charset="0"/>
              </a:rPr>
              <a:t>Ge </a:t>
            </a:r>
            <a:r>
              <a:rPr lang="fr-FR" sz="4400" dirty="0" smtClean="0">
                <a:solidFill>
                  <a:srgbClr val="0D069A"/>
                </a:solidFill>
                <a:latin typeface="Arial Rounded MT Bold" pitchFamily="34" charset="0"/>
              </a:rPr>
              <a:t>6:17-21 </a:t>
            </a:r>
            <a:r>
              <a:rPr lang="fr-FR" sz="4400" dirty="0" smtClean="0">
                <a:solidFill>
                  <a:srgbClr val="0D069A"/>
                </a:solidFill>
                <a:latin typeface="Arial Rounded MT Bold" pitchFamily="34" charset="0"/>
              </a:rPr>
              <a:t>Et moi, je vais faire venir le déluge d'eaux sur la terre, pour détruire toute chair ayant souffle de vie sous le ciel; tout ce qui est sur la terre périra</a:t>
            </a:r>
            <a:r>
              <a:rPr lang="fr-FR" sz="4400" dirty="0" smtClean="0">
                <a:solidFill>
                  <a:srgbClr val="0D069A"/>
                </a:solidFill>
                <a:latin typeface="Arial Rounded MT Bold" pitchFamily="34" charset="0"/>
              </a:rPr>
              <a:t>.</a:t>
            </a:r>
            <a:endParaRPr lang="en-US" sz="4400" dirty="0" smtClean="0">
              <a:solidFill>
                <a:srgbClr val="0D069A"/>
              </a:solidFill>
              <a:latin typeface="Arial Rounded MT Bold"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a:bodyPr>
          <a:lstStyle/>
          <a:p>
            <a:pPr algn="just"/>
            <a:r>
              <a:rPr lang="fr-FR" sz="4400" dirty="0" smtClean="0">
                <a:latin typeface="Arial Rounded MT Bold" pitchFamily="34" charset="0"/>
              </a:rPr>
              <a:t>Genèse 6:18 </a:t>
            </a:r>
            <a:r>
              <a:rPr lang="fr-FR" sz="4400" dirty="0" smtClean="0">
                <a:latin typeface="Arial Rounded MT Bold" pitchFamily="34" charset="0"/>
              </a:rPr>
              <a:t>Mais j'établis mon alliance avec toi; tu entreras dans l'arche, toi et tes fils, ta femme et les femmes de tes fils avec toi.</a:t>
            </a:r>
            <a:endParaRPr lang="en-US" sz="4400" dirty="0" smtClean="0">
              <a:latin typeface="Arial Rounded MT Bold" pitchFamily="34" charset="0"/>
            </a:endParaRPr>
          </a:p>
          <a:p>
            <a:pPr algn="just"/>
            <a:r>
              <a:rPr lang="fr-FR" sz="4400" dirty="0" smtClean="0">
                <a:solidFill>
                  <a:srgbClr val="0D069A"/>
                </a:solidFill>
                <a:latin typeface="Arial Rounded MT Bold" pitchFamily="34" charset="0"/>
              </a:rPr>
              <a:t>19 De tout ce qui vit, de toute chair, tu feras entrer dans l'arche deux de chaque espèce, pour les conserver en vie avec toi: il y aura un mâle et une femelle</a:t>
            </a:r>
            <a:r>
              <a:rPr lang="fr-FR" sz="4400" dirty="0" smtClean="0">
                <a:solidFill>
                  <a:srgbClr val="0D069A"/>
                </a:solidFill>
                <a:latin typeface="Arial Rounded MT Bold" pitchFamily="34" charset="0"/>
              </a:rPr>
              <a:t>.</a:t>
            </a:r>
            <a:endParaRPr lang="en-US" sz="4400" dirty="0" smtClean="0">
              <a:solidFill>
                <a:srgbClr val="0D069A"/>
              </a:solidFill>
              <a:latin typeface="Arial Rounded MT Bold"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pPr algn="just"/>
            <a:r>
              <a:rPr lang="fr-FR" sz="4400" dirty="0" smtClean="0">
                <a:solidFill>
                  <a:srgbClr val="0D069A"/>
                </a:solidFill>
                <a:latin typeface="Arial Rounded MT Bold" pitchFamily="34" charset="0"/>
              </a:rPr>
              <a:t>Genèse 6:20 </a:t>
            </a:r>
            <a:r>
              <a:rPr lang="fr-FR" sz="4400" dirty="0" smtClean="0">
                <a:latin typeface="Arial Rounded MT Bold" pitchFamily="34" charset="0"/>
              </a:rPr>
              <a:t>Des oiseaux selon leur espèce, du bétail selon son espèce, et de tous les reptiles de la terre selon leur espèce, deux de chaque espèce viendront vers toi, pour que tu leur conserves la vie.</a:t>
            </a:r>
            <a:endParaRPr lang="en-US" sz="4400" dirty="0" smtClean="0">
              <a:latin typeface="Arial Rounded MT Bold" pitchFamily="34" charset="0"/>
            </a:endParaRPr>
          </a:p>
          <a:p>
            <a:pPr algn="just"/>
            <a:r>
              <a:rPr lang="fr-FR" sz="4400" dirty="0" smtClean="0">
                <a:solidFill>
                  <a:srgbClr val="0D069A"/>
                </a:solidFill>
                <a:latin typeface="Arial Rounded MT Bold" pitchFamily="34" charset="0"/>
              </a:rPr>
              <a:t>21 Et toi, prends de tous les aliments que l'on mange, et fais-en une provision auprès de toi, afin qu'ils te servent de nourriture ainsi qu'à eux.</a:t>
            </a:r>
            <a:endParaRPr lang="en-US" sz="4400" dirty="0" smtClean="0">
              <a:solidFill>
                <a:srgbClr val="0D069A"/>
              </a:solidFill>
              <a:latin typeface="Arial Rounded MT Bold" pitchFamily="34" charset="0"/>
            </a:endParaRPr>
          </a:p>
          <a:p>
            <a:pPr lvl="0" algn="just"/>
            <a:endParaRPr lang="en-US" sz="4400" dirty="0" smtClean="0">
              <a:latin typeface="Arial Rounded MT Bold"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just"/>
            <a:r>
              <a:rPr lang="fr-FR" sz="4400" b="1" dirty="0" smtClean="0">
                <a:solidFill>
                  <a:srgbClr val="00FF00"/>
                </a:solidFill>
                <a:latin typeface="Arial Rounded MT Bold" pitchFamily="34" charset="0"/>
              </a:rPr>
              <a:t>iii. ACTUALITÉ </a:t>
            </a:r>
            <a:r>
              <a:rPr lang="fr-FR" sz="4400" b="1" dirty="0" smtClean="0">
                <a:solidFill>
                  <a:srgbClr val="00FF00"/>
                </a:solidFill>
                <a:latin typeface="Arial Rounded MT Bold" pitchFamily="34" charset="0"/>
              </a:rPr>
              <a:t> ET SÉVÉRITÉ DU DÉLUGE</a:t>
            </a:r>
            <a:endParaRPr lang="en-US" sz="4400" dirty="0" smtClean="0">
              <a:solidFill>
                <a:srgbClr val="00FF00"/>
              </a:solidFill>
              <a:latin typeface="Arial Rounded MT Bold" pitchFamily="34" charset="0"/>
            </a:endParaRPr>
          </a:p>
          <a:p>
            <a:pPr marL="742950" lvl="0" indent="-742950" algn="just">
              <a:buFont typeface="+mj-lt"/>
              <a:buAutoNum type="alphaLcPeriod"/>
            </a:pPr>
            <a:r>
              <a:rPr lang="fr-FR" sz="4400" dirty="0" smtClean="0">
                <a:latin typeface="Arial Rounded MT Bold" pitchFamily="34" charset="0"/>
              </a:rPr>
              <a:t>Inondation globale</a:t>
            </a:r>
            <a:endParaRPr lang="en-US" sz="4400" dirty="0" smtClean="0">
              <a:latin typeface="Arial Rounded MT Bold" pitchFamily="34" charset="0"/>
            </a:endParaRPr>
          </a:p>
          <a:p>
            <a:pPr marL="742950" lvl="0" indent="-742950" algn="just">
              <a:buFont typeface="+mj-lt"/>
              <a:buAutoNum type="alphaLcPeriod"/>
            </a:pPr>
            <a:r>
              <a:rPr lang="fr-FR" sz="4400" dirty="0" smtClean="0">
                <a:solidFill>
                  <a:srgbClr val="00FF00"/>
                </a:solidFill>
                <a:latin typeface="Arial Rounded MT Bold" pitchFamily="34" charset="0"/>
              </a:rPr>
              <a:t>Meurtre de toutes espèces respirant l’air.</a:t>
            </a:r>
            <a:endParaRPr lang="en-US" sz="4400" dirty="0" smtClean="0">
              <a:solidFill>
                <a:srgbClr val="00FF00"/>
              </a:solidFill>
              <a:latin typeface="Arial Rounded MT Bold" pitchFamily="34" charset="0"/>
            </a:endParaRPr>
          </a:p>
          <a:p>
            <a:pPr marL="742950" lvl="0" indent="-742950" algn="just">
              <a:buFont typeface="+mj-lt"/>
              <a:buAutoNum type="alphaLcPeriod"/>
            </a:pPr>
            <a:r>
              <a:rPr lang="fr-FR" sz="4400" dirty="0" smtClean="0">
                <a:latin typeface="Arial Rounded MT Bold" pitchFamily="34" charset="0"/>
              </a:rPr>
              <a:t>Débordement de toutes les sources d’eau.</a:t>
            </a:r>
            <a:endParaRPr lang="en-US" sz="4400" dirty="0" smtClean="0">
              <a:latin typeface="Arial Rounded MT Bold" pitchFamily="34" charset="0"/>
            </a:endParaRPr>
          </a:p>
          <a:p>
            <a:pPr marL="742950" lvl="0" indent="-742950" algn="just">
              <a:buFont typeface="+mj-lt"/>
              <a:buAutoNum type="alphaLcPeriod"/>
            </a:pPr>
            <a:r>
              <a:rPr lang="fr-FR" sz="4400" dirty="0" smtClean="0">
                <a:solidFill>
                  <a:srgbClr val="00FF00"/>
                </a:solidFill>
                <a:latin typeface="Arial Rounded MT Bold" pitchFamily="34" charset="0"/>
              </a:rPr>
              <a:t>Pluie violente et constante pendant 40 jours</a:t>
            </a:r>
            <a:endParaRPr lang="en-US" sz="4400" dirty="0" smtClean="0">
              <a:solidFill>
                <a:srgbClr val="00FF00"/>
              </a:solidFill>
              <a:latin typeface="Arial Rounded MT Bold" pitchFamily="34" charset="0"/>
            </a:endParaRPr>
          </a:p>
          <a:p>
            <a:pPr algn="just"/>
            <a:endParaRPr lang="en-US" sz="4400" dirty="0">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marL="742950" lvl="0" indent="-742950" algn="just">
              <a:buNone/>
            </a:pPr>
            <a:r>
              <a:rPr lang="fr-FR" sz="4400" dirty="0" smtClean="0">
                <a:latin typeface="Arial Rounded MT Bold" pitchFamily="34" charset="0"/>
              </a:rPr>
              <a:t>e. L’eternel </a:t>
            </a:r>
            <a:r>
              <a:rPr lang="fr-FR" sz="4400" dirty="0" smtClean="0">
                <a:latin typeface="Arial Rounded MT Bold" pitchFamily="34" charset="0"/>
              </a:rPr>
              <a:t>ferma la porte de l’arche</a:t>
            </a:r>
            <a:endParaRPr lang="en-US" sz="4400" dirty="0" smtClean="0">
              <a:latin typeface="Arial Rounded MT Bold" pitchFamily="34" charset="0"/>
            </a:endParaRPr>
          </a:p>
          <a:p>
            <a:pPr marL="742950" lvl="0" indent="-742950" algn="just">
              <a:buNone/>
            </a:pPr>
            <a:r>
              <a:rPr lang="fr-FR" sz="4400" dirty="0" smtClean="0">
                <a:latin typeface="Arial Rounded MT Bold" pitchFamily="34" charset="0"/>
              </a:rPr>
              <a:t>f. </a:t>
            </a:r>
            <a:r>
              <a:rPr lang="fr-FR" sz="4400" dirty="0" smtClean="0">
                <a:solidFill>
                  <a:srgbClr val="00FF00"/>
                </a:solidFill>
                <a:latin typeface="Arial Rounded MT Bold" pitchFamily="34" charset="0"/>
              </a:rPr>
              <a:t>Meurtre </a:t>
            </a:r>
            <a:r>
              <a:rPr lang="fr-FR" sz="4400" dirty="0" smtClean="0">
                <a:solidFill>
                  <a:srgbClr val="00FF00"/>
                </a:solidFill>
                <a:latin typeface="Arial Rounded MT Bold" pitchFamily="34" charset="0"/>
              </a:rPr>
              <a:t>de tous les hommes sur la terre à l’exception de la famille immédiate de </a:t>
            </a:r>
            <a:r>
              <a:rPr lang="fr-FR" sz="4400" dirty="0" smtClean="0">
                <a:solidFill>
                  <a:srgbClr val="00FF00"/>
                </a:solidFill>
                <a:latin typeface="Arial Rounded MT Bold" pitchFamily="34" charset="0"/>
              </a:rPr>
              <a:t>Noé</a:t>
            </a:r>
            <a:endParaRPr lang="en-US" sz="4400" dirty="0" smtClean="0">
              <a:solidFill>
                <a:srgbClr val="00FF00"/>
              </a:solidFill>
              <a:latin typeface="Arial Rounded MT Bold" pitchFamily="34" charset="0"/>
            </a:endParaRPr>
          </a:p>
          <a:p>
            <a:pPr algn="just"/>
            <a:r>
              <a:rPr lang="fr-FR" sz="4400" b="1" dirty="0" smtClean="0">
                <a:solidFill>
                  <a:srgbClr val="FFCCFF"/>
                </a:solidFill>
                <a:latin typeface="Arial Rounded MT Bold" pitchFamily="34" charset="0"/>
              </a:rPr>
              <a:t>Genèse 7 :7-12</a:t>
            </a:r>
            <a:r>
              <a:rPr lang="fr-FR" sz="4400" dirty="0" smtClean="0">
                <a:solidFill>
                  <a:srgbClr val="FFCCFF"/>
                </a:solidFill>
                <a:latin typeface="Arial Rounded MT Bold" pitchFamily="34" charset="0"/>
              </a:rPr>
              <a:t> </a:t>
            </a:r>
            <a:r>
              <a:rPr lang="fr-FR" sz="4400" dirty="0" smtClean="0">
                <a:latin typeface="Arial Rounded MT Bold" pitchFamily="34" charset="0"/>
              </a:rPr>
              <a:t> Noé entra dans l'arche avec ses fils, sa femme et les femmes de ses fils, pour échapper aux eaux du déluge</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just"/>
            <a:r>
              <a:rPr lang="fr-FR" sz="4400" b="1" dirty="0" smtClean="0">
                <a:solidFill>
                  <a:srgbClr val="FFCCFF"/>
                </a:solidFill>
                <a:latin typeface="Arial Rounded MT Bold" pitchFamily="34" charset="0"/>
              </a:rPr>
              <a:t>Genèse </a:t>
            </a:r>
            <a:r>
              <a:rPr lang="fr-FR" sz="4400" b="1" dirty="0" smtClean="0">
                <a:solidFill>
                  <a:srgbClr val="FFCCFF"/>
                </a:solidFill>
                <a:latin typeface="Arial Rounded MT Bold" pitchFamily="34" charset="0"/>
              </a:rPr>
              <a:t>7 :7-12</a:t>
            </a:r>
            <a:r>
              <a:rPr lang="fr-FR" sz="4400" dirty="0" smtClean="0">
                <a:solidFill>
                  <a:srgbClr val="FFCCFF"/>
                </a:solidFill>
                <a:latin typeface="Arial Rounded MT Bold" pitchFamily="34" charset="0"/>
              </a:rPr>
              <a:t> </a:t>
            </a:r>
            <a:r>
              <a:rPr lang="fr-FR" sz="4400" dirty="0" smtClean="0">
                <a:latin typeface="Arial Rounded MT Bold" pitchFamily="34" charset="0"/>
              </a:rPr>
              <a:t> </a:t>
            </a:r>
            <a:endParaRPr lang="en-US" sz="4400" dirty="0" smtClean="0">
              <a:latin typeface="Arial Rounded MT Bold" pitchFamily="34" charset="0"/>
            </a:endParaRPr>
          </a:p>
          <a:p>
            <a:pPr algn="just"/>
            <a:r>
              <a:rPr lang="fr-FR" sz="4400" dirty="0" smtClean="0">
                <a:latin typeface="Arial Rounded MT Bold" pitchFamily="34" charset="0"/>
              </a:rPr>
              <a:t>8 D'entre les animaux purs et les animaux qui ne sont pas purs, les oiseaux et tout ce qui se meut sur la terre,</a:t>
            </a:r>
            <a:endParaRPr lang="en-US" sz="4400" dirty="0" smtClean="0">
              <a:latin typeface="Arial Rounded MT Bold" pitchFamily="34" charset="0"/>
            </a:endParaRPr>
          </a:p>
          <a:p>
            <a:pPr algn="just"/>
            <a:r>
              <a:rPr lang="fr-FR" sz="4400" dirty="0" smtClean="0">
                <a:solidFill>
                  <a:srgbClr val="FFCCFF"/>
                </a:solidFill>
                <a:latin typeface="Arial Rounded MT Bold" pitchFamily="34" charset="0"/>
              </a:rPr>
              <a:t>9 il entra dans l'arche auprès de Noé, deux à deux, un mâle et une femelle, comme Dieu l'avait ordonné à Noé</a:t>
            </a:r>
            <a:r>
              <a:rPr lang="fr-FR" sz="4400" dirty="0" smtClean="0">
                <a:solidFill>
                  <a:srgbClr val="FFCCFF"/>
                </a:solidFill>
                <a:latin typeface="Arial Rounded MT Bold" pitchFamily="34" charset="0"/>
              </a:rPr>
              <a:t>.</a:t>
            </a:r>
            <a:endParaRPr lang="en-US" sz="4400" dirty="0" smtClean="0">
              <a:solidFill>
                <a:srgbClr val="FFCCFF"/>
              </a:solidFill>
              <a:latin typeface="Arial Rounded MT Bold"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92500" lnSpcReduction="10000"/>
          </a:bodyPr>
          <a:lstStyle/>
          <a:p>
            <a:pPr algn="just"/>
            <a:r>
              <a:rPr lang="fr-FR" sz="4400" b="1" dirty="0" smtClean="0">
                <a:solidFill>
                  <a:srgbClr val="66FFFF"/>
                </a:solidFill>
                <a:latin typeface="Arial Rounded MT Bold" pitchFamily="34" charset="0"/>
              </a:rPr>
              <a:t>Genèse </a:t>
            </a:r>
            <a:r>
              <a:rPr lang="fr-FR" sz="4400" b="1" dirty="0" smtClean="0">
                <a:solidFill>
                  <a:srgbClr val="66FFFF"/>
                </a:solidFill>
                <a:latin typeface="Arial Rounded MT Bold" pitchFamily="34" charset="0"/>
              </a:rPr>
              <a:t>7:10-12</a:t>
            </a:r>
            <a:r>
              <a:rPr lang="fr-FR" sz="4400" dirty="0" smtClean="0">
                <a:solidFill>
                  <a:srgbClr val="66FFFF"/>
                </a:solidFill>
                <a:latin typeface="Arial Rounded MT Bold" pitchFamily="34" charset="0"/>
              </a:rPr>
              <a:t> </a:t>
            </a:r>
            <a:r>
              <a:rPr lang="fr-FR" sz="4400" dirty="0" smtClean="0">
                <a:latin typeface="Arial Rounded MT Bold" pitchFamily="34" charset="0"/>
              </a:rPr>
              <a:t>Sept jours après, les eaux du déluge furent sur la terre.</a:t>
            </a:r>
            <a:endParaRPr lang="en-US" sz="4400" dirty="0" smtClean="0">
              <a:latin typeface="Arial Rounded MT Bold" pitchFamily="34" charset="0"/>
            </a:endParaRPr>
          </a:p>
          <a:p>
            <a:pPr algn="just"/>
            <a:r>
              <a:rPr lang="fr-FR" sz="4400" dirty="0" smtClean="0">
                <a:solidFill>
                  <a:srgbClr val="66FFFF"/>
                </a:solidFill>
                <a:latin typeface="Arial Rounded MT Bold" pitchFamily="34" charset="0"/>
              </a:rPr>
              <a:t>11 ¶ L'an six cent de la vie de Noé, le second mois, le dix-septième jour du mois, en ce jour-là toutes les sources du grand abîme jaillirent, et les écluses des cieux s'ouvrirent.</a:t>
            </a:r>
            <a:endParaRPr lang="en-US" sz="4400" dirty="0" smtClean="0">
              <a:solidFill>
                <a:srgbClr val="66FFFF"/>
              </a:solidFill>
              <a:latin typeface="Arial Rounded MT Bold" pitchFamily="34" charset="0"/>
            </a:endParaRPr>
          </a:p>
          <a:p>
            <a:pPr algn="just"/>
            <a:r>
              <a:rPr lang="fr-FR" sz="4400" dirty="0" smtClean="0">
                <a:latin typeface="Arial Rounded MT Bold" pitchFamily="34" charset="0"/>
              </a:rPr>
              <a:t>12 La pluie tomba sur la terre quarante jours et quarante nuits</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just"/>
            <a:r>
              <a:rPr lang="fr-FR" sz="4400" b="1" dirty="0" smtClean="0">
                <a:solidFill>
                  <a:srgbClr val="CCFF33"/>
                </a:solidFill>
                <a:latin typeface="Arial Rounded MT Bold" pitchFamily="34" charset="0"/>
              </a:rPr>
              <a:t>Genèse </a:t>
            </a:r>
            <a:r>
              <a:rPr lang="fr-FR" sz="4400" b="1" dirty="0" smtClean="0">
                <a:solidFill>
                  <a:srgbClr val="CCFF33"/>
                </a:solidFill>
                <a:latin typeface="Arial Rounded MT Bold" pitchFamily="34" charset="0"/>
              </a:rPr>
              <a:t>7:17, 20, 23, 24</a:t>
            </a:r>
            <a:r>
              <a:rPr lang="fr-FR" sz="4400" dirty="0" smtClean="0">
                <a:solidFill>
                  <a:srgbClr val="CCFF33"/>
                </a:solidFill>
                <a:latin typeface="Arial Rounded MT Bold" pitchFamily="34" charset="0"/>
              </a:rPr>
              <a:t> </a:t>
            </a:r>
            <a:r>
              <a:rPr lang="fr-FR" sz="4400" dirty="0" smtClean="0">
                <a:latin typeface="Arial Rounded MT Bold" pitchFamily="34" charset="0"/>
              </a:rPr>
              <a:t>¶ Le déluge fut quarante jours sur la terre. Les eaux crûrent et soulevèrent l'arche, et elle s'éleva au-dessus de la terre.</a:t>
            </a:r>
            <a:endParaRPr lang="en-US" sz="4400" dirty="0" smtClean="0">
              <a:latin typeface="Arial Rounded MT Bold" pitchFamily="34" charset="0"/>
            </a:endParaRPr>
          </a:p>
          <a:p>
            <a:pPr algn="just"/>
            <a:r>
              <a:rPr lang="fr-FR" sz="4400" dirty="0" smtClean="0">
                <a:solidFill>
                  <a:srgbClr val="CCFF33"/>
                </a:solidFill>
                <a:latin typeface="Arial Rounded MT Bold" pitchFamily="34" charset="0"/>
              </a:rPr>
              <a:t>20 Les eaux s'élevèrent de quinze coudées au-dessus des montagnes, qui furent couvertes</a:t>
            </a:r>
            <a:r>
              <a:rPr lang="fr-FR" sz="4400" dirty="0" smtClean="0">
                <a:latin typeface="Arial Rounded MT Bold" pitchFamily="34" charset="0"/>
              </a:rPr>
              <a:t>. </a:t>
            </a:r>
            <a:r>
              <a:rPr lang="fr-FR" sz="4400" dirty="0" smtClean="0">
                <a:solidFill>
                  <a:schemeClr val="bg1"/>
                </a:solidFill>
                <a:latin typeface="Arial Rounded MT Bold" pitchFamily="34" charset="0"/>
              </a:rPr>
              <a:t>(</a:t>
            </a:r>
            <a:r>
              <a:rPr lang="fr-FR" sz="4400" dirty="0" smtClean="0">
                <a:solidFill>
                  <a:schemeClr val="bg1"/>
                </a:solidFill>
                <a:latin typeface="Arial Rounded MT Bold" pitchFamily="34" charset="0"/>
              </a:rPr>
              <a:t>22 </a:t>
            </a:r>
            <a:r>
              <a:rPr lang="fr-FR" sz="4400" dirty="0" err="1" smtClean="0">
                <a:solidFill>
                  <a:schemeClr val="bg1"/>
                </a:solidFill>
                <a:latin typeface="Arial Rounded MT Bold" pitchFamily="34" charset="0"/>
              </a:rPr>
              <a:t>ft</a:t>
            </a:r>
            <a:r>
              <a:rPr lang="fr-FR" sz="4400" dirty="0" smtClean="0">
                <a:solidFill>
                  <a:schemeClr val="bg1"/>
                </a:solidFill>
                <a:latin typeface="Arial Rounded MT Bold" pitchFamily="34" charset="0"/>
              </a:rPr>
              <a:t>, </a:t>
            </a:r>
            <a:r>
              <a:rPr lang="fr-FR" sz="4400" dirty="0" smtClean="0">
                <a:solidFill>
                  <a:schemeClr val="bg1"/>
                </a:solidFill>
                <a:latin typeface="Arial Rounded MT Bold" pitchFamily="34" charset="0"/>
              </a:rPr>
              <a:t>6 in</a:t>
            </a:r>
            <a:r>
              <a:rPr lang="fr-FR" sz="4400" dirty="0" smtClean="0">
                <a:solidFill>
                  <a:schemeClr val="bg1"/>
                </a:solidFill>
                <a:latin typeface="Arial Rounded MT Bold" pitchFamily="34" charset="0"/>
              </a:rPr>
              <a:t>)</a:t>
            </a:r>
            <a:endParaRPr lang="en-US" sz="4400" dirty="0" smtClean="0">
              <a:solidFill>
                <a:schemeClr val="bg1"/>
              </a:solidFill>
              <a:latin typeface="Arial Rounded MT Bold"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92500" lnSpcReduction="10000"/>
          </a:bodyPr>
          <a:lstStyle/>
          <a:p>
            <a:pPr algn="just"/>
            <a:r>
              <a:rPr lang="fr-FR" sz="4400" b="1" dirty="0" smtClean="0">
                <a:solidFill>
                  <a:srgbClr val="00FF00"/>
                </a:solidFill>
                <a:latin typeface="Arial Rounded MT Bold" pitchFamily="34" charset="0"/>
              </a:rPr>
              <a:t>Genèse 7:23</a:t>
            </a:r>
            <a:r>
              <a:rPr lang="fr-FR" sz="4400" b="1" dirty="0" smtClean="0">
                <a:solidFill>
                  <a:srgbClr val="00FF00"/>
                </a:solidFill>
                <a:latin typeface="Arial Rounded MT Bold" pitchFamily="34" charset="0"/>
              </a:rPr>
              <a:t>, 24</a:t>
            </a:r>
            <a:r>
              <a:rPr lang="fr-FR" sz="4400" dirty="0" smtClean="0">
                <a:solidFill>
                  <a:srgbClr val="00FF00"/>
                </a:solidFill>
                <a:latin typeface="Arial Rounded MT Bold" pitchFamily="34" charset="0"/>
              </a:rPr>
              <a:t> </a:t>
            </a:r>
            <a:r>
              <a:rPr lang="fr-FR" sz="4400" dirty="0" smtClean="0">
                <a:solidFill>
                  <a:srgbClr val="00FF00"/>
                </a:solidFill>
                <a:latin typeface="Arial Rounded MT Bold" pitchFamily="34" charset="0"/>
              </a:rPr>
              <a:t> </a:t>
            </a:r>
          </a:p>
          <a:p>
            <a:pPr algn="just"/>
            <a:r>
              <a:rPr lang="fr-FR" sz="4400" dirty="0" smtClean="0">
                <a:latin typeface="Arial Rounded MT Bold" pitchFamily="34" charset="0"/>
              </a:rPr>
              <a:t>23 Tous </a:t>
            </a:r>
            <a:r>
              <a:rPr lang="fr-FR" sz="4400" dirty="0" smtClean="0">
                <a:latin typeface="Arial Rounded MT Bold" pitchFamily="34" charset="0"/>
              </a:rPr>
              <a:t>les êtres qui étaient sur la face de la terre furent exterminés, depuis l'homme jusqu'au bétail, aux reptiles et aux oiseaux du ciel: ils furent exterminés de la terre. Il ne resta que Noé, et ce qui était avec lui dans l'arche.</a:t>
            </a:r>
            <a:endParaRPr lang="en-US" sz="4400" dirty="0" smtClean="0">
              <a:latin typeface="Arial Rounded MT Bold" pitchFamily="34" charset="0"/>
            </a:endParaRPr>
          </a:p>
          <a:p>
            <a:pPr algn="just"/>
            <a:r>
              <a:rPr lang="fr-FR" sz="4400" dirty="0" smtClean="0">
                <a:solidFill>
                  <a:srgbClr val="00FF00"/>
                </a:solidFill>
                <a:latin typeface="Arial Rounded MT Bold" pitchFamily="34" charset="0"/>
              </a:rPr>
              <a:t>24 Les eaux furent grosses sur la terre pendant cent cinquante jours.</a:t>
            </a:r>
            <a:endParaRPr lang="en-US" sz="4400" dirty="0">
              <a:solidFill>
                <a:srgbClr val="00FF00"/>
              </a:solidFill>
              <a:latin typeface="Arial Rounded MT Bold"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style>
          <a:lnRef idx="1">
            <a:schemeClr val="accent3"/>
          </a:lnRef>
          <a:fillRef idx="2">
            <a:schemeClr val="accent3"/>
          </a:fillRef>
          <a:effectRef idx="1">
            <a:schemeClr val="accent3"/>
          </a:effectRef>
          <a:fontRef idx="minor">
            <a:schemeClr val="dk1"/>
          </a:fontRef>
        </p:style>
        <p:txBody>
          <a:bodyPr>
            <a:normAutofit lnSpcReduction="10000"/>
          </a:bodyPr>
          <a:lstStyle/>
          <a:p>
            <a:pPr algn="just"/>
            <a:r>
              <a:rPr lang="fr-FR" sz="4400" b="1" dirty="0" smtClean="0">
                <a:solidFill>
                  <a:srgbClr val="66FFFF"/>
                </a:solidFill>
                <a:latin typeface="Arial Rounded MT Bold" pitchFamily="34" charset="0"/>
              </a:rPr>
              <a:t>iv. LA </a:t>
            </a:r>
            <a:r>
              <a:rPr lang="fr-FR" sz="4400" b="1" dirty="0" smtClean="0">
                <a:solidFill>
                  <a:srgbClr val="66FFFF"/>
                </a:solidFill>
                <a:latin typeface="Arial Rounded MT Bold" pitchFamily="34" charset="0"/>
              </a:rPr>
              <a:t>VIE SUR LA TERRE APRÈS LE DÉLUGE</a:t>
            </a:r>
            <a:endParaRPr lang="en-US" sz="4400" dirty="0" smtClean="0">
              <a:solidFill>
                <a:srgbClr val="66FFFF"/>
              </a:solidFill>
              <a:latin typeface="Arial Rounded MT Bold" pitchFamily="34" charset="0"/>
            </a:endParaRPr>
          </a:p>
          <a:p>
            <a:pPr marL="742950" lvl="0" indent="-742950" algn="just">
              <a:buFont typeface="+mj-lt"/>
              <a:buAutoNum type="alphaLcPeriod"/>
            </a:pPr>
            <a:r>
              <a:rPr lang="fr-FR" sz="4400" dirty="0" smtClean="0">
                <a:solidFill>
                  <a:schemeClr val="bg1"/>
                </a:solidFill>
                <a:latin typeface="Arial Rounded MT Bold" pitchFamily="34" charset="0"/>
              </a:rPr>
              <a:t>Changement géologique, commencement des saisons, </a:t>
            </a:r>
            <a:endParaRPr lang="en-US" sz="4400" dirty="0" smtClean="0">
              <a:solidFill>
                <a:schemeClr val="bg1"/>
              </a:solidFill>
              <a:latin typeface="Arial Rounded MT Bold" pitchFamily="34" charset="0"/>
            </a:endParaRPr>
          </a:p>
          <a:p>
            <a:pPr marL="742950" lvl="0" indent="-742950" algn="just">
              <a:buFont typeface="+mj-lt"/>
              <a:buAutoNum type="alphaLcPeriod"/>
            </a:pPr>
            <a:r>
              <a:rPr lang="fr-FR" sz="4400" dirty="0" smtClean="0">
                <a:solidFill>
                  <a:srgbClr val="FFFF00"/>
                </a:solidFill>
                <a:latin typeface="Arial Rounded MT Bold" pitchFamily="34" charset="0"/>
              </a:rPr>
              <a:t>Beaucoup de grottes furent créées sur la terre par le courant des eaux du déluge.</a:t>
            </a:r>
            <a:endParaRPr lang="en-US" sz="4400" dirty="0" smtClean="0">
              <a:solidFill>
                <a:srgbClr val="FFFF00"/>
              </a:solidFill>
              <a:latin typeface="Arial Rounded MT Bold" pitchFamily="34" charset="0"/>
            </a:endParaRPr>
          </a:p>
          <a:p>
            <a:pPr marL="742950" lvl="0" indent="-742950" algn="just">
              <a:buFont typeface="+mj-lt"/>
              <a:buAutoNum type="alphaLcPeriod"/>
            </a:pPr>
            <a:r>
              <a:rPr lang="en-US" sz="4400" dirty="0" smtClean="0">
                <a:solidFill>
                  <a:schemeClr val="bg1"/>
                </a:solidFill>
                <a:latin typeface="Arial Rounded MT Bold" pitchFamily="34" charset="0"/>
              </a:rPr>
              <a:t>Reshaping of the landscape of the earth; many mountains become bare.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pPr algn="just">
              <a:buNone/>
            </a:pPr>
            <a:r>
              <a:rPr lang="en-US" sz="4400" dirty="0" smtClean="0">
                <a:solidFill>
                  <a:schemeClr val="bg1"/>
                </a:solidFill>
                <a:latin typeface="Arial Rounded MT Bold" pitchFamily="34" charset="0"/>
              </a:rPr>
              <a:t>d. </a:t>
            </a:r>
            <a:r>
              <a:rPr lang="fr-FR" sz="4400" dirty="0" smtClean="0">
                <a:solidFill>
                  <a:schemeClr val="bg1"/>
                </a:solidFill>
                <a:latin typeface="Arial Rounded MT Bold" pitchFamily="34" charset="0"/>
              </a:rPr>
              <a:t>Eradication </a:t>
            </a:r>
            <a:r>
              <a:rPr lang="fr-FR" sz="4400" dirty="0" smtClean="0">
                <a:solidFill>
                  <a:schemeClr val="bg1"/>
                </a:solidFill>
                <a:latin typeface="Arial Rounded MT Bold" pitchFamily="34" charset="0"/>
              </a:rPr>
              <a:t>de beaucoup d’espèces d’animaux et de plantes.</a:t>
            </a:r>
            <a:endParaRPr lang="en-US" sz="4400" dirty="0" smtClean="0">
              <a:solidFill>
                <a:schemeClr val="bg1"/>
              </a:solidFill>
              <a:latin typeface="Arial Rounded MT Bold" pitchFamily="34" charset="0"/>
            </a:endParaRPr>
          </a:p>
          <a:p>
            <a:pPr marL="742950" indent="-742950" algn="just">
              <a:buNone/>
            </a:pPr>
            <a:r>
              <a:rPr lang="fr-FR" sz="4400" dirty="0" smtClean="0">
                <a:solidFill>
                  <a:schemeClr val="bg1"/>
                </a:solidFill>
                <a:latin typeface="Arial Rounded MT Bold" pitchFamily="34" charset="0"/>
              </a:rPr>
              <a:t>e. </a:t>
            </a:r>
            <a:r>
              <a:rPr lang="fr-FR" sz="4400" dirty="0" smtClean="0">
                <a:solidFill>
                  <a:srgbClr val="FFFF00"/>
                </a:solidFill>
                <a:latin typeface="Arial Rounded MT Bold" pitchFamily="34" charset="0"/>
              </a:rPr>
              <a:t>Le </a:t>
            </a:r>
            <a:r>
              <a:rPr lang="fr-FR" sz="4400" dirty="0" smtClean="0">
                <a:solidFill>
                  <a:srgbClr val="FFFF00"/>
                </a:solidFill>
                <a:latin typeface="Arial Rounded MT Bold" pitchFamily="34" charset="0"/>
              </a:rPr>
              <a:t>refus des hommes de s’éparpiller sur la terre comme ordonné par Dieu.</a:t>
            </a:r>
            <a:endParaRPr lang="en-US" sz="4400" dirty="0" smtClean="0">
              <a:solidFill>
                <a:srgbClr val="FFFF00"/>
              </a:solidFill>
              <a:latin typeface="Arial Rounded MT Bold" pitchFamily="34" charset="0"/>
            </a:endParaRPr>
          </a:p>
          <a:p>
            <a:pPr marL="742950" indent="-742950" algn="just">
              <a:buNone/>
            </a:pPr>
            <a:r>
              <a:rPr lang="fr-FR" sz="4400" dirty="0" smtClean="0">
                <a:solidFill>
                  <a:schemeClr val="bg1"/>
                </a:solidFill>
                <a:latin typeface="Arial Rounded MT Bold" pitchFamily="34" charset="0"/>
              </a:rPr>
              <a:t>f. La </a:t>
            </a:r>
            <a:r>
              <a:rPr lang="fr-FR" sz="4400" dirty="0" smtClean="0">
                <a:solidFill>
                  <a:schemeClr val="bg1"/>
                </a:solidFill>
                <a:latin typeface="Arial Rounded MT Bold" pitchFamily="34" charset="0"/>
              </a:rPr>
              <a:t>race humaine intègre fut épargnée à travers la famille de Noé, mais le retour de ces êtres angéliques sur la terre est évident, mais non dans la même proportion qu’avant le déluge.</a:t>
            </a:r>
            <a:endParaRPr lang="en-US" sz="4400" dirty="0" smtClean="0">
              <a:solidFill>
                <a:schemeClr val="bg1"/>
              </a:solidFill>
              <a:latin typeface="Arial Rounded MT Bold" pitchFamily="34" charset="0"/>
            </a:endParaRPr>
          </a:p>
          <a:p>
            <a:pPr marL="742950" indent="-742950" algn="just">
              <a:buNone/>
            </a:pPr>
            <a:endParaRPr lang="en-US" sz="4400" dirty="0" smtClean="0">
              <a:solidFill>
                <a:schemeClr val="bg1"/>
              </a:solidFill>
              <a:latin typeface="Arial Rounded MT Bold"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pPr marL="742950" indent="-742950" algn="just">
              <a:buNone/>
            </a:pPr>
            <a:r>
              <a:rPr lang="fr-FR" sz="4400" dirty="0" smtClean="0">
                <a:solidFill>
                  <a:schemeClr val="bg1"/>
                </a:solidFill>
                <a:latin typeface="Arial Rounded MT Bold" pitchFamily="34" charset="0"/>
              </a:rPr>
              <a:t>g. Dieu </a:t>
            </a:r>
            <a:r>
              <a:rPr lang="fr-FR" sz="4400" dirty="0" smtClean="0">
                <a:solidFill>
                  <a:schemeClr val="bg1"/>
                </a:solidFill>
                <a:latin typeface="Arial Rounded MT Bold" pitchFamily="34" charset="0"/>
              </a:rPr>
              <a:t>fit alliance à l’homme de ne plus détruire la terre par les eaux.</a:t>
            </a:r>
            <a:endParaRPr lang="en-US" sz="4400" dirty="0" smtClean="0">
              <a:solidFill>
                <a:schemeClr val="bg1"/>
              </a:solidFill>
              <a:latin typeface="Arial Rounded MT Bold" pitchFamily="34" charset="0"/>
            </a:endParaRPr>
          </a:p>
          <a:p>
            <a:pPr marL="742950" indent="-742950" algn="just">
              <a:buNone/>
            </a:pPr>
            <a:r>
              <a:rPr lang="fr-FR" sz="4400" dirty="0" smtClean="0">
                <a:solidFill>
                  <a:srgbClr val="FFFF00"/>
                </a:solidFill>
                <a:latin typeface="Arial Rounded MT Bold" pitchFamily="34" charset="0"/>
              </a:rPr>
              <a:t>h. Dieu </a:t>
            </a:r>
            <a:r>
              <a:rPr lang="fr-FR" sz="4400" dirty="0" smtClean="0">
                <a:solidFill>
                  <a:srgbClr val="FFFF00"/>
                </a:solidFill>
                <a:latin typeface="Arial Rounded MT Bold" pitchFamily="34" charset="0"/>
              </a:rPr>
              <a:t>permet aux hommes de consommer la chair des animaux</a:t>
            </a:r>
            <a:r>
              <a:rPr lang="fr-FR" sz="4400" dirty="0" smtClean="0">
                <a:solidFill>
                  <a:srgbClr val="FFFF00"/>
                </a:solidFill>
                <a:latin typeface="Arial Rounded MT Bold" pitchFamily="34" charset="0"/>
              </a:rPr>
              <a:t>.</a:t>
            </a:r>
            <a:r>
              <a:rPr lang="fr-FR" sz="4400" dirty="0" smtClean="0">
                <a:solidFill>
                  <a:srgbClr val="FFFF00"/>
                </a:solidFill>
                <a:latin typeface="Arial Rounded MT Bold" pitchFamily="34" charset="0"/>
              </a:rPr>
              <a:t> </a:t>
            </a:r>
            <a:endParaRPr lang="en-US" sz="4400" dirty="0" smtClean="0">
              <a:solidFill>
                <a:srgbClr val="FFFF00"/>
              </a:solidFill>
              <a:latin typeface="Arial Rounded MT Bold" pitchFamily="34" charset="0"/>
            </a:endParaRPr>
          </a:p>
          <a:p>
            <a:pPr algn="just"/>
            <a:r>
              <a:rPr lang="fr-FR" sz="4400" dirty="0" smtClean="0">
                <a:solidFill>
                  <a:schemeClr val="bg1"/>
                </a:solidFill>
                <a:latin typeface="Arial Rounded MT Bold" pitchFamily="34" charset="0"/>
              </a:rPr>
              <a:t>Ge 8:13 ¶ L'an six cent un, le premier mois, le premier jour du mois, les eaux avaient séché sur la terre. Noé ôta la couverture de l'arche: il regarda, et voici, la surface de la terre avait séché</a:t>
            </a:r>
            <a:r>
              <a:rPr lang="fr-FR" sz="4400" dirty="0" smtClean="0">
                <a:solidFill>
                  <a:schemeClr val="bg1"/>
                </a:solidFill>
                <a:latin typeface="Arial Rounded MT Bold" pitchFamily="34" charset="0"/>
              </a:rPr>
              <a:t>.</a:t>
            </a:r>
            <a:endParaRPr lang="en-US" sz="4400" dirty="0" smtClean="0">
              <a:solidFill>
                <a:schemeClr val="bg1"/>
              </a:solidFill>
              <a:latin typeface="Arial Rounded MT Bold"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style>
          <a:lnRef idx="1">
            <a:schemeClr val="accent3"/>
          </a:lnRef>
          <a:fillRef idx="2">
            <a:schemeClr val="accent3"/>
          </a:fillRef>
          <a:effectRef idx="1">
            <a:schemeClr val="accent3"/>
          </a:effectRef>
          <a:fontRef idx="minor">
            <a:schemeClr val="dk1"/>
          </a:fontRef>
        </p:style>
        <p:txBody>
          <a:bodyPr>
            <a:normAutofit fontScale="85000" lnSpcReduction="10000"/>
          </a:bodyPr>
          <a:lstStyle/>
          <a:p>
            <a:pPr algn="just"/>
            <a:r>
              <a:rPr lang="fr-FR" sz="4400" dirty="0" smtClean="0">
                <a:solidFill>
                  <a:srgbClr val="FFFF00"/>
                </a:solidFill>
                <a:latin typeface="Arial Rounded MT Bold" pitchFamily="34" charset="0"/>
              </a:rPr>
              <a:t>Ge 8:20-21 </a:t>
            </a:r>
            <a:r>
              <a:rPr lang="fr-FR" sz="4400" dirty="0" smtClean="0">
                <a:solidFill>
                  <a:schemeClr val="bg1"/>
                </a:solidFill>
                <a:latin typeface="Arial Rounded MT Bold" pitchFamily="34" charset="0"/>
              </a:rPr>
              <a:t>¶ Noé bâtit un autel à l'Éternel; il prit de toutes les bêtes pures et de tous les oiseaux purs, et il offrit des holocaustes sur l'autel.</a:t>
            </a:r>
            <a:endParaRPr lang="en-US" sz="4400" dirty="0" smtClean="0">
              <a:solidFill>
                <a:schemeClr val="bg1"/>
              </a:solidFill>
              <a:latin typeface="Arial Rounded MT Bold" pitchFamily="34" charset="0"/>
            </a:endParaRPr>
          </a:p>
          <a:p>
            <a:pPr algn="just"/>
            <a:r>
              <a:rPr lang="fr-FR" sz="4400" dirty="0" smtClean="0">
                <a:solidFill>
                  <a:srgbClr val="FFFF00"/>
                </a:solidFill>
                <a:latin typeface="Arial Rounded MT Bold" pitchFamily="34" charset="0"/>
              </a:rPr>
              <a:t>21 L'Éternel sentit une odeur agréable, et l'Éternel dit en son cœur: Je ne maudirai plus la terre, à cause de l'homme, parce que les pensées du cœur de l'homme sont mauvaises dès sa jeunesse; et je ne frapperai plus tout ce qui est vivant, comme je l'ai fait</a:t>
            </a:r>
            <a:r>
              <a:rPr lang="fr-FR"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400" dirty="0" smtClean="0">
                <a:solidFill>
                  <a:srgbClr val="FFFF00"/>
                </a:solidFill>
                <a:latin typeface="Arial Rounded MT Bold" pitchFamily="34" charset="0"/>
              </a:rPr>
              <a:t>Ge 9:11, 14, 15 </a:t>
            </a:r>
            <a:r>
              <a:rPr lang="fr-FR" sz="4400" dirty="0" smtClean="0">
                <a:solidFill>
                  <a:schemeClr val="bg1"/>
                </a:solidFill>
                <a:latin typeface="Arial Rounded MT Bold" pitchFamily="34" charset="0"/>
              </a:rPr>
              <a:t>J'établis mon alliance avec vous: aucune chair ne sera plus exterminée par les eaux du déluge, et il n'y aura plus de déluge pour détruire la terre.</a:t>
            </a:r>
            <a:endParaRPr lang="en-US" sz="4400" dirty="0" smtClean="0">
              <a:solidFill>
                <a:schemeClr val="bg1"/>
              </a:solidFill>
              <a:latin typeface="Arial Rounded MT Bold" pitchFamily="34" charset="0"/>
            </a:endParaRPr>
          </a:p>
          <a:p>
            <a:pPr algn="just"/>
            <a:r>
              <a:rPr lang="fr-FR" sz="4400" dirty="0" smtClean="0">
                <a:solidFill>
                  <a:srgbClr val="FFFF00"/>
                </a:solidFill>
                <a:latin typeface="Arial Rounded MT Bold" pitchFamily="34" charset="0"/>
              </a:rPr>
              <a:t>14 Quand j'aurai rassemblé des nuages au-dessus de la terre, l'arc paraîtra dans la nue</a:t>
            </a:r>
            <a:r>
              <a:rPr lang="fr-FR"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400" dirty="0" smtClean="0">
                <a:solidFill>
                  <a:srgbClr val="FFFF00"/>
                </a:solidFill>
                <a:latin typeface="Arial Rounded MT Bold" pitchFamily="34" charset="0"/>
              </a:rPr>
              <a:t>Ge 9:15 </a:t>
            </a:r>
            <a:r>
              <a:rPr lang="fr-FR" sz="4400" dirty="0" smtClean="0">
                <a:solidFill>
                  <a:schemeClr val="bg1"/>
                </a:solidFill>
                <a:latin typeface="Arial Rounded MT Bold" pitchFamily="34" charset="0"/>
              </a:rPr>
              <a:t>et je me souviendrai de mon alliance entre moi et vous, et tous les êtres vivants, de toute chair, et les eaux ne deviendront plus un déluge pour détruire toute chair.</a:t>
            </a:r>
            <a:endParaRPr lang="en-US" sz="4400" dirty="0" smtClean="0">
              <a:solidFill>
                <a:schemeClr val="bg1"/>
              </a:solidFill>
              <a:latin typeface="Arial Rounded MT Bold" pitchFamily="34" charset="0"/>
            </a:endParaRPr>
          </a:p>
          <a:p>
            <a:pPr lvl="0" algn="just"/>
            <a:r>
              <a:rPr lang="fr-FR" sz="4400" dirty="0" smtClean="0">
                <a:solidFill>
                  <a:srgbClr val="FFFF00"/>
                </a:solidFill>
                <a:latin typeface="Arial Rounded MT Bold" pitchFamily="34" charset="0"/>
              </a:rPr>
              <a:t>Le déluge de Noé est un fait scientifique et les évidences sont multiples</a:t>
            </a:r>
            <a:r>
              <a:rPr lang="fr-FR"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5400" dirty="0" smtClean="0">
                <a:solidFill>
                  <a:schemeClr val="bg1"/>
                </a:solidFill>
                <a:latin typeface="Arial Rounded MT Bold" pitchFamily="34" charset="0"/>
              </a:rPr>
              <a:t>Même </a:t>
            </a:r>
            <a:r>
              <a:rPr lang="fr-FR" sz="5400" dirty="0" smtClean="0">
                <a:solidFill>
                  <a:schemeClr val="bg1"/>
                </a:solidFill>
                <a:latin typeface="Arial Rounded MT Bold" pitchFamily="34" charset="0"/>
              </a:rPr>
              <a:t>dans les sommets des montagnes, on trouve des fossiles d' animaux marins.</a:t>
            </a:r>
            <a:endParaRPr lang="en-US" sz="5400" dirty="0" smtClean="0">
              <a:solidFill>
                <a:schemeClr val="bg1"/>
              </a:solidFill>
              <a:latin typeface="Arial Rounded MT Bold" pitchFamily="34" charset="0"/>
            </a:endParaRPr>
          </a:p>
          <a:p>
            <a:pPr lvl="0" algn="just"/>
            <a:r>
              <a:rPr lang="fr-FR" sz="5400" dirty="0" smtClean="0">
                <a:solidFill>
                  <a:srgbClr val="FFFF00"/>
                </a:solidFill>
                <a:latin typeface="Arial Rounded MT Bold" pitchFamily="34" charset="0"/>
              </a:rPr>
              <a:t>Toutes les anciennes civilisations parlent du grand déluge global. </a:t>
            </a:r>
            <a:endParaRPr lang="en-US" sz="5400" dirty="0">
              <a:solidFill>
                <a:srgbClr val="FFFF00"/>
              </a:solidFill>
              <a:latin typeface="Arial Rounded MT Bold"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400" b="1" dirty="0" smtClean="0">
                <a:solidFill>
                  <a:srgbClr val="FF0000"/>
                </a:solidFill>
                <a:latin typeface="Arial Rounded MT Bold" pitchFamily="34" charset="0"/>
              </a:rPr>
              <a:t>v.</a:t>
            </a:r>
            <a:r>
              <a:rPr lang="fr-FR" sz="4400" dirty="0" smtClean="0">
                <a:solidFill>
                  <a:srgbClr val="FF0000"/>
                </a:solidFill>
                <a:latin typeface="Arial Rounded MT Bold" pitchFamily="34" charset="0"/>
              </a:rPr>
              <a:t>     </a:t>
            </a:r>
            <a:r>
              <a:rPr lang="fr-FR" sz="4400" b="1" dirty="0" smtClean="0">
                <a:solidFill>
                  <a:srgbClr val="FF0000"/>
                </a:solidFill>
                <a:latin typeface="Arial Rounded MT Bold" pitchFamily="34" charset="0"/>
              </a:rPr>
              <a:t>LA COMPARAISON ENTRE L’ENLÈVEMENT DE L’EGLISE ET LE DÉLUGE DE NOÉ</a:t>
            </a:r>
            <a:endParaRPr lang="en-US" sz="4400" dirty="0" smtClean="0">
              <a:solidFill>
                <a:srgbClr val="FF0000"/>
              </a:solidFill>
              <a:latin typeface="Arial Rounded MT Bold" pitchFamily="34" charset="0"/>
            </a:endParaRPr>
          </a:p>
          <a:p>
            <a:pPr lvl="0" algn="just"/>
            <a:r>
              <a:rPr lang="fr-FR" sz="4400" dirty="0" smtClean="0">
                <a:solidFill>
                  <a:srgbClr val="0D069A"/>
                </a:solidFill>
                <a:latin typeface="Arial Rounded MT Bold" pitchFamily="34" charset="0"/>
              </a:rPr>
              <a:t>La génération de Noé touchait à sa fin à cause de la méchanceté du cœur de l’homme.</a:t>
            </a:r>
            <a:endParaRPr lang="en-US" sz="4400" dirty="0" smtClean="0">
              <a:solidFill>
                <a:srgbClr val="0D069A"/>
              </a:solidFill>
              <a:latin typeface="Arial Rounded MT Bold" pitchFamily="34" charset="0"/>
            </a:endParaRPr>
          </a:p>
          <a:p>
            <a:pPr lvl="0" algn="just"/>
            <a:r>
              <a:rPr lang="fr-FR" sz="4400" dirty="0" smtClean="0">
                <a:solidFill>
                  <a:srgbClr val="003300"/>
                </a:solidFill>
                <a:latin typeface="Arial Rounded MT Bold" pitchFamily="34" charset="0"/>
              </a:rPr>
              <a:t>Notre génération touche à sa fin pour les mêmes raisons</a:t>
            </a:r>
            <a:r>
              <a:rPr lang="fr-FR" sz="4400" dirty="0" smtClean="0">
                <a:solidFill>
                  <a:srgbClr val="003300"/>
                </a:solidFill>
                <a:latin typeface="Arial Rounded MT Bold" pitchFamily="34" charset="0"/>
              </a:rPr>
              <a:t>.</a:t>
            </a:r>
            <a:endParaRPr lang="en-US" sz="4400" dirty="0" smtClean="0">
              <a:solidFill>
                <a:srgbClr val="003300"/>
              </a:solidFill>
              <a:latin typeface="Arial Rounded MT Bold"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400" dirty="0" smtClean="0">
                <a:solidFill>
                  <a:srgbClr val="0D069A"/>
                </a:solidFill>
                <a:latin typeface="Arial Rounded MT Bold" pitchFamily="34" charset="0"/>
              </a:rPr>
              <a:t>Dieu </a:t>
            </a:r>
            <a:r>
              <a:rPr lang="fr-FR" sz="4400" dirty="0" smtClean="0">
                <a:solidFill>
                  <a:srgbClr val="0D069A"/>
                </a:solidFill>
                <a:latin typeface="Arial Rounded MT Bold" pitchFamily="34" charset="0"/>
              </a:rPr>
              <a:t>extermina la génération de Noé à cause de l’interférence des êtres angéliques à la race humaine.</a:t>
            </a:r>
            <a:endParaRPr lang="en-US" sz="4400" dirty="0" smtClean="0">
              <a:solidFill>
                <a:srgbClr val="0D069A"/>
              </a:solidFill>
              <a:latin typeface="Arial Rounded MT Bold" pitchFamily="34" charset="0"/>
            </a:endParaRPr>
          </a:p>
          <a:p>
            <a:pPr lvl="0" algn="just"/>
            <a:r>
              <a:rPr lang="fr-FR" sz="4400" dirty="0" smtClean="0">
                <a:solidFill>
                  <a:srgbClr val="003300"/>
                </a:solidFill>
                <a:latin typeface="Arial Rounded MT Bold" pitchFamily="34" charset="0"/>
              </a:rPr>
              <a:t>Notre génération se trouve dans la même situation, il y bien de personnes que vous rencontrez qui ne sont pas vraiment des humains</a:t>
            </a:r>
            <a:r>
              <a:rPr lang="fr-FR" sz="4400" dirty="0" smtClean="0">
                <a:solidFill>
                  <a:srgbClr val="003300"/>
                </a:solidFill>
                <a:latin typeface="Arial Rounded MT Bold" pitchFamily="34" charset="0"/>
              </a:rPr>
              <a:t>.</a:t>
            </a:r>
            <a:endParaRPr lang="en-US" sz="4400" dirty="0" smtClean="0">
              <a:solidFill>
                <a:srgbClr val="003300"/>
              </a:solidFill>
              <a:latin typeface="Arial Rounded MT Bold"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rmAutofit fontScale="92500" lnSpcReduction="10000"/>
          </a:bodyPr>
          <a:lstStyle/>
          <a:p>
            <a:pPr lvl="0" algn="just"/>
            <a:r>
              <a:rPr lang="fr-FR" sz="4400" dirty="0" smtClean="0">
                <a:solidFill>
                  <a:srgbClr val="0D069A"/>
                </a:solidFill>
                <a:latin typeface="Arial Rounded MT Bold" pitchFamily="34" charset="0"/>
              </a:rPr>
              <a:t>On </a:t>
            </a:r>
            <a:r>
              <a:rPr lang="fr-FR" sz="4400" dirty="0" smtClean="0">
                <a:solidFill>
                  <a:srgbClr val="0D069A"/>
                </a:solidFill>
                <a:latin typeface="Arial Rounded MT Bold" pitchFamily="34" charset="0"/>
              </a:rPr>
              <a:t>fabrique des races d’hybride humain dans les laboratoires comme dans le temps de Noé.</a:t>
            </a:r>
            <a:endParaRPr lang="en-US" sz="4400" dirty="0" smtClean="0">
              <a:solidFill>
                <a:srgbClr val="0D069A"/>
              </a:solidFill>
              <a:latin typeface="Arial Rounded MT Bold" pitchFamily="34" charset="0"/>
            </a:endParaRPr>
          </a:p>
          <a:p>
            <a:pPr lvl="0" algn="just"/>
            <a:r>
              <a:rPr lang="fr-FR" sz="4400" dirty="0" smtClean="0">
                <a:solidFill>
                  <a:srgbClr val="003300"/>
                </a:solidFill>
                <a:latin typeface="Arial Rounded MT Bold" pitchFamily="34" charset="0"/>
              </a:rPr>
              <a:t>L’insouciance pour Dieu est à son climax dans les affaires des hommes comme c’en est été au temps de Noé.</a:t>
            </a:r>
            <a:endParaRPr lang="en-US" sz="4400" dirty="0" smtClean="0">
              <a:solidFill>
                <a:srgbClr val="003300"/>
              </a:solidFill>
              <a:latin typeface="Arial Rounded MT Bold" pitchFamily="34" charset="0"/>
            </a:endParaRPr>
          </a:p>
          <a:p>
            <a:pPr lvl="0" algn="just"/>
            <a:r>
              <a:rPr lang="fr-FR" sz="4400" dirty="0" smtClean="0">
                <a:solidFill>
                  <a:srgbClr val="0D069A"/>
                </a:solidFill>
                <a:latin typeface="Arial Rounded MT Bold" pitchFamily="34" charset="0"/>
              </a:rPr>
              <a:t>On a des entités super intelligentes qui vivent autour de nous qui ne sont pas humains à 100/100</a:t>
            </a:r>
            <a:r>
              <a:rPr lang="fr-FR" sz="4400" dirty="0" smtClean="0">
                <a:solidFill>
                  <a:srgbClr val="0D069A"/>
                </a:solidFill>
                <a:latin typeface="Arial Rounded MT Bold" pitchFamily="34" charset="0"/>
              </a:rPr>
              <a:t>.</a:t>
            </a:r>
            <a:endParaRPr lang="en-US" sz="4400" dirty="0" smtClean="0">
              <a:solidFill>
                <a:srgbClr val="0D069A"/>
              </a:solidFill>
              <a:latin typeface="Arial Rounded MT Bold"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400" dirty="0" smtClean="0">
                <a:solidFill>
                  <a:srgbClr val="0D069A"/>
                </a:solidFill>
                <a:latin typeface="Arial Rounded MT Bold" pitchFamily="34" charset="0"/>
              </a:rPr>
              <a:t>Nous </a:t>
            </a:r>
            <a:r>
              <a:rPr lang="fr-FR" sz="4400" dirty="0" smtClean="0">
                <a:solidFill>
                  <a:srgbClr val="0D069A"/>
                </a:solidFill>
                <a:latin typeface="Arial Rounded MT Bold" pitchFamily="34" charset="0"/>
              </a:rPr>
              <a:t>utilisons des technologies qui ne sont pas d’origine humaine.</a:t>
            </a:r>
            <a:endParaRPr lang="en-US" sz="4400" dirty="0" smtClean="0">
              <a:solidFill>
                <a:srgbClr val="0D069A"/>
              </a:solidFill>
              <a:latin typeface="Arial Rounded MT Bold" pitchFamily="34" charset="0"/>
            </a:endParaRPr>
          </a:p>
          <a:p>
            <a:pPr lvl="0" algn="just"/>
            <a:r>
              <a:rPr lang="en-US" sz="4400" dirty="0" smtClean="0">
                <a:solidFill>
                  <a:srgbClr val="003300"/>
                </a:solidFill>
                <a:latin typeface="Arial Rounded MT Bold" pitchFamily="34" charset="0"/>
              </a:rPr>
              <a:t>Some say that we have more than eighty different species of aliens living on earth, exchanging and crossing with human beings.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rmAutofit fontScale="92500" lnSpcReduction="10000"/>
          </a:bodyPr>
          <a:lstStyle/>
          <a:p>
            <a:pPr lvl="0" algn="just"/>
            <a:r>
              <a:rPr lang="fr-FR" sz="4400" dirty="0" smtClean="0">
                <a:solidFill>
                  <a:srgbClr val="0D069A"/>
                </a:solidFill>
                <a:latin typeface="Arial Rounded MT Bold" pitchFamily="34" charset="0"/>
              </a:rPr>
              <a:t>La </a:t>
            </a:r>
            <a:r>
              <a:rPr lang="fr-FR" sz="4400" dirty="0" smtClean="0">
                <a:solidFill>
                  <a:srgbClr val="0D069A"/>
                </a:solidFill>
                <a:latin typeface="Arial Rounded MT Bold" pitchFamily="34" charset="0"/>
              </a:rPr>
              <a:t>luxure, l’amour du plaisir, la perversion sexuelle, la gourmandise, la cruauté, la haine, </a:t>
            </a:r>
            <a:r>
              <a:rPr lang="fr-FR" sz="4400" dirty="0" smtClean="0">
                <a:solidFill>
                  <a:srgbClr val="FF0000"/>
                </a:solidFill>
                <a:latin typeface="Arial Rounded MT Bold" pitchFamily="34" charset="0"/>
              </a:rPr>
              <a:t>l’égocentrisme, le racisme, l’avidité pour le succès, les grands projets de construction, les guerres, les avances en technologie </a:t>
            </a:r>
            <a:r>
              <a:rPr lang="fr-FR" sz="4400" dirty="0" smtClean="0">
                <a:solidFill>
                  <a:srgbClr val="0D069A"/>
                </a:solidFill>
                <a:latin typeface="Arial Rounded MT Bold" pitchFamily="34" charset="0"/>
              </a:rPr>
              <a:t>nous mettent dans la même proximité émotionnelle, scientifique et morale de la génération de Noé</a:t>
            </a:r>
            <a:r>
              <a:rPr lang="fr-FR" sz="4400" dirty="0" smtClean="0">
                <a:solidFill>
                  <a:srgbClr val="0D069A"/>
                </a:solidFill>
                <a:latin typeface="Arial Rounded MT Bold" pitchFamily="34" charset="0"/>
              </a:rPr>
              <a:t>.</a:t>
            </a:r>
            <a:endParaRPr lang="en-US" sz="4400" dirty="0" smtClean="0">
              <a:solidFill>
                <a:srgbClr val="0D069A"/>
              </a:solidFill>
              <a:latin typeface="Arial Rounded MT Bold"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400" dirty="0" smtClean="0">
                <a:solidFill>
                  <a:srgbClr val="0D069A"/>
                </a:solidFill>
                <a:latin typeface="Arial Rounded MT Bold" pitchFamily="34" charset="0"/>
              </a:rPr>
              <a:t>Note </a:t>
            </a:r>
            <a:r>
              <a:rPr lang="fr-FR" sz="4400" dirty="0" smtClean="0">
                <a:solidFill>
                  <a:srgbClr val="0D069A"/>
                </a:solidFill>
                <a:latin typeface="Arial Rounded MT Bold" pitchFamily="34" charset="0"/>
              </a:rPr>
              <a:t>épuisement de la grâce et de la patience de Dieu est au même niveau que la génération de Noé. </a:t>
            </a:r>
            <a:endParaRPr lang="en-US" sz="4400" dirty="0" smtClean="0">
              <a:solidFill>
                <a:srgbClr val="0D069A"/>
              </a:solidFill>
              <a:latin typeface="Arial Rounded MT Bold" pitchFamily="34" charset="0"/>
            </a:endParaRPr>
          </a:p>
          <a:p>
            <a:pPr lvl="0" algn="just"/>
            <a:r>
              <a:rPr lang="fr-FR" sz="4400" dirty="0" smtClean="0">
                <a:solidFill>
                  <a:srgbClr val="FF0000"/>
                </a:solidFill>
                <a:latin typeface="Arial Rounded MT Bold" pitchFamily="34" charset="0"/>
              </a:rPr>
              <a:t>Un plan de salut a été frayé pour les justes sur la terre tout comme Jésus est notre arche pour nous épargner du jugement de Dieu à venir. </a:t>
            </a:r>
            <a:endParaRPr lang="en-US" sz="4400" dirty="0" smtClean="0">
              <a:solidFill>
                <a:srgbClr val="FF0000"/>
              </a:solidFill>
              <a:latin typeface="Arial Rounded MT Bold" pitchFamily="34"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rmAutofit fontScale="92500"/>
          </a:bodyPr>
          <a:lstStyle/>
          <a:p>
            <a:pPr lvl="0" algn="just"/>
            <a:r>
              <a:rPr lang="fr-FR" sz="4400" dirty="0" smtClean="0">
                <a:solidFill>
                  <a:srgbClr val="0D069A"/>
                </a:solidFill>
                <a:latin typeface="Arial Rounded MT Bold" pitchFamily="34" charset="0"/>
              </a:rPr>
              <a:t>Tout </a:t>
            </a:r>
            <a:r>
              <a:rPr lang="fr-FR" sz="4400" dirty="0" smtClean="0">
                <a:solidFill>
                  <a:srgbClr val="0D069A"/>
                </a:solidFill>
                <a:latin typeface="Arial Rounded MT Bold" pitchFamily="34" charset="0"/>
              </a:rPr>
              <a:t>comme la génération de Noé s’avança vers sa ruine sans s'en inquiéter de rien, la nôtre réagit de la même manière face aux menaces du jugement imminent de Dieu. </a:t>
            </a:r>
            <a:endParaRPr lang="en-US" sz="4400" dirty="0" smtClean="0">
              <a:solidFill>
                <a:srgbClr val="0D069A"/>
              </a:solidFill>
              <a:latin typeface="Arial Rounded MT Bold" pitchFamily="34" charset="0"/>
            </a:endParaRPr>
          </a:p>
          <a:p>
            <a:pPr lvl="0" algn="just"/>
            <a:r>
              <a:rPr lang="fr-FR" sz="4400" dirty="0" smtClean="0">
                <a:solidFill>
                  <a:srgbClr val="FF0000"/>
                </a:solidFill>
                <a:latin typeface="Arial Rounded MT Bold" pitchFamily="34" charset="0"/>
              </a:rPr>
              <a:t>Soyons les sobres ; soyons les justes, soyons les avertis, soyons les intelligents pour sauver notre </a:t>
            </a:r>
            <a:r>
              <a:rPr lang="fr-FR" sz="4400" dirty="0" smtClean="0">
                <a:solidFill>
                  <a:srgbClr val="FF0000"/>
                </a:solidFill>
                <a:latin typeface="Arial Rounded MT Bold" pitchFamily="34" charset="0"/>
              </a:rPr>
              <a:t>âme du jugement de Dieu.</a:t>
            </a:r>
            <a:endParaRPr lang="en-US" sz="4400" dirty="0" smtClean="0">
              <a:solidFill>
                <a:srgbClr val="FF0000"/>
              </a:solidFill>
              <a:latin typeface="Arial Rounded MT Bold" pitchFamily="34"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400" dirty="0" smtClean="0">
                <a:solidFill>
                  <a:srgbClr val="FF0000"/>
                </a:solidFill>
                <a:latin typeface="Arial Rounded MT Bold" pitchFamily="34" charset="0"/>
              </a:rPr>
              <a:t>2Pierre </a:t>
            </a:r>
            <a:r>
              <a:rPr lang="fr-FR" sz="4400" dirty="0" smtClean="0">
                <a:solidFill>
                  <a:srgbClr val="FF0000"/>
                </a:solidFill>
                <a:latin typeface="Arial Rounded MT Bold" pitchFamily="34" charset="0"/>
              </a:rPr>
              <a:t>3:9 </a:t>
            </a:r>
            <a:endParaRPr lang="fr-FR" sz="4400" dirty="0" smtClean="0">
              <a:solidFill>
                <a:srgbClr val="FF0000"/>
              </a:solidFill>
              <a:latin typeface="Arial Rounded MT Bold" pitchFamily="34" charset="0"/>
            </a:endParaRPr>
          </a:p>
          <a:p>
            <a:pPr lvl="0" algn="just"/>
            <a:r>
              <a:rPr lang="fr-FR" sz="4400" dirty="0" smtClean="0">
                <a:solidFill>
                  <a:srgbClr val="0D069A"/>
                </a:solidFill>
                <a:latin typeface="Arial Rounded MT Bold" pitchFamily="34" charset="0"/>
              </a:rPr>
              <a:t>¶ </a:t>
            </a:r>
            <a:r>
              <a:rPr lang="fr-FR" sz="4400" dirty="0" smtClean="0">
                <a:solidFill>
                  <a:srgbClr val="0D069A"/>
                </a:solidFill>
                <a:latin typeface="Arial Rounded MT Bold" pitchFamily="34" charset="0"/>
              </a:rPr>
              <a:t>Le Seigneur ne tarde pas dans l'accomplissement de la promesse, comme quelques-uns le croient; mais il use de patience envers vous, ne voulant pas qu'aucun périsse, mais voulant que tous arrivent à la repentance</a:t>
            </a:r>
            <a:r>
              <a:rPr lang="fr-FR" sz="4400" dirty="0" smtClean="0">
                <a:solidFill>
                  <a:srgbClr val="0D069A"/>
                </a:solidFill>
                <a:latin typeface="Arial Rounded MT Bold" pitchFamily="34" charset="0"/>
              </a:rPr>
              <a:t>.</a:t>
            </a:r>
            <a:endParaRPr lang="en-US" sz="4400" dirty="0" smtClean="0">
              <a:solidFill>
                <a:srgbClr val="0D069A"/>
              </a:solidFill>
              <a:latin typeface="Arial Rounded MT Bold" pitchFamily="3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400" dirty="0" smtClean="0">
                <a:solidFill>
                  <a:srgbClr val="0D069A"/>
                </a:solidFill>
                <a:latin typeface="Arial Rounded MT Bold" pitchFamily="34" charset="0"/>
              </a:rPr>
              <a:t>Disons </a:t>
            </a:r>
            <a:r>
              <a:rPr lang="fr-FR" sz="4400" dirty="0" smtClean="0">
                <a:solidFill>
                  <a:srgbClr val="0D069A"/>
                </a:solidFill>
                <a:latin typeface="Arial Rounded MT Bold" pitchFamily="34" charset="0"/>
              </a:rPr>
              <a:t>plutôt avec assurance : </a:t>
            </a:r>
            <a:endParaRPr lang="fr-FR" sz="4400" dirty="0" smtClean="0">
              <a:solidFill>
                <a:srgbClr val="0D069A"/>
              </a:solidFill>
              <a:latin typeface="Arial Rounded MT Bold" pitchFamily="34" charset="0"/>
            </a:endParaRPr>
          </a:p>
          <a:p>
            <a:pPr lvl="0" algn="just"/>
            <a:r>
              <a:rPr lang="fr-FR" sz="4400" dirty="0" err="1" smtClean="0">
                <a:solidFill>
                  <a:srgbClr val="FF0000"/>
                </a:solidFill>
                <a:latin typeface="Arial Rounded MT Bold" pitchFamily="34" charset="0"/>
              </a:rPr>
              <a:t>Heb</a:t>
            </a:r>
            <a:r>
              <a:rPr lang="fr-FR" sz="4400" dirty="0" smtClean="0">
                <a:solidFill>
                  <a:srgbClr val="FF0000"/>
                </a:solidFill>
                <a:latin typeface="Arial Rounded MT Bold" pitchFamily="34" charset="0"/>
              </a:rPr>
              <a:t> </a:t>
            </a:r>
            <a:r>
              <a:rPr lang="fr-FR" sz="4400" dirty="0" smtClean="0">
                <a:solidFill>
                  <a:srgbClr val="FF0000"/>
                </a:solidFill>
                <a:latin typeface="Arial Rounded MT Bold" pitchFamily="34" charset="0"/>
              </a:rPr>
              <a:t>10:39 </a:t>
            </a:r>
            <a:r>
              <a:rPr lang="fr-FR" sz="4400" dirty="0" smtClean="0">
                <a:solidFill>
                  <a:srgbClr val="0D069A"/>
                </a:solidFill>
                <a:latin typeface="Arial Rounded MT Bold" pitchFamily="34" charset="0"/>
              </a:rPr>
              <a:t>Nous, nous ne sommes pas de ceux qui se retirent pour se perdre, mais de ceux qui ont la foi pour sauver leur âme.</a:t>
            </a:r>
            <a:endParaRPr lang="en-US" sz="4400" dirty="0" smtClean="0">
              <a:solidFill>
                <a:srgbClr val="0D069A"/>
              </a:solidFill>
              <a:latin typeface="Arial Rounded MT Bold" pitchFamily="34" charset="0"/>
            </a:endParaRPr>
          </a:p>
          <a:p>
            <a:pPr algn="r"/>
            <a:r>
              <a:rPr lang="fr-FR" sz="4400" dirty="0" smtClean="0">
                <a:solidFill>
                  <a:srgbClr val="0D069A"/>
                </a:solidFill>
                <a:latin typeface="Arial Rounded MT Bold" pitchFamily="34" charset="0"/>
              </a:rPr>
              <a:t> </a:t>
            </a:r>
            <a:r>
              <a:rPr lang="fr-FR" sz="4400" dirty="0" smtClean="0">
                <a:solidFill>
                  <a:srgbClr val="FF0000"/>
                </a:solidFill>
                <a:latin typeface="Arial Rounded MT Bold" pitchFamily="34" charset="0"/>
              </a:rPr>
              <a:t>Amen </a:t>
            </a:r>
            <a:r>
              <a:rPr lang="fr-FR" sz="4400" dirty="0" smtClean="0">
                <a:solidFill>
                  <a:srgbClr val="FF0000"/>
                </a:solidFill>
                <a:latin typeface="Arial Rounded MT Bold" pitchFamily="34" charset="0"/>
              </a:rPr>
              <a:t>!</a:t>
            </a:r>
            <a:endParaRPr lang="en-US" sz="4400" dirty="0" smtClean="0">
              <a:solidFill>
                <a:srgbClr val="FF0000"/>
              </a:solidFill>
              <a:latin typeface="Arial Rounded MT Bold"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71384</TotalTime>
  <Words>2323</Words>
  <Application>Microsoft Office PowerPoint</Application>
  <PresentationFormat>On-screen Show (4:3)</PresentationFormat>
  <Paragraphs>127</Paragraphs>
  <Slides>46</Slides>
  <Notes>1</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Office Theme</vt:lpstr>
      <vt:lpstr>CHRIST THE ROCK CONGREGATION SUNDAY SEPTEMBER 7TH  2025  SERMON BY PASTOR MARC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MARC EDOUARD SIMEON</dc:creator>
  <cp:lastModifiedBy>MARC EDOUARD SIMEON</cp:lastModifiedBy>
  <cp:revision>522</cp:revision>
  <dcterms:created xsi:type="dcterms:W3CDTF">2022-04-13T13:36:19Z</dcterms:created>
  <dcterms:modified xsi:type="dcterms:W3CDTF">2025-09-04T16:24:27Z</dcterms:modified>
</cp:coreProperties>
</file>