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33" r:id="rId2"/>
    <p:sldId id="267" r:id="rId3"/>
    <p:sldId id="266" r:id="rId4"/>
    <p:sldId id="265" r:id="rId5"/>
    <p:sldId id="268" r:id="rId6"/>
    <p:sldId id="269" r:id="rId7"/>
    <p:sldId id="323" r:id="rId8"/>
    <p:sldId id="324" r:id="rId9"/>
    <p:sldId id="325" r:id="rId10"/>
    <p:sldId id="326" r:id="rId11"/>
    <p:sldId id="327" r:id="rId12"/>
    <p:sldId id="328" r:id="rId13"/>
    <p:sldId id="259" r:id="rId14"/>
    <p:sldId id="278" r:id="rId15"/>
    <p:sldId id="329" r:id="rId16"/>
    <p:sldId id="330" r:id="rId17"/>
    <p:sldId id="331" r:id="rId18"/>
    <p:sldId id="332" r:id="rId19"/>
    <p:sldId id="260" r:id="rId20"/>
    <p:sldId id="290" r:id="rId21"/>
    <p:sldId id="291" r:id="rId22"/>
    <p:sldId id="292" r:id="rId23"/>
    <p:sldId id="293" r:id="rId24"/>
    <p:sldId id="294" r:id="rId25"/>
    <p:sldId id="295" r:id="rId26"/>
    <p:sldId id="296" r:id="rId27"/>
    <p:sldId id="298" r:id="rId28"/>
    <p:sldId id="299" r:id="rId29"/>
    <p:sldId id="300" r:id="rId30"/>
    <p:sldId id="261" r:id="rId31"/>
    <p:sldId id="301" r:id="rId32"/>
    <p:sldId id="302" r:id="rId33"/>
    <p:sldId id="303" r:id="rId34"/>
    <p:sldId id="304" r:id="rId35"/>
    <p:sldId id="305" r:id="rId36"/>
    <p:sldId id="262" r:id="rId37"/>
    <p:sldId id="307" r:id="rId38"/>
    <p:sldId id="308" r:id="rId39"/>
    <p:sldId id="309" r:id="rId40"/>
    <p:sldId id="306" r:id="rId41"/>
    <p:sldId id="310" r:id="rId42"/>
    <p:sldId id="313" r:id="rId43"/>
    <p:sldId id="311" r:id="rId44"/>
    <p:sldId id="316" r:id="rId45"/>
    <p:sldId id="318" r:id="rId46"/>
    <p:sldId id="263" r:id="rId47"/>
    <p:sldId id="319" r:id="rId48"/>
    <p:sldId id="320" r:id="rId49"/>
    <p:sldId id="321" r:id="rId50"/>
    <p:sldId id="322"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45C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27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1B782A-0201-490F-B138-7B11EC8FD576}" type="datetimeFigureOut">
              <a:rPr lang="en-US" smtClean="0"/>
              <a:t>8/26/2025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6CC64-D6ED-45D7-BA51-CB3E816865B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67EC1C-7AAC-4381-B998-3A37C5089351}"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67EC1C-7AAC-4381-B998-3A37C5089351}" type="datetimeFigureOut">
              <a:rPr lang="en-US" smtClean="0"/>
              <a:pPr/>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67EC1C-7AAC-4381-B998-3A37C5089351}" type="datetimeFigureOut">
              <a:rPr lang="en-US" smtClean="0"/>
              <a:pPr/>
              <a:t>8/26/2025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67EC1C-7AAC-4381-B998-3A37C5089351}" type="datetimeFigureOut">
              <a:rPr lang="en-US" smtClean="0"/>
              <a:pPr/>
              <a:t>8/26/2025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67EC1C-7AAC-4381-B998-3A37C5089351}" type="datetimeFigureOut">
              <a:rPr lang="en-US" smtClean="0"/>
              <a:pPr/>
              <a:t>8/26/2025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67EC1C-7AAC-4381-B998-3A37C5089351}" type="datetimeFigureOut">
              <a:rPr lang="en-US" smtClean="0"/>
              <a:pPr/>
              <a:t>8/26/2025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70A60-E8BA-459C-B9AF-BA9C82127C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121ÈME </a:t>
            </a:r>
            <a:r>
              <a:rPr lang="en-US" sz="3600" b="1" dirty="0">
                <a:solidFill>
                  <a:srgbClr val="0033CC"/>
                </a:solidFill>
              </a:rPr>
              <a:t>SESSION </a:t>
            </a:r>
            <a:r>
              <a:rPr lang="en-US" sz="3600" b="1" dirty="0"/>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smtClean="0">
                <a:solidFill>
                  <a:schemeClr val="tx1"/>
                </a:solidFill>
              </a:rPr>
              <a:t>VENDREDI </a:t>
            </a:r>
            <a:r>
              <a:rPr lang="fr-FR" sz="4000" b="1" dirty="0" smtClean="0">
                <a:solidFill>
                  <a:schemeClr val="tx1"/>
                </a:solidFill>
              </a:rPr>
              <a:t>29 </a:t>
            </a:r>
            <a:r>
              <a:rPr lang="fr-FR" sz="4000" b="1" dirty="0" smtClean="0">
                <a:solidFill>
                  <a:schemeClr val="tx1"/>
                </a:solidFill>
              </a:rPr>
              <a:t>AOUT 2025</a:t>
            </a:r>
          </a:p>
          <a:p>
            <a:r>
              <a:rPr lang="en-US" sz="4000" b="1" dirty="0" smtClean="0">
                <a:solidFill>
                  <a:srgbClr val="8F45C7"/>
                </a:solidFill>
              </a:rPr>
              <a:t>LES SEPT PAROLES DE LA CROIX </a:t>
            </a:r>
            <a:endParaRPr lang="en-US" sz="4000" b="1" dirty="0" smtClean="0">
              <a:solidFill>
                <a:srgbClr val="8F45C7"/>
              </a:solidFill>
            </a:endParaRPr>
          </a:p>
          <a:p>
            <a:r>
              <a:rPr lang="en-US" sz="4000" b="1" dirty="0" smtClean="0">
                <a:solidFill>
                  <a:schemeClr val="tx1"/>
                </a:solidFill>
              </a:rPr>
              <a:t>Luc 23: 36-56</a:t>
            </a:r>
            <a:endParaRPr lang="en-US" sz="4000" b="1" dirty="0" smtClean="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lnSpcReduction="10000"/>
          </a:bodyPr>
          <a:lstStyle/>
          <a:p>
            <a:pPr algn="ctr">
              <a:buNone/>
            </a:pPr>
            <a:r>
              <a:rPr lang="fr-FR" b="1" dirty="0">
                <a:solidFill>
                  <a:schemeClr val="bg1"/>
                </a:solidFill>
                <a:latin typeface="Arial Unicode MS" pitchFamily="34" charset="-128"/>
                <a:ea typeface="Arial Unicode MS" pitchFamily="34" charset="-128"/>
                <a:cs typeface="Arial Unicode MS" pitchFamily="34" charset="-128"/>
              </a:rPr>
              <a:t>PREMIERE PAROLE DE LA CROIX PAR PASTEUR MARC E SIMEON</a:t>
            </a:r>
            <a:endParaRPr lang="en-US"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(Père, pardonne-leur, car ils ne savent ce qu'ils ne savent ce qu'ils font)</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Lu 23:34 Jésus dit: Père, pardonne-leur, car ils ne savent ce qu'ils font. Ils se partagèrent ses vêtements, en tirant au sort.</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Au cours de sa courte existence sur terre </a:t>
            </a:r>
            <a:r>
              <a:rPr lang="fr-FR" sz="4000" b="1" dirty="0" smtClean="0">
                <a:solidFill>
                  <a:srgbClr val="FFFF00"/>
                </a:solidFill>
                <a:latin typeface="Arial Unicode MS" pitchFamily="34" charset="-128"/>
                <a:ea typeface="Arial Unicode MS" pitchFamily="34" charset="-128"/>
                <a:cs typeface="Arial Unicode MS" pitchFamily="34" charset="-128"/>
              </a:rPr>
              <a:t>Jésus enseignait toujours le pardon.</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Sa </a:t>
            </a:r>
            <a:r>
              <a:rPr lang="fr-FR" sz="4000" b="1" dirty="0">
                <a:solidFill>
                  <a:schemeClr val="bg1"/>
                </a:solidFill>
                <a:latin typeface="Arial Unicode MS" pitchFamily="34" charset="-128"/>
                <a:ea typeface="Arial Unicode MS" pitchFamily="34" charset="-128"/>
                <a:cs typeface="Arial Unicode MS" pitchFamily="34" charset="-128"/>
              </a:rPr>
              <a:t>vie entière et sa mission sur terre était un emblème de pardon et de réconciliation. </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Le pardon n’est pas toujours facile à </a:t>
            </a:r>
            <a:r>
              <a:rPr lang="fr-FR" sz="4000" b="1" dirty="0" smtClean="0">
                <a:solidFill>
                  <a:srgbClr val="FFFF00"/>
                </a:solidFill>
                <a:latin typeface="Arial Unicode MS" pitchFamily="34" charset="-128"/>
                <a:ea typeface="Arial Unicode MS" pitchFamily="34" charset="-128"/>
                <a:cs typeface="Arial Unicode MS" pitchFamily="34" charset="-128"/>
              </a:rPr>
              <a:t>rendre </a:t>
            </a:r>
            <a:r>
              <a:rPr lang="fr-FR" sz="4000" b="1" dirty="0">
                <a:solidFill>
                  <a:srgbClr val="FFFF00"/>
                </a:solidFill>
                <a:latin typeface="Arial Unicode MS" pitchFamily="34" charset="-128"/>
                <a:ea typeface="Arial Unicode MS" pitchFamily="34" charset="-128"/>
                <a:cs typeface="Arial Unicode MS" pitchFamily="34" charset="-128"/>
              </a:rPr>
              <a:t>quand on est la victime.</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Apres être battu, martyrisé, faussement accusé, et condamné sans un vrai jugement, le pardon serait </a:t>
            </a:r>
            <a:r>
              <a:rPr lang="fr-FR" sz="4000" b="1" dirty="0" smtClean="0">
                <a:solidFill>
                  <a:schemeClr val="bg1"/>
                </a:solidFill>
                <a:latin typeface="Arial Unicode MS" pitchFamily="34" charset="-128"/>
                <a:ea typeface="Arial Unicode MS" pitchFamily="34" charset="-128"/>
                <a:cs typeface="Arial Unicode MS" pitchFamily="34" charset="-128"/>
              </a:rPr>
              <a:t>la chose la plus éloignée </a:t>
            </a:r>
            <a:r>
              <a:rPr lang="fr-FR" sz="4000" b="1" dirty="0">
                <a:solidFill>
                  <a:schemeClr val="bg1"/>
                </a:solidFill>
                <a:latin typeface="Arial Unicode MS" pitchFamily="34" charset="-128"/>
                <a:ea typeface="Arial Unicode MS" pitchFamily="34" charset="-128"/>
                <a:cs typeface="Arial Unicode MS" pitchFamily="34" charset="-128"/>
              </a:rPr>
              <a:t>dans la pensée de la majorité</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Autofit/>
          </a:bodyPr>
          <a:lstStyle/>
          <a:p>
            <a:pPr algn="just"/>
            <a:r>
              <a:rPr lang="fr-FR" sz="3800" b="1" dirty="0" smtClean="0">
                <a:solidFill>
                  <a:schemeClr val="bg1"/>
                </a:solidFill>
                <a:latin typeface="Arial Unicode MS" pitchFamily="34" charset="-128"/>
                <a:ea typeface="Arial Unicode MS" pitchFamily="34" charset="-128"/>
                <a:cs typeface="Arial Unicode MS" pitchFamily="34" charset="-128"/>
              </a:rPr>
              <a:t>Apres </a:t>
            </a:r>
            <a:r>
              <a:rPr lang="fr-FR" sz="3800" b="1" dirty="0">
                <a:solidFill>
                  <a:schemeClr val="bg1"/>
                </a:solidFill>
                <a:latin typeface="Arial Unicode MS" pitchFamily="34" charset="-128"/>
                <a:ea typeface="Arial Unicode MS" pitchFamily="34" charset="-128"/>
                <a:cs typeface="Arial Unicode MS" pitchFamily="34" charset="-128"/>
              </a:rPr>
              <a:t>être rendu le mal pour le bien, renié par ses proches, expérimenter l’hypocrisie religieuse dans la forme la plus grotesque, le pardon ne monte plus à la pensée.</a:t>
            </a:r>
            <a:endParaRPr lang="en-US" sz="3800" b="1" dirty="0">
              <a:solidFill>
                <a:schemeClr val="bg1"/>
              </a:solidFill>
              <a:latin typeface="Arial Unicode MS" pitchFamily="34" charset="-128"/>
              <a:ea typeface="Arial Unicode MS" pitchFamily="34" charset="-128"/>
              <a:cs typeface="Arial Unicode MS" pitchFamily="34" charset="-128"/>
            </a:endParaRPr>
          </a:p>
          <a:p>
            <a:pPr algn="just"/>
            <a:r>
              <a:rPr lang="fr-FR" sz="3800" b="1" dirty="0">
                <a:solidFill>
                  <a:srgbClr val="FFFF00"/>
                </a:solidFill>
                <a:latin typeface="Arial Unicode MS" pitchFamily="34" charset="-128"/>
                <a:ea typeface="Arial Unicode MS" pitchFamily="34" charset="-128"/>
                <a:cs typeface="Arial Unicode MS" pitchFamily="34" charset="-128"/>
              </a:rPr>
              <a:t>Un cri de justice, d’odieux, </a:t>
            </a:r>
            <a:r>
              <a:rPr lang="fr-FR" sz="3800" b="1" dirty="0" smtClean="0">
                <a:solidFill>
                  <a:srgbClr val="FFFF00"/>
                </a:solidFill>
                <a:latin typeface="Arial Unicode MS" pitchFamily="34" charset="-128"/>
                <a:ea typeface="Arial Unicode MS" pitchFamily="34" charset="-128"/>
                <a:cs typeface="Arial Unicode MS" pitchFamily="34" charset="-128"/>
              </a:rPr>
              <a:t>d’indignation et </a:t>
            </a:r>
            <a:r>
              <a:rPr lang="fr-FR" sz="3800" b="1" dirty="0">
                <a:solidFill>
                  <a:srgbClr val="FFFF00"/>
                </a:solidFill>
                <a:latin typeface="Arial Unicode MS" pitchFamily="34" charset="-128"/>
                <a:ea typeface="Arial Unicode MS" pitchFamily="34" charset="-128"/>
                <a:cs typeface="Arial Unicode MS" pitchFamily="34" charset="-128"/>
              </a:rPr>
              <a:t>de vengeance semble </a:t>
            </a:r>
            <a:r>
              <a:rPr lang="fr-FR" sz="3800" b="1" dirty="0" smtClean="0">
                <a:solidFill>
                  <a:srgbClr val="FFFF00"/>
                </a:solidFill>
                <a:latin typeface="Arial Unicode MS" pitchFamily="34" charset="-128"/>
                <a:ea typeface="Arial Unicode MS" pitchFamily="34" charset="-128"/>
                <a:cs typeface="Arial Unicode MS" pitchFamily="34" charset="-128"/>
              </a:rPr>
              <a:t>mieux </a:t>
            </a:r>
            <a:r>
              <a:rPr lang="fr-FR" sz="3800" b="1" dirty="0">
                <a:solidFill>
                  <a:srgbClr val="FFFF00"/>
                </a:solidFill>
                <a:latin typeface="Arial Unicode MS" pitchFamily="34" charset="-128"/>
                <a:ea typeface="Arial Unicode MS" pitchFamily="34" charset="-128"/>
                <a:cs typeface="Arial Unicode MS" pitchFamily="34" charset="-128"/>
              </a:rPr>
              <a:t>à sa place.</a:t>
            </a:r>
            <a:endParaRPr lang="en-US" sz="3800" b="1" dirty="0">
              <a:solidFill>
                <a:srgbClr val="FFFF00"/>
              </a:solidFill>
              <a:latin typeface="Arial Unicode MS" pitchFamily="34" charset="-128"/>
              <a:ea typeface="Arial Unicode MS" pitchFamily="34" charset="-128"/>
              <a:cs typeface="Arial Unicode MS" pitchFamily="34" charset="-128"/>
            </a:endParaRPr>
          </a:p>
          <a:p>
            <a:pPr algn="just"/>
            <a:r>
              <a:rPr lang="fr-FR" sz="3800" b="1" dirty="0">
                <a:solidFill>
                  <a:schemeClr val="bg1"/>
                </a:solidFill>
                <a:latin typeface="Arial Narrow" pitchFamily="34" charset="0"/>
                <a:ea typeface="Arial Unicode MS" pitchFamily="34" charset="-128"/>
                <a:cs typeface="Arial Unicode MS" pitchFamily="34" charset="-128"/>
              </a:rPr>
              <a:t>Le </a:t>
            </a:r>
            <a:r>
              <a:rPr lang="fr-FR" sz="3800" b="1" dirty="0" smtClean="0">
                <a:solidFill>
                  <a:schemeClr val="bg1"/>
                </a:solidFill>
                <a:latin typeface="Arial Narrow" pitchFamily="34" charset="0"/>
                <a:ea typeface="Arial Unicode MS" pitchFamily="34" charset="-128"/>
                <a:cs typeface="Arial Unicode MS" pitchFamily="34" charset="-128"/>
              </a:rPr>
              <a:t>Christ, </a:t>
            </a:r>
            <a:r>
              <a:rPr lang="fr-FR" sz="3800" b="1" dirty="0">
                <a:solidFill>
                  <a:schemeClr val="bg1"/>
                </a:solidFill>
                <a:latin typeface="Arial Narrow" pitchFamily="34" charset="0"/>
                <a:ea typeface="Arial Unicode MS" pitchFamily="34" charset="-128"/>
                <a:cs typeface="Arial Unicode MS" pitchFamily="34" charset="-128"/>
              </a:rPr>
              <a:t>au cœur même de son agonie se trouve en train d’implorer le pardon de Dieu à l’ </a:t>
            </a:r>
            <a:r>
              <a:rPr lang="fr-FR" sz="3800" b="1" dirty="0" smtClean="0">
                <a:solidFill>
                  <a:schemeClr val="bg1"/>
                </a:solidFill>
                <a:latin typeface="Arial Narrow" pitchFamily="34" charset="0"/>
                <a:ea typeface="Arial Unicode MS" pitchFamily="34" charset="-128"/>
                <a:cs typeface="Arial Unicode MS" pitchFamily="34" charset="-128"/>
              </a:rPr>
              <a:t>égard de </a:t>
            </a:r>
            <a:r>
              <a:rPr lang="fr-FR" sz="3800" b="1" dirty="0">
                <a:solidFill>
                  <a:schemeClr val="bg1"/>
                </a:solidFill>
                <a:latin typeface="Arial Narrow" pitchFamily="34" charset="0"/>
                <a:ea typeface="Arial Unicode MS" pitchFamily="34" charset="-128"/>
                <a:cs typeface="Arial Unicode MS" pitchFamily="34" charset="-128"/>
              </a:rPr>
              <a:t>ses agresseurs</a:t>
            </a:r>
            <a:r>
              <a:rPr lang="fr-FR" sz="3800" b="1" dirty="0" smtClean="0">
                <a:solidFill>
                  <a:schemeClr val="bg1"/>
                </a:solidFill>
                <a:latin typeface="Arial Narrow" pitchFamily="34" charset="0"/>
                <a:ea typeface="Arial Unicode MS" pitchFamily="34" charset="-128"/>
                <a:cs typeface="Arial Unicode MS" pitchFamily="34" charset="-128"/>
              </a:rPr>
              <a:t>.</a:t>
            </a:r>
            <a:endParaRPr lang="en-US" sz="3800" b="1" dirty="0">
              <a:solidFill>
                <a:schemeClr val="bg1"/>
              </a:solidFill>
              <a:latin typeface="Arial Narrow"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Ces </a:t>
            </a:r>
            <a:r>
              <a:rPr lang="fr-FR" sz="4000" b="1" dirty="0">
                <a:solidFill>
                  <a:schemeClr val="bg1"/>
                </a:solidFill>
                <a:latin typeface="Arial Unicode MS" pitchFamily="34" charset="-128"/>
                <a:ea typeface="Arial Unicode MS" pitchFamily="34" charset="-128"/>
                <a:cs typeface="Arial Unicode MS" pitchFamily="34" charset="-128"/>
              </a:rPr>
              <a:t>bourreaux qui le giflaient et le moquaient en même temps méritaient légitimement le jugement de Dieu.</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Jésus prit pitié pour des ces gens qui lui faisaient vivre l’enfer sur terre.</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Père Pardonne-leur exclama Jésus, car ils ne savent pas ce qu’ils font</a:t>
            </a:r>
            <a:r>
              <a:rPr lang="fr-FR" sz="4000" b="1" dirty="0" smtClean="0">
                <a:solidFill>
                  <a:schemeClr val="bg1"/>
                </a:solidFill>
                <a:latin typeface="Arial Unicode MS" pitchFamily="34" charset="-128"/>
                <a:ea typeface="Arial Unicode MS" pitchFamily="34" charset="-128"/>
                <a:cs typeface="Arial Unicode MS" pitchFamily="34" charset="-128"/>
              </a:rPr>
              <a:t>.</a:t>
            </a:r>
          </a:p>
          <a:p>
            <a:pPr algn="just"/>
            <a:r>
              <a:rPr lang="fr-FR" sz="4000" b="1" dirty="0" smtClean="0">
                <a:solidFill>
                  <a:srgbClr val="FFFF00"/>
                </a:solidFill>
                <a:latin typeface="Arial Unicode MS" pitchFamily="34" charset="-128"/>
                <a:ea typeface="Arial Unicode MS" pitchFamily="34" charset="-128"/>
                <a:cs typeface="Arial Unicode MS" pitchFamily="34" charset="-128"/>
              </a:rPr>
              <a:t>Père pardonne-leur parce qu’ils sont ivres sous l’influence du malin.</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Père </a:t>
            </a:r>
            <a:r>
              <a:rPr lang="fr-FR" sz="4000" b="1" dirty="0">
                <a:solidFill>
                  <a:schemeClr val="bg1"/>
                </a:solidFill>
                <a:latin typeface="Arial Unicode MS" pitchFamily="34" charset="-128"/>
                <a:ea typeface="Arial Unicode MS" pitchFamily="34" charset="-128"/>
                <a:cs typeface="Arial Unicode MS" pitchFamily="34" charset="-128"/>
              </a:rPr>
              <a:t>pardonne-leur ; c’est pour eux aussi que je suis venu sur cette terre.</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Père retiens ta colère ; retiens ton jugement ; retourne ton épée à sa place, car ils ne savent pas ce qu’ils font.</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Demandons à Dieu le cœur de Jésus afin de pouvoir libérer promptement, instantanément, et complètement tous ceux qui nous offensent.</a:t>
            </a:r>
            <a:endParaRPr lang="en-US" sz="4000" b="1" dirty="0">
              <a:solidFill>
                <a:schemeClr val="bg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ctr">
              <a:buNone/>
            </a:pPr>
            <a:r>
              <a:rPr lang="en-US" sz="4800" b="1" dirty="0" smtClean="0">
                <a:solidFill>
                  <a:srgbClr val="C00000"/>
                </a:solidFill>
                <a:latin typeface="Arial Rounded MT Bold" pitchFamily="34" charset="0"/>
              </a:rPr>
              <a:t>AUJOURD’HUI TU SERAS AVEC MOI DANS LE PARADIS</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 </a:t>
            </a:r>
            <a:r>
              <a:rPr lang="fr-FR" sz="4800" u="sng" dirty="0" smtClean="0">
                <a:latin typeface="Arial Rounded MT Bold" pitchFamily="34" charset="0"/>
              </a:rPr>
              <a:t>LUC 23: 39-43 </a:t>
            </a:r>
            <a:r>
              <a:rPr lang="fr-FR" sz="4800" dirty="0" smtClean="0">
                <a:latin typeface="Arial Rounded MT Bold" pitchFamily="34" charset="0"/>
              </a:rPr>
              <a:t>L’un des malfaiteurs crucifiés l’injuriait, disant : N’es-tu pas le Christ ? Sauve-toi toi-même, et sauve-nous !</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40 Mais l’autre le reprenait, et disait : Ne crains-tu pas Dieu, toi qui subis la même condamnation ?</a:t>
            </a:r>
            <a:endParaRPr lang="en-US" sz="4800" dirty="0" smtClean="0">
              <a:solidFill>
                <a:srgbClr val="C000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800" dirty="0" smtClean="0">
                <a:solidFill>
                  <a:srgbClr val="C00000"/>
                </a:solidFill>
                <a:latin typeface="Arial Rounded MT Bold" pitchFamily="34" charset="0"/>
              </a:rPr>
              <a:t>LUC 23: 41-43 </a:t>
            </a:r>
            <a:r>
              <a:rPr lang="fr-FR" sz="4800" dirty="0" smtClean="0">
                <a:latin typeface="Arial Rounded MT Bold" pitchFamily="34" charset="0"/>
              </a:rPr>
              <a:t>Pour nous, c’est justice, car nous recevons ce qu’ont mérité nos crimes ; mais celui-ci n’a rien fait de mal.</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42 Et il dit à Jésus : Souviens-toi de moi, quand tu viendras dans ton règne.</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 43 Jésus lui répondit : Je te le dis en vérité, </a:t>
            </a:r>
            <a:r>
              <a:rPr lang="fr-FR" sz="4800" dirty="0" smtClean="0">
                <a:solidFill>
                  <a:srgbClr val="FF0000"/>
                </a:solidFill>
                <a:latin typeface="Arial Rounded MT Bold" pitchFamily="34" charset="0"/>
              </a:rPr>
              <a:t>aujourd’hui tu seras avec moi dans le paradis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4800" dirty="0" smtClean="0">
                <a:latin typeface="Arial Rounded MT Bold" pitchFamily="34" charset="0"/>
              </a:rPr>
              <a:t>En plus des moqueries des chefs religieux et civils, Jésus devait aussi subir la moquerie de l’un des brigands qui étaient à côté de lui.</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dit ironiquement à Jésus, « Sauve-toi toi-même et sauve-nous en même temps, si tu le peux. »</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Le brigand repentant réprimandait son camarade pour son attitude à l’égard de Jésus.</a:t>
            </a:r>
            <a:endParaRPr lang="en-US" sz="48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4800" dirty="0" smtClean="0">
                <a:latin typeface="Arial Rounded MT Bold" pitchFamily="34" charset="0"/>
              </a:rPr>
              <a:t>Il reconnaissait sa culpabilité.</a:t>
            </a:r>
            <a:endParaRPr lang="en-US" sz="4800" dirty="0" smtClean="0">
              <a:latin typeface="Arial Rounded MT Bold" pitchFamily="34" charset="0"/>
            </a:endParaRPr>
          </a:p>
          <a:p>
            <a:pPr lvl="0" algn="just"/>
            <a:r>
              <a:rPr lang="fr-FR" sz="4800" dirty="0" smtClean="0">
                <a:latin typeface="Arial Rounded MT Bold" pitchFamily="34" charset="0"/>
              </a:rPr>
              <a:t>Il reconnaissait l’innocence de Jésus.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reconnaissait que la mort physique n’était pas la fin de toutes choses.</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Il croyait que Jésus irait au paradis tandis que lui en enfer.</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croyait que Jésus était véritablement un roi juste selon ce que le seigneur avait déclaré à Pilate.</a:t>
            </a:r>
            <a:endParaRPr lang="en-US" sz="4800" dirty="0" smtClean="0">
              <a:solidFill>
                <a:srgbClr val="C0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lvl="0" algn="just"/>
            <a:r>
              <a:rPr lang="fr-FR" sz="4800" dirty="0" smtClean="0">
                <a:latin typeface="Arial Rounded MT Bold" pitchFamily="34" charset="0"/>
              </a:rPr>
              <a:t>Il savait que Jésus avait le pouvoir de changer sa trajectoire de l’enfer au paradis.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Le brigand repentant fit la demande à Jésus en suppliant la grâce de Dieu et non son propre mérite.</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C’était la plus belle, la plus simple et la plus efficace des confessions de foi au salut.</a:t>
            </a:r>
            <a:endParaRPr lang="en-US" sz="48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pPr lvl="0" algn="just"/>
            <a:r>
              <a:rPr lang="fr-FR" sz="4800" dirty="0" smtClean="0">
                <a:latin typeface="Arial Rounded MT Bold" pitchFamily="34" charset="0"/>
              </a:rPr>
              <a:t>43 Jésus lui répondit : Je te le dis en vérité, </a:t>
            </a:r>
            <a:r>
              <a:rPr lang="fr-FR" sz="4800" u="sng" dirty="0" smtClean="0">
                <a:latin typeface="Arial Rounded MT Bold" pitchFamily="34" charset="0"/>
              </a:rPr>
              <a:t>aujourd’hui tu seras avec moi dans le paradis.</a:t>
            </a:r>
            <a:endParaRPr lang="en-US" sz="4800" u="sng" dirty="0" smtClean="0">
              <a:latin typeface="Arial Rounded MT Bold" pitchFamily="34" charset="0"/>
            </a:endParaRPr>
          </a:p>
          <a:p>
            <a:pPr lvl="0" algn="just"/>
            <a:r>
              <a:rPr lang="fr-FR" sz="4800" dirty="0" smtClean="0">
                <a:solidFill>
                  <a:srgbClr val="C00000"/>
                </a:solidFill>
                <a:latin typeface="Arial Rounded MT Bold" pitchFamily="34" charset="0"/>
              </a:rPr>
              <a:t>Pour le chrétien, être absent du corps c’est être dans la présence de Dieu</a:t>
            </a:r>
            <a:r>
              <a:rPr lang="fr-FR" sz="4800" dirty="0" smtClean="0">
                <a:solidFill>
                  <a:srgbClr val="C00000"/>
                </a:solidFill>
                <a:latin typeface="Arial Rounded MT Bold" pitchFamily="34" charset="0"/>
              </a:rPr>
              <a:t>.</a:t>
            </a:r>
          </a:p>
          <a:p>
            <a:pPr lvl="0" algn="just"/>
            <a:r>
              <a:rPr lang="fr-FR" sz="4800" dirty="0" smtClean="0">
                <a:solidFill>
                  <a:schemeClr val="tx1"/>
                </a:solidFill>
                <a:latin typeface="Arial Rounded MT Bold" pitchFamily="34" charset="0"/>
              </a:rPr>
              <a:t>Jésus tient les clés de la mort et du séjour des morts. Sa parole est aussi  certaine hier, aujourd’hui, et jusqu’à la fin. </a:t>
            </a:r>
          </a:p>
          <a:p>
            <a:pPr lvl="0" algn="just"/>
            <a:r>
              <a:rPr lang="fr-FR" sz="4800" dirty="0" smtClean="0">
                <a:solidFill>
                  <a:srgbClr val="C00000"/>
                </a:solidFill>
                <a:latin typeface="Arial Rounded MT Bold" pitchFamily="34" charset="0"/>
              </a:rPr>
              <a:t>Comme le reste des hommes, le brigand repentant pouvait s’assurer du pardon et du salut de Dieu par sa croyance en Jésus.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ctr">
              <a:buNone/>
            </a:pPr>
            <a:r>
              <a:rPr lang="fr-FR" b="1" dirty="0">
                <a:solidFill>
                  <a:srgbClr val="C00000"/>
                </a:solidFill>
                <a:latin typeface="Arial Unicode MS" pitchFamily="34" charset="-128"/>
                <a:ea typeface="Arial Unicode MS" pitchFamily="34" charset="-128"/>
                <a:cs typeface="Arial Unicode MS" pitchFamily="34" charset="-128"/>
              </a:rPr>
              <a:t>3EME </a:t>
            </a:r>
            <a:r>
              <a:rPr lang="fr-FR" b="1" dirty="0" smtClean="0">
                <a:solidFill>
                  <a:srgbClr val="C00000"/>
                </a:solidFill>
                <a:latin typeface="Arial Unicode MS" pitchFamily="34" charset="-128"/>
                <a:ea typeface="Arial Unicode MS" pitchFamily="34" charset="-128"/>
                <a:cs typeface="Arial Unicode MS" pitchFamily="34" charset="-128"/>
              </a:rPr>
              <a:t>PAROLE</a:t>
            </a:r>
            <a:r>
              <a:rPr lang="en-US" b="1" dirty="0" smtClean="0">
                <a:solidFill>
                  <a:srgbClr val="C00000"/>
                </a:solidFill>
                <a:latin typeface="Arial Unicode MS" pitchFamily="34" charset="-128"/>
                <a:ea typeface="Arial Unicode MS" pitchFamily="34" charset="-128"/>
                <a:cs typeface="Arial Unicode MS" pitchFamily="34" charset="-128"/>
              </a:rPr>
              <a:t>  </a:t>
            </a:r>
            <a:r>
              <a:rPr lang="fr-FR" b="1" dirty="0" smtClean="0">
                <a:latin typeface="Arial Unicode MS" pitchFamily="34" charset="-128"/>
                <a:ea typeface="Arial Unicode MS" pitchFamily="34" charset="-128"/>
                <a:cs typeface="Arial Unicode MS" pitchFamily="34" charset="-128"/>
              </a:rPr>
              <a:t>MÈRE </a:t>
            </a:r>
            <a:r>
              <a:rPr lang="fr-FR" b="1" dirty="0">
                <a:latin typeface="Arial Unicode MS" pitchFamily="34" charset="-128"/>
                <a:ea typeface="Arial Unicode MS" pitchFamily="34" charset="-128"/>
                <a:cs typeface="Arial Unicode MS" pitchFamily="34" charset="-128"/>
              </a:rPr>
              <a:t>VOICI TON </a:t>
            </a:r>
            <a:r>
              <a:rPr lang="fr-FR" b="1" dirty="0" smtClean="0">
                <a:latin typeface="Arial Unicode MS" pitchFamily="34" charset="-128"/>
                <a:ea typeface="Arial Unicode MS" pitchFamily="34" charset="-128"/>
                <a:cs typeface="Arial Unicode MS" pitchFamily="34" charset="-128"/>
              </a:rPr>
              <a:t>FILS</a:t>
            </a:r>
            <a:endParaRPr lang="en-US" b="1" dirty="0">
              <a:latin typeface="Arial Unicode MS" pitchFamily="34" charset="-128"/>
              <a:ea typeface="Arial Unicode MS" pitchFamily="34" charset="-128"/>
              <a:cs typeface="Arial Unicode MS" pitchFamily="34" charset="-128"/>
            </a:endParaRP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Jean </a:t>
            </a:r>
            <a:r>
              <a:rPr lang="en-US" sz="4000" b="1" dirty="0" smtClean="0">
                <a:solidFill>
                  <a:schemeClr val="tx1"/>
                </a:solidFill>
                <a:latin typeface="Arial Unicode MS" pitchFamily="34" charset="-128"/>
                <a:ea typeface="Arial Unicode MS" pitchFamily="34" charset="-128"/>
                <a:cs typeface="Arial Unicode MS" pitchFamily="34" charset="-128"/>
              </a:rPr>
              <a:t>19: 26, 27</a:t>
            </a:r>
          </a:p>
          <a:p>
            <a:pPr lvl="0" algn="just"/>
            <a:r>
              <a:rPr lang="fr-FR" sz="4000" b="1" dirty="0" smtClean="0">
                <a:solidFill>
                  <a:srgbClr val="C00000"/>
                </a:solidFill>
                <a:latin typeface="Arial Unicode MS" pitchFamily="34" charset="-128"/>
                <a:ea typeface="Arial Unicode MS" pitchFamily="34" charset="-128"/>
                <a:cs typeface="Arial Unicode MS" pitchFamily="34" charset="-128"/>
              </a:rPr>
              <a:t>Jean 19:26 Jésus, voyant sa mère, et auprès d'elle le disciple qu'il aimait, dit à sa mère: Femme, voilà ton fils.</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27 Puis il dit au disciple: Voilà ta mère. Et, dès ce moment, le disciple la prit chez lui.</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La </a:t>
            </a:r>
            <a:r>
              <a:rPr lang="fr-FR" sz="4800" b="1" dirty="0" smtClean="0">
                <a:latin typeface="Arial Unicode MS" pitchFamily="34" charset="-128"/>
                <a:ea typeface="Arial Unicode MS" pitchFamily="34" charset="-128"/>
                <a:cs typeface="Arial Unicode MS" pitchFamily="34" charset="-128"/>
              </a:rPr>
              <a:t>troisième parole de la croix « </a:t>
            </a:r>
            <a:r>
              <a:rPr lang="fr-FR" sz="4800" b="1" i="1" dirty="0" smtClean="0">
                <a:solidFill>
                  <a:srgbClr val="FF0000"/>
                </a:solidFill>
                <a:latin typeface="Arial Unicode MS" pitchFamily="34" charset="-128"/>
                <a:ea typeface="Arial Unicode MS" pitchFamily="34" charset="-128"/>
                <a:cs typeface="Arial Unicode MS" pitchFamily="34" charset="-128"/>
              </a:rPr>
              <a:t>Mère voici ton fils </a:t>
            </a:r>
            <a:r>
              <a:rPr lang="fr-FR" sz="4800" b="1" dirty="0" smtClean="0">
                <a:latin typeface="Arial Unicode MS" pitchFamily="34" charset="-128"/>
                <a:ea typeface="Arial Unicode MS" pitchFamily="34" charset="-128"/>
                <a:cs typeface="Arial Unicode MS" pitchFamily="34" charset="-128"/>
              </a:rPr>
              <a:t>» reflète la prophétie de Siméon quand Jésus fut présenté au temple</a:t>
            </a:r>
            <a:r>
              <a:rPr lang="fr-FR" sz="4800" b="1" dirty="0" smtClean="0">
                <a:latin typeface="Arial Unicode MS" pitchFamily="34" charset="-128"/>
                <a:ea typeface="Arial Unicode MS" pitchFamily="34" charset="-128"/>
                <a:cs typeface="Arial Unicode MS" pitchFamily="34" charset="-128"/>
              </a:rPr>
              <a:t>.</a:t>
            </a:r>
          </a:p>
          <a:p>
            <a:pPr algn="just"/>
            <a:r>
              <a:rPr lang="fr-FR" sz="4800" b="1" dirty="0" smtClean="0">
                <a:solidFill>
                  <a:srgbClr val="FF0000"/>
                </a:solidFill>
                <a:latin typeface="Arial Unicode MS" pitchFamily="34" charset="-128"/>
                <a:ea typeface="Arial Unicode MS" pitchFamily="34" charset="-128"/>
                <a:cs typeface="Arial Unicode MS" pitchFamily="34" charset="-128"/>
              </a:rPr>
              <a:t>Siméon dit à Marie: « et </a:t>
            </a:r>
            <a:r>
              <a:rPr lang="fr-FR" sz="4800" b="1" dirty="0" smtClean="0">
                <a:solidFill>
                  <a:srgbClr val="FF0000"/>
                </a:solidFill>
                <a:latin typeface="Arial Unicode MS" pitchFamily="34" charset="-128"/>
                <a:ea typeface="Arial Unicode MS" pitchFamily="34" charset="-128"/>
                <a:cs typeface="Arial Unicode MS" pitchFamily="34" charset="-128"/>
              </a:rPr>
              <a:t>à toi-même une épée te transpercera </a:t>
            </a:r>
            <a:r>
              <a:rPr lang="fr-FR" sz="4800" b="1" dirty="0" smtClean="0">
                <a:solidFill>
                  <a:srgbClr val="FF0000"/>
                </a:solidFill>
                <a:latin typeface="Arial Unicode MS" pitchFamily="34" charset="-128"/>
                <a:ea typeface="Arial Unicode MS" pitchFamily="34" charset="-128"/>
                <a:cs typeface="Arial Unicode MS" pitchFamily="34" charset="-128"/>
              </a:rPr>
              <a:t>l'âme. »</a:t>
            </a:r>
            <a:endParaRPr lang="fr-FR"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a:t>
            </a:r>
            <a:r>
              <a:rPr lang="fr-FR" sz="4000" b="1" dirty="0" smtClean="0">
                <a:solidFill>
                  <a:srgbClr val="FF0000"/>
                </a:solidFill>
                <a:latin typeface="Arial Unicode MS" pitchFamily="34" charset="-128"/>
                <a:ea typeface="Arial Unicode MS" pitchFamily="34" charset="-128"/>
                <a:cs typeface="Arial Unicode MS" pitchFamily="34" charset="-128"/>
              </a:rPr>
              <a:t>u 2:34-35 </a:t>
            </a:r>
            <a:r>
              <a:rPr lang="fr-FR" sz="4000" b="1" dirty="0" smtClean="0">
                <a:latin typeface="Arial Unicode MS" pitchFamily="34" charset="-128"/>
                <a:ea typeface="Arial Unicode MS" pitchFamily="34" charset="-128"/>
                <a:cs typeface="Arial Unicode MS" pitchFamily="34" charset="-128"/>
              </a:rPr>
              <a:t>Siméon les bénit, et dit à Marie, sa mère: Voici, cet enfant est destiné à amener la chute et le relèvement de plusieurs en Israël, et à devenir un signe qui provoquera la contradiction,</a:t>
            </a: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 35 et à toi-même une épée te transpercera l'âme, afin que les pensées de beaucoup de </a:t>
            </a:r>
            <a:r>
              <a:rPr lang="fr-FR" sz="4000" b="1" dirty="0" smtClean="0">
                <a:solidFill>
                  <a:srgbClr val="FF0000"/>
                </a:solidFill>
                <a:latin typeface="Arial Unicode MS" pitchFamily="34" charset="-128"/>
                <a:ea typeface="Arial Unicode MS" pitchFamily="34" charset="-128"/>
                <a:cs typeface="Arial Unicode MS" pitchFamily="34" charset="-128"/>
              </a:rPr>
              <a:t>cœurs </a:t>
            </a:r>
            <a:r>
              <a:rPr lang="fr-FR" sz="4000" b="1" dirty="0" smtClean="0">
                <a:solidFill>
                  <a:srgbClr val="FF0000"/>
                </a:solidFill>
                <a:latin typeface="Arial Unicode MS" pitchFamily="34" charset="-128"/>
                <a:ea typeface="Arial Unicode MS" pitchFamily="34" charset="-128"/>
                <a:cs typeface="Arial Unicode MS" pitchFamily="34" charset="-128"/>
              </a:rPr>
              <a:t>soient dévoilées</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fr-FR"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Quelle mère</a:t>
            </a:r>
            <a:r>
              <a:rPr lang="fr-FR" sz="4000" b="1" dirty="0" smtClean="0">
                <a:latin typeface="Arial Unicode MS" pitchFamily="34" charset="-128"/>
                <a:ea typeface="Arial Unicode MS" pitchFamily="34" charset="-128"/>
                <a:cs typeface="Arial Unicode MS" pitchFamily="34" charset="-128"/>
              </a:rPr>
              <a:t> possède le courage de voir martyriser son fils ainé, sans pouvoir rien faire pour le sauver?</a:t>
            </a: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En prononçant  cette parole « Femme voici ton Fils », ce fut comme un poignard qui transperça le cœur de Marie.</a:t>
            </a:r>
          </a:p>
          <a:p>
            <a:pPr lvl="0" algn="just"/>
            <a:r>
              <a:rPr lang="fr-FR" sz="4000" b="1" dirty="0" smtClean="0">
                <a:latin typeface="Arial Unicode MS" pitchFamily="34" charset="-128"/>
                <a:ea typeface="Arial Unicode MS" pitchFamily="34" charset="-128"/>
                <a:cs typeface="Arial Unicode MS" pitchFamily="34" charset="-128"/>
              </a:rPr>
              <a:t>Cette troisième parole de la croix reflète aussi la première  prophétie de la bible dans Genèse 3: 15</a:t>
            </a:r>
          </a:p>
          <a:p>
            <a:pPr lvl="0"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dirty="0" smtClean="0">
                <a:solidFill>
                  <a:srgbClr val="FF0000"/>
                </a:solidFill>
                <a:latin typeface="Arial Rounded MT Bold" pitchFamily="34" charset="0"/>
              </a:rPr>
              <a:t>Ici, Marie représente Ève et toutes les femmes de la terre; et Jésus représente toute la race humaine née d’une femme.</a:t>
            </a:r>
          </a:p>
          <a:p>
            <a:pPr algn="just"/>
            <a:r>
              <a:rPr lang="fr-FR" sz="3600" dirty="0" smtClean="0">
                <a:latin typeface="Arial Rounded MT Bold" pitchFamily="34" charset="0"/>
              </a:rPr>
              <a:t>Cette troisième parole de la croix rappelle aussi du jugement de Dieu prononcé au diable.</a:t>
            </a:r>
            <a:r>
              <a:rPr lang="fr-FR" sz="3600" i="1" dirty="0" smtClean="0">
                <a:latin typeface="Arial Rounded MT Bold" pitchFamily="34" charset="0"/>
              </a:rPr>
              <a:t> </a:t>
            </a:r>
            <a:endParaRPr lang="fr-FR" sz="3600" i="1" dirty="0" smtClean="0">
              <a:latin typeface="Arial Rounded MT Bold" pitchFamily="34" charset="0"/>
            </a:endParaRPr>
          </a:p>
          <a:p>
            <a:pPr algn="just"/>
            <a:r>
              <a:rPr lang="fr-FR" sz="3600" dirty="0" smtClean="0">
                <a:solidFill>
                  <a:srgbClr val="FF0000"/>
                </a:solidFill>
                <a:latin typeface="Arial Rounded MT Bold" pitchFamily="34" charset="0"/>
              </a:rPr>
              <a:t>Ge 3:15 Je mettrai inimitié entre toi et la femme, entre ta postérité et sa postérité: celle-ci t'écrasera la tête, et tu lui blesseras le talon.</a:t>
            </a:r>
          </a:p>
          <a:p>
            <a:pPr algn="just"/>
            <a:endParaRPr lang="fr-FR" sz="3600" i="1" dirty="0" smtClean="0">
              <a:latin typeface="Arial Rounded MT Bold" pitchFamily="34" charset="0"/>
            </a:endParaRPr>
          </a:p>
          <a:p>
            <a:pPr algn="just"/>
            <a:endParaRPr lang="fr-FR" sz="3600" dirty="0" smtClean="0">
              <a:latin typeface="Arial Rounded MT Bold" pitchFamily="34" charset="0"/>
            </a:endParaRPr>
          </a:p>
          <a:p>
            <a:pPr lvl="0"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dirty="0" smtClean="0">
                <a:solidFill>
                  <a:srgbClr val="FF0000"/>
                </a:solidFill>
                <a:latin typeface="Arial Rounded MT Bold" pitchFamily="34" charset="0"/>
              </a:rPr>
              <a:t>Col </a:t>
            </a:r>
            <a:r>
              <a:rPr lang="fr-FR" sz="3600" dirty="0" smtClean="0">
                <a:solidFill>
                  <a:srgbClr val="FF0000"/>
                </a:solidFill>
                <a:latin typeface="Arial Rounded MT Bold" pitchFamily="34" charset="0"/>
              </a:rPr>
              <a:t>2:15 </a:t>
            </a:r>
            <a:r>
              <a:rPr lang="fr-FR" sz="3600" dirty="0" smtClean="0">
                <a:latin typeface="Arial Rounded MT Bold" pitchFamily="34" charset="0"/>
              </a:rPr>
              <a:t>il a dépouillé les dominations et les autorités, et </a:t>
            </a:r>
            <a:r>
              <a:rPr lang="fr-FR" sz="3600" u="sng" dirty="0" smtClean="0">
                <a:latin typeface="Arial Rounded MT Bold" pitchFamily="34" charset="0"/>
              </a:rPr>
              <a:t>les a livrées publiquement en spectacle, en triomphant d'elles par la croix</a:t>
            </a:r>
            <a:r>
              <a:rPr lang="fr-FR" sz="3600" dirty="0" smtClean="0">
                <a:latin typeface="Arial Rounded MT Bold" pitchFamily="34" charset="0"/>
              </a:rPr>
              <a:t>.</a:t>
            </a:r>
          </a:p>
          <a:p>
            <a:pPr algn="just"/>
            <a:r>
              <a:rPr lang="fr-FR" sz="3600" dirty="0" err="1" smtClean="0">
                <a:solidFill>
                  <a:srgbClr val="FF0000"/>
                </a:solidFill>
                <a:latin typeface="Arial Rounded MT Bold" pitchFamily="34" charset="0"/>
              </a:rPr>
              <a:t>Heb</a:t>
            </a:r>
            <a:r>
              <a:rPr lang="fr-FR" sz="3600" dirty="0" smtClean="0">
                <a:solidFill>
                  <a:srgbClr val="FF0000"/>
                </a:solidFill>
                <a:latin typeface="Arial Rounded MT Bold" pitchFamily="34" charset="0"/>
              </a:rPr>
              <a:t> 2:14 </a:t>
            </a:r>
            <a:r>
              <a:rPr lang="fr-FR" sz="3600" dirty="0" smtClean="0">
                <a:latin typeface="Arial Rounded MT Bold" pitchFamily="34" charset="0"/>
              </a:rPr>
              <a:t>¶ Ainsi donc, puisque les enfants participent au sang et à la chair, il y a également participé lui-même</a:t>
            </a:r>
            <a:r>
              <a:rPr lang="fr-FR" sz="3600" u="sng" dirty="0" smtClean="0">
                <a:solidFill>
                  <a:srgbClr val="FF0000"/>
                </a:solidFill>
                <a:latin typeface="Arial Rounded MT Bold" pitchFamily="34" charset="0"/>
              </a:rPr>
              <a:t>, afin que, par la mort, il anéantît celui qui a la puissance de la mort, c'est-à-dire le diable</a:t>
            </a:r>
            <a:r>
              <a:rPr lang="fr-FR" sz="3600" dirty="0" smtClean="0">
                <a:latin typeface="Arial Rounded MT Bold" pitchFamily="34" charset="0"/>
              </a:rPr>
              <a:t>,</a:t>
            </a:r>
          </a:p>
          <a:p>
            <a:pPr algn="just"/>
            <a:endParaRPr lang="en-US" b="1" dirty="0" smtClean="0">
              <a:latin typeface="Arial Rounded MT Bold" pitchFamily="34" charset="0"/>
            </a:endParaRPr>
          </a:p>
          <a:p>
            <a:pPr lvl="0" algn="just"/>
            <a:endParaRPr lang="fr-FR" sz="4000" b="1" dirty="0" smtClean="0">
              <a:latin typeface="Arial Unicode MS" pitchFamily="34" charset="-128"/>
              <a:ea typeface="Arial Unicode MS" pitchFamily="34" charset="-128"/>
              <a:cs typeface="Arial Unicode MS" pitchFamily="34" charset="-128"/>
            </a:endParaRPr>
          </a:p>
          <a:p>
            <a:pPr lvl="0"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4ÈME </a:t>
            </a:r>
            <a:r>
              <a:rPr lang="fr-FR" sz="4000" b="1" dirty="0">
                <a:solidFill>
                  <a:srgbClr val="0070C0"/>
                </a:solidFill>
                <a:latin typeface="Arial Unicode MS" pitchFamily="34" charset="-128"/>
                <a:ea typeface="Arial Unicode MS" pitchFamily="34" charset="-128"/>
                <a:cs typeface="Arial Unicode MS" pitchFamily="34" charset="-128"/>
              </a:rPr>
              <a:t>PAROLE PAR PASTEUR MARC SIMEON</a:t>
            </a:r>
            <a:endParaRPr lang="en-US" sz="4000" b="1" dirty="0">
              <a:solidFill>
                <a:srgbClr val="0070C0"/>
              </a:solidFill>
              <a:latin typeface="Arial Unicode MS" pitchFamily="34" charset="-128"/>
              <a:ea typeface="Arial Unicode MS" pitchFamily="34" charset="-128"/>
              <a:cs typeface="Arial Unicode MS" pitchFamily="34" charset="-128"/>
            </a:endParaRPr>
          </a:p>
          <a:p>
            <a:pPr algn="just"/>
            <a:r>
              <a:rPr lang="fr-FR" sz="4000" b="1" dirty="0">
                <a:latin typeface="Arial Unicode MS" pitchFamily="34" charset="-128"/>
                <a:ea typeface="Arial Unicode MS" pitchFamily="34" charset="-128"/>
                <a:cs typeface="Arial Unicode MS" pitchFamily="34" charset="-128"/>
              </a:rPr>
              <a:t>MON DIEU, MON DIEU, POURQUOI M’AS-TU ABANDONNNE MAT 27 :46</a:t>
            </a:r>
            <a:endParaRPr lang="en-US" sz="4000" b="1" dirty="0">
              <a:latin typeface="Arial Unicode MS" pitchFamily="34" charset="-128"/>
              <a:ea typeface="Arial Unicode MS" pitchFamily="34" charset="-128"/>
              <a:cs typeface="Arial Unicode MS" pitchFamily="34" charset="-128"/>
            </a:endParaRPr>
          </a:p>
          <a:p>
            <a:pPr algn="just"/>
            <a:r>
              <a:rPr lang="fr-FR" sz="4000" b="1" dirty="0">
                <a:solidFill>
                  <a:srgbClr val="0070C0"/>
                </a:solidFill>
                <a:latin typeface="Arial Unicode MS" pitchFamily="34" charset="-128"/>
                <a:ea typeface="Arial Unicode MS" pitchFamily="34" charset="-128"/>
                <a:cs typeface="Arial Unicode MS" pitchFamily="34" charset="-128"/>
              </a:rPr>
              <a:t>Mt 27:46 Et vers la neuvième heure, Jésus s'écria d'une voix forte: </a:t>
            </a:r>
            <a:r>
              <a:rPr lang="fr-FR" sz="4000" b="1" dirty="0" err="1">
                <a:solidFill>
                  <a:srgbClr val="0070C0"/>
                </a:solidFill>
                <a:latin typeface="Arial Unicode MS" pitchFamily="34" charset="-128"/>
                <a:ea typeface="Arial Unicode MS" pitchFamily="34" charset="-128"/>
                <a:cs typeface="Arial Unicode MS" pitchFamily="34" charset="-128"/>
              </a:rPr>
              <a:t>Éli</a:t>
            </a:r>
            <a:r>
              <a:rPr lang="fr-FR" sz="4000" b="1" dirty="0">
                <a:solidFill>
                  <a:srgbClr val="0070C0"/>
                </a:solidFill>
                <a:latin typeface="Arial Unicode MS" pitchFamily="34" charset="-128"/>
                <a:ea typeface="Arial Unicode MS" pitchFamily="34" charset="-128"/>
                <a:cs typeface="Arial Unicode MS" pitchFamily="34" charset="-128"/>
              </a:rPr>
              <a:t>, </a:t>
            </a:r>
            <a:r>
              <a:rPr lang="fr-FR" sz="4000" b="1" dirty="0" err="1">
                <a:solidFill>
                  <a:srgbClr val="0070C0"/>
                </a:solidFill>
                <a:latin typeface="Arial Unicode MS" pitchFamily="34" charset="-128"/>
                <a:ea typeface="Arial Unicode MS" pitchFamily="34" charset="-128"/>
                <a:cs typeface="Arial Unicode MS" pitchFamily="34" charset="-128"/>
              </a:rPr>
              <a:t>Éli</a:t>
            </a:r>
            <a:r>
              <a:rPr lang="fr-FR" sz="4000" b="1" dirty="0">
                <a:solidFill>
                  <a:srgbClr val="0070C0"/>
                </a:solidFill>
                <a:latin typeface="Arial Unicode MS" pitchFamily="34" charset="-128"/>
                <a:ea typeface="Arial Unicode MS" pitchFamily="34" charset="-128"/>
                <a:cs typeface="Arial Unicode MS" pitchFamily="34" charset="-128"/>
              </a:rPr>
              <a:t>, lama </a:t>
            </a:r>
            <a:r>
              <a:rPr lang="fr-FR" sz="4000" b="1" dirty="0" err="1">
                <a:solidFill>
                  <a:srgbClr val="0070C0"/>
                </a:solidFill>
                <a:latin typeface="Arial Unicode MS" pitchFamily="34" charset="-128"/>
                <a:ea typeface="Arial Unicode MS" pitchFamily="34" charset="-128"/>
                <a:cs typeface="Arial Unicode MS" pitchFamily="34" charset="-128"/>
              </a:rPr>
              <a:t>sabachthani</a:t>
            </a:r>
            <a:r>
              <a:rPr lang="fr-FR" sz="4000" b="1" dirty="0">
                <a:solidFill>
                  <a:srgbClr val="0070C0"/>
                </a:solidFill>
                <a:latin typeface="Arial Unicode MS" pitchFamily="34" charset="-128"/>
                <a:ea typeface="Arial Unicode MS" pitchFamily="34" charset="-128"/>
                <a:cs typeface="Arial Unicode MS" pitchFamily="34" charset="-128"/>
              </a:rPr>
              <a:t>? c'est-à-dire: Mon Dieu, mon Dieu, pourquoi m'as-tu abandonné</a:t>
            </a:r>
            <a:r>
              <a:rPr lang="fr-FR" sz="4000" b="1" dirty="0" smtClean="0">
                <a:solidFill>
                  <a:srgbClr val="0070C0"/>
                </a:solidFill>
                <a:latin typeface="Arial Unicode MS" pitchFamily="34" charset="-128"/>
                <a:ea typeface="Arial Unicode MS" pitchFamily="34" charset="-128"/>
                <a:cs typeface="Arial Unicode MS" pitchFamily="34" charset="-128"/>
              </a:rPr>
              <a:t>?</a:t>
            </a:r>
            <a:endParaRPr lang="en-US" sz="4000" b="1"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47 </a:t>
            </a:r>
            <a:r>
              <a:rPr lang="fr-FR" sz="4000" b="1" dirty="0">
                <a:latin typeface="Arial Unicode MS" pitchFamily="34" charset="-128"/>
                <a:ea typeface="Arial Unicode MS" pitchFamily="34" charset="-128"/>
                <a:cs typeface="Arial Unicode MS" pitchFamily="34" charset="-128"/>
              </a:rPr>
              <a:t>Quelques-uns de ceux qui étaient là, l'ayant entendu, dirent: Il appelle Élie.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A Gethsémani, l’âme </a:t>
            </a:r>
            <a:r>
              <a:rPr lang="fr-FR" sz="4000" b="1" dirty="0" smtClean="0">
                <a:solidFill>
                  <a:srgbClr val="0070C0"/>
                </a:solidFill>
                <a:latin typeface="Arial Unicode MS" pitchFamily="34" charset="-128"/>
                <a:ea typeface="Arial Unicode MS" pitchFamily="34" charset="-128"/>
                <a:cs typeface="Arial Unicode MS" pitchFamily="34" charset="-128"/>
              </a:rPr>
              <a:t>angoissée, </a:t>
            </a:r>
            <a:r>
              <a:rPr lang="fr-FR" sz="4000" b="1" dirty="0">
                <a:solidFill>
                  <a:srgbClr val="0070C0"/>
                </a:solidFill>
                <a:latin typeface="Arial Unicode MS" pitchFamily="34" charset="-128"/>
                <a:ea typeface="Arial Unicode MS" pitchFamily="34" charset="-128"/>
                <a:cs typeface="Arial Unicode MS" pitchFamily="34" charset="-128"/>
              </a:rPr>
              <a:t>Jésus demanda au Père si c’était possible de lui épargner de l’atrocité de la croix.</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 silence du Père résonnait à vive voix que ce n’était pas possible</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Toute </a:t>
            </a:r>
            <a:r>
              <a:rPr lang="fr-FR" sz="4000" b="1" dirty="0">
                <a:latin typeface="Arial Unicode MS" pitchFamily="34" charset="-128"/>
                <a:ea typeface="Arial Unicode MS" pitchFamily="34" charset="-128"/>
                <a:cs typeface="Arial Unicode MS" pitchFamily="34" charset="-128"/>
              </a:rPr>
              <a:t>de suite après, Jésus soumis sa volonté entière à celle du Père.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Cela </a:t>
            </a:r>
            <a:r>
              <a:rPr lang="fr-FR" sz="4000" b="1" dirty="0" smtClean="0">
                <a:solidFill>
                  <a:srgbClr val="0070C0"/>
                </a:solidFill>
                <a:latin typeface="Arial Unicode MS" pitchFamily="34" charset="-128"/>
                <a:ea typeface="Arial Unicode MS" pitchFamily="34" charset="-128"/>
                <a:cs typeface="Arial Unicode MS" pitchFamily="34" charset="-128"/>
              </a:rPr>
              <a:t>affecta</a:t>
            </a:r>
            <a:r>
              <a:rPr lang="fr-FR" sz="4000" b="1" dirty="0" smtClean="0">
                <a:solidFill>
                  <a:srgbClr val="0070C0"/>
                </a:solidFill>
                <a:latin typeface="Arial Unicode MS" pitchFamily="34" charset="-128"/>
                <a:ea typeface="Arial Unicode MS" pitchFamily="34" charset="-128"/>
                <a:cs typeface="Arial Unicode MS" pitchFamily="34" charset="-128"/>
              </a:rPr>
              <a:t> </a:t>
            </a:r>
            <a:r>
              <a:rPr lang="fr-FR" sz="4000" b="1" dirty="0">
                <a:solidFill>
                  <a:srgbClr val="0070C0"/>
                </a:solidFill>
                <a:latin typeface="Arial Unicode MS" pitchFamily="34" charset="-128"/>
                <a:ea typeface="Arial Unicode MS" pitchFamily="34" charset="-128"/>
                <a:cs typeface="Arial Unicode MS" pitchFamily="34" charset="-128"/>
              </a:rPr>
              <a:t>Jésus </a:t>
            </a:r>
            <a:r>
              <a:rPr lang="fr-FR" sz="4000" b="1" dirty="0" smtClean="0">
                <a:solidFill>
                  <a:srgbClr val="0070C0"/>
                </a:solidFill>
                <a:latin typeface="Arial Unicode MS" pitchFamily="34" charset="-128"/>
                <a:ea typeface="Arial Unicode MS" pitchFamily="34" charset="-128"/>
                <a:cs typeface="Arial Unicode MS" pitchFamily="34" charset="-128"/>
              </a:rPr>
              <a:t>de </a:t>
            </a:r>
            <a:r>
              <a:rPr lang="fr-FR" sz="4000" b="1" dirty="0">
                <a:solidFill>
                  <a:srgbClr val="0070C0"/>
                </a:solidFill>
                <a:latin typeface="Arial Unicode MS" pitchFamily="34" charset="-128"/>
                <a:ea typeface="Arial Unicode MS" pitchFamily="34" charset="-128"/>
                <a:cs typeface="Arial Unicode MS" pitchFamily="34" charset="-128"/>
              </a:rPr>
              <a:t>se sentir abandonné du Père à l’heure la plus cruciale de sa vie.</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La </a:t>
            </a:r>
            <a:r>
              <a:rPr lang="fr-FR" sz="4000" b="1" dirty="0" smtClean="0">
                <a:latin typeface="Arial Unicode MS" pitchFamily="34" charset="-128"/>
                <a:ea typeface="Arial Unicode MS" pitchFamily="34" charset="-128"/>
                <a:cs typeface="Arial Unicode MS" pitchFamily="34" charset="-128"/>
              </a:rPr>
              <a:t>volonté </a:t>
            </a:r>
            <a:r>
              <a:rPr lang="fr-FR" sz="4000" b="1" dirty="0">
                <a:latin typeface="Arial Unicode MS" pitchFamily="34" charset="-128"/>
                <a:ea typeface="Arial Unicode MS" pitchFamily="34" charset="-128"/>
                <a:cs typeface="Arial Unicode MS" pitchFamily="34" charset="-128"/>
              </a:rPr>
              <a:t>du Père amena Jésus jusqu’au calvaire, puis la ligne de communication entre Lui et le Père devint désactivée</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3800" b="1" dirty="0" smtClean="0">
                <a:latin typeface="Arial Unicode MS" pitchFamily="34" charset="-128"/>
                <a:ea typeface="Arial Unicode MS" pitchFamily="34" charset="-128"/>
                <a:cs typeface="Arial Unicode MS" pitchFamily="34" charset="-128"/>
              </a:rPr>
              <a:t>L’exclamation </a:t>
            </a:r>
            <a:r>
              <a:rPr lang="fr-FR" sz="3800" b="1" dirty="0">
                <a:latin typeface="Arial Unicode MS" pitchFamily="34" charset="-128"/>
                <a:ea typeface="Arial Unicode MS" pitchFamily="34" charset="-128"/>
                <a:cs typeface="Arial Unicode MS" pitchFamily="34" charset="-128"/>
              </a:rPr>
              <a:t>de Jésus dans la deuxième parole de la croix fait ressentir comme si quelque chose s’est arrivée qui ne faisait pas partit du plan initial.</a:t>
            </a:r>
            <a:endParaRPr lang="en-US" sz="3800" b="1" dirty="0">
              <a:latin typeface="Arial Unicode MS" pitchFamily="34" charset="-128"/>
              <a:ea typeface="Arial Unicode MS" pitchFamily="34" charset="-128"/>
              <a:cs typeface="Arial Unicode MS" pitchFamily="34" charset="-128"/>
            </a:endParaRPr>
          </a:p>
          <a:p>
            <a:pPr lvl="0" algn="just"/>
            <a:r>
              <a:rPr lang="fr-FR" sz="3800" b="1" dirty="0">
                <a:solidFill>
                  <a:srgbClr val="0070C0"/>
                </a:solidFill>
                <a:latin typeface="Arial Unicode MS" pitchFamily="34" charset="-128"/>
                <a:ea typeface="Arial Unicode MS" pitchFamily="34" charset="-128"/>
                <a:cs typeface="Arial Unicode MS" pitchFamily="34" charset="-128"/>
              </a:rPr>
              <a:t>Comment se peut-il arriver que le père </a:t>
            </a:r>
            <a:r>
              <a:rPr lang="fr-FR" sz="3800" b="1" dirty="0" smtClean="0">
                <a:solidFill>
                  <a:srgbClr val="0070C0"/>
                </a:solidFill>
                <a:latin typeface="Arial Unicode MS" pitchFamily="34" charset="-128"/>
                <a:ea typeface="Arial Unicode MS" pitchFamily="34" charset="-128"/>
                <a:cs typeface="Arial Unicode MS" pitchFamily="34" charset="-128"/>
              </a:rPr>
              <a:t>puisse abandonner </a:t>
            </a:r>
            <a:r>
              <a:rPr lang="fr-FR" sz="3800" b="1" dirty="0">
                <a:solidFill>
                  <a:srgbClr val="0070C0"/>
                </a:solidFill>
                <a:latin typeface="Arial Unicode MS" pitchFamily="34" charset="-128"/>
                <a:ea typeface="Arial Unicode MS" pitchFamily="34" charset="-128"/>
                <a:cs typeface="Arial Unicode MS" pitchFamily="34" charset="-128"/>
              </a:rPr>
              <a:t>son Fils Bien </a:t>
            </a:r>
            <a:r>
              <a:rPr lang="fr-FR" sz="3800" b="1" dirty="0" smtClean="0">
                <a:solidFill>
                  <a:srgbClr val="0070C0"/>
                </a:solidFill>
                <a:latin typeface="Arial Unicode MS" pitchFamily="34" charset="-128"/>
                <a:ea typeface="Arial Unicode MS" pitchFamily="34" charset="-128"/>
                <a:cs typeface="Arial Unicode MS" pitchFamily="34" charset="-128"/>
              </a:rPr>
              <a:t>Aimé </a:t>
            </a:r>
            <a:r>
              <a:rPr lang="fr-FR" sz="3800" b="1" dirty="0">
                <a:solidFill>
                  <a:srgbClr val="0070C0"/>
                </a:solidFill>
                <a:latin typeface="Arial Unicode MS" pitchFamily="34" charset="-128"/>
                <a:ea typeface="Arial Unicode MS" pitchFamily="34" charset="-128"/>
                <a:cs typeface="Arial Unicode MS" pitchFamily="34" charset="-128"/>
              </a:rPr>
              <a:t>à la croix ? </a:t>
            </a:r>
            <a:endParaRPr lang="en-US" sz="3800" b="1" dirty="0">
              <a:solidFill>
                <a:srgbClr val="0070C0"/>
              </a:solidFill>
              <a:latin typeface="Arial Unicode MS" pitchFamily="34" charset="-128"/>
              <a:ea typeface="Arial Unicode MS" pitchFamily="34" charset="-128"/>
              <a:cs typeface="Arial Unicode MS" pitchFamily="34" charset="-128"/>
            </a:endParaRPr>
          </a:p>
          <a:p>
            <a:pPr lvl="0" algn="just"/>
            <a:r>
              <a:rPr lang="fr-FR" sz="3800" b="1" dirty="0">
                <a:latin typeface="Arial Unicode MS" pitchFamily="34" charset="-128"/>
                <a:ea typeface="Arial Unicode MS" pitchFamily="34" charset="-128"/>
                <a:cs typeface="Arial Unicode MS" pitchFamily="34" charset="-128"/>
              </a:rPr>
              <a:t>La  tristesse, le chagrin, la confusion, la souffrance, la faiblesse humaine étaient sujets du cri d’abandon de Jésus</a:t>
            </a:r>
            <a:r>
              <a:rPr lang="fr-FR" sz="3800" b="1" dirty="0" smtClean="0">
                <a:latin typeface="Arial Unicode MS" pitchFamily="34" charset="-128"/>
                <a:ea typeface="Arial Unicode MS" pitchFamily="34" charset="-128"/>
                <a:cs typeface="Arial Unicode MS" pitchFamily="34" charset="-128"/>
              </a:rPr>
              <a:t>.</a:t>
            </a:r>
            <a:endParaRPr lang="en-US" sz="3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Au </a:t>
            </a:r>
            <a:r>
              <a:rPr lang="fr-FR" sz="4000" b="1" dirty="0">
                <a:latin typeface="Arial Unicode MS" pitchFamily="34" charset="-128"/>
                <a:ea typeface="Arial Unicode MS" pitchFamily="34" charset="-128"/>
                <a:cs typeface="Arial Unicode MS" pitchFamily="34" charset="-128"/>
              </a:rPr>
              <a:t>moment </a:t>
            </a:r>
            <a:r>
              <a:rPr lang="fr-FR" sz="4000" b="1" dirty="0" smtClean="0">
                <a:latin typeface="Arial Unicode MS" pitchFamily="34" charset="-128"/>
                <a:ea typeface="Arial Unicode MS" pitchFamily="34" charset="-128"/>
                <a:cs typeface="Arial Unicode MS" pitchFamily="34" charset="-128"/>
              </a:rPr>
              <a:t>de l’expiation, où </a:t>
            </a:r>
            <a:r>
              <a:rPr lang="fr-FR" sz="4000" b="1" dirty="0">
                <a:latin typeface="Arial Unicode MS" pitchFamily="34" charset="-128"/>
                <a:ea typeface="Arial Unicode MS" pitchFamily="34" charset="-128"/>
                <a:cs typeface="Arial Unicode MS" pitchFamily="34" charset="-128"/>
              </a:rPr>
              <a:t>le péché de l’humanité fut transféré sur Jésus, il devint l’agneau sacrificiel du monde.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La colère de la justice de Dieu </a:t>
            </a:r>
            <a:r>
              <a:rPr lang="fr-FR" sz="4000" b="1" dirty="0" smtClean="0">
                <a:solidFill>
                  <a:srgbClr val="0070C0"/>
                </a:solidFill>
                <a:latin typeface="Arial Unicode MS" pitchFamily="34" charset="-128"/>
                <a:ea typeface="Arial Unicode MS" pitchFamily="34" charset="-128"/>
                <a:cs typeface="Arial Unicode MS" pitchFamily="34" charset="-128"/>
              </a:rPr>
              <a:t>devait se </a:t>
            </a:r>
            <a:r>
              <a:rPr lang="fr-FR" sz="4000" b="1" dirty="0">
                <a:solidFill>
                  <a:srgbClr val="0070C0"/>
                </a:solidFill>
                <a:latin typeface="Arial Unicode MS" pitchFamily="34" charset="-128"/>
                <a:ea typeface="Arial Unicode MS" pitchFamily="34" charset="-128"/>
                <a:cs typeface="Arial Unicode MS" pitchFamily="34" charset="-128"/>
              </a:rPr>
              <a:t>fondre sur </a:t>
            </a:r>
            <a:r>
              <a:rPr lang="fr-FR" sz="4000" b="1" dirty="0" smtClean="0">
                <a:solidFill>
                  <a:srgbClr val="0070C0"/>
                </a:solidFill>
                <a:latin typeface="Arial Unicode MS" pitchFamily="34" charset="-128"/>
                <a:ea typeface="Arial Unicode MS" pitchFamily="34" charset="-128"/>
                <a:cs typeface="Arial Unicode MS" pitchFamily="34" charset="-128"/>
              </a:rPr>
              <a:t>Christ, l’Agneau du sacrifice.</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Bien que la victime ne fût autre que son Fils Bien Aimé en qui Il mit toute son affection, Le Dieu saint ne pouvait pour </a:t>
            </a:r>
            <a:r>
              <a:rPr lang="fr-FR" sz="4000" b="1" dirty="0" smtClean="0">
                <a:latin typeface="Arial Unicode MS" pitchFamily="34" charset="-128"/>
                <a:ea typeface="Arial Unicode MS" pitchFamily="34" charset="-128"/>
                <a:cs typeface="Arial Unicode MS" pitchFamily="34" charset="-128"/>
              </a:rPr>
              <a:t>l’heure </a:t>
            </a:r>
            <a:r>
              <a:rPr lang="fr-FR" sz="4000" b="1" dirty="0">
                <a:latin typeface="Arial Unicode MS" pitchFamily="34" charset="-128"/>
                <a:ea typeface="Arial Unicode MS" pitchFamily="34" charset="-128"/>
                <a:cs typeface="Arial Unicode MS" pitchFamily="34" charset="-128"/>
              </a:rPr>
              <a:t>toucher son fils qui était devenu </a:t>
            </a:r>
            <a:r>
              <a:rPr lang="fr-FR" sz="4000" b="1" dirty="0" smtClean="0">
                <a:latin typeface="Arial Unicode MS" pitchFamily="34" charset="-128"/>
                <a:ea typeface="Arial Unicode MS" pitchFamily="34" charset="-128"/>
                <a:cs typeface="Arial Unicode MS" pitchFamily="34" charset="-128"/>
              </a:rPr>
              <a:t> </a:t>
            </a:r>
            <a:r>
              <a:rPr lang="fr-FR" sz="4000" b="1" dirty="0">
                <a:latin typeface="Arial Unicode MS" pitchFamily="34" charset="-128"/>
                <a:ea typeface="Arial Unicode MS" pitchFamily="34" charset="-128"/>
                <a:cs typeface="Arial Unicode MS" pitchFamily="34" charset="-128"/>
              </a:rPr>
              <a:t>malédiction</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L’abandon </a:t>
            </a:r>
            <a:r>
              <a:rPr lang="fr-FR" sz="4000" b="1" dirty="0">
                <a:latin typeface="Arial Unicode MS" pitchFamily="34" charset="-128"/>
                <a:ea typeface="Arial Unicode MS" pitchFamily="34" charset="-128"/>
                <a:cs typeface="Arial Unicode MS" pitchFamily="34" charset="-128"/>
              </a:rPr>
              <a:t>du Père était à mon issu et à ton issu.</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err="1">
                <a:solidFill>
                  <a:srgbClr val="0070C0"/>
                </a:solidFill>
                <a:latin typeface="Arial Unicode MS" pitchFamily="34" charset="-128"/>
                <a:ea typeface="Arial Unicode MS" pitchFamily="34" charset="-128"/>
                <a:cs typeface="Arial Unicode MS" pitchFamily="34" charset="-128"/>
              </a:rPr>
              <a:t>Joh</a:t>
            </a:r>
            <a:r>
              <a:rPr lang="fr-FR" sz="4000" b="1" dirty="0">
                <a:solidFill>
                  <a:srgbClr val="0070C0"/>
                </a:solidFill>
                <a:latin typeface="Arial Unicode MS" pitchFamily="34" charset="-128"/>
                <a:ea typeface="Arial Unicode MS" pitchFamily="34" charset="-128"/>
                <a:cs typeface="Arial Unicode MS" pitchFamily="34" charset="-128"/>
              </a:rPr>
              <a:t> 3:14 Et comme Moïse éleva le serpent dans le désert, il faut de même que le Fils de l'homme soit élevé,</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 15 afin que quiconque croit en lui ait la vie éternelle.</a:t>
            </a:r>
            <a:endParaRPr lang="en-US" sz="4000" b="1" dirty="0">
              <a:latin typeface="Arial Unicode MS" pitchFamily="34" charset="-128"/>
              <a:ea typeface="Arial Unicode MS" pitchFamily="34" charset="-128"/>
              <a:cs typeface="Arial Unicode MS" pitchFamily="34" charset="-128"/>
            </a:endParaRPr>
          </a:p>
          <a:p>
            <a:pPr lvl="0"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16 </a:t>
            </a:r>
            <a:r>
              <a:rPr lang="fr-FR" sz="4000" b="1" dirty="0">
                <a:latin typeface="Arial Unicode MS" pitchFamily="34" charset="-128"/>
                <a:ea typeface="Arial Unicode MS" pitchFamily="34" charset="-128"/>
                <a:cs typeface="Arial Unicode MS" pitchFamily="34" charset="-128"/>
              </a:rPr>
              <a:t>Car Dieu a tant aimé le monde qu'il a donné son Fils unique, afin que quiconque croit en lui ne périsse point, mais qu'il ait la vie éternelle.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Gloire soit rendue à Dieu que le moment de l’abandon était bref.</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Maintenant Le Fils est à la droite du Père intercédant pour ses rachetés</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ctr">
              <a:buNone/>
            </a:pPr>
            <a:r>
              <a:rPr lang="fr-FR" b="1" dirty="0">
                <a:solidFill>
                  <a:schemeClr val="bg1"/>
                </a:solidFill>
                <a:latin typeface="Arial Unicode MS" pitchFamily="34" charset="-128"/>
                <a:ea typeface="Arial Unicode MS" pitchFamily="34" charset="-128"/>
                <a:cs typeface="Arial Unicode MS" pitchFamily="34" charset="-128"/>
              </a:rPr>
              <a:t>5EME PAROLE DE LA CROIX </a:t>
            </a:r>
            <a:r>
              <a:rPr lang="fr-FR" b="1" dirty="0" smtClean="0">
                <a:solidFill>
                  <a:schemeClr val="bg1"/>
                </a:solidFill>
                <a:latin typeface="Arial Unicode MS" pitchFamily="34" charset="-128"/>
                <a:ea typeface="Arial Unicode MS" pitchFamily="34" charset="-128"/>
                <a:cs typeface="Arial Unicode MS" pitchFamily="34" charset="-128"/>
              </a:rPr>
              <a:t>(</a:t>
            </a:r>
            <a:r>
              <a:rPr lang="fr-FR" b="1" dirty="0">
                <a:solidFill>
                  <a:srgbClr val="C00000"/>
                </a:solidFill>
                <a:latin typeface="Arial Unicode MS" pitchFamily="34" charset="-128"/>
                <a:ea typeface="Arial Unicode MS" pitchFamily="34" charset="-128"/>
                <a:cs typeface="Arial Unicode MS" pitchFamily="34" charset="-128"/>
              </a:rPr>
              <a:t>J’AI SOIF</a:t>
            </a:r>
            <a:r>
              <a:rPr lang="fr-FR" b="1" dirty="0" smtClean="0">
                <a:solidFill>
                  <a:schemeClr val="bg1"/>
                </a:solidFill>
                <a:latin typeface="Arial Unicode MS" pitchFamily="34" charset="-128"/>
                <a:ea typeface="Arial Unicode MS" pitchFamily="34" charset="-128"/>
                <a:cs typeface="Arial Unicode MS" pitchFamily="34" charset="-128"/>
              </a:rPr>
              <a:t>)</a:t>
            </a:r>
            <a:endParaRPr lang="en-US" sz="2400" b="1" dirty="0">
              <a:solidFill>
                <a:schemeClr val="bg1"/>
              </a:solidFill>
              <a:latin typeface="Arial Unicode MS" pitchFamily="34" charset="-128"/>
              <a:ea typeface="Arial Unicode MS" pitchFamily="34" charset="-128"/>
              <a:cs typeface="Arial Unicode MS" pitchFamily="34" charset="-128"/>
            </a:endParaRPr>
          </a:p>
          <a:p>
            <a:pPr lvl="0" algn="just"/>
            <a:r>
              <a:rPr lang="fr-FR" sz="3600" b="1" dirty="0">
                <a:latin typeface="Arial Unicode MS" pitchFamily="34" charset="-128"/>
                <a:ea typeface="Arial Unicode MS" pitchFamily="34" charset="-128"/>
                <a:cs typeface="Arial Unicode MS" pitchFamily="34" charset="-128"/>
              </a:rPr>
              <a:t>Celui qui a créé le corps humain  avec ses 10 systèmes connait l’importance de l’eau.</a:t>
            </a:r>
            <a:endParaRPr lang="en-US" sz="3600" b="1" dirty="0">
              <a:latin typeface="Arial Unicode MS" pitchFamily="34" charset="-128"/>
              <a:ea typeface="Arial Unicode MS" pitchFamily="34" charset="-128"/>
              <a:cs typeface="Arial Unicode MS" pitchFamily="34" charset="-128"/>
            </a:endParaRPr>
          </a:p>
          <a:p>
            <a:pPr lvl="0" algn="just"/>
            <a:r>
              <a:rPr lang="fr-FR" sz="3600" b="1" dirty="0">
                <a:solidFill>
                  <a:schemeClr val="bg1"/>
                </a:solidFill>
                <a:latin typeface="Arial Unicode MS" pitchFamily="34" charset="-128"/>
                <a:ea typeface="Arial Unicode MS" pitchFamily="34" charset="-128"/>
                <a:cs typeface="Arial Unicode MS" pitchFamily="34" charset="-128"/>
              </a:rPr>
              <a:t>Le système squelettique, Le système musculaire, Le système circulatoire, Le système nerveux, Le système respiratoire, Le système digestif, Le système urinaire, Le système reproducteur, et j’en passe. </a:t>
            </a:r>
            <a:endParaRPr lang="en-US" sz="3600" b="1" dirty="0">
              <a:solidFill>
                <a:schemeClr val="bg1"/>
              </a:solidFill>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L’eau est indispensable au fonctionnement du </a:t>
            </a:r>
            <a:r>
              <a:rPr lang="fr-FR" sz="3600" b="1" dirty="0" smtClean="0">
                <a:latin typeface="Arial Unicode MS" pitchFamily="34" charset="-128"/>
                <a:ea typeface="Arial Unicode MS" pitchFamily="34" charset="-128"/>
                <a:cs typeface="Arial Unicode MS" pitchFamily="34" charset="-128"/>
              </a:rPr>
              <a:t>corps</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J’AI </a:t>
            </a:r>
            <a:r>
              <a:rPr lang="fr-FR" sz="4000" b="1" dirty="0">
                <a:solidFill>
                  <a:schemeClr val="bg1"/>
                </a:solidFill>
                <a:latin typeface="Arial Unicode MS" pitchFamily="34" charset="-128"/>
                <a:ea typeface="Arial Unicode MS" pitchFamily="34" charset="-128"/>
                <a:cs typeface="Arial Unicode MS" pitchFamily="34" charset="-128"/>
              </a:rPr>
              <a:t>SOIF 5EME PAROLE DE JESUS SUR LA CROIX</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Les paroles de Jésus sur la croix ont toutes des importances particulières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Celle que nous considérons à présent « J’ai Soif » est prononcée à deux volets.</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latin typeface="Arial Unicode MS" pitchFamily="34" charset="-128"/>
                <a:ea typeface="Arial Unicode MS" pitchFamily="34" charset="-128"/>
                <a:cs typeface="Arial Unicode MS" pitchFamily="34" charset="-128"/>
              </a:rPr>
              <a:t>Premièrement pour accomplir la prophétie du Psaume 69</a:t>
            </a:r>
            <a:endParaRPr lang="en-US" sz="4000" b="1" dirty="0">
              <a:latin typeface="Arial Unicode MS" pitchFamily="34" charset="-128"/>
              <a:ea typeface="Arial Unicode MS" pitchFamily="34" charset="-128"/>
              <a:cs typeface="Arial Unicode MS" pitchFamily="34" charset="-128"/>
            </a:endParaRPr>
          </a:p>
          <a:p>
            <a:pPr algn="just"/>
            <a:endParaRPr lang="en-US" sz="2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Ps </a:t>
            </a:r>
            <a:r>
              <a:rPr lang="fr-FR" sz="3600" b="1" dirty="0">
                <a:latin typeface="Arial Unicode MS" pitchFamily="34" charset="-128"/>
                <a:ea typeface="Arial Unicode MS" pitchFamily="34" charset="-128"/>
                <a:cs typeface="Arial Unicode MS" pitchFamily="34" charset="-128"/>
              </a:rPr>
              <a:t>69 :21  Ils mettent du fiel dans ma nourriture, Et, pour apaiser ma soif, ils m’abreuvent de vinaigre.</a:t>
            </a:r>
            <a:endParaRPr lang="en-US" sz="3600" b="1" dirty="0">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Jean 19 :28-29</a:t>
            </a:r>
            <a:endParaRPr lang="en-US" sz="3600" b="1" dirty="0">
              <a:latin typeface="Arial Unicode MS" pitchFamily="34" charset="-128"/>
              <a:ea typeface="Arial Unicode MS" pitchFamily="34" charset="-128"/>
              <a:cs typeface="Arial Unicode MS" pitchFamily="34" charset="-128"/>
            </a:endParaRPr>
          </a:p>
          <a:p>
            <a:pPr algn="just"/>
            <a:r>
              <a:rPr lang="fr-FR" sz="3600" b="1" dirty="0">
                <a:solidFill>
                  <a:schemeClr val="bg1"/>
                </a:solidFill>
                <a:latin typeface="Arial Unicode MS" pitchFamily="34" charset="-128"/>
                <a:ea typeface="Arial Unicode MS" pitchFamily="34" charset="-128"/>
                <a:cs typeface="Arial Unicode MS" pitchFamily="34" charset="-128"/>
              </a:rPr>
              <a:t>28 Après cela, Jésus, qui savait que tout était déjà consommé, dit, afin que l’Écriture fût accomplie : J’ai soif.</a:t>
            </a:r>
            <a:endParaRPr lang="en-US" sz="3600" b="1" dirty="0">
              <a:solidFill>
                <a:schemeClr val="bg1"/>
              </a:solidFill>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29 Il y avait là un vase plein de vinaigre. Les soldats en remplirent une éponge, et, l’ayant fixée à une branche d’hysope, ils l’approchèrent de sa bouche</a:t>
            </a:r>
            <a:r>
              <a:rPr lang="fr-FR" sz="3600" b="1" dirty="0" smtClean="0">
                <a:latin typeface="Arial Unicode MS" pitchFamily="34" charset="-128"/>
                <a:ea typeface="Arial Unicode MS" pitchFamily="34" charset="-128"/>
                <a:cs typeface="Arial Unicode MS" pitchFamily="34" charset="-128"/>
              </a:rPr>
              <a:t>.</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3600" b="1" dirty="0" smtClean="0">
                <a:latin typeface="Arial Unicode MS" pitchFamily="34" charset="-128"/>
                <a:ea typeface="Arial Unicode MS" pitchFamily="34" charset="-128"/>
                <a:cs typeface="Arial Unicode MS" pitchFamily="34" charset="-128"/>
              </a:rPr>
              <a:t>C’est </a:t>
            </a:r>
            <a:r>
              <a:rPr lang="fr-FR" sz="3600" b="1" dirty="0">
                <a:latin typeface="Arial Unicode MS" pitchFamily="34" charset="-128"/>
                <a:ea typeface="Arial Unicode MS" pitchFamily="34" charset="-128"/>
                <a:cs typeface="Arial Unicode MS" pitchFamily="34" charset="-128"/>
              </a:rPr>
              <a:t>dire que l’atrocité de la Croix était déjà peinte dès les temps anciens, avant même la fondation du monde.</a:t>
            </a:r>
            <a:endParaRPr lang="en-US" sz="3600" b="1" dirty="0">
              <a:latin typeface="Arial Unicode MS" pitchFamily="34" charset="-128"/>
              <a:ea typeface="Arial Unicode MS" pitchFamily="34" charset="-128"/>
              <a:cs typeface="Arial Unicode MS" pitchFamily="34" charset="-128"/>
            </a:endParaRPr>
          </a:p>
          <a:p>
            <a:pPr algn="just"/>
            <a:r>
              <a:rPr lang="fr-FR" sz="3600" b="1" dirty="0">
                <a:solidFill>
                  <a:schemeClr val="bg1"/>
                </a:solidFill>
                <a:latin typeface="Arial Unicode MS" pitchFamily="34" charset="-128"/>
                <a:ea typeface="Arial Unicode MS" pitchFamily="34" charset="-128"/>
                <a:cs typeface="Arial Unicode MS" pitchFamily="34" charset="-128"/>
              </a:rPr>
              <a:t>Deuxièmement la soif de Jésus sur la croix exhibait à vive voix </a:t>
            </a:r>
            <a:r>
              <a:rPr lang="fr-FR" sz="3600" b="1" dirty="0" smtClean="0">
                <a:solidFill>
                  <a:schemeClr val="bg1"/>
                </a:solidFill>
                <a:latin typeface="Arial Unicode MS" pitchFamily="34" charset="-128"/>
                <a:ea typeface="Arial Unicode MS" pitchFamily="34" charset="-128"/>
                <a:cs typeface="Arial Unicode MS" pitchFamily="34" charset="-128"/>
              </a:rPr>
              <a:t>de son humanité.</a:t>
            </a:r>
            <a:endParaRPr lang="fr-FR" sz="3600" b="1" dirty="0" smtClean="0">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La </a:t>
            </a:r>
            <a:r>
              <a:rPr lang="fr-FR" sz="3600" b="1" dirty="0" smtClean="0">
                <a:latin typeface="Arial Unicode MS" pitchFamily="34" charset="-128"/>
                <a:ea typeface="Arial Unicode MS" pitchFamily="34" charset="-128"/>
                <a:cs typeface="Arial Unicode MS" pitchFamily="34" charset="-128"/>
              </a:rPr>
              <a:t>soif de Jésus était de causes naturelles.</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chemeClr val="bg1"/>
                </a:solidFill>
                <a:latin typeface="Arial Unicode MS" pitchFamily="34" charset="-128"/>
                <a:ea typeface="Arial Unicode MS" pitchFamily="34" charset="-128"/>
                <a:cs typeface="Arial Unicode MS" pitchFamily="34" charset="-128"/>
              </a:rPr>
              <a:t>L’épuisement de sueur mêlée de sang dans le jardin de Gethsémani avant son arrestation contribuait largement  à sa grande soif sur la croix.</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lvl="1" algn="just"/>
            <a:endParaRPr lang="en-US" sz="2000" b="1" dirty="0">
              <a:latin typeface="Arial Unicode MS" pitchFamily="34" charset="-128"/>
              <a:ea typeface="Arial Unicode MS" pitchFamily="34" charset="-128"/>
              <a:cs typeface="Arial Unicode MS" pitchFamily="34" charset="-128"/>
            </a:endParaRPr>
          </a:p>
          <a:p>
            <a:pPr algn="just">
              <a:buNone/>
            </a:pPr>
            <a:endParaRPr lang="en-US" sz="2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Plus </a:t>
            </a:r>
            <a:r>
              <a:rPr lang="fr-FR" sz="4000" b="1" dirty="0">
                <a:latin typeface="Arial Unicode MS" pitchFamily="34" charset="-128"/>
                <a:ea typeface="Arial Unicode MS" pitchFamily="34" charset="-128"/>
                <a:cs typeface="Arial Unicode MS" pitchFamily="34" charset="-128"/>
              </a:rPr>
              <a:t>de douze heures de temps sans eau depuis son arrestation à la croix explique sa soif</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La verge de Pilate par les bourreaux Romains où les fouets lui blaisèrent la peau </a:t>
            </a:r>
            <a:r>
              <a:rPr lang="fr-FR" sz="4000" b="1" dirty="0" smtClean="0">
                <a:solidFill>
                  <a:schemeClr val="bg1"/>
                </a:solidFill>
                <a:latin typeface="Arial Unicode MS" pitchFamily="34" charset="-128"/>
                <a:ea typeface="Arial Unicode MS" pitchFamily="34" charset="-128"/>
                <a:cs typeface="Arial Unicode MS" pitchFamily="34" charset="-128"/>
              </a:rPr>
              <a:t>épuisaient d’avantage sa </a:t>
            </a:r>
            <a:r>
              <a:rPr lang="fr-FR" sz="4000" b="1" dirty="0">
                <a:solidFill>
                  <a:schemeClr val="bg1"/>
                </a:solidFill>
                <a:latin typeface="Arial Unicode MS" pitchFamily="34" charset="-128"/>
                <a:ea typeface="Arial Unicode MS" pitchFamily="34" charset="-128"/>
                <a:cs typeface="Arial Unicode MS" pitchFamily="34" charset="-128"/>
              </a:rPr>
              <a:t>réserve d’eau dans son corps.</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La croix pesante vers Golgotha lui couta encore plus de perte d’eau dans son corps</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Autofit/>
          </a:bodyPr>
          <a:lstStyle/>
          <a:p>
            <a:pPr lvl="0" algn="just"/>
            <a:r>
              <a:rPr lang="fr-FR" sz="4400" b="1" dirty="0" smtClean="0">
                <a:latin typeface="Arial Unicode MS" pitchFamily="34" charset="-128"/>
                <a:ea typeface="Arial Unicode MS" pitchFamily="34" charset="-128"/>
                <a:cs typeface="Arial Unicode MS" pitchFamily="34" charset="-128"/>
              </a:rPr>
              <a:t>Ses </a:t>
            </a:r>
            <a:r>
              <a:rPr lang="fr-FR" sz="4400" b="1" dirty="0">
                <a:latin typeface="Arial Unicode MS" pitchFamily="34" charset="-128"/>
                <a:ea typeface="Arial Unicode MS" pitchFamily="34" charset="-128"/>
                <a:cs typeface="Arial Unicode MS" pitchFamily="34" charset="-128"/>
              </a:rPr>
              <a:t>mains trouées et ses pieds </a:t>
            </a:r>
            <a:r>
              <a:rPr lang="fr-FR" sz="4400" b="1" dirty="0" smtClean="0">
                <a:latin typeface="Arial Unicode MS" pitchFamily="34" charset="-128"/>
                <a:ea typeface="Arial Unicode MS" pitchFamily="34" charset="-128"/>
                <a:cs typeface="Arial Unicode MS" pitchFamily="34" charset="-128"/>
              </a:rPr>
              <a:t>percés, </a:t>
            </a:r>
            <a:r>
              <a:rPr lang="fr-FR" sz="4400" b="1" dirty="0">
                <a:latin typeface="Arial Unicode MS" pitchFamily="34" charset="-128"/>
                <a:ea typeface="Arial Unicode MS" pitchFamily="34" charset="-128"/>
                <a:cs typeface="Arial Unicode MS" pitchFamily="34" charset="-128"/>
              </a:rPr>
              <a:t>où tout le poids de son corps  reposait sur les clous faisaient bas plein à sa faible réserve d’eau.</a:t>
            </a:r>
            <a:endParaRPr lang="en-US" sz="4400" b="1" dirty="0">
              <a:latin typeface="Arial Unicode MS" pitchFamily="34" charset="-128"/>
              <a:ea typeface="Arial Unicode MS" pitchFamily="34" charset="-128"/>
              <a:cs typeface="Arial Unicode MS" pitchFamily="34" charset="-128"/>
            </a:endParaRPr>
          </a:p>
          <a:p>
            <a:pPr lvl="0" algn="just"/>
            <a:r>
              <a:rPr lang="fr-FR" sz="4400" b="1" dirty="0">
                <a:solidFill>
                  <a:schemeClr val="bg1"/>
                </a:solidFill>
                <a:latin typeface="Arial Unicode MS" pitchFamily="34" charset="-128"/>
                <a:ea typeface="Arial Unicode MS" pitchFamily="34" charset="-128"/>
                <a:cs typeface="Arial Unicode MS" pitchFamily="34" charset="-128"/>
              </a:rPr>
              <a:t>Etant le Créateur du corps humain Jésus touchait le point ultime de </a:t>
            </a:r>
            <a:r>
              <a:rPr lang="fr-FR" sz="4400" b="1" dirty="0" smtClean="0">
                <a:solidFill>
                  <a:schemeClr val="bg1"/>
                </a:solidFill>
                <a:latin typeface="Arial Unicode MS" pitchFamily="34" charset="-128"/>
                <a:ea typeface="Arial Unicode MS" pitchFamily="34" charset="-128"/>
                <a:cs typeface="Arial Unicode MS" pitchFamily="34" charset="-128"/>
              </a:rPr>
              <a:t>de la détresse, </a:t>
            </a:r>
            <a:r>
              <a:rPr lang="fr-FR" sz="4400" b="1" dirty="0">
                <a:solidFill>
                  <a:schemeClr val="bg1"/>
                </a:solidFill>
                <a:latin typeface="Arial Unicode MS" pitchFamily="34" charset="-128"/>
                <a:ea typeface="Arial Unicode MS" pitchFamily="34" charset="-128"/>
                <a:cs typeface="Arial Unicode MS" pitchFamily="34" charset="-128"/>
              </a:rPr>
              <a:t>où son corps lamentait pour de l’eau. </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Au </a:t>
            </a:r>
            <a:r>
              <a:rPr lang="fr-FR" sz="4000" b="1" dirty="0">
                <a:latin typeface="Arial Unicode MS" pitchFamily="34" charset="-128"/>
                <a:ea typeface="Arial Unicode MS" pitchFamily="34" charset="-128"/>
                <a:cs typeface="Arial Unicode MS" pitchFamily="34" charset="-128"/>
              </a:rPr>
              <a:t>point culminant de sa souffrance, son âme si prête à l’expiation, même la dernière demande du condamné n’était pas agréée. Au lieu de l’eau, on lui donna du vinaigre.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Si l’ironie et la moquerie n’étaient pas à la base de l’offre du vinaigre, donc c’en était le plan ingénieux du malin pour dévier Jésus à boire à totalité la coupe </a:t>
            </a:r>
            <a:r>
              <a:rPr lang="fr-FR" sz="4000" b="1" dirty="0" smtClean="0">
                <a:solidFill>
                  <a:schemeClr val="bg1"/>
                </a:solidFill>
                <a:latin typeface="Arial Unicode MS" pitchFamily="34" charset="-128"/>
                <a:ea typeface="Arial Unicode MS" pitchFamily="34" charset="-128"/>
                <a:cs typeface="Arial Unicode MS" pitchFamily="34" charset="-128"/>
              </a:rPr>
              <a:t>amère imposée </a:t>
            </a:r>
            <a:r>
              <a:rPr lang="fr-FR" sz="4000" b="1" dirty="0">
                <a:solidFill>
                  <a:schemeClr val="bg1"/>
                </a:solidFill>
                <a:latin typeface="Arial Unicode MS" pitchFamily="34" charset="-128"/>
                <a:ea typeface="Arial Unicode MS" pitchFamily="34" charset="-128"/>
                <a:cs typeface="Arial Unicode MS" pitchFamily="34" charset="-128"/>
              </a:rPr>
              <a:t>par le Père</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Isa </a:t>
            </a:r>
            <a:r>
              <a:rPr lang="fr-FR" sz="4000" b="1" dirty="0">
                <a:latin typeface="Arial Unicode MS" pitchFamily="34" charset="-128"/>
                <a:ea typeface="Arial Unicode MS" pitchFamily="34" charset="-128"/>
                <a:cs typeface="Arial Unicode MS" pitchFamily="34" charset="-128"/>
              </a:rPr>
              <a:t>53 :4-5 ¶ Cependant, ce sont nos souffrances qu’il a portées, C’est de nos douleurs qu’il s’est chargé ; Et nous l’avons considéré comme puni, Frappé de Dieu, et humilié.</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5 Mais il était blessé pour nos péchés, Brisé pour nos iniquités ; Le châtiment qui nous donne la paix est tombé sur lui, Et c’est par ses meurtrissures que nous sommes guéris.</a:t>
            </a:r>
            <a:endParaRPr lang="en-US" sz="4000" b="1" dirty="0">
              <a:solidFill>
                <a:schemeClr val="bg1"/>
              </a:solidFill>
              <a:latin typeface="Arial Unicode MS" pitchFamily="34" charset="-128"/>
              <a:ea typeface="Arial Unicode MS" pitchFamily="34" charset="-128"/>
              <a:cs typeface="Arial Unicode MS" pitchFamily="34" charset="-128"/>
            </a:endParaRPr>
          </a:p>
          <a:p>
            <a:pPr>
              <a:buNone/>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JESUS </a:t>
            </a:r>
            <a:r>
              <a:rPr lang="fr-FR" sz="4000" b="1" dirty="0">
                <a:latin typeface="Arial Unicode MS" pitchFamily="34" charset="-128"/>
                <a:ea typeface="Arial Unicode MS" pitchFamily="34" charset="-128"/>
                <a:cs typeface="Arial Unicode MS" pitchFamily="34" charset="-128"/>
              </a:rPr>
              <a:t>A ENCORE SOIF AUJOURD’HUI, QUE LUI OFFRONS-NOUS ?</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Il a soif que nous lui amenions des âmes perdues</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Il a soif d’une intimité beaucoup plus étroite avec chacun de nous ?</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Il a soif de se joindre à son épouse qui est l’Eglise</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Il </a:t>
            </a:r>
            <a:r>
              <a:rPr lang="fr-FR" sz="4800" b="1" dirty="0">
                <a:latin typeface="Arial Unicode MS" pitchFamily="34" charset="-128"/>
                <a:ea typeface="Arial Unicode MS" pitchFamily="34" charset="-128"/>
                <a:cs typeface="Arial Unicode MS" pitchFamily="34" charset="-128"/>
              </a:rPr>
              <a:t>a soif de notre consécration</a:t>
            </a:r>
            <a:endParaRPr lang="en-US" sz="4800" b="1" dirty="0">
              <a:latin typeface="Arial Unicode MS" pitchFamily="34" charset="-128"/>
              <a:ea typeface="Arial Unicode MS" pitchFamily="34" charset="-128"/>
              <a:cs typeface="Arial Unicode MS" pitchFamily="34" charset="-128"/>
            </a:endParaRPr>
          </a:p>
          <a:p>
            <a:pPr lvl="0" algn="just"/>
            <a:r>
              <a:rPr lang="fr-FR" sz="4800" b="1" dirty="0">
                <a:solidFill>
                  <a:schemeClr val="bg1"/>
                </a:solidFill>
                <a:latin typeface="Arial Unicode MS" pitchFamily="34" charset="-128"/>
                <a:ea typeface="Arial Unicode MS" pitchFamily="34" charset="-128"/>
                <a:cs typeface="Arial Unicode MS" pitchFamily="34" charset="-128"/>
              </a:rPr>
              <a:t>Il a soif de notre temps, nos talents, de notre être tout entier.</a:t>
            </a:r>
            <a:endParaRPr lang="en-US" sz="4800" b="1" dirty="0">
              <a:solidFill>
                <a:schemeClr val="bg1"/>
              </a:solidFill>
              <a:latin typeface="Arial Unicode MS" pitchFamily="34" charset="-128"/>
              <a:ea typeface="Arial Unicode MS" pitchFamily="34" charset="-128"/>
              <a:cs typeface="Arial Unicode MS" pitchFamily="34" charset="-128"/>
            </a:endParaRPr>
          </a:p>
          <a:p>
            <a:pPr lvl="0" algn="just"/>
            <a:r>
              <a:rPr lang="fr-FR" sz="4800" b="1" dirty="0">
                <a:latin typeface="Arial Unicode MS" pitchFamily="34" charset="-128"/>
                <a:ea typeface="Arial Unicode MS" pitchFamily="34" charset="-128"/>
                <a:cs typeface="Arial Unicode MS" pitchFamily="34" charset="-128"/>
              </a:rPr>
              <a:t>Lui offrons-nous </a:t>
            </a:r>
            <a:r>
              <a:rPr lang="fr-FR" sz="4800" b="1" dirty="0" smtClean="0">
                <a:latin typeface="Arial Unicode MS" pitchFamily="34" charset="-128"/>
                <a:ea typeface="Arial Unicode MS" pitchFamily="34" charset="-128"/>
                <a:cs typeface="Arial Unicode MS" pitchFamily="34" charset="-128"/>
              </a:rPr>
              <a:t>(</a:t>
            </a:r>
            <a:r>
              <a:rPr lang="fr-FR" sz="4800" b="1" dirty="0">
                <a:latin typeface="Arial Unicode MS" pitchFamily="34" charset="-128"/>
                <a:ea typeface="Arial Unicode MS" pitchFamily="34" charset="-128"/>
                <a:cs typeface="Arial Unicode MS" pitchFamily="34" charset="-128"/>
              </a:rPr>
              <a:t>du vinaigre mélangé), ou ce qu’Il aspire </a:t>
            </a:r>
            <a:r>
              <a:rPr lang="fr-FR" sz="4800" b="1" dirty="0" smtClean="0">
                <a:latin typeface="Arial Unicode MS" pitchFamily="34" charset="-128"/>
                <a:ea typeface="Arial Unicode MS" pitchFamily="34" charset="-128"/>
                <a:cs typeface="Arial Unicode MS" pitchFamily="34" charset="-128"/>
              </a:rPr>
              <a:t>de nous?</a:t>
            </a:r>
            <a:endParaRPr lang="en-US" sz="4800" b="1" dirty="0">
              <a:latin typeface="Arial Unicode MS" pitchFamily="34" charset="-128"/>
              <a:ea typeface="Arial Unicode MS" pitchFamily="34" charset="-128"/>
              <a:cs typeface="Arial Unicode MS" pitchFamily="34" charset="-128"/>
            </a:endParaRPr>
          </a:p>
          <a:p>
            <a:pPr lvl="0" algn="just"/>
            <a:r>
              <a:rPr lang="fr-FR" sz="4800" b="1" dirty="0">
                <a:solidFill>
                  <a:schemeClr val="bg1"/>
                </a:solidFill>
                <a:latin typeface="Arial Unicode MS" pitchFamily="34" charset="-128"/>
                <a:ea typeface="Arial Unicode MS" pitchFamily="34" charset="-128"/>
                <a:cs typeface="Arial Unicode MS" pitchFamily="34" charset="-128"/>
              </a:rPr>
              <a:t>Réfléchissons là-dessus !</a:t>
            </a:r>
            <a:endParaRPr lang="en-US" sz="4800" b="1" dirty="0">
              <a:solidFill>
                <a:schemeClr val="bg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ctr">
              <a:buNone/>
            </a:pPr>
            <a:r>
              <a:rPr lang="fr-FR" b="1" dirty="0" smtClean="0">
                <a:solidFill>
                  <a:schemeClr val="bg1"/>
                </a:solidFill>
                <a:latin typeface="Arial Unicode MS" pitchFamily="34" charset="-128"/>
                <a:ea typeface="Arial Unicode MS" pitchFamily="34" charset="-128"/>
                <a:cs typeface="Arial Unicode MS" pitchFamily="34" charset="-128"/>
              </a:rPr>
              <a:t>6EME PAROLE DE LA CROIX PAR PASTEUR MARC E SIMEON </a:t>
            </a:r>
          </a:p>
          <a:p>
            <a:pPr algn="just"/>
            <a:r>
              <a:rPr lang="fr-FR" sz="4000" b="1" dirty="0" smtClean="0">
                <a:latin typeface="Arial Unicode MS" pitchFamily="34" charset="-128"/>
                <a:ea typeface="Arial Unicode MS" pitchFamily="34" charset="-128"/>
                <a:cs typeface="Arial Unicode MS" pitchFamily="34" charset="-128"/>
              </a:rPr>
              <a:t>(IT IS FINISHED / TOUT EST ACCOMPLI)</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sixth sentence of Jesus on the Cross on that most horrific day in human history, says: “It is finished” is very heavy. </a:t>
            </a:r>
          </a:p>
          <a:p>
            <a:pPr lvl="0" algn="just"/>
            <a:r>
              <a:rPr lang="en-US" sz="4000" b="1" dirty="0" smtClean="0">
                <a:latin typeface="Arial Unicode MS" pitchFamily="34" charset="-128"/>
                <a:ea typeface="Arial Unicode MS" pitchFamily="34" charset="-128"/>
                <a:cs typeface="Arial Unicode MS" pitchFamily="34" charset="-128"/>
              </a:rPr>
              <a:t>The very Greek word that Jesus used was (</a:t>
            </a:r>
            <a:r>
              <a:rPr lang="en-US" sz="4000" b="1" dirty="0" err="1" smtClean="0">
                <a:latin typeface="Arial Unicode MS" pitchFamily="34" charset="-128"/>
                <a:ea typeface="Arial Unicode MS" pitchFamily="34" charset="-128"/>
                <a:cs typeface="Arial Unicode MS" pitchFamily="34" charset="-128"/>
              </a:rPr>
              <a:t>tetelestai</a:t>
            </a:r>
            <a:r>
              <a:rPr lang="en-US" sz="4000" b="1" dirty="0" smtClean="0">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err="1" smtClean="0">
                <a:latin typeface="Arial Unicode MS" pitchFamily="34" charset="-128"/>
                <a:ea typeface="Arial Unicode MS" pitchFamily="34" charset="-128"/>
                <a:cs typeface="Arial Unicode MS" pitchFamily="34" charset="-128"/>
              </a:rPr>
              <a:t>Tetelestai</a:t>
            </a:r>
            <a:r>
              <a:rPr lang="en-US" sz="4000" b="1" dirty="0" smtClean="0">
                <a:latin typeface="Arial Unicode MS" pitchFamily="34" charset="-128"/>
                <a:ea typeface="Arial Unicode MS" pitchFamily="34" charset="-128"/>
                <a:cs typeface="Arial Unicode MS" pitchFamily="34" charset="-128"/>
              </a:rPr>
              <a:t> </a:t>
            </a:r>
            <a:r>
              <a:rPr lang="en-US" sz="4000" b="1" dirty="0">
                <a:latin typeface="Arial Unicode MS" pitchFamily="34" charset="-128"/>
                <a:ea typeface="Arial Unicode MS" pitchFamily="34" charset="-128"/>
                <a:cs typeface="Arial Unicode MS" pitchFamily="34" charset="-128"/>
              </a:rPr>
              <a:t>is used in the context of a business transaction coming to completion, meaning: (paid in full) reaching the end of a deal.</a:t>
            </a:r>
          </a:p>
          <a:p>
            <a:pPr lvl="0" algn="just"/>
            <a:r>
              <a:rPr lang="en-US" sz="4000" b="1" dirty="0">
                <a:solidFill>
                  <a:schemeClr val="bg1"/>
                </a:solidFill>
                <a:latin typeface="Arial Unicode MS" pitchFamily="34" charset="-128"/>
                <a:ea typeface="Arial Unicode MS" pitchFamily="34" charset="-128"/>
                <a:cs typeface="Arial Unicode MS" pitchFamily="34" charset="-128"/>
              </a:rPr>
              <a:t>It is the term you would have used if you had put something in layaway and on one faithful day, you gather all your funds, and hand over the last payment. You would have exclaimed it is finished; it is over, I am done.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When </a:t>
            </a:r>
            <a:r>
              <a:rPr lang="en-US" sz="4000" b="1" dirty="0">
                <a:latin typeface="Arial Unicode MS" pitchFamily="34" charset="-128"/>
                <a:ea typeface="Arial Unicode MS" pitchFamily="34" charset="-128"/>
                <a:cs typeface="Arial Unicode MS" pitchFamily="34" charset="-128"/>
              </a:rPr>
              <a:t>Jesus proclaimed </a:t>
            </a:r>
            <a:r>
              <a:rPr lang="en-US" sz="4000" b="1" dirty="0" err="1">
                <a:latin typeface="Arial Unicode MS" pitchFamily="34" charset="-128"/>
                <a:ea typeface="Arial Unicode MS" pitchFamily="34" charset="-128"/>
                <a:cs typeface="Arial Unicode MS" pitchFamily="34" charset="-128"/>
              </a:rPr>
              <a:t>Tetelestai</a:t>
            </a:r>
            <a:r>
              <a:rPr lang="en-US" sz="4000" b="1" dirty="0">
                <a:latin typeface="Arial Unicode MS" pitchFamily="34" charset="-128"/>
                <a:ea typeface="Arial Unicode MS" pitchFamily="34" charset="-128"/>
                <a:cs typeface="Arial Unicode MS" pitchFamily="34" charset="-128"/>
              </a:rPr>
              <a:t> on the Cross, it only meant that the biggest bulk of the mission was over</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a:p>
            <a:pPr lvl="0" algn="just"/>
            <a:r>
              <a:rPr lang="en-US" sz="4000" b="1" dirty="0">
                <a:solidFill>
                  <a:schemeClr val="bg1"/>
                </a:solidFill>
                <a:latin typeface="Arial Unicode MS" pitchFamily="34" charset="-128"/>
                <a:ea typeface="Arial Unicode MS" pitchFamily="34" charset="-128"/>
                <a:cs typeface="Arial Unicode MS" pitchFamily="34" charset="-128"/>
              </a:rPr>
              <a:t>Death was minutes or seconds away.</a:t>
            </a:r>
          </a:p>
          <a:p>
            <a:pPr lvl="0" algn="just"/>
            <a:r>
              <a:rPr lang="en-US" sz="4000" b="1" dirty="0">
                <a:latin typeface="Arial Unicode MS" pitchFamily="34" charset="-128"/>
                <a:ea typeface="Arial Unicode MS" pitchFamily="34" charset="-128"/>
                <a:cs typeface="Arial Unicode MS" pitchFamily="34" charset="-128"/>
              </a:rPr>
              <a:t>All the prophecies concerning him were fulfilled to the minutest detail.</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exclaimed “it is finished” because the test was over.</a:t>
            </a:r>
          </a:p>
          <a:p>
            <a:pPr lvl="0" algn="just"/>
            <a:r>
              <a:rPr lang="en-US" sz="4000" b="1" dirty="0">
                <a:latin typeface="Arial Unicode MS" pitchFamily="34" charset="-128"/>
                <a:ea typeface="Arial Unicode MS" pitchFamily="34" charset="-128"/>
                <a:cs typeface="Arial Unicode MS" pitchFamily="34" charset="-128"/>
              </a:rPr>
              <a:t>He survived the mental anguish of Gethsemane</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He </a:t>
            </a:r>
            <a:r>
              <a:rPr lang="en-US" sz="4000" b="1" dirty="0">
                <a:latin typeface="Arial Unicode MS" pitchFamily="34" charset="-128"/>
                <a:ea typeface="Arial Unicode MS" pitchFamily="34" charset="-128"/>
                <a:cs typeface="Arial Unicode MS" pitchFamily="34" charset="-128"/>
              </a:rPr>
              <a:t>survived the false accusations.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beatings.</a:t>
            </a:r>
          </a:p>
          <a:p>
            <a:pPr lvl="0" algn="just"/>
            <a:r>
              <a:rPr lang="en-US" sz="4000" b="1" dirty="0">
                <a:latin typeface="Arial Unicode MS" pitchFamily="34" charset="-128"/>
                <a:ea typeface="Arial Unicode MS" pitchFamily="34" charset="-128"/>
                <a:cs typeface="Arial Unicode MS" pitchFamily="34" charset="-128"/>
              </a:rPr>
              <a:t>He survived the alienation of His Disciples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betrayal of Peter His most trusted disciple.</a:t>
            </a:r>
          </a:p>
          <a:p>
            <a:pPr lvl="0" algn="just"/>
            <a:r>
              <a:rPr lang="en-US" sz="4000" b="1" dirty="0">
                <a:latin typeface="Arial Unicode MS" pitchFamily="34" charset="-128"/>
                <a:ea typeface="Arial Unicode MS" pitchFamily="34" charset="-128"/>
                <a:cs typeface="Arial Unicode MS" pitchFamily="34" charset="-128"/>
              </a:rPr>
              <a:t>He survived the loud silence of God.</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trip to Golgotha, although He was too weak to carry His cross</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He </a:t>
            </a:r>
            <a:r>
              <a:rPr lang="en-US" sz="4000" b="1" dirty="0">
                <a:latin typeface="Arial Unicode MS" pitchFamily="34" charset="-128"/>
                <a:ea typeface="Arial Unicode MS" pitchFamily="34" charset="-128"/>
                <a:cs typeface="Arial Unicode MS" pitchFamily="34" charset="-128"/>
              </a:rPr>
              <a:t>survived the nails that were pierced in His feet and Hands.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mockery of the crowd.</a:t>
            </a:r>
          </a:p>
          <a:p>
            <a:pPr lvl="0" algn="just"/>
            <a:r>
              <a:rPr lang="en-US" sz="4000" b="1" dirty="0">
                <a:latin typeface="Arial Unicode MS" pitchFamily="34" charset="-128"/>
                <a:ea typeface="Arial Unicode MS" pitchFamily="34" charset="-128"/>
                <a:cs typeface="Arial Unicode MS" pitchFamily="34" charset="-128"/>
              </a:rPr>
              <a:t>He survived the brutality of the Roman soldiers.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Hypocrisy of Pilate.</a:t>
            </a:r>
          </a:p>
          <a:p>
            <a:pPr lvl="0" algn="just"/>
            <a:r>
              <a:rPr lang="en-US" sz="4000" b="1" dirty="0">
                <a:latin typeface="Arial Unicode MS" pitchFamily="34" charset="-128"/>
                <a:ea typeface="Arial Unicode MS" pitchFamily="34" charset="-128"/>
                <a:cs typeface="Arial Unicode MS" pitchFamily="34" charset="-128"/>
              </a:rPr>
              <a:t>He survived the tyranny of Herod</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profound </a:t>
            </a:r>
            <a:r>
              <a:rPr lang="en-US" sz="4000" b="1" dirty="0" smtClean="0">
                <a:solidFill>
                  <a:schemeClr val="bg1"/>
                </a:solidFill>
                <a:latin typeface="Arial Unicode MS" pitchFamily="34" charset="-128"/>
                <a:ea typeface="Arial Unicode MS" pitchFamily="34" charset="-128"/>
                <a:cs typeface="Arial Unicode MS" pitchFamily="34" charset="-128"/>
              </a:rPr>
              <a:t>hatred </a:t>
            </a:r>
            <a:r>
              <a:rPr lang="en-US" sz="4000" b="1" dirty="0">
                <a:solidFill>
                  <a:schemeClr val="bg1"/>
                </a:solidFill>
                <a:latin typeface="Arial Unicode MS" pitchFamily="34" charset="-128"/>
                <a:ea typeface="Arial Unicode MS" pitchFamily="34" charset="-128"/>
                <a:cs typeface="Arial Unicode MS" pitchFamily="34" charset="-128"/>
              </a:rPr>
              <a:t>of the religious </a:t>
            </a:r>
            <a:r>
              <a:rPr lang="en-US" sz="4000" b="1" dirty="0" smtClean="0">
                <a:solidFill>
                  <a:schemeClr val="bg1"/>
                </a:solidFill>
                <a:latin typeface="Arial Unicode MS" pitchFamily="34" charset="-128"/>
                <a:ea typeface="Arial Unicode MS" pitchFamily="34" charset="-128"/>
                <a:cs typeface="Arial Unicode MS" pitchFamily="34" charset="-128"/>
              </a:rPr>
              <a:t>rulers</a:t>
            </a:r>
            <a:r>
              <a:rPr lang="en-US" sz="4000" b="1" dirty="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1" algn="just"/>
            <a:r>
              <a:rPr lang="en-US" sz="4400" b="1" dirty="0" smtClean="0">
                <a:latin typeface="Arial Unicode MS" pitchFamily="34" charset="-128"/>
                <a:ea typeface="Arial Unicode MS" pitchFamily="34" charset="-128"/>
                <a:cs typeface="Arial Unicode MS" pitchFamily="34" charset="-128"/>
              </a:rPr>
              <a:t>All </a:t>
            </a:r>
            <a:r>
              <a:rPr lang="en-US" sz="4400" b="1" dirty="0">
                <a:latin typeface="Arial Unicode MS" pitchFamily="34" charset="-128"/>
                <a:ea typeface="Arial Unicode MS" pitchFamily="34" charset="-128"/>
                <a:cs typeface="Arial Unicode MS" pitchFamily="34" charset="-128"/>
              </a:rPr>
              <a:t>without committing one sin</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abandoning the mission</a:t>
            </a:r>
          </a:p>
          <a:p>
            <a:pPr lvl="1" algn="just"/>
            <a:r>
              <a:rPr lang="en-US" sz="4400" b="1" dirty="0">
                <a:latin typeface="Arial Unicode MS" pitchFamily="34" charset="-128"/>
                <a:ea typeface="Arial Unicode MS" pitchFamily="34" charset="-128"/>
                <a:cs typeface="Arial Unicode MS" pitchFamily="34" charset="-128"/>
              </a:rPr>
              <a:t>All without failing one assignment</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accepting any shortcut</a:t>
            </a:r>
          </a:p>
          <a:p>
            <a:pPr lvl="1" algn="just"/>
            <a:r>
              <a:rPr lang="en-US" sz="4400" b="1" dirty="0">
                <a:latin typeface="Arial Unicode MS" pitchFamily="34" charset="-128"/>
                <a:ea typeface="Arial Unicode MS" pitchFamily="34" charset="-128"/>
                <a:cs typeface="Arial Unicode MS" pitchFamily="34" charset="-128"/>
              </a:rPr>
              <a:t>All without grief or remorse or </a:t>
            </a:r>
            <a:r>
              <a:rPr lang="en-US" sz="4400" b="1" dirty="0" smtClean="0">
                <a:latin typeface="Arial Unicode MS" pitchFamily="34" charset="-128"/>
                <a:ea typeface="Arial Unicode MS" pitchFamily="34" charset="-128"/>
                <a:cs typeface="Arial Unicode MS" pitchFamily="34" charset="-128"/>
              </a:rPr>
              <a:t>regret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1" algn="just"/>
            <a:r>
              <a:rPr lang="en-US" sz="4400" b="1" dirty="0" smtClean="0">
                <a:latin typeface="Arial Unicode MS" pitchFamily="34" charset="-128"/>
                <a:ea typeface="Arial Unicode MS" pitchFamily="34" charset="-128"/>
                <a:cs typeface="Arial Unicode MS" pitchFamily="34" charset="-128"/>
              </a:rPr>
              <a:t>All </a:t>
            </a:r>
            <a:r>
              <a:rPr lang="en-US" sz="4400" b="1" dirty="0">
                <a:latin typeface="Arial Unicode MS" pitchFamily="34" charset="-128"/>
                <a:ea typeface="Arial Unicode MS" pitchFamily="34" charset="-128"/>
                <a:cs typeface="Arial Unicode MS" pitchFamily="34" charset="-128"/>
              </a:rPr>
              <a:t>without losing his sanity </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wavering His love and allegiance to the Father</a:t>
            </a:r>
          </a:p>
          <a:p>
            <a:pPr lvl="1" algn="just"/>
            <a:r>
              <a:rPr lang="en-US" sz="4400" b="1" dirty="0">
                <a:latin typeface="Arial Unicode MS" pitchFamily="34" charset="-128"/>
                <a:ea typeface="Arial Unicode MS" pitchFamily="34" charset="-128"/>
                <a:cs typeface="Arial Unicode MS" pitchFamily="34" charset="-128"/>
              </a:rPr>
              <a:t>All without losing sight of the big prize</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 change of His loving, and caring, and forgiving attitude</a:t>
            </a:r>
            <a:r>
              <a:rPr lang="en-US" sz="4400" b="1" dirty="0" smtClean="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IT IS FINISHED</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Jesus’ continued obedience to His Father was the final and most fatal blow to the enemy.</a:t>
            </a:r>
          </a:p>
          <a:p>
            <a:pPr lvl="0" algn="just"/>
            <a:r>
              <a:rPr lang="en-US" sz="4000" b="1" dirty="0" smtClean="0">
                <a:latin typeface="Arial Unicode MS" pitchFamily="34" charset="-128"/>
                <a:ea typeface="Arial Unicode MS" pitchFamily="34" charset="-128"/>
                <a:cs typeface="Arial Unicode MS" pitchFamily="34" charset="-128"/>
              </a:rPr>
              <a:t>From the stable to the cross, Satan had failed over and over to veer or alternate the plan of salvation.</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Champ is the last round, and the opponent has run out of option.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Jesus was already gazing at the finished line.</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The clock was approaching </a:t>
            </a:r>
            <a:r>
              <a:rPr lang="en-US" sz="4400" dirty="0" smtClean="0">
                <a:solidFill>
                  <a:schemeClr val="bg1"/>
                </a:solidFill>
                <a:latin typeface="Arial Unicode MS" pitchFamily="34" charset="-128"/>
                <a:ea typeface="Arial Unicode MS" pitchFamily="34" charset="-128"/>
                <a:cs typeface="Arial Unicode MS" pitchFamily="34" charset="-128"/>
              </a:rPr>
              <a:t>the zero mark.</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400" dirty="0" smtClean="0">
                <a:latin typeface="Arial Unicode MS" pitchFamily="34" charset="-128"/>
                <a:ea typeface="Arial Unicode MS" pitchFamily="34" charset="-128"/>
                <a:cs typeface="Arial Unicode MS" pitchFamily="34" charset="-128"/>
              </a:rPr>
              <a:t>The final whistle was about to be blown</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The king was about to be ushered back to His kingdom</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This new dominion was about to be added to His fortune.</a:t>
            </a:r>
          </a:p>
          <a:p>
            <a:pPr lvl="0" algn="just"/>
            <a:r>
              <a:rPr lang="en-US" sz="4800" dirty="0" err="1" smtClean="0">
                <a:solidFill>
                  <a:schemeClr val="bg1"/>
                </a:solidFill>
                <a:latin typeface="Arial Unicode MS" pitchFamily="34" charset="-128"/>
                <a:ea typeface="Arial Unicode MS" pitchFamily="34" charset="-128"/>
                <a:cs typeface="Arial Unicode MS" pitchFamily="34" charset="-128"/>
              </a:rPr>
              <a:t>Tetelestai</a:t>
            </a:r>
            <a:r>
              <a:rPr lang="en-US" sz="4800" dirty="0" smtClean="0">
                <a:solidFill>
                  <a:schemeClr val="bg1"/>
                </a:solidFill>
                <a:latin typeface="Arial Unicode MS" pitchFamily="34" charset="-128"/>
                <a:ea typeface="Arial Unicode MS" pitchFamily="34" charset="-128"/>
                <a:cs typeface="Arial Unicode MS" pitchFamily="34" charset="-128"/>
              </a:rPr>
              <a:t>, </a:t>
            </a:r>
            <a:r>
              <a:rPr lang="en-US" sz="4800" dirty="0" err="1" smtClean="0">
                <a:solidFill>
                  <a:schemeClr val="bg1"/>
                </a:solidFill>
                <a:latin typeface="Arial Unicode MS" pitchFamily="34" charset="-128"/>
                <a:ea typeface="Arial Unicode MS" pitchFamily="34" charset="-128"/>
                <a:cs typeface="Arial Unicode MS" pitchFamily="34" charset="-128"/>
              </a:rPr>
              <a:t>tetelestai</a:t>
            </a:r>
            <a:r>
              <a:rPr lang="en-US" sz="4800" dirty="0" smtClean="0">
                <a:solidFill>
                  <a:schemeClr val="bg1"/>
                </a:solidFill>
                <a:latin typeface="Arial Unicode MS" pitchFamily="34" charset="-128"/>
                <a:ea typeface="Arial Unicode MS" pitchFamily="34" charset="-128"/>
                <a:cs typeface="Arial Unicode MS" pitchFamily="34" charset="-128"/>
              </a:rPr>
              <a:t>, it is finished.</a:t>
            </a:r>
          </a:p>
          <a:p>
            <a:pPr lvl="0" algn="just"/>
            <a:r>
              <a:rPr lang="en-US" sz="4800" dirty="0" smtClean="0">
                <a:latin typeface="Arial Unicode MS" pitchFamily="34" charset="-128"/>
                <a:ea typeface="Arial Unicode MS" pitchFamily="34" charset="-128"/>
                <a:cs typeface="Arial Unicode MS" pitchFamily="34" charset="-128"/>
              </a:rPr>
              <a:t>Long-live the Champ. Long-live the King of king for His ultimate victory at Calvary.</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algn="ctr">
              <a:buNone/>
            </a:pPr>
            <a:r>
              <a:rPr lang="en-US" sz="4000" b="1" dirty="0">
                <a:solidFill>
                  <a:srgbClr val="FFFF00"/>
                </a:solidFill>
                <a:latin typeface="Arial Unicode MS" pitchFamily="34" charset="-128"/>
                <a:ea typeface="Arial Unicode MS" pitchFamily="34" charset="-128"/>
                <a:cs typeface="Arial Unicode MS" pitchFamily="34" charset="-128"/>
              </a:rPr>
              <a:t>7EME PAROLE DE LA CROIX PAR PASTEUR MARC E SIMEON</a:t>
            </a:r>
          </a:p>
          <a:p>
            <a:pPr algn="just"/>
            <a:r>
              <a:rPr lang="en-US" sz="4000" b="1" dirty="0">
                <a:solidFill>
                  <a:schemeClr val="bg1"/>
                </a:solidFill>
                <a:latin typeface="Arial Unicode MS" pitchFamily="34" charset="-128"/>
                <a:ea typeface="Arial Unicode MS" pitchFamily="34" charset="-128"/>
                <a:cs typeface="Arial Unicode MS" pitchFamily="34" charset="-128"/>
              </a:rPr>
              <a:t>(FATHER INTO THY HANDS I COMMIT MY SPIRIT)</a:t>
            </a:r>
          </a:p>
          <a:p>
            <a:pPr algn="just"/>
            <a:r>
              <a:rPr lang="fr-FR" sz="4000" b="1" dirty="0">
                <a:solidFill>
                  <a:srgbClr val="FFFF00"/>
                </a:solidFill>
                <a:latin typeface="Arial Unicode MS" pitchFamily="34" charset="-128"/>
                <a:ea typeface="Arial Unicode MS" pitchFamily="34" charset="-128"/>
                <a:cs typeface="Arial Unicode MS" pitchFamily="34" charset="-128"/>
              </a:rPr>
              <a:t>7ème et dernière Parole de Jésus sur la croix : Père, je remets mon esprit entre tes mains</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algn="just"/>
            <a:r>
              <a:rPr lang="fr-FR" sz="4800" b="1" dirty="0" smtClean="0">
                <a:solidFill>
                  <a:schemeClr val="bg1"/>
                </a:solidFill>
                <a:latin typeface="Arial Unicode MS" pitchFamily="34" charset="-128"/>
                <a:ea typeface="Arial Unicode MS" pitchFamily="34" charset="-128"/>
                <a:cs typeface="Arial Unicode MS" pitchFamily="34" charset="-128"/>
              </a:rPr>
              <a:t>Lu </a:t>
            </a:r>
            <a:r>
              <a:rPr lang="fr-FR" sz="4800" b="1" dirty="0" smtClean="0">
                <a:solidFill>
                  <a:schemeClr val="bg1"/>
                </a:solidFill>
                <a:latin typeface="Arial Unicode MS" pitchFamily="34" charset="-128"/>
                <a:ea typeface="Arial Unicode MS" pitchFamily="34" charset="-128"/>
                <a:cs typeface="Arial Unicode MS" pitchFamily="34" charset="-128"/>
              </a:rPr>
              <a:t>23:45-46 </a:t>
            </a:r>
            <a:r>
              <a:rPr lang="fr-FR" sz="4800" b="1" dirty="0" smtClean="0">
                <a:solidFill>
                  <a:schemeClr val="bg1"/>
                </a:solidFill>
                <a:latin typeface="Arial Unicode MS" pitchFamily="34" charset="-128"/>
                <a:ea typeface="Arial Unicode MS" pitchFamily="34" charset="-128"/>
                <a:cs typeface="Arial Unicode MS" pitchFamily="34" charset="-128"/>
              </a:rPr>
              <a:t>Le soleil s'obscurcit, et le voile du temple se déchira par le milieu. </a:t>
            </a:r>
            <a:endParaRPr lang="fr-FR"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46 </a:t>
            </a:r>
            <a:r>
              <a:rPr lang="fr-FR" sz="4800" b="1" dirty="0">
                <a:solidFill>
                  <a:srgbClr val="FFFF00"/>
                </a:solidFill>
                <a:latin typeface="Arial Unicode MS" pitchFamily="34" charset="-128"/>
                <a:ea typeface="Arial Unicode MS" pitchFamily="34" charset="-128"/>
                <a:cs typeface="Arial Unicode MS" pitchFamily="34" charset="-128"/>
              </a:rPr>
              <a:t>Jésus s'écria d'une voix forte: Père, je remets mon esprit entre tes mains. </a:t>
            </a:r>
            <a:r>
              <a:rPr lang="en-US" sz="4800" b="1" u="sng" dirty="0">
                <a:solidFill>
                  <a:srgbClr val="FFFF00"/>
                </a:solidFill>
                <a:latin typeface="Arial Unicode MS" pitchFamily="34" charset="-128"/>
                <a:ea typeface="Arial Unicode MS" pitchFamily="34" charset="-128"/>
                <a:cs typeface="Arial Unicode MS" pitchFamily="34" charset="-128"/>
              </a:rPr>
              <a:t>Et, en </a:t>
            </a:r>
            <a:r>
              <a:rPr lang="en-US" sz="4800" b="1" u="sng" dirty="0" err="1">
                <a:solidFill>
                  <a:srgbClr val="FFFF00"/>
                </a:solidFill>
                <a:latin typeface="Arial Unicode MS" pitchFamily="34" charset="-128"/>
                <a:ea typeface="Arial Unicode MS" pitchFamily="34" charset="-128"/>
                <a:cs typeface="Arial Unicode MS" pitchFamily="34" charset="-128"/>
              </a:rPr>
              <a:t>disant</a:t>
            </a:r>
            <a:r>
              <a:rPr lang="en-US" sz="4800" b="1" u="sng" dirty="0">
                <a:solidFill>
                  <a:srgbClr val="FFFF00"/>
                </a:solidFill>
                <a:latin typeface="Arial Unicode MS" pitchFamily="34" charset="-128"/>
                <a:ea typeface="Arial Unicode MS" pitchFamily="34" charset="-128"/>
                <a:cs typeface="Arial Unicode MS" pitchFamily="34" charset="-128"/>
              </a:rPr>
              <a:t> </a:t>
            </a:r>
            <a:r>
              <a:rPr lang="en-US" sz="4800" b="1" u="sng" dirty="0" err="1">
                <a:solidFill>
                  <a:srgbClr val="FFFF00"/>
                </a:solidFill>
                <a:latin typeface="Arial Unicode MS" pitchFamily="34" charset="-128"/>
                <a:ea typeface="Arial Unicode MS" pitchFamily="34" charset="-128"/>
                <a:cs typeface="Arial Unicode MS" pitchFamily="34" charset="-128"/>
              </a:rPr>
              <a:t>ces</a:t>
            </a:r>
            <a:r>
              <a:rPr lang="en-US" sz="4800" b="1" u="sng" dirty="0">
                <a:solidFill>
                  <a:srgbClr val="FFFF00"/>
                </a:solidFill>
                <a:latin typeface="Arial Unicode MS" pitchFamily="34" charset="-128"/>
                <a:ea typeface="Arial Unicode MS" pitchFamily="34" charset="-128"/>
                <a:cs typeface="Arial Unicode MS" pitchFamily="34" charset="-128"/>
              </a:rPr>
              <a:t> paroles, </a:t>
            </a:r>
            <a:r>
              <a:rPr lang="en-US" sz="4800" b="1" u="sng" dirty="0" err="1">
                <a:solidFill>
                  <a:srgbClr val="FFFF00"/>
                </a:solidFill>
                <a:latin typeface="Arial Unicode MS" pitchFamily="34" charset="-128"/>
                <a:ea typeface="Arial Unicode MS" pitchFamily="34" charset="-128"/>
                <a:cs typeface="Arial Unicode MS" pitchFamily="34" charset="-128"/>
              </a:rPr>
              <a:t>il</a:t>
            </a:r>
            <a:r>
              <a:rPr lang="en-US" sz="4800" b="1" u="sng" dirty="0">
                <a:solidFill>
                  <a:srgbClr val="FFFF00"/>
                </a:solidFill>
                <a:latin typeface="Arial Unicode MS" pitchFamily="34" charset="-128"/>
                <a:ea typeface="Arial Unicode MS" pitchFamily="34" charset="-128"/>
                <a:cs typeface="Arial Unicode MS" pitchFamily="34" charset="-128"/>
              </a:rPr>
              <a:t> </a:t>
            </a:r>
            <a:r>
              <a:rPr lang="en-US" sz="4800" b="1" u="sng" dirty="0" err="1">
                <a:solidFill>
                  <a:srgbClr val="FFFF00"/>
                </a:solidFill>
                <a:latin typeface="Arial Unicode MS" pitchFamily="34" charset="-128"/>
                <a:ea typeface="Arial Unicode MS" pitchFamily="34" charset="-128"/>
                <a:cs typeface="Arial Unicode MS" pitchFamily="34" charset="-128"/>
              </a:rPr>
              <a:t>expira</a:t>
            </a:r>
            <a:r>
              <a:rPr lang="en-US" sz="4800" b="1" u="sng" dirty="0">
                <a:solidFill>
                  <a:srgbClr val="FFFF00"/>
                </a:solidFill>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To </a:t>
            </a:r>
            <a:r>
              <a:rPr lang="en-US" sz="4000" b="1" dirty="0">
                <a:solidFill>
                  <a:schemeClr val="bg1"/>
                </a:solidFill>
                <a:latin typeface="Arial Unicode MS" pitchFamily="34" charset="-128"/>
                <a:ea typeface="Arial Unicode MS" pitchFamily="34" charset="-128"/>
                <a:cs typeface="Arial Unicode MS" pitchFamily="34" charset="-128"/>
              </a:rPr>
              <a:t>fully understand this last statement of Jesus, “Father, 'into Your hands I commit My spirit.” You would have to take in consideration many other passages of Scriptures for which our time is limited.</a:t>
            </a:r>
          </a:p>
          <a:p>
            <a:pPr lvl="0" algn="just"/>
            <a:r>
              <a:rPr lang="en-US" sz="4000" b="1" dirty="0">
                <a:solidFill>
                  <a:srgbClr val="FFFF00"/>
                </a:solidFill>
                <a:latin typeface="Arial Unicode MS" pitchFamily="34" charset="-128"/>
                <a:ea typeface="Arial Unicode MS" pitchFamily="34" charset="-128"/>
                <a:cs typeface="Arial Unicode MS" pitchFamily="34" charset="-128"/>
              </a:rPr>
              <a:t>Jesus voluntarily unclothed himself of His divinity and clothed himself with our humanity in the form of an obedient servant, a sacrificial Lamb.</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Autofit/>
          </a:bodyPr>
          <a:lstStyle/>
          <a:p>
            <a:pPr lvl="0" algn="just"/>
            <a:r>
              <a:rPr lang="en-US" sz="3800" b="1" dirty="0" smtClean="0">
                <a:solidFill>
                  <a:schemeClr val="bg1"/>
                </a:solidFill>
                <a:latin typeface="Arial Unicode MS" pitchFamily="34" charset="-128"/>
                <a:ea typeface="Arial Unicode MS" pitchFamily="34" charset="-128"/>
                <a:cs typeface="Arial Unicode MS" pitchFamily="34" charset="-128"/>
              </a:rPr>
              <a:t>In </a:t>
            </a:r>
            <a:r>
              <a:rPr lang="en-US" sz="3800" b="1" dirty="0">
                <a:solidFill>
                  <a:schemeClr val="bg1"/>
                </a:solidFill>
                <a:latin typeface="Arial Unicode MS" pitchFamily="34" charset="-128"/>
                <a:ea typeface="Arial Unicode MS" pitchFamily="34" charset="-128"/>
                <a:cs typeface="Arial Unicode MS" pitchFamily="34" charset="-128"/>
              </a:rPr>
              <a:t>the Garden of Gethsemane He wrestled to yield </a:t>
            </a:r>
            <a:r>
              <a:rPr lang="en-US" sz="3800" b="1" dirty="0" smtClean="0">
                <a:solidFill>
                  <a:schemeClr val="bg1"/>
                </a:solidFill>
                <a:latin typeface="Arial Unicode MS" pitchFamily="34" charset="-128"/>
                <a:ea typeface="Arial Unicode MS" pitchFamily="34" charset="-128"/>
                <a:cs typeface="Arial Unicode MS" pitchFamily="34" charset="-128"/>
              </a:rPr>
              <a:t>His will to </a:t>
            </a:r>
            <a:r>
              <a:rPr lang="en-US" sz="3800" b="1" dirty="0">
                <a:solidFill>
                  <a:schemeClr val="bg1"/>
                </a:solidFill>
                <a:latin typeface="Arial Unicode MS" pitchFamily="34" charset="-128"/>
                <a:ea typeface="Arial Unicode MS" pitchFamily="34" charset="-128"/>
                <a:cs typeface="Arial Unicode MS" pitchFamily="34" charset="-128"/>
              </a:rPr>
              <a:t>the horrific demand of the cross and the atrocities associated.</a:t>
            </a:r>
          </a:p>
          <a:p>
            <a:pPr lvl="0" algn="just"/>
            <a:r>
              <a:rPr lang="en-US" sz="3800" b="1" dirty="0">
                <a:solidFill>
                  <a:srgbClr val="FFFF00"/>
                </a:solidFill>
                <a:latin typeface="Arial Unicode MS" pitchFamily="34" charset="-128"/>
                <a:ea typeface="Arial Unicode MS" pitchFamily="34" charset="-128"/>
                <a:cs typeface="Arial Unicode MS" pitchFamily="34" charset="-128"/>
              </a:rPr>
              <a:t>Yet as a servant, He said, “Not my will, but your will be done.”</a:t>
            </a:r>
          </a:p>
          <a:p>
            <a:pPr lvl="0" algn="just"/>
            <a:r>
              <a:rPr lang="en-US" sz="3800" b="1" dirty="0">
                <a:solidFill>
                  <a:schemeClr val="bg1"/>
                </a:solidFill>
                <a:latin typeface="Arial Unicode MS" pitchFamily="34" charset="-128"/>
                <a:ea typeface="Arial Unicode MS" pitchFamily="34" charset="-128"/>
                <a:cs typeface="Arial Unicode MS" pitchFamily="34" charset="-128"/>
              </a:rPr>
              <a:t>He is now reaching the </a:t>
            </a:r>
            <a:r>
              <a:rPr lang="en-US" sz="3800" b="1" dirty="0" smtClean="0">
                <a:solidFill>
                  <a:schemeClr val="bg1"/>
                </a:solidFill>
                <a:latin typeface="Arial Unicode MS" pitchFamily="34" charset="-128"/>
                <a:ea typeface="Arial Unicode MS" pitchFamily="34" charset="-128"/>
                <a:cs typeface="Arial Unicode MS" pitchFamily="34" charset="-128"/>
              </a:rPr>
              <a:t>pinnacle of </a:t>
            </a:r>
            <a:r>
              <a:rPr lang="en-US" sz="3800" b="1" dirty="0">
                <a:solidFill>
                  <a:schemeClr val="bg1"/>
                </a:solidFill>
                <a:latin typeface="Arial Unicode MS" pitchFamily="34" charset="-128"/>
                <a:ea typeface="Arial Unicode MS" pitchFamily="34" charset="-128"/>
                <a:cs typeface="Arial Unicode MS" pitchFamily="34" charset="-128"/>
              </a:rPr>
              <a:t>the human experience.</a:t>
            </a:r>
          </a:p>
          <a:p>
            <a:pPr lvl="0" algn="just"/>
            <a:r>
              <a:rPr lang="en-US" sz="3800" b="1" dirty="0">
                <a:solidFill>
                  <a:srgbClr val="FFFF00"/>
                </a:solidFill>
                <a:latin typeface="Arial Unicode MS" pitchFamily="34" charset="-128"/>
                <a:ea typeface="Arial Unicode MS" pitchFamily="34" charset="-128"/>
                <a:cs typeface="Arial Unicode MS" pitchFamily="34" charset="-128"/>
              </a:rPr>
              <a:t>Before </a:t>
            </a:r>
            <a:r>
              <a:rPr lang="en-US" sz="3800" b="1" dirty="0" smtClean="0">
                <a:solidFill>
                  <a:srgbClr val="FFFF00"/>
                </a:solidFill>
                <a:latin typeface="Arial Unicode MS" pitchFamily="34" charset="-128"/>
                <a:ea typeface="Arial Unicode MS" pitchFamily="34" charset="-128"/>
                <a:cs typeface="Arial Unicode MS" pitchFamily="34" charset="-128"/>
              </a:rPr>
              <a:t>the </a:t>
            </a:r>
            <a:r>
              <a:rPr lang="en-US" sz="3800" b="1" dirty="0">
                <a:solidFill>
                  <a:srgbClr val="FFFF00"/>
                </a:solidFill>
                <a:latin typeface="Arial Unicode MS" pitchFamily="34" charset="-128"/>
                <a:ea typeface="Arial Unicode MS" pitchFamily="34" charset="-128"/>
                <a:cs typeface="Arial Unicode MS" pitchFamily="34" charset="-128"/>
              </a:rPr>
              <a:t>silver string is snapped, He committed his spirit to God</a:t>
            </a:r>
            <a:r>
              <a:rPr lang="en-US" sz="3800" b="1" dirty="0" smtClean="0">
                <a:solidFill>
                  <a:srgbClr val="FFFF00"/>
                </a:solidFill>
                <a:latin typeface="Arial Unicode MS" pitchFamily="34" charset="-128"/>
                <a:ea typeface="Arial Unicode MS" pitchFamily="34" charset="-128"/>
                <a:cs typeface="Arial Unicode MS" pitchFamily="34" charset="-128"/>
              </a:rPr>
              <a:t>.</a:t>
            </a:r>
            <a:endParaRPr lang="en-US" sz="38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lnSpcReduction="10000"/>
          </a:bodyPr>
          <a:lstStyle/>
          <a:p>
            <a:pPr lvl="0" algn="just"/>
            <a:r>
              <a:rPr lang="en-US" sz="3600" b="1" dirty="0" smtClean="0">
                <a:solidFill>
                  <a:schemeClr val="bg1"/>
                </a:solidFill>
                <a:latin typeface="Arial Unicode MS" pitchFamily="34" charset="-128"/>
                <a:ea typeface="Arial Unicode MS" pitchFamily="34" charset="-128"/>
                <a:cs typeface="Arial Unicode MS" pitchFamily="34" charset="-128"/>
              </a:rPr>
              <a:t>How clever! What a secret we discover </a:t>
            </a:r>
            <a:r>
              <a:rPr lang="en-US" sz="3600" b="1" dirty="0" smtClean="0">
                <a:solidFill>
                  <a:schemeClr val="bg1"/>
                </a:solidFill>
                <a:latin typeface="Arial Unicode MS" pitchFamily="34" charset="-128"/>
                <a:ea typeface="Arial Unicode MS" pitchFamily="34" charset="-128"/>
                <a:cs typeface="Arial Unicode MS" pitchFamily="34" charset="-128"/>
              </a:rPr>
              <a:t>in that</a:t>
            </a:r>
            <a:r>
              <a:rPr lang="en-US" sz="3600" b="1"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3600" b="1" dirty="0" smtClean="0">
                <a:solidFill>
                  <a:srgbClr val="FFFF00"/>
                </a:solidFill>
                <a:latin typeface="Arial Unicode MS" pitchFamily="34" charset="-128"/>
                <a:ea typeface="Arial Unicode MS" pitchFamily="34" charset="-128"/>
                <a:cs typeface="Arial Unicode MS" pitchFamily="34" charset="-128"/>
              </a:rPr>
              <a:t>We must all be certain that our spirits are well secured in the hands of God.</a:t>
            </a:r>
          </a:p>
          <a:p>
            <a:pPr lvl="0" algn="just"/>
            <a:r>
              <a:rPr lang="en-US" sz="3600" b="1" dirty="0" smtClean="0">
                <a:solidFill>
                  <a:schemeClr val="bg1"/>
                </a:solidFill>
                <a:latin typeface="Arial Unicode MS" pitchFamily="34" charset="-128"/>
                <a:ea typeface="Arial Unicode MS" pitchFamily="34" charset="-128"/>
                <a:cs typeface="Arial Unicode MS" pitchFamily="34" charset="-128"/>
              </a:rPr>
              <a:t>No one can snatch us out of the hands of the Father.</a:t>
            </a:r>
          </a:p>
          <a:p>
            <a:pPr lvl="0" algn="just"/>
            <a:r>
              <a:rPr lang="en-US" sz="3600" b="1" dirty="0" smtClean="0">
                <a:solidFill>
                  <a:srgbClr val="FFFF00"/>
                </a:solidFill>
                <a:latin typeface="Arial Unicode MS" pitchFamily="34" charset="-128"/>
                <a:ea typeface="Arial Unicode MS" pitchFamily="34" charset="-128"/>
                <a:cs typeface="Arial Unicode MS" pitchFamily="34" charset="-128"/>
              </a:rPr>
              <a:t>Jesus did so because the whole mission of salvation was the plan of the loving Father.</a:t>
            </a:r>
          </a:p>
          <a:p>
            <a:pPr lvl="0" algn="just"/>
            <a:r>
              <a:rPr lang="en-US" sz="3600" b="1" dirty="0" smtClean="0">
                <a:solidFill>
                  <a:schemeClr val="bg1"/>
                </a:solidFill>
                <a:latin typeface="Arial Unicode MS" pitchFamily="34" charset="-128"/>
                <a:ea typeface="Arial Unicode MS" pitchFamily="34" charset="-128"/>
                <a:cs typeface="Arial Unicode MS" pitchFamily="34" charset="-128"/>
              </a:rPr>
              <a:t>Long </a:t>
            </a:r>
            <a:r>
              <a:rPr lang="en-US" sz="3600" b="1" dirty="0">
                <a:solidFill>
                  <a:schemeClr val="bg1"/>
                </a:solidFill>
                <a:latin typeface="Arial Unicode MS" pitchFamily="34" charset="-128"/>
                <a:ea typeface="Arial Unicode MS" pitchFamily="34" charset="-128"/>
                <a:cs typeface="Arial Unicode MS" pitchFamily="34" charset="-128"/>
              </a:rPr>
              <a:t>live the </a:t>
            </a:r>
            <a:r>
              <a:rPr lang="en-US" sz="3600" b="1" dirty="0" smtClean="0">
                <a:solidFill>
                  <a:schemeClr val="bg1"/>
                </a:solidFill>
                <a:latin typeface="Arial Unicode MS" pitchFamily="34" charset="-128"/>
                <a:ea typeface="Arial Unicode MS" pitchFamily="34" charset="-128"/>
                <a:cs typeface="Arial Unicode MS" pitchFamily="34" charset="-128"/>
              </a:rPr>
              <a:t> king Jesus!  Thank you for dying on the cross on my stead!</a:t>
            </a:r>
            <a:endParaRPr lang="en-US" sz="3600" b="1" dirty="0">
              <a:solidFill>
                <a:schemeClr val="bg1"/>
              </a:solidFill>
              <a:latin typeface="Arial Unicode MS" pitchFamily="34" charset="-128"/>
              <a:ea typeface="Arial Unicode MS" pitchFamily="34" charset="-128"/>
              <a:cs typeface="Arial Unicode MS" pitchFamily="34" charset="-128"/>
            </a:endParaRPr>
          </a:p>
          <a:p>
            <a:pPr algn="r"/>
            <a:r>
              <a:rPr lang="en-US" sz="3600" b="1" dirty="0">
                <a:solidFill>
                  <a:schemeClr val="bg1"/>
                </a:solidFill>
                <a:latin typeface="Arial Unicode MS" pitchFamily="34" charset="-128"/>
                <a:ea typeface="Arial Unicode MS" pitchFamily="34" charset="-128"/>
                <a:cs typeface="Arial Unicode MS" pitchFamily="34" charset="-128"/>
              </a:rPr>
              <a:t>AMEN</a:t>
            </a:r>
            <a:r>
              <a:rPr lang="en-US" b="1" dirty="0" smtClean="0">
                <a:solidFill>
                  <a:schemeClr val="bg1"/>
                </a:solidFill>
                <a:latin typeface="Arial Unicode MS" pitchFamily="34" charset="-128"/>
                <a:ea typeface="Arial Unicode MS" pitchFamily="34" charset="-128"/>
                <a:cs typeface="Arial Unicode MS" pitchFamily="34" charset="-128"/>
              </a:rPr>
              <a:t>!</a:t>
            </a:r>
            <a:endParaRPr lang="en-US" dirty="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TotalTime>
  <Words>2300</Words>
  <Application>Microsoft Office PowerPoint</Application>
  <PresentationFormat>On-screen Show (4:3)</PresentationFormat>
  <Paragraphs>175</Paragraphs>
  <Slides>50</Slides>
  <Notes>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CHRIST THE ROCK CONGREGATION PRÉSENTE ÉTUDIONS LA BIBLE 121ÈME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SEPT PAROLES DE LA CROIX</dc:title>
  <dc:creator>MARC EDOUARD SIMEON</dc:creator>
  <cp:lastModifiedBy>MARC EDOUARD SIMEON</cp:lastModifiedBy>
  <cp:revision>12</cp:revision>
  <dcterms:created xsi:type="dcterms:W3CDTF">2022-04-14T16:00:03Z</dcterms:created>
  <dcterms:modified xsi:type="dcterms:W3CDTF">2025-08-26T16:22:11Z</dcterms:modified>
</cp:coreProperties>
</file>