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304" r:id="rId2"/>
    <p:sldId id="2247" r:id="rId3"/>
    <p:sldId id="2356" r:id="rId4"/>
    <p:sldId id="2357" r:id="rId5"/>
    <p:sldId id="2358" r:id="rId6"/>
    <p:sldId id="2359" r:id="rId7"/>
    <p:sldId id="2360" r:id="rId8"/>
    <p:sldId id="2361" r:id="rId9"/>
    <p:sldId id="2350" r:id="rId10"/>
    <p:sldId id="2362" r:id="rId11"/>
    <p:sldId id="2363" r:id="rId12"/>
    <p:sldId id="2341" r:id="rId13"/>
    <p:sldId id="2364" r:id="rId14"/>
    <p:sldId id="2365" r:id="rId15"/>
    <p:sldId id="2366" r:id="rId16"/>
    <p:sldId id="2367" r:id="rId17"/>
    <p:sldId id="2368" r:id="rId18"/>
    <p:sldId id="2369" r:id="rId19"/>
    <p:sldId id="2351" r:id="rId20"/>
    <p:sldId id="2372" r:id="rId21"/>
    <p:sldId id="2373" r:id="rId22"/>
    <p:sldId id="2374" r:id="rId23"/>
    <p:sldId id="2370" r:id="rId24"/>
    <p:sldId id="2375" r:id="rId25"/>
    <p:sldId id="2376" r:id="rId26"/>
    <p:sldId id="2377" r:id="rId27"/>
    <p:sldId id="2378" r:id="rId28"/>
    <p:sldId id="2352" r:id="rId29"/>
    <p:sldId id="2379" r:id="rId30"/>
    <p:sldId id="2353" r:id="rId31"/>
    <p:sldId id="2380" r:id="rId32"/>
    <p:sldId id="2381" r:id="rId33"/>
    <p:sldId id="2382" r:id="rId34"/>
    <p:sldId id="2383" r:id="rId35"/>
    <p:sldId id="2354" r:id="rId36"/>
    <p:sldId id="2384" r:id="rId37"/>
    <p:sldId id="2385" r:id="rId38"/>
    <p:sldId id="2386" r:id="rId39"/>
    <p:sldId id="2387" r:id="rId40"/>
    <p:sldId id="2388" r:id="rId41"/>
    <p:sldId id="2342" r:id="rId42"/>
    <p:sldId id="2389" r:id="rId43"/>
    <p:sldId id="2390" r:id="rId44"/>
    <p:sldId id="2391" r:id="rId45"/>
    <p:sldId id="2355" r:id="rId46"/>
    <p:sldId id="2392" r:id="rId47"/>
    <p:sldId id="316" r:id="rId48"/>
    <p:sldId id="1675" r:id="rId49"/>
    <p:sldId id="318"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460000"/>
    <a:srgbClr val="002E02"/>
    <a:srgbClr val="66FFFF"/>
    <a:srgbClr val="99FF33"/>
    <a:srgbClr val="000066"/>
    <a:srgbClr val="FC0AFC"/>
    <a:srgbClr val="00FF00"/>
    <a:srgbClr val="CC00FF"/>
    <a:srgbClr val="FF93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040" autoAdjust="0"/>
    <p:restoredTop sz="94436" autoAdjust="0"/>
  </p:normalViewPr>
  <p:slideViewPr>
    <p:cSldViewPr>
      <p:cViewPr varScale="1">
        <p:scale>
          <a:sx n="70" d="100"/>
          <a:sy n="70" d="100"/>
        </p:scale>
        <p:origin x="-348" y="-126"/>
      </p:cViewPr>
      <p:guideLst>
        <p:guide orient="horz" pos="2160"/>
        <p:guide pos="2880"/>
      </p:guideLst>
    </p:cSldViewPr>
  </p:slideViewPr>
  <p:outlineViewPr>
    <p:cViewPr>
      <p:scale>
        <a:sx n="33" d="100"/>
        <a:sy n="33" d="100"/>
      </p:scale>
      <p:origin x="0" y="4265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8/19/2025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0581207-D212-45AE-B60F-0C7B3FAE7BD5}" type="datetimeFigureOut">
              <a:rPr lang="en-US" smtClean="0"/>
              <a:pPr/>
              <a:t>8/19/2025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8/19/2025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8/19/2025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0581207-D212-45AE-B60F-0C7B3FAE7BD5}" type="datetimeFigureOut">
              <a:rPr lang="en-US" smtClean="0"/>
              <a:pPr/>
              <a:t>8/19/2025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0581207-D212-45AE-B60F-0C7B3FAE7BD5}" type="datetimeFigureOut">
              <a:rPr lang="en-US" smtClean="0"/>
              <a:pPr/>
              <a:t>8/19/2025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581207-D212-45AE-B60F-0C7B3FAE7BD5}" type="datetimeFigureOut">
              <a:rPr lang="en-US" smtClean="0"/>
              <a:pPr/>
              <a:t>8/19/2025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8/19/2025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8/19/2025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8/19/2025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8/19/2025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8/19/2025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8/19/2025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rgbClr val="66FFFF"/>
          </a:solidFill>
        </p:spPr>
        <p:style>
          <a:lnRef idx="1">
            <a:schemeClr val="accent2"/>
          </a:lnRef>
          <a:fillRef idx="2">
            <a:schemeClr val="accent2"/>
          </a:fillRef>
          <a:effectRef idx="1">
            <a:schemeClr val="accent2"/>
          </a:effectRef>
          <a:fontRef idx="minor">
            <a:schemeClr val="dk1"/>
          </a:fontRef>
        </p:style>
        <p:txBody>
          <a:bodyPr>
            <a:normAutofit fontScale="90000"/>
          </a:bodyPr>
          <a:lstStyle/>
          <a:p>
            <a:r>
              <a:rPr lang="en-US" sz="3600" b="1" dirty="0"/>
              <a:t>CHRIST THE ROCK CONGREGATION</a:t>
            </a:r>
            <a:br>
              <a:rPr lang="en-US" sz="3600" b="1" dirty="0"/>
            </a:br>
            <a:r>
              <a:rPr lang="en-US" sz="3600" b="1" dirty="0">
                <a:solidFill>
                  <a:srgbClr val="FF0000"/>
                </a:solidFill>
              </a:rPr>
              <a:t>PRÉSENTE</a:t>
            </a:r>
            <a:r>
              <a:rPr lang="en-US" sz="3600" b="1" dirty="0">
                <a:solidFill>
                  <a:srgbClr val="0033CC"/>
                </a:solidFill>
              </a:rPr>
              <a:t/>
            </a:r>
            <a:br>
              <a:rPr lang="en-US" sz="3600" b="1" dirty="0">
                <a:solidFill>
                  <a:srgbClr val="0033CC"/>
                </a:solidFill>
              </a:rPr>
            </a:br>
            <a:r>
              <a:rPr lang="en-US" sz="3600" b="1" dirty="0">
                <a:solidFill>
                  <a:srgbClr val="0033CC"/>
                </a:solidFill>
              </a:rPr>
              <a:t>ÉTUDIONS LA BIBLE </a:t>
            </a:r>
            <a:r>
              <a:rPr lang="en-US" sz="3600" b="1" dirty="0" smtClean="0">
                <a:solidFill>
                  <a:srgbClr val="0033CC"/>
                </a:solidFill>
              </a:rPr>
              <a:t>120ÈME </a:t>
            </a:r>
            <a:r>
              <a:rPr lang="en-US" sz="3600" b="1" dirty="0">
                <a:solidFill>
                  <a:srgbClr val="0033CC"/>
                </a:solidFill>
              </a:rPr>
              <a:t>SESSION </a:t>
            </a:r>
            <a:r>
              <a:rPr lang="en-US" sz="3600" b="1" dirty="0"/>
              <a:t/>
            </a:r>
            <a:br>
              <a:rPr lang="en-US" sz="3600" b="1" dirty="0"/>
            </a:br>
            <a:r>
              <a:rPr lang="en-US" sz="3600" b="1" dirty="0">
                <a:solidFill>
                  <a:srgbClr val="460000"/>
                </a:solidFill>
              </a:rPr>
              <a:t>ORATEUR: PASTEUR MARC  SIMEON</a:t>
            </a:r>
          </a:p>
        </p:txBody>
      </p:sp>
      <p:sp>
        <p:nvSpPr>
          <p:cNvPr id="3" name="Subtitle 2"/>
          <p:cNvSpPr>
            <a:spLocks noGrp="1"/>
          </p:cNvSpPr>
          <p:nvPr>
            <p:ph type="subTitle" idx="1"/>
          </p:nvPr>
        </p:nvSpPr>
        <p:spPr>
          <a:xfrm>
            <a:off x="0" y="4191000"/>
            <a:ext cx="9144000" cy="2209800"/>
          </a:xfrm>
          <a:solidFill>
            <a:srgbClr val="99FF33"/>
          </a:solidFill>
        </p:spPr>
        <p:style>
          <a:lnRef idx="2">
            <a:schemeClr val="dk1">
              <a:shade val="50000"/>
            </a:schemeClr>
          </a:lnRef>
          <a:fillRef idx="1">
            <a:schemeClr val="dk1"/>
          </a:fillRef>
          <a:effectRef idx="0">
            <a:schemeClr val="dk1"/>
          </a:effectRef>
          <a:fontRef idx="minor">
            <a:schemeClr val="lt1"/>
          </a:fontRef>
        </p:style>
        <p:txBody>
          <a:bodyPr>
            <a:normAutofit/>
          </a:bodyPr>
          <a:lstStyle/>
          <a:p>
            <a:r>
              <a:rPr lang="fr-FR" sz="4000" b="1" dirty="0" smtClean="0">
                <a:solidFill>
                  <a:srgbClr val="7030A0"/>
                </a:solidFill>
              </a:rPr>
              <a:t>VENDREDI </a:t>
            </a:r>
            <a:r>
              <a:rPr lang="fr-FR" sz="4000" b="1" dirty="0" smtClean="0">
                <a:solidFill>
                  <a:srgbClr val="7030A0"/>
                </a:solidFill>
              </a:rPr>
              <a:t>22</a:t>
            </a:r>
            <a:r>
              <a:rPr lang="fr-FR" sz="4000" b="1" dirty="0" smtClean="0">
                <a:solidFill>
                  <a:srgbClr val="7030A0"/>
                </a:solidFill>
              </a:rPr>
              <a:t> </a:t>
            </a:r>
            <a:r>
              <a:rPr lang="fr-FR" sz="4000" b="1" dirty="0" smtClean="0">
                <a:solidFill>
                  <a:srgbClr val="7030A0"/>
                </a:solidFill>
              </a:rPr>
              <a:t>AOUT 2025</a:t>
            </a:r>
          </a:p>
          <a:p>
            <a:r>
              <a:rPr lang="fr-FR" sz="4000" b="1" dirty="0" smtClean="0">
                <a:solidFill>
                  <a:schemeClr val="tx1"/>
                </a:solidFill>
              </a:rPr>
              <a:t>SESSION </a:t>
            </a:r>
            <a:r>
              <a:rPr lang="fr-FR" sz="4000" b="1" dirty="0" smtClean="0">
                <a:solidFill>
                  <a:schemeClr val="tx1"/>
                </a:solidFill>
              </a:rPr>
              <a:t>LA CRUCIFIXION DE </a:t>
            </a:r>
            <a:r>
              <a:rPr lang="fr-FR" sz="4000" b="1" dirty="0" smtClean="0">
                <a:solidFill>
                  <a:schemeClr val="tx1"/>
                </a:solidFill>
              </a:rPr>
              <a:t>JÉSUS</a:t>
            </a:r>
          </a:p>
          <a:p>
            <a:r>
              <a:rPr lang="fr-FR" sz="2800" b="1" dirty="0" smtClean="0">
                <a:solidFill>
                  <a:srgbClr val="C00000"/>
                </a:solidFill>
                <a:latin typeface="Arial" panose="020B0604020202020204" pitchFamily="34" charset="0"/>
                <a:cs typeface="Times New Roman" panose="02020603050405020304" pitchFamily="18" charset="0"/>
              </a:rPr>
              <a:t>LUC 23:26-45</a:t>
            </a:r>
            <a:endParaRPr lang="en-US" sz="4000" b="1" dirty="0">
              <a:solidFill>
                <a:srgbClr val="C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ctr">
              <a:buNone/>
            </a:pPr>
            <a:r>
              <a:rPr lang="fr-FR" sz="4000" b="1" dirty="0" smtClean="0">
                <a:solidFill>
                  <a:srgbClr val="FF0000"/>
                </a:solidFill>
                <a:latin typeface="Arial Rounded MT Bold" pitchFamily="34" charset="0"/>
              </a:rPr>
              <a:t>LECTURE LUC 23 : 26-45</a:t>
            </a:r>
            <a:endParaRPr lang="en-US" sz="4000" dirty="0" smtClean="0">
              <a:solidFill>
                <a:srgbClr val="FF0000"/>
              </a:solidFill>
              <a:latin typeface="Arial Rounded MT Bold" pitchFamily="34" charset="0"/>
            </a:endParaRPr>
          </a:p>
          <a:p>
            <a:pPr algn="just"/>
            <a:r>
              <a:rPr lang="fr-FR" sz="4000" dirty="0" smtClean="0">
                <a:solidFill>
                  <a:srgbClr val="0033CC"/>
                </a:solidFill>
                <a:latin typeface="Arial Rounded MT Bold" pitchFamily="34" charset="0"/>
              </a:rPr>
              <a:t>26 </a:t>
            </a:r>
            <a:r>
              <a:rPr lang="fr-FR" sz="4000" dirty="0" smtClean="0">
                <a:solidFill>
                  <a:srgbClr val="0033CC"/>
                </a:solidFill>
                <a:latin typeface="Arial Rounded MT Bold" pitchFamily="34" charset="0"/>
              </a:rPr>
              <a:t>¶ Comme ils l'emmenaient, ils prirent un certain Simon de Cyrène, qui revenait des champs, et ils le chargèrent de la croix, pour qu'il la porte derrière Jésus.</a:t>
            </a:r>
            <a:endParaRPr lang="en-US" sz="4000" dirty="0" smtClean="0">
              <a:solidFill>
                <a:srgbClr val="0033CC"/>
              </a:solidFill>
              <a:latin typeface="Arial Rounded MT Bold" pitchFamily="34" charset="0"/>
            </a:endParaRPr>
          </a:p>
          <a:p>
            <a:pPr algn="just"/>
            <a:r>
              <a:rPr lang="fr-FR" sz="4000" dirty="0" smtClean="0">
                <a:solidFill>
                  <a:srgbClr val="FF0000"/>
                </a:solidFill>
                <a:latin typeface="Arial Rounded MT Bold" pitchFamily="34" charset="0"/>
              </a:rPr>
              <a:t> 27 Il était suivi d'une grande multitude des gens du peuple, et de femmes qui se frappaient la poitrine et se lamentaient sur lui</a:t>
            </a:r>
            <a:r>
              <a:rPr lang="fr-FR"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10000"/>
          </a:bodyPr>
          <a:lstStyle/>
          <a:p>
            <a:pPr algn="just"/>
            <a:r>
              <a:rPr lang="fr-FR" sz="4000" dirty="0" smtClean="0">
                <a:solidFill>
                  <a:srgbClr val="0033CC"/>
                </a:solidFill>
                <a:latin typeface="Arial Rounded MT Bold" pitchFamily="34" charset="0"/>
              </a:rPr>
              <a:t>28 </a:t>
            </a:r>
            <a:r>
              <a:rPr lang="fr-FR" sz="4000" dirty="0" smtClean="0">
                <a:solidFill>
                  <a:srgbClr val="0033CC"/>
                </a:solidFill>
                <a:latin typeface="Arial Rounded MT Bold" pitchFamily="34" charset="0"/>
              </a:rPr>
              <a:t>Jésus se tourna vers elles, et dit: Filles de Jérusalem, ne pleurez pas sur moi; mais pleurez sur vous et sur vos enfants.</a:t>
            </a:r>
            <a:endParaRPr lang="en-US" sz="4000" dirty="0" smtClean="0">
              <a:solidFill>
                <a:srgbClr val="0033CC"/>
              </a:solidFill>
              <a:latin typeface="Arial Rounded MT Bold" pitchFamily="34" charset="0"/>
            </a:endParaRPr>
          </a:p>
          <a:p>
            <a:pPr algn="just"/>
            <a:r>
              <a:rPr lang="fr-FR" sz="4000" dirty="0" smtClean="0">
                <a:solidFill>
                  <a:srgbClr val="FF0000"/>
                </a:solidFill>
                <a:latin typeface="Arial Rounded MT Bold" pitchFamily="34" charset="0"/>
              </a:rPr>
              <a:t> 29 Car voici, des jours viendront où l'on dira: Heureuses les stériles, heureuses les entrailles qui n'ont point enfanté, et les mamelles qui n'ont point allaité!</a:t>
            </a:r>
            <a:endParaRPr lang="en-US" sz="4000" dirty="0" smtClean="0">
              <a:solidFill>
                <a:srgbClr val="FF0000"/>
              </a:solidFill>
              <a:latin typeface="Arial Rounded MT Bold" pitchFamily="34" charset="0"/>
            </a:endParaRPr>
          </a:p>
          <a:p>
            <a:pPr algn="just"/>
            <a:r>
              <a:rPr lang="fr-FR" sz="4000" dirty="0" smtClean="0">
                <a:solidFill>
                  <a:srgbClr val="0033CC"/>
                </a:solidFill>
                <a:latin typeface="Arial Rounded MT Bold" pitchFamily="34" charset="0"/>
              </a:rPr>
              <a:t> 30 Alors ils se mettront à dire aux montagnes: Tombez sur nous! Et aux collines: Couvrez-nous</a:t>
            </a:r>
            <a:r>
              <a:rPr lang="fr-FR" sz="4000" dirty="0" smtClean="0">
                <a:solidFill>
                  <a:srgbClr val="0033CC"/>
                </a:solidFill>
                <a:latin typeface="Arial Rounded MT Bold" pitchFamily="34" charset="0"/>
              </a:rPr>
              <a:t>!</a:t>
            </a:r>
            <a:endParaRPr lang="en-US" sz="4000" dirty="0" smtClean="0">
              <a:solidFill>
                <a:srgbClr val="0033CC"/>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algn="just"/>
            <a:r>
              <a:rPr lang="fr-FR" sz="4000" dirty="0" smtClean="0">
                <a:solidFill>
                  <a:srgbClr val="0033CC"/>
                </a:solidFill>
                <a:latin typeface="Arial Rounded MT Bold" pitchFamily="34" charset="0"/>
              </a:rPr>
              <a:t>31 </a:t>
            </a:r>
            <a:r>
              <a:rPr lang="fr-FR" sz="4000" dirty="0" smtClean="0">
                <a:solidFill>
                  <a:srgbClr val="0033CC"/>
                </a:solidFill>
                <a:latin typeface="Arial Rounded MT Bold" pitchFamily="34" charset="0"/>
              </a:rPr>
              <a:t>Car, si l'on fait ces choses au bois vert, qu'arrivera-t-il au bois sec?</a:t>
            </a:r>
            <a:endParaRPr lang="en-US" sz="4000" dirty="0" smtClean="0">
              <a:solidFill>
                <a:srgbClr val="0033CC"/>
              </a:solidFill>
              <a:latin typeface="Arial Rounded MT Bold" pitchFamily="34" charset="0"/>
            </a:endParaRPr>
          </a:p>
          <a:p>
            <a:pPr algn="just"/>
            <a:r>
              <a:rPr lang="fr-FR" sz="4000" dirty="0" smtClean="0">
                <a:solidFill>
                  <a:srgbClr val="FF0000"/>
                </a:solidFill>
                <a:latin typeface="Arial Rounded MT Bold" pitchFamily="34" charset="0"/>
              </a:rPr>
              <a:t> 32 ¶ On conduisait en même temps deux malfaiteurs, qui devaient être mis à mort avec Jésus.</a:t>
            </a:r>
            <a:endParaRPr lang="en-US" sz="4000" dirty="0" smtClean="0">
              <a:solidFill>
                <a:srgbClr val="FF0000"/>
              </a:solidFill>
              <a:latin typeface="Arial Rounded MT Bold" pitchFamily="34" charset="0"/>
            </a:endParaRPr>
          </a:p>
          <a:p>
            <a:pPr algn="just"/>
            <a:r>
              <a:rPr lang="fr-FR" sz="4000" dirty="0" smtClean="0">
                <a:solidFill>
                  <a:srgbClr val="0033CC"/>
                </a:solidFill>
                <a:latin typeface="Arial Rounded MT Bold" pitchFamily="34" charset="0"/>
              </a:rPr>
              <a:t> 33 Lorsqu'ils furent arrivés au lieu appelé Crâne, ils le crucifièrent là, ainsi que les deux malfaiteurs, l'un à droite, l'autre à gauche</a:t>
            </a:r>
            <a:r>
              <a:rPr lang="fr-FR" sz="4000" dirty="0" smtClean="0">
                <a:solidFill>
                  <a:srgbClr val="0033CC"/>
                </a:solidFill>
                <a:latin typeface="Arial Rounded MT Bold" pitchFamily="34" charset="0"/>
              </a:rPr>
              <a:t>.</a:t>
            </a:r>
            <a:endParaRPr lang="en-US" sz="4000" dirty="0" smtClean="0">
              <a:solidFill>
                <a:srgbClr val="0033CC"/>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000" dirty="0" smtClean="0">
                <a:solidFill>
                  <a:srgbClr val="0033CC"/>
                </a:solidFill>
                <a:latin typeface="Arial Rounded MT Bold" pitchFamily="34" charset="0"/>
              </a:rPr>
              <a:t>34 </a:t>
            </a:r>
            <a:r>
              <a:rPr lang="fr-FR" sz="4000" dirty="0" smtClean="0">
                <a:solidFill>
                  <a:srgbClr val="0033CC"/>
                </a:solidFill>
                <a:latin typeface="Arial Rounded MT Bold" pitchFamily="34" charset="0"/>
              </a:rPr>
              <a:t>Jésus dit: Père, pardonne-leur, car ils ne savent ce qu'ils font. Ils se partagèrent ses vêtements, en tirant au sort.</a:t>
            </a:r>
            <a:endParaRPr lang="en-US" sz="4000" dirty="0" smtClean="0">
              <a:solidFill>
                <a:srgbClr val="0033CC"/>
              </a:solidFill>
              <a:latin typeface="Arial Rounded MT Bold" pitchFamily="34" charset="0"/>
            </a:endParaRPr>
          </a:p>
          <a:p>
            <a:pPr algn="just"/>
            <a:r>
              <a:rPr lang="fr-FR" sz="4000" dirty="0" smtClean="0">
                <a:solidFill>
                  <a:srgbClr val="FF0000"/>
                </a:solidFill>
                <a:latin typeface="Arial Rounded MT Bold" pitchFamily="34" charset="0"/>
              </a:rPr>
              <a:t> 35 Le peuple se tenait là, et regardait. Les magistrats se moquaient de Jésus, disant: Il a sauvé les autres; qu'il se sauve lui-même, s'il est le Christ, l'élu de Dieu</a:t>
            </a:r>
            <a:r>
              <a:rPr lang="fr-FR"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10000"/>
          </a:bodyPr>
          <a:lstStyle/>
          <a:p>
            <a:pPr algn="just"/>
            <a:r>
              <a:rPr lang="fr-FR" sz="4000" dirty="0" smtClean="0">
                <a:solidFill>
                  <a:srgbClr val="0033CC"/>
                </a:solidFill>
                <a:latin typeface="Arial Rounded MT Bold" pitchFamily="34" charset="0"/>
              </a:rPr>
              <a:t>36 </a:t>
            </a:r>
            <a:r>
              <a:rPr lang="fr-FR" sz="4000" dirty="0" smtClean="0">
                <a:solidFill>
                  <a:srgbClr val="0033CC"/>
                </a:solidFill>
                <a:latin typeface="Arial Rounded MT Bold" pitchFamily="34" charset="0"/>
              </a:rPr>
              <a:t>Les soldats aussi se moquaient de lui; s'approchant et lui présentant du vinaigre,</a:t>
            </a:r>
            <a:endParaRPr lang="en-US" sz="4000" dirty="0" smtClean="0">
              <a:solidFill>
                <a:srgbClr val="0033CC"/>
              </a:solidFill>
              <a:latin typeface="Arial Rounded MT Bold" pitchFamily="34" charset="0"/>
            </a:endParaRPr>
          </a:p>
          <a:p>
            <a:pPr algn="just"/>
            <a:r>
              <a:rPr lang="fr-FR" sz="4000" dirty="0" smtClean="0">
                <a:solidFill>
                  <a:srgbClr val="FF0000"/>
                </a:solidFill>
                <a:latin typeface="Arial Rounded MT Bold" pitchFamily="34" charset="0"/>
              </a:rPr>
              <a:t> 37 ils disaient: Si tu es le roi des Juifs, sauve-toi toi-même!</a:t>
            </a:r>
            <a:endParaRPr lang="en-US" sz="4000" dirty="0" smtClean="0">
              <a:solidFill>
                <a:srgbClr val="FF0000"/>
              </a:solidFill>
              <a:latin typeface="Arial Rounded MT Bold" pitchFamily="34" charset="0"/>
            </a:endParaRPr>
          </a:p>
          <a:p>
            <a:pPr algn="just"/>
            <a:r>
              <a:rPr lang="fr-FR" sz="4000" dirty="0" smtClean="0">
                <a:solidFill>
                  <a:srgbClr val="0033CC"/>
                </a:solidFill>
                <a:latin typeface="Arial Rounded MT Bold" pitchFamily="34" charset="0"/>
              </a:rPr>
              <a:t> 38 Il y avait au-dessus de lui cette inscription: Celui-ci est le roi des Juifs</a:t>
            </a:r>
            <a:r>
              <a:rPr lang="fr-FR" sz="4000" dirty="0" smtClean="0">
                <a:solidFill>
                  <a:srgbClr val="0033CC"/>
                </a:solidFill>
                <a:latin typeface="Arial Rounded MT Bold" pitchFamily="34" charset="0"/>
              </a:rPr>
              <a:t>.</a:t>
            </a:r>
          </a:p>
          <a:p>
            <a:pPr algn="just"/>
            <a:r>
              <a:rPr lang="fr-FR" sz="4000" dirty="0" smtClean="0">
                <a:solidFill>
                  <a:srgbClr val="FF0000"/>
                </a:solidFill>
                <a:latin typeface="Arial Rounded MT Bold" pitchFamily="34" charset="0"/>
              </a:rPr>
              <a:t> 39 L'un des malfaiteurs crucifiés l'injuriait, disant: N'es-tu pas le Christ? Sauve-toi toi-même, et sauve-nous!</a:t>
            </a:r>
            <a:endParaRPr lang="en-US" sz="4000" dirty="0" smtClean="0">
              <a:solidFill>
                <a:srgbClr val="FF0000"/>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000" dirty="0" smtClean="0">
                <a:solidFill>
                  <a:srgbClr val="0033CC"/>
                </a:solidFill>
                <a:latin typeface="Arial Rounded MT Bold" pitchFamily="34" charset="0"/>
              </a:rPr>
              <a:t>40 </a:t>
            </a:r>
            <a:r>
              <a:rPr lang="fr-FR" sz="4000" dirty="0" smtClean="0">
                <a:solidFill>
                  <a:srgbClr val="0033CC"/>
                </a:solidFill>
                <a:latin typeface="Arial Rounded MT Bold" pitchFamily="34" charset="0"/>
              </a:rPr>
              <a:t>Mais l'autre le reprenait, et disait: Ne crains-tu pas Dieu, toi qui subis la même condamnation?</a:t>
            </a:r>
            <a:endParaRPr lang="en-US" sz="4000" dirty="0" smtClean="0">
              <a:solidFill>
                <a:srgbClr val="0033CC"/>
              </a:solidFill>
              <a:latin typeface="Arial Rounded MT Bold" pitchFamily="34" charset="0"/>
            </a:endParaRPr>
          </a:p>
          <a:p>
            <a:pPr algn="just"/>
            <a:r>
              <a:rPr lang="fr-FR" sz="4000" dirty="0" smtClean="0">
                <a:solidFill>
                  <a:srgbClr val="FF0000"/>
                </a:solidFill>
                <a:latin typeface="Arial Rounded MT Bold" pitchFamily="34" charset="0"/>
              </a:rPr>
              <a:t> 41 Pour nous, c'est justice, car nous recevons ce qu'ont mérité nos crimes; mais celui-ci n'a rien fait de mal.</a:t>
            </a:r>
            <a:endParaRPr lang="en-US" sz="4000" dirty="0" smtClean="0">
              <a:solidFill>
                <a:srgbClr val="FF0000"/>
              </a:solidFill>
              <a:latin typeface="Arial Rounded MT Bold" pitchFamily="34" charset="0"/>
            </a:endParaRPr>
          </a:p>
          <a:p>
            <a:pPr algn="just"/>
            <a:r>
              <a:rPr lang="fr-FR" sz="4000" dirty="0" smtClean="0">
                <a:solidFill>
                  <a:srgbClr val="0033CC"/>
                </a:solidFill>
                <a:latin typeface="Arial Rounded MT Bold" pitchFamily="34" charset="0"/>
              </a:rPr>
              <a:t> 42 Et il dit à Jésus: Souviens-toi de moi, quand tu viendras dans ton règne</a:t>
            </a:r>
            <a:r>
              <a:rPr lang="fr-FR" sz="4000" dirty="0" smtClean="0">
                <a:solidFill>
                  <a:srgbClr val="0033CC"/>
                </a:solidFill>
                <a:latin typeface="Arial Rounded MT Bold" pitchFamily="34" charset="0"/>
              </a:rPr>
              <a:t>.</a:t>
            </a:r>
            <a:endParaRPr lang="en-US" sz="4000" dirty="0" smtClean="0">
              <a:solidFill>
                <a:srgbClr val="0033CC"/>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000" dirty="0" smtClean="0">
                <a:solidFill>
                  <a:srgbClr val="0033CC"/>
                </a:solidFill>
                <a:latin typeface="Arial Rounded MT Bold" pitchFamily="34" charset="0"/>
              </a:rPr>
              <a:t>43 </a:t>
            </a:r>
            <a:r>
              <a:rPr lang="fr-FR" sz="4000" dirty="0" smtClean="0">
                <a:solidFill>
                  <a:srgbClr val="0033CC"/>
                </a:solidFill>
                <a:latin typeface="Arial Rounded MT Bold" pitchFamily="34" charset="0"/>
              </a:rPr>
              <a:t>Jésus lui répondit: Je te le dis en vérité, aujourd'hui tu seras avec moi dans le paradis.</a:t>
            </a:r>
            <a:endParaRPr lang="en-US" sz="4000" dirty="0" smtClean="0">
              <a:solidFill>
                <a:srgbClr val="0033CC"/>
              </a:solidFill>
              <a:latin typeface="Arial Rounded MT Bold" pitchFamily="34" charset="0"/>
            </a:endParaRPr>
          </a:p>
          <a:p>
            <a:pPr algn="just"/>
            <a:r>
              <a:rPr lang="fr-FR" sz="4000" dirty="0" smtClean="0">
                <a:solidFill>
                  <a:srgbClr val="FF0000"/>
                </a:solidFill>
                <a:latin typeface="Arial Rounded MT Bold" pitchFamily="34" charset="0"/>
              </a:rPr>
              <a:t> 44 ¶ Il était déjà environ la sixième heure, et il y eut des ténèbres sur toute la terre, jusqu'à la neuvième heure.</a:t>
            </a:r>
            <a:endParaRPr lang="en-US" sz="4000" dirty="0" smtClean="0">
              <a:solidFill>
                <a:srgbClr val="FF0000"/>
              </a:solidFill>
              <a:latin typeface="Arial Rounded MT Bold" pitchFamily="34" charset="0"/>
            </a:endParaRPr>
          </a:p>
          <a:p>
            <a:pPr algn="just"/>
            <a:r>
              <a:rPr lang="fr-FR" sz="4000" dirty="0" smtClean="0">
                <a:solidFill>
                  <a:srgbClr val="0033CC"/>
                </a:solidFill>
                <a:latin typeface="Arial Rounded MT Bold" pitchFamily="34" charset="0"/>
              </a:rPr>
              <a:t> 45 Le soleil s'obscurcit, et le voile du temple se déchira par le milieu</a:t>
            </a:r>
            <a:r>
              <a:rPr lang="fr-FR" sz="4000" dirty="0" smtClean="0">
                <a:solidFill>
                  <a:srgbClr val="0033CC"/>
                </a:solidFill>
                <a:latin typeface="Arial Rounded MT Bold" pitchFamily="34" charset="0"/>
              </a:rPr>
              <a:t>.</a:t>
            </a:r>
            <a:endParaRPr lang="en-US" sz="4000" dirty="0" smtClean="0">
              <a:solidFill>
                <a:srgbClr val="0033CC"/>
              </a:solidFill>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a:bodyPr>
          <a:lstStyle/>
          <a:p>
            <a:pPr algn="ctr">
              <a:buNone/>
            </a:pPr>
            <a:r>
              <a:rPr lang="fr-FR" sz="4000" b="1" dirty="0" smtClean="0">
                <a:solidFill>
                  <a:srgbClr val="0033CC"/>
                </a:solidFill>
                <a:latin typeface="Arial Rounded MT Bold" pitchFamily="34" charset="0"/>
              </a:rPr>
              <a:t>INTRODUCTION</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Nous poursuivons avec notre étude du livre de Luc.</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Nous sommes au chapitre 23 et nous commençons à partir du verset 26 à 45.</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Le jugement de Jésus est déjà prononcé par Pilate et il est livré pour être crucifié après être déjà martyrisé par les soldats Romains</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a:bodyPr>
          <a:lstStyle/>
          <a:p>
            <a:pPr lvl="0" algn="just"/>
            <a:r>
              <a:rPr lang="fr-FR" sz="4000" dirty="0" smtClean="0">
                <a:latin typeface="Arial Rounded MT Bold" pitchFamily="34" charset="0"/>
              </a:rPr>
              <a:t>Aujourd’hui </a:t>
            </a:r>
            <a:r>
              <a:rPr lang="fr-FR" sz="4000" dirty="0" smtClean="0">
                <a:latin typeface="Arial Rounded MT Bold" pitchFamily="34" charset="0"/>
              </a:rPr>
              <a:t>notre préoccupation sera sur la crucifixion de Jésus, débutant du départ du tribunal de Pilate vers Golgotha.</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Nous allons nous arrêter à mi-chemin au verset 45, où le soleil s’obscurcit pendant trois heures de temps, et le voile du temple déchiré de haut en bas par le milieu</a:t>
            </a:r>
            <a:r>
              <a:rPr lang="fr-FR" sz="4000" dirty="0" smtClean="0">
                <a:solidFill>
                  <a:srgbClr val="0033CC"/>
                </a:solidFill>
                <a:latin typeface="Arial Rounded MT Bold" pitchFamily="34" charset="0"/>
              </a:rPr>
              <a:t>.</a:t>
            </a:r>
            <a:endParaRPr lang="en-US" sz="4000" dirty="0" smtClean="0">
              <a:solidFill>
                <a:srgbClr val="0033CC"/>
              </a:solidFill>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62500" lnSpcReduction="20000"/>
          </a:bodyPr>
          <a:lstStyle/>
          <a:p>
            <a:pPr algn="just"/>
            <a:r>
              <a:rPr lang="fr-FR" sz="4000" dirty="0" smtClean="0">
                <a:solidFill>
                  <a:srgbClr val="FF0000"/>
                </a:solidFill>
                <a:latin typeface="Arial Rounded MT Bold" pitchFamily="34" charset="0"/>
              </a:rPr>
              <a:t>GRANDS </a:t>
            </a:r>
            <a:r>
              <a:rPr lang="fr-FR" sz="4000" dirty="0" smtClean="0">
                <a:solidFill>
                  <a:srgbClr val="FF0000"/>
                </a:solidFill>
                <a:latin typeface="Arial Rounded MT Bold" pitchFamily="34" charset="0"/>
              </a:rPr>
              <a:t>POINTS :</a:t>
            </a:r>
            <a:endParaRPr lang="en-US" sz="4000" dirty="0" smtClean="0">
              <a:solidFill>
                <a:srgbClr val="FF0000"/>
              </a:solidFill>
              <a:latin typeface="Arial Rounded MT Bold" pitchFamily="34" charset="0"/>
            </a:endParaRPr>
          </a:p>
          <a:p>
            <a:pPr marL="742950" lvl="0" indent="-742950" algn="just">
              <a:buFont typeface="+mj-lt"/>
              <a:buAutoNum type="arabicPeriod"/>
            </a:pPr>
            <a:r>
              <a:rPr lang="fr-FR" sz="4600" dirty="0" smtClean="0">
                <a:latin typeface="Arial Rounded MT Bold" pitchFamily="34" charset="0"/>
              </a:rPr>
              <a:t>ÊTRE CHARGÉ À PORTER LA CROIX DE JÉSUS</a:t>
            </a:r>
            <a:endParaRPr lang="en-US" sz="4600" dirty="0" smtClean="0">
              <a:latin typeface="Arial Rounded MT Bold" pitchFamily="34" charset="0"/>
            </a:endParaRPr>
          </a:p>
          <a:p>
            <a:pPr marL="742950" lvl="0" indent="-742950" algn="just">
              <a:buFont typeface="+mj-lt"/>
              <a:buAutoNum type="arabicPeriod"/>
            </a:pPr>
            <a:r>
              <a:rPr lang="fr-FR" sz="4600" dirty="0" smtClean="0">
                <a:solidFill>
                  <a:srgbClr val="0033CC"/>
                </a:solidFill>
                <a:latin typeface="Arial Rounded MT Bold" pitchFamily="34" charset="0"/>
              </a:rPr>
              <a:t>L’ENTRETIEN DE JÉSUS AVEC LES FEMMES DE JÉRUSALEM EN VOIE VERS GOLGOTHA</a:t>
            </a:r>
            <a:endParaRPr lang="en-US" sz="4600" dirty="0" smtClean="0">
              <a:solidFill>
                <a:srgbClr val="0033CC"/>
              </a:solidFill>
              <a:latin typeface="Arial Rounded MT Bold" pitchFamily="34" charset="0"/>
            </a:endParaRPr>
          </a:p>
          <a:p>
            <a:pPr marL="742950" lvl="0" indent="-742950" algn="just">
              <a:buFont typeface="+mj-lt"/>
              <a:buAutoNum type="arabicPeriod"/>
            </a:pPr>
            <a:r>
              <a:rPr lang="fr-FR" sz="4600" dirty="0" smtClean="0">
                <a:latin typeface="Arial Rounded MT Bold" pitchFamily="34" charset="0"/>
              </a:rPr>
              <a:t>JÉSUS IMPLORE LE PARDON DE DIEU SUR SES AGRESSEURS</a:t>
            </a:r>
            <a:endParaRPr lang="en-US" sz="4600" dirty="0" smtClean="0">
              <a:latin typeface="Arial Rounded MT Bold" pitchFamily="34" charset="0"/>
            </a:endParaRPr>
          </a:p>
          <a:p>
            <a:pPr marL="742950" lvl="0" indent="-742950" algn="just">
              <a:buFont typeface="+mj-lt"/>
              <a:buAutoNum type="arabicPeriod"/>
            </a:pPr>
            <a:r>
              <a:rPr lang="fr-FR" sz="4600" dirty="0" smtClean="0">
                <a:solidFill>
                  <a:srgbClr val="0033CC"/>
                </a:solidFill>
                <a:latin typeface="Arial Rounded MT Bold" pitchFamily="34" charset="0"/>
              </a:rPr>
              <a:t>LA MOQUERIE DES MAGISTRATS ET DES SOLDATS</a:t>
            </a:r>
            <a:endParaRPr lang="en-US" sz="4600" dirty="0" smtClean="0">
              <a:solidFill>
                <a:srgbClr val="0033CC"/>
              </a:solidFill>
              <a:latin typeface="Arial Rounded MT Bold" pitchFamily="34" charset="0"/>
            </a:endParaRPr>
          </a:p>
          <a:p>
            <a:pPr marL="742950" lvl="0" indent="-742950" algn="just">
              <a:buFont typeface="+mj-lt"/>
              <a:buAutoNum type="arabicPeriod"/>
            </a:pPr>
            <a:r>
              <a:rPr lang="fr-FR" sz="4600" dirty="0" smtClean="0">
                <a:latin typeface="Arial Rounded MT Bold" pitchFamily="34" charset="0"/>
              </a:rPr>
              <a:t>L’ENTRETIEN DE JÉSUS SUR LA CROIX AVEC LES DEUX MALFAITEURS À CÔTÉ DE LUI</a:t>
            </a:r>
            <a:endParaRPr lang="en-US" sz="4600" dirty="0" smtClean="0">
              <a:latin typeface="Arial Rounded MT Bold" pitchFamily="34" charset="0"/>
            </a:endParaRPr>
          </a:p>
          <a:p>
            <a:pPr marL="742950" lvl="0" indent="-742950" algn="just">
              <a:buFont typeface="+mj-lt"/>
              <a:buAutoNum type="arabicPeriod"/>
            </a:pPr>
            <a:r>
              <a:rPr lang="fr-FR" sz="4600" dirty="0" smtClean="0">
                <a:solidFill>
                  <a:srgbClr val="0033CC"/>
                </a:solidFill>
                <a:latin typeface="Arial Rounded MT Bold" pitchFamily="34" charset="0"/>
              </a:rPr>
              <a:t>LA SIGNIFICATION DES TÉNÈBRES SUR LA TERRE</a:t>
            </a:r>
            <a:endParaRPr lang="en-US" sz="4600" dirty="0" smtClean="0">
              <a:solidFill>
                <a:srgbClr val="0033CC"/>
              </a:solidFill>
              <a:latin typeface="Arial Rounded MT Bold" pitchFamily="34" charset="0"/>
            </a:endParaRPr>
          </a:p>
          <a:p>
            <a:pPr marL="742950" lvl="0" indent="-742950" algn="just">
              <a:buFont typeface="+mj-lt"/>
              <a:buAutoNum type="arabicPeriod"/>
            </a:pPr>
            <a:r>
              <a:rPr lang="fr-FR" sz="4600" dirty="0" smtClean="0">
                <a:latin typeface="Arial Rounded MT Bold" pitchFamily="34" charset="0"/>
              </a:rPr>
              <a:t>LA SIGNIFICATION DE LA DÉCHIRURE DU VOILE DU TEMPLE </a:t>
            </a:r>
            <a:endParaRPr lang="en-US" sz="4600" dirty="0">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100000" t="100000"/>
            </a:path>
            <a:tileRect r="-100000" b="-100000"/>
          </a:gradFill>
        </p:spPr>
        <p:txBody>
          <a:bodyPr>
            <a:normAutofit/>
          </a:bodyPr>
          <a:lstStyle/>
          <a:p>
            <a:pPr algn="just">
              <a:buNone/>
            </a:pPr>
            <a:r>
              <a:rPr lang="fr-FR" sz="4400" dirty="0" smtClean="0">
                <a:solidFill>
                  <a:srgbClr val="460000"/>
                </a:solidFill>
                <a:latin typeface="Arial Rounded MT Bold" pitchFamily="34" charset="0"/>
              </a:rPr>
              <a:t>EXPLICATION DES VERSETS</a:t>
            </a:r>
            <a:endParaRPr lang="en-US" sz="4400" dirty="0" smtClean="0">
              <a:solidFill>
                <a:srgbClr val="460000"/>
              </a:solidFill>
              <a:latin typeface="Arial Rounded MT Bold" pitchFamily="34" charset="0"/>
            </a:endParaRPr>
          </a:p>
          <a:p>
            <a:pPr algn="just"/>
            <a:r>
              <a:rPr lang="fr-FR" sz="4400" b="1" dirty="0" smtClean="0">
                <a:solidFill>
                  <a:srgbClr val="FF0000"/>
                </a:solidFill>
                <a:latin typeface="Arial Rounded MT Bold" pitchFamily="34" charset="0"/>
              </a:rPr>
              <a:t>S’ÊTRE </a:t>
            </a:r>
            <a:r>
              <a:rPr lang="fr-FR" sz="4400" b="1" dirty="0" smtClean="0">
                <a:solidFill>
                  <a:srgbClr val="FF0000"/>
                </a:solidFill>
                <a:latin typeface="Arial Rounded MT Bold" pitchFamily="34" charset="0"/>
              </a:rPr>
              <a:t>CHARGÉ À PORTER LA CROIX DE JÉSUS</a:t>
            </a:r>
            <a:endParaRPr lang="en-US" sz="4400" dirty="0" smtClean="0">
              <a:solidFill>
                <a:srgbClr val="FF0000"/>
              </a:solidFill>
              <a:latin typeface="Arial Rounded MT Bold" pitchFamily="34" charset="0"/>
            </a:endParaRPr>
          </a:p>
          <a:p>
            <a:pPr algn="just"/>
            <a:r>
              <a:rPr lang="fr-FR" sz="4400" dirty="0" smtClean="0">
                <a:solidFill>
                  <a:srgbClr val="002E02"/>
                </a:solidFill>
                <a:latin typeface="Arial Rounded MT Bold" pitchFamily="34" charset="0"/>
              </a:rPr>
              <a:t>Lu 23:26 ¶ Comme ils l'emmenaient, ils prirent un certain Simon de Cyrène, qui revenait des champs, et ils le chargèrent de la croix, pour qu'il la porte derrière Jésus</a:t>
            </a:r>
            <a:r>
              <a:rPr lang="fr-FR" sz="4400" dirty="0" smtClean="0">
                <a:solidFill>
                  <a:srgbClr val="002E02"/>
                </a:solidFill>
                <a:latin typeface="Arial Rounded MT Bold" pitchFamily="34" charset="0"/>
              </a:rPr>
              <a:t>.</a:t>
            </a:r>
            <a:endParaRPr lang="en-US" sz="4400" dirty="0" smtClean="0">
              <a:solidFill>
                <a:srgbClr val="002E02"/>
              </a:solidFill>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100000" t="100000"/>
            </a:path>
            <a:tileRect r="-100000" b="-100000"/>
          </a:gradFill>
        </p:spPr>
        <p:txBody>
          <a:bodyPr>
            <a:normAutofit lnSpcReduction="10000"/>
          </a:bodyPr>
          <a:lstStyle/>
          <a:p>
            <a:pPr lvl="0" algn="just"/>
            <a:r>
              <a:rPr lang="fr-FR" sz="4400" dirty="0" smtClean="0">
                <a:solidFill>
                  <a:srgbClr val="002E02"/>
                </a:solidFill>
                <a:latin typeface="Arial Rounded MT Bold" pitchFamily="34" charset="0"/>
              </a:rPr>
              <a:t>Le </a:t>
            </a:r>
            <a:r>
              <a:rPr lang="fr-FR" sz="4400" dirty="0" smtClean="0">
                <a:solidFill>
                  <a:srgbClr val="002E02"/>
                </a:solidFill>
                <a:latin typeface="Arial Rounded MT Bold" pitchFamily="34" charset="0"/>
              </a:rPr>
              <a:t>condamné qui était désigné à être crucifié devait aussi se charger de sa croix pour l’emporter à la place de sa crucifixion.</a:t>
            </a:r>
            <a:endParaRPr lang="en-US" sz="4400" dirty="0" smtClean="0">
              <a:solidFill>
                <a:srgbClr val="002E02"/>
              </a:solidFill>
              <a:latin typeface="Arial Rounded MT Bold" pitchFamily="34" charset="0"/>
            </a:endParaRPr>
          </a:p>
          <a:p>
            <a:pPr lvl="0" algn="just"/>
            <a:r>
              <a:rPr lang="fr-FR" sz="4400" dirty="0" smtClean="0">
                <a:solidFill>
                  <a:srgbClr val="FF0000"/>
                </a:solidFill>
                <a:latin typeface="Arial Rounded MT Bold" pitchFamily="34" charset="0"/>
              </a:rPr>
              <a:t>Pilate avait fait battre Jésus en voulant l’épargner de la crucifixion, parce-que la peine du coupable devrait être l’une ou l’autre et non les deux. </a:t>
            </a:r>
            <a:endParaRPr lang="en-US" sz="4400" dirty="0" smtClean="0">
              <a:solidFill>
                <a:srgbClr val="FF0000"/>
              </a:solidFill>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100000" t="100000"/>
            </a:path>
            <a:tileRect r="-100000" b="-100000"/>
          </a:gradFill>
        </p:spPr>
        <p:txBody>
          <a:bodyPr>
            <a:normAutofit fontScale="92500" lnSpcReduction="20000"/>
          </a:bodyPr>
          <a:lstStyle/>
          <a:p>
            <a:pPr lvl="0" algn="just"/>
            <a:r>
              <a:rPr lang="fr-FR" sz="4400" dirty="0" smtClean="0">
                <a:solidFill>
                  <a:srgbClr val="002E02"/>
                </a:solidFill>
                <a:latin typeface="Arial Rounded MT Bold" pitchFamily="34" charset="0"/>
              </a:rPr>
              <a:t>Jésus </a:t>
            </a:r>
            <a:r>
              <a:rPr lang="fr-FR" sz="4400" dirty="0" smtClean="0">
                <a:solidFill>
                  <a:srgbClr val="002E02"/>
                </a:solidFill>
                <a:latin typeface="Arial Rounded MT Bold" pitchFamily="34" charset="0"/>
              </a:rPr>
              <a:t>n’avait rien mangé depuis au jeudi soir jusqu’au lendemain, donc il aurait été affaibli de force pour se charger de sa lourde croix. </a:t>
            </a:r>
            <a:endParaRPr lang="en-US" sz="4400" dirty="0" smtClean="0">
              <a:solidFill>
                <a:srgbClr val="002E02"/>
              </a:solidFill>
              <a:latin typeface="Arial Rounded MT Bold" pitchFamily="34" charset="0"/>
            </a:endParaRPr>
          </a:p>
          <a:p>
            <a:pPr lvl="0" algn="just"/>
            <a:r>
              <a:rPr lang="fr-FR" sz="4400" dirty="0" smtClean="0">
                <a:solidFill>
                  <a:srgbClr val="FF0000"/>
                </a:solidFill>
                <a:latin typeface="Arial Rounded MT Bold" pitchFamily="34" charset="0"/>
              </a:rPr>
              <a:t>Ensuite, Jésus n’avait plus la force pour porter sa croix à cause du martyr qu’il subissait des soldats  de Pilate.</a:t>
            </a:r>
            <a:endParaRPr lang="en-US" sz="4400" dirty="0" smtClean="0">
              <a:solidFill>
                <a:srgbClr val="FF0000"/>
              </a:solidFill>
              <a:latin typeface="Arial Rounded MT Bold" pitchFamily="34" charset="0"/>
            </a:endParaRPr>
          </a:p>
          <a:p>
            <a:pPr lvl="0" algn="just"/>
            <a:r>
              <a:rPr lang="fr-FR" sz="4400" dirty="0" smtClean="0">
                <a:solidFill>
                  <a:srgbClr val="002E02"/>
                </a:solidFill>
                <a:latin typeface="Arial Rounded MT Bold" pitchFamily="34" charset="0"/>
              </a:rPr>
              <a:t>On ne </a:t>
            </a:r>
            <a:r>
              <a:rPr lang="fr-FR" sz="4400" dirty="0" smtClean="0">
                <a:solidFill>
                  <a:srgbClr val="002E02"/>
                </a:solidFill>
                <a:latin typeface="Arial Rounded MT Bold" pitchFamily="34" charset="0"/>
              </a:rPr>
              <a:t>connaît </a:t>
            </a:r>
            <a:r>
              <a:rPr lang="fr-FR" sz="4400" dirty="0" smtClean="0">
                <a:solidFill>
                  <a:srgbClr val="002E02"/>
                </a:solidFill>
                <a:latin typeface="Arial Rounded MT Bold" pitchFamily="34" charset="0"/>
              </a:rPr>
              <a:t>pas trop de ce Simon, mais on sait qu’il n’était pas un des disciples de Jésus</a:t>
            </a:r>
            <a:r>
              <a:rPr lang="fr-FR" sz="4400" dirty="0" smtClean="0">
                <a:solidFill>
                  <a:srgbClr val="002E02"/>
                </a:solidFill>
                <a:latin typeface="Arial Rounded MT Bold" pitchFamily="34" charset="0"/>
              </a:rPr>
              <a:t>.</a:t>
            </a:r>
            <a:endParaRPr lang="en-US" sz="4400" dirty="0" smtClean="0">
              <a:solidFill>
                <a:srgbClr val="002E02"/>
              </a:solidFill>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100000" t="100000"/>
            </a:path>
            <a:tileRect r="-100000" b="-100000"/>
          </a:gradFill>
        </p:spPr>
        <p:txBody>
          <a:bodyPr>
            <a:normAutofit lnSpcReduction="10000"/>
          </a:bodyPr>
          <a:lstStyle/>
          <a:p>
            <a:pPr lvl="0" algn="just"/>
            <a:r>
              <a:rPr lang="fr-FR" sz="4400" dirty="0" smtClean="0">
                <a:solidFill>
                  <a:srgbClr val="002E02"/>
                </a:solidFill>
                <a:latin typeface="Arial Rounded MT Bold" pitchFamily="34" charset="0"/>
              </a:rPr>
              <a:t>D’après </a:t>
            </a:r>
            <a:r>
              <a:rPr lang="fr-FR" sz="4400" dirty="0" smtClean="0">
                <a:solidFill>
                  <a:srgbClr val="002E02"/>
                </a:solidFill>
                <a:latin typeface="Arial Rounded MT Bold" pitchFamily="34" charset="0"/>
              </a:rPr>
              <a:t>la tradition, ce Simon et sa famille après lui, devenaient des disciples de Jésus par la suite de porter sa croix.</a:t>
            </a:r>
            <a:endParaRPr lang="en-US" sz="4400" dirty="0" smtClean="0">
              <a:solidFill>
                <a:srgbClr val="002E02"/>
              </a:solidFill>
              <a:latin typeface="Arial Rounded MT Bold" pitchFamily="34" charset="0"/>
            </a:endParaRPr>
          </a:p>
          <a:p>
            <a:pPr lvl="0" algn="just"/>
            <a:r>
              <a:rPr lang="fr-FR" sz="4400" dirty="0" smtClean="0">
                <a:solidFill>
                  <a:srgbClr val="FF0000"/>
                </a:solidFill>
                <a:latin typeface="Arial Rounded MT Bold" pitchFamily="34" charset="0"/>
              </a:rPr>
              <a:t>Selon la loi, un soldat pouvait réclamer à un civil de porter une charge jusqu'à une certaine distance sans rien payer</a:t>
            </a:r>
            <a:r>
              <a:rPr lang="fr-FR"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100000" t="100000"/>
            </a:path>
            <a:tileRect r="-100000" b="-100000"/>
          </a:gradFill>
        </p:spPr>
        <p:txBody>
          <a:bodyPr>
            <a:normAutofit fontScale="92500" lnSpcReduction="10000"/>
          </a:bodyPr>
          <a:lstStyle/>
          <a:p>
            <a:pPr lvl="0" algn="just"/>
            <a:r>
              <a:rPr lang="fr-FR" sz="4400" dirty="0" smtClean="0">
                <a:solidFill>
                  <a:srgbClr val="002E02"/>
                </a:solidFill>
                <a:latin typeface="Arial Rounded MT Bold" pitchFamily="34" charset="0"/>
              </a:rPr>
              <a:t>Au </a:t>
            </a:r>
            <a:r>
              <a:rPr lang="fr-FR" sz="4400" dirty="0" smtClean="0">
                <a:solidFill>
                  <a:srgbClr val="002E02"/>
                </a:solidFill>
                <a:latin typeface="Arial Rounded MT Bold" pitchFamily="34" charset="0"/>
              </a:rPr>
              <a:t>jour de sa crucifixion, Jésus ne pouvait porter sa croix vers Golgotha à cause de sa faiblesse ; maintenant, il n’est plus capable de le faire à cause de son absence. </a:t>
            </a:r>
            <a:endParaRPr lang="en-US" sz="4400" dirty="0" smtClean="0">
              <a:solidFill>
                <a:srgbClr val="002E02"/>
              </a:solidFill>
              <a:latin typeface="Arial Rounded MT Bold" pitchFamily="34" charset="0"/>
            </a:endParaRPr>
          </a:p>
          <a:p>
            <a:pPr lvl="0" algn="just"/>
            <a:r>
              <a:rPr lang="fr-FR" sz="4400" dirty="0" smtClean="0">
                <a:solidFill>
                  <a:srgbClr val="FF0000"/>
                </a:solidFill>
                <a:latin typeface="Arial Rounded MT Bold" pitchFamily="34" charset="0"/>
              </a:rPr>
              <a:t>La charge est encore confiée à chaque chrétien de continuer à porter la croix de Jésus dans sa génération, dans son milieu et à travers le monde.</a:t>
            </a:r>
            <a:endParaRPr lang="en-US" sz="4400" dirty="0" smtClean="0">
              <a:solidFill>
                <a:srgbClr val="FF0000"/>
              </a:solidFill>
              <a:latin typeface="Arial Rounded MT Bold" pitchFamily="34" charset="0"/>
            </a:endParaRPr>
          </a:p>
          <a:p>
            <a:pPr algn="just"/>
            <a:endParaRPr lang="en-US" sz="4400" dirty="0">
              <a:solidFill>
                <a:srgbClr val="002E02"/>
              </a:solidFill>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100000" t="100000"/>
            </a:path>
            <a:tileRect r="-100000" b="-100000"/>
          </a:gradFill>
        </p:spPr>
        <p:txBody>
          <a:bodyPr>
            <a:normAutofit fontScale="92500" lnSpcReduction="10000"/>
          </a:bodyPr>
          <a:lstStyle/>
          <a:p>
            <a:pPr algn="just"/>
            <a:r>
              <a:rPr lang="fr-FR" sz="4400" dirty="0" smtClean="0">
                <a:solidFill>
                  <a:srgbClr val="FF0000"/>
                </a:solidFill>
                <a:latin typeface="Arial Rounded MT Bold" pitchFamily="34" charset="0"/>
              </a:rPr>
              <a:t>27</a:t>
            </a:r>
            <a:r>
              <a:rPr lang="fr-FR" sz="4400" dirty="0" smtClean="0">
                <a:solidFill>
                  <a:srgbClr val="002E02"/>
                </a:solidFill>
                <a:latin typeface="Arial Rounded MT Bold" pitchFamily="34" charset="0"/>
              </a:rPr>
              <a:t> </a:t>
            </a:r>
            <a:r>
              <a:rPr lang="fr-FR" sz="4400" dirty="0" smtClean="0">
                <a:solidFill>
                  <a:srgbClr val="002E02"/>
                </a:solidFill>
                <a:latin typeface="Arial Rounded MT Bold" pitchFamily="34" charset="0"/>
              </a:rPr>
              <a:t>Il était suivi d'une grande multitude des gens du peuple, et de femmes qui se frappaient la poitrine et se lamentaient sur lui.</a:t>
            </a:r>
            <a:endParaRPr lang="en-US" sz="4400" dirty="0" smtClean="0">
              <a:solidFill>
                <a:srgbClr val="002E02"/>
              </a:solidFill>
              <a:latin typeface="Arial Rounded MT Bold" pitchFamily="34" charset="0"/>
            </a:endParaRPr>
          </a:p>
          <a:p>
            <a:pPr lvl="0" algn="just"/>
            <a:r>
              <a:rPr lang="fr-FR" sz="4400" dirty="0" smtClean="0">
                <a:solidFill>
                  <a:srgbClr val="FF0000"/>
                </a:solidFill>
                <a:latin typeface="Arial Rounded MT Bold" pitchFamily="34" charset="0"/>
              </a:rPr>
              <a:t>La foule qui criait « crucifiez-le » au matin était surtout générée par les chefs du peuple.</a:t>
            </a:r>
            <a:endParaRPr lang="en-US" sz="4400" dirty="0" smtClean="0">
              <a:solidFill>
                <a:srgbClr val="FF0000"/>
              </a:solidFill>
              <a:latin typeface="Arial Rounded MT Bold" pitchFamily="34" charset="0"/>
            </a:endParaRPr>
          </a:p>
          <a:p>
            <a:pPr lvl="0" algn="just"/>
            <a:r>
              <a:rPr lang="fr-FR" sz="4400" dirty="0" smtClean="0">
                <a:solidFill>
                  <a:srgbClr val="002E02"/>
                </a:solidFill>
                <a:latin typeface="Arial Rounded MT Bold" pitchFamily="34" charset="0"/>
              </a:rPr>
              <a:t>Au moment de la crucifixion la foule que craignaient les sacrificateurs était déjà sur les lieux</a:t>
            </a:r>
            <a:r>
              <a:rPr lang="fr-FR" sz="4400" dirty="0" smtClean="0">
                <a:solidFill>
                  <a:srgbClr val="002E02"/>
                </a:solidFill>
                <a:latin typeface="Arial Rounded MT Bold" pitchFamily="34" charset="0"/>
              </a:rPr>
              <a:t>.</a:t>
            </a:r>
            <a:endParaRPr lang="en-US" sz="4400" dirty="0" smtClean="0">
              <a:solidFill>
                <a:srgbClr val="002E02"/>
              </a:solidFill>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100000" t="100000"/>
            </a:path>
            <a:tileRect r="-100000" b="-100000"/>
          </a:gradFill>
        </p:spPr>
        <p:txBody>
          <a:bodyPr>
            <a:normAutofit/>
          </a:bodyPr>
          <a:lstStyle/>
          <a:p>
            <a:pPr lvl="0" algn="just"/>
            <a:r>
              <a:rPr lang="fr-FR" sz="4400" dirty="0" smtClean="0">
                <a:solidFill>
                  <a:srgbClr val="002E02"/>
                </a:solidFill>
                <a:latin typeface="Arial Rounded MT Bold" pitchFamily="34" charset="0"/>
              </a:rPr>
              <a:t>Les </a:t>
            </a:r>
            <a:r>
              <a:rPr lang="fr-FR" sz="4400" dirty="0" smtClean="0">
                <a:solidFill>
                  <a:srgbClr val="002E02"/>
                </a:solidFill>
                <a:latin typeface="Arial Rounded MT Bold" pitchFamily="34" charset="0"/>
              </a:rPr>
              <a:t>femmes, et les hommes pieux étaient indignés du jugement et de l’atrocité de la séance de la crucifixion sans pouvoir rien faire pour le bloquer.</a:t>
            </a:r>
            <a:endParaRPr lang="en-US" sz="4400" dirty="0" smtClean="0">
              <a:solidFill>
                <a:srgbClr val="002E02"/>
              </a:solidFill>
              <a:latin typeface="Arial Rounded MT Bold" pitchFamily="34" charset="0"/>
            </a:endParaRPr>
          </a:p>
          <a:p>
            <a:pPr lvl="0" algn="just"/>
            <a:r>
              <a:rPr lang="fr-FR" sz="4400" dirty="0" smtClean="0">
                <a:solidFill>
                  <a:srgbClr val="FF0000"/>
                </a:solidFill>
                <a:latin typeface="Arial Rounded MT Bold" pitchFamily="34" charset="0"/>
              </a:rPr>
              <a:t>Ils ne pouvaient que pleurer et se lamenter sur lui en se frappant la poitrine.</a:t>
            </a:r>
            <a:endParaRPr lang="en-US" sz="4400" dirty="0">
              <a:solidFill>
                <a:srgbClr val="FF0000"/>
              </a:solidFill>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txBody>
          <a:bodyPr>
            <a:normAutofit fontScale="92500" lnSpcReduction="10000"/>
          </a:bodyPr>
          <a:lstStyle/>
          <a:p>
            <a:pPr algn="ctr">
              <a:buNone/>
            </a:pPr>
            <a:r>
              <a:rPr lang="fr-FR" sz="4000" b="1" dirty="0" smtClean="0">
                <a:solidFill>
                  <a:srgbClr val="7030A0"/>
                </a:solidFill>
                <a:latin typeface="Arial Rounded MT Bold" pitchFamily="34" charset="0"/>
              </a:rPr>
              <a:t>L’ENTRETIEN DE JÉSUS AVEC LES FEMMES DE JÉRUSALEM EN VOIE VERS GOLGOTHA</a:t>
            </a:r>
            <a:endParaRPr lang="en-US" sz="4000" dirty="0" smtClean="0">
              <a:solidFill>
                <a:srgbClr val="7030A0"/>
              </a:solidFill>
              <a:latin typeface="Arial Rounded MT Bold" pitchFamily="34" charset="0"/>
            </a:endParaRPr>
          </a:p>
          <a:p>
            <a:pPr algn="just"/>
            <a:r>
              <a:rPr lang="fr-FR" sz="4000" dirty="0" smtClean="0">
                <a:latin typeface="Arial Rounded MT Bold" pitchFamily="34" charset="0"/>
              </a:rPr>
              <a:t>LUC 23:28-30 </a:t>
            </a:r>
            <a:r>
              <a:rPr lang="fr-FR" sz="4000" dirty="0" smtClean="0">
                <a:latin typeface="Arial Rounded MT Bold" pitchFamily="34" charset="0"/>
              </a:rPr>
              <a:t>Jésus se tourna vers elles, et dit: Filles de Jérusalem, ne pleurez pas sur moi; mais pleurez sur vous et sur vos enfants</a:t>
            </a:r>
            <a:r>
              <a:rPr lang="fr-FR" sz="4000" dirty="0" smtClean="0">
                <a:latin typeface="Arial Rounded MT Bold" pitchFamily="34" charset="0"/>
              </a:rPr>
              <a:t>.</a:t>
            </a:r>
          </a:p>
          <a:p>
            <a:pPr algn="just"/>
            <a:r>
              <a:rPr lang="fr-FR" sz="4000" dirty="0" smtClean="0">
                <a:latin typeface="Arial Rounded MT Bold" pitchFamily="34" charset="0"/>
              </a:rPr>
              <a:t> </a:t>
            </a:r>
            <a:r>
              <a:rPr lang="fr-FR" sz="4000" dirty="0" smtClean="0">
                <a:solidFill>
                  <a:srgbClr val="7030A0"/>
                </a:solidFill>
                <a:latin typeface="Arial Rounded MT Bold" pitchFamily="34" charset="0"/>
              </a:rPr>
              <a:t>29 Car voici, des jours viendront où l'on dira: Heureuses les stériles, heureuses les entrailles qui n'ont point enfanté, et les mamelles qui n'ont point allaité!</a:t>
            </a:r>
            <a:endParaRPr lang="en-US" sz="4000" dirty="0" smtClean="0">
              <a:solidFill>
                <a:srgbClr val="7030A0"/>
              </a:solidFill>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txBody>
          <a:bodyPr>
            <a:normAutofit/>
          </a:bodyPr>
          <a:lstStyle/>
          <a:p>
            <a:pPr algn="just"/>
            <a:r>
              <a:rPr lang="fr-FR" sz="4000" dirty="0" smtClean="0">
                <a:solidFill>
                  <a:srgbClr val="7030A0"/>
                </a:solidFill>
                <a:latin typeface="Arial Rounded MT Bold" pitchFamily="34" charset="0"/>
              </a:rPr>
              <a:t>30</a:t>
            </a:r>
            <a:r>
              <a:rPr lang="fr-FR" sz="4000" dirty="0" smtClean="0">
                <a:latin typeface="Arial Rounded MT Bold" pitchFamily="34" charset="0"/>
              </a:rPr>
              <a:t> </a:t>
            </a:r>
            <a:r>
              <a:rPr lang="fr-FR" sz="4000" dirty="0" smtClean="0">
                <a:latin typeface="Arial Rounded MT Bold" pitchFamily="34" charset="0"/>
              </a:rPr>
              <a:t>Alors ils se mettront à dire aux montagnes: Tombez sur nous! Et aux collines: Couvrez-nous!</a:t>
            </a:r>
            <a:endParaRPr lang="en-US" sz="4000" dirty="0" smtClean="0">
              <a:latin typeface="Arial Rounded MT Bold" pitchFamily="34" charset="0"/>
            </a:endParaRPr>
          </a:p>
          <a:p>
            <a:pPr lvl="0" algn="just"/>
            <a:r>
              <a:rPr lang="fr-FR" sz="4000" dirty="0" smtClean="0">
                <a:solidFill>
                  <a:srgbClr val="7030A0"/>
                </a:solidFill>
                <a:latin typeface="Arial Rounded MT Bold" pitchFamily="34" charset="0"/>
              </a:rPr>
              <a:t>Luc est le seul des 4 évangiles à rapporter cet entretien de Jésus avec les femmes en voie vers Golgotha.</a:t>
            </a:r>
            <a:endParaRPr lang="en-US" sz="4000" dirty="0" smtClean="0">
              <a:solidFill>
                <a:srgbClr val="7030A0"/>
              </a:solidFill>
              <a:latin typeface="Arial Rounded MT Bold" pitchFamily="34" charset="0"/>
            </a:endParaRPr>
          </a:p>
          <a:p>
            <a:pPr lvl="0" algn="just"/>
            <a:r>
              <a:rPr lang="fr-FR" sz="4000" dirty="0" smtClean="0">
                <a:latin typeface="Arial Rounded MT Bold" pitchFamily="34" charset="0"/>
              </a:rPr>
              <a:t>Il faut le dire que tous les principaux acteurs du meurtre de Jésus furent du genre masculin</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txBody>
          <a:bodyPr>
            <a:normAutofit fontScale="92500"/>
          </a:bodyPr>
          <a:lstStyle/>
          <a:p>
            <a:pPr lvl="0" algn="just"/>
            <a:r>
              <a:rPr lang="fr-FR" sz="4000" dirty="0" smtClean="0">
                <a:latin typeface="Arial Rounded MT Bold" pitchFamily="34" charset="0"/>
              </a:rPr>
              <a:t>Généralement</a:t>
            </a:r>
            <a:r>
              <a:rPr lang="fr-FR" sz="4000" dirty="0" smtClean="0">
                <a:latin typeface="Arial Rounded MT Bold" pitchFamily="34" charset="0"/>
              </a:rPr>
              <a:t>, Jésus était beaucoup plus aimé par les femmes que par les hommes.</a:t>
            </a:r>
            <a:endParaRPr lang="en-US" sz="4000" dirty="0" smtClean="0">
              <a:latin typeface="Arial Rounded MT Bold" pitchFamily="34" charset="0"/>
            </a:endParaRPr>
          </a:p>
          <a:p>
            <a:pPr lvl="0" algn="just"/>
            <a:r>
              <a:rPr lang="fr-FR" sz="4000" dirty="0" smtClean="0">
                <a:solidFill>
                  <a:srgbClr val="7030A0"/>
                </a:solidFill>
                <a:latin typeface="Arial Rounded MT Bold" pitchFamily="34" charset="0"/>
              </a:rPr>
              <a:t>Du nombre de ceux qui supportaient le ministère de Jésus se trouvaient même des femmes de distinction qui étaient hautement placées dans la société d’alors.</a:t>
            </a:r>
            <a:endParaRPr lang="en-US" sz="4000" dirty="0" smtClean="0">
              <a:solidFill>
                <a:srgbClr val="7030A0"/>
              </a:solidFill>
              <a:latin typeface="Arial Rounded MT Bold" pitchFamily="34" charset="0"/>
            </a:endParaRPr>
          </a:p>
          <a:p>
            <a:pPr lvl="0" algn="just"/>
            <a:r>
              <a:rPr lang="fr-FR" sz="4000" dirty="0" smtClean="0">
                <a:latin typeface="Arial Rounded MT Bold" pitchFamily="34" charset="0"/>
              </a:rPr>
              <a:t>À ces femmes qui lamentaient, Jésus adressait son souci pour le futur de Jérusalem</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txBody>
          <a:bodyPr>
            <a:normAutofit/>
          </a:bodyPr>
          <a:lstStyle/>
          <a:p>
            <a:pPr lvl="0" algn="just"/>
            <a:r>
              <a:rPr lang="fr-FR" sz="4000" dirty="0" smtClean="0">
                <a:latin typeface="Arial Rounded MT Bold" pitchFamily="34" charset="0"/>
              </a:rPr>
              <a:t>Le </a:t>
            </a:r>
            <a:r>
              <a:rPr lang="fr-FR" sz="4000" dirty="0" smtClean="0">
                <a:latin typeface="Arial Rounded MT Bold" pitchFamily="34" charset="0"/>
              </a:rPr>
              <a:t>crime que les Juifs et les Romains était en train de commettre allait avoir une répercussion très grave sur la ville de Jérusalem dans les prochains jours à venir.</a:t>
            </a:r>
            <a:endParaRPr lang="en-US" sz="4000" dirty="0" smtClean="0">
              <a:latin typeface="Arial Rounded MT Bold" pitchFamily="34" charset="0"/>
            </a:endParaRPr>
          </a:p>
          <a:p>
            <a:pPr lvl="0" algn="just"/>
            <a:r>
              <a:rPr lang="fr-FR" sz="4000" dirty="0" smtClean="0">
                <a:solidFill>
                  <a:srgbClr val="7030A0"/>
                </a:solidFill>
                <a:latin typeface="Arial Rounded MT Bold" pitchFamily="34" charset="0"/>
              </a:rPr>
              <a:t>En moins </a:t>
            </a:r>
            <a:r>
              <a:rPr lang="fr-FR" sz="4000" dirty="0" smtClean="0">
                <a:solidFill>
                  <a:srgbClr val="7030A0"/>
                </a:solidFill>
                <a:latin typeface="Arial Rounded MT Bold" pitchFamily="34" charset="0"/>
              </a:rPr>
              <a:t>de 40 années de la crucifixion, la ville de Jérusalem alla connaître sa destruction</a:t>
            </a:r>
            <a:r>
              <a:rPr lang="fr-FR" sz="4000" dirty="0" smtClean="0">
                <a:solidFill>
                  <a:srgbClr val="7030A0"/>
                </a:solidFill>
                <a:latin typeface="Arial Rounded MT Bold" pitchFamily="34" charset="0"/>
              </a:rPr>
              <a:t>.</a:t>
            </a:r>
            <a:endParaRPr lang="en-US" sz="4000" dirty="0" smtClean="0">
              <a:solidFill>
                <a:srgbClr val="7030A0"/>
              </a:solidFill>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txBody>
          <a:bodyPr>
            <a:normAutofit fontScale="92500" lnSpcReduction="10000"/>
          </a:bodyPr>
          <a:lstStyle/>
          <a:p>
            <a:pPr lvl="0" algn="just"/>
            <a:r>
              <a:rPr lang="fr-FR" sz="4000" dirty="0" smtClean="0">
                <a:latin typeface="Arial Rounded MT Bold" pitchFamily="34" charset="0"/>
              </a:rPr>
              <a:t>Près </a:t>
            </a:r>
            <a:r>
              <a:rPr lang="fr-FR" sz="4000" dirty="0" smtClean="0">
                <a:latin typeface="Arial Rounded MT Bold" pitchFamily="34" charset="0"/>
              </a:rPr>
              <a:t>de 2 million de Juifs allaient être exécutés, et près d’un million envoyés en captivité ailleurs.</a:t>
            </a:r>
            <a:endParaRPr lang="en-US" sz="4000" dirty="0" smtClean="0">
              <a:latin typeface="Arial Rounded MT Bold" pitchFamily="34" charset="0"/>
            </a:endParaRPr>
          </a:p>
          <a:p>
            <a:pPr lvl="0" algn="just"/>
            <a:r>
              <a:rPr lang="fr-FR" sz="4000" dirty="0" smtClean="0">
                <a:solidFill>
                  <a:srgbClr val="7030A0"/>
                </a:solidFill>
                <a:latin typeface="Arial Rounded MT Bold" pitchFamily="34" charset="0"/>
              </a:rPr>
              <a:t>Le reste des habitants de Jérusalem et les disciples avertis s’étaient éparpillés par-ci et par-là dans l’empire pour s’échapper du massacre.</a:t>
            </a:r>
            <a:endParaRPr lang="en-US" sz="4000" dirty="0" smtClean="0">
              <a:solidFill>
                <a:srgbClr val="7030A0"/>
              </a:solidFill>
              <a:latin typeface="Arial Rounded MT Bold" pitchFamily="34" charset="0"/>
            </a:endParaRPr>
          </a:p>
          <a:p>
            <a:pPr lvl="0" algn="just"/>
            <a:r>
              <a:rPr lang="fr-FR" sz="4000" dirty="0" smtClean="0">
                <a:latin typeface="Arial Rounded MT Bold" pitchFamily="34" charset="0"/>
              </a:rPr>
              <a:t>Il vaudrait mieux ne pas avoir d’enfants en ce jour du jugement de Dieu, que de les avoir pour assister à leurs martyrs. </a:t>
            </a:r>
            <a:endParaRPr lang="en-US" sz="4000" dirty="0" smtClean="0">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txBody>
          <a:bodyPr>
            <a:normAutofit lnSpcReduction="10000"/>
          </a:bodyPr>
          <a:lstStyle/>
          <a:p>
            <a:pPr lvl="0" algn="just"/>
            <a:r>
              <a:rPr lang="fr-FR" sz="4000" dirty="0" smtClean="0">
                <a:latin typeface="Arial Rounded MT Bold" pitchFamily="34" charset="0"/>
              </a:rPr>
              <a:t>Le </a:t>
            </a:r>
            <a:r>
              <a:rPr lang="fr-FR" sz="4000" dirty="0" smtClean="0">
                <a:latin typeface="Arial Rounded MT Bold" pitchFamily="34" charset="0"/>
              </a:rPr>
              <a:t>taux du crime des Juifs pour leur rejet de Jésus et pour sa crucifixion était proportionnel au taux du châtiment de Dieu envers la nation d’Israël.</a:t>
            </a:r>
            <a:endParaRPr lang="en-US" sz="4000" dirty="0" smtClean="0">
              <a:latin typeface="Arial Rounded MT Bold" pitchFamily="34" charset="0"/>
            </a:endParaRPr>
          </a:p>
          <a:p>
            <a:pPr lvl="0" algn="just"/>
            <a:r>
              <a:rPr lang="fr-FR" sz="4000" dirty="0" smtClean="0">
                <a:solidFill>
                  <a:srgbClr val="7030A0"/>
                </a:solidFill>
                <a:latin typeface="Arial Rounded MT Bold" pitchFamily="34" charset="0"/>
              </a:rPr>
              <a:t>Mettre les mains sur le Christ et l’Oint de l’Eternel pour le faire mourir comme le pire des malfaiteurs, était une infamie et une scorie comme sans précédant. </a:t>
            </a:r>
            <a:endParaRPr lang="en-US" sz="4000" dirty="0" smtClean="0">
              <a:solidFill>
                <a:srgbClr val="7030A0"/>
              </a:solidFill>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txBody>
          <a:bodyPr>
            <a:normAutofit/>
          </a:bodyPr>
          <a:lstStyle/>
          <a:p>
            <a:pPr lvl="0" algn="just"/>
            <a:r>
              <a:rPr lang="fr-FR" sz="4000" dirty="0" smtClean="0">
                <a:latin typeface="Arial Rounded MT Bold" pitchFamily="34" charset="0"/>
              </a:rPr>
              <a:t>Cet </a:t>
            </a:r>
            <a:r>
              <a:rPr lang="fr-FR" sz="4000" dirty="0" smtClean="0">
                <a:latin typeface="Arial Rounded MT Bold" pitchFamily="34" charset="0"/>
              </a:rPr>
              <a:t>acte criminel rongeait les Juifs d’alors, ronge présentement les Juifs dispersés à travers le monde, et rongera encore le peuple Juif jusqu’au retour du Messie, où ils prononceront comme un seul homme, « Béni-soit Celui qui vient au nom du Seigneur ! » </a:t>
            </a:r>
            <a:endParaRPr lang="en-US" sz="4000" dirty="0" smtClean="0">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txBody>
          <a:bodyPr>
            <a:normAutofit fontScale="92500" lnSpcReduction="20000"/>
          </a:bodyPr>
          <a:lstStyle/>
          <a:p>
            <a:pPr lvl="0" algn="just"/>
            <a:r>
              <a:rPr lang="fr-FR" sz="4000" dirty="0" smtClean="0">
                <a:solidFill>
                  <a:srgbClr val="7030A0"/>
                </a:solidFill>
                <a:latin typeface="Arial Rounded MT Bold" pitchFamily="34" charset="0"/>
              </a:rPr>
              <a:t>Luc 23: 31 </a:t>
            </a:r>
            <a:r>
              <a:rPr lang="fr-FR" sz="4000" dirty="0" smtClean="0">
                <a:latin typeface="Arial Rounded MT Bold" pitchFamily="34" charset="0"/>
              </a:rPr>
              <a:t>Car, si l'on fait ces choses au bois vert, qu'arrivera-t-il au bois sec?</a:t>
            </a:r>
            <a:endParaRPr lang="en-US" sz="4000" dirty="0" smtClean="0">
              <a:latin typeface="Arial Rounded MT Bold" pitchFamily="34" charset="0"/>
            </a:endParaRPr>
          </a:p>
          <a:p>
            <a:pPr lvl="0" algn="just"/>
            <a:r>
              <a:rPr lang="fr-FR" sz="4000" dirty="0" smtClean="0">
                <a:solidFill>
                  <a:srgbClr val="7030A0"/>
                </a:solidFill>
                <a:latin typeface="Arial Rounded MT Bold" pitchFamily="34" charset="0"/>
              </a:rPr>
              <a:t>Si les chefs religieux et les Romains peuvent agir de la sorte envers moi qui suis juste à tout point de vue, comme un bois vert ; ils en feront de pire à vous qui êtes pécheurs par nature et par actions comme des bois secs.</a:t>
            </a:r>
            <a:endParaRPr lang="en-US" sz="4000" dirty="0" smtClean="0">
              <a:solidFill>
                <a:srgbClr val="7030A0"/>
              </a:solidFill>
              <a:latin typeface="Arial Rounded MT Bold" pitchFamily="34" charset="0"/>
            </a:endParaRPr>
          </a:p>
          <a:p>
            <a:pPr algn="just"/>
            <a:r>
              <a:rPr lang="fr-FR" sz="4000" dirty="0" smtClean="0">
                <a:latin typeface="Arial Rounded MT Bold" pitchFamily="34" charset="0"/>
              </a:rPr>
              <a:t> </a:t>
            </a:r>
            <a:r>
              <a:rPr lang="fr-FR" sz="4000" dirty="0" smtClean="0">
                <a:latin typeface="Arial Rounded MT Bold" pitchFamily="34" charset="0"/>
              </a:rPr>
              <a:t>Luc 23: 32 </a:t>
            </a:r>
            <a:r>
              <a:rPr lang="fr-FR" sz="4000" dirty="0" smtClean="0">
                <a:latin typeface="Arial Rounded MT Bold" pitchFamily="34" charset="0"/>
              </a:rPr>
              <a:t>¶ On conduisait en même temps deux malfaiteurs, qui devaient être mis à mort avec Jésus</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txBody>
          <a:bodyPr>
            <a:normAutofit fontScale="92500"/>
          </a:bodyPr>
          <a:lstStyle/>
          <a:p>
            <a:pPr algn="just"/>
            <a:r>
              <a:rPr lang="fr-FR" sz="4000" b="1" dirty="0" smtClean="0">
                <a:solidFill>
                  <a:srgbClr val="7030A0"/>
                </a:solidFill>
                <a:latin typeface="Arial Rounded MT Bold" pitchFamily="34" charset="0"/>
              </a:rPr>
              <a:t>Deux </a:t>
            </a:r>
            <a:r>
              <a:rPr lang="fr-FR" sz="4000" b="1" dirty="0" smtClean="0">
                <a:solidFill>
                  <a:srgbClr val="7030A0"/>
                </a:solidFill>
                <a:latin typeface="Arial Rounded MT Bold" pitchFamily="34" charset="0"/>
              </a:rPr>
              <a:t>malfaiteurs / deux voleurs</a:t>
            </a:r>
            <a:endParaRPr lang="en-US" sz="4000" dirty="0" smtClean="0">
              <a:solidFill>
                <a:srgbClr val="7030A0"/>
              </a:solidFill>
              <a:latin typeface="Arial Rounded MT Bold" pitchFamily="34" charset="0"/>
            </a:endParaRPr>
          </a:p>
          <a:p>
            <a:pPr algn="just"/>
            <a:r>
              <a:rPr lang="fr-FR" sz="4000" dirty="0" smtClean="0">
                <a:latin typeface="Arial Rounded MT Bold" pitchFamily="34" charset="0"/>
              </a:rPr>
              <a:t> 33 Lorsqu'ils furent arrivés au lieu appelé Crâne, ils le crucifièrent là, ainsi que les deux malfaiteurs, l'un à droite, l'autre à gauche.</a:t>
            </a:r>
            <a:endParaRPr lang="en-US" sz="4000" dirty="0" smtClean="0">
              <a:latin typeface="Arial Rounded MT Bold" pitchFamily="34" charset="0"/>
            </a:endParaRPr>
          </a:p>
          <a:p>
            <a:pPr lvl="0" algn="just"/>
            <a:r>
              <a:rPr lang="fr-FR" sz="4000" dirty="0" smtClean="0">
                <a:solidFill>
                  <a:srgbClr val="7030A0"/>
                </a:solidFill>
                <a:latin typeface="Arial Rounded MT Bold" pitchFamily="34" charset="0"/>
              </a:rPr>
              <a:t>Lieu de crâne, en latin « </a:t>
            </a:r>
            <a:r>
              <a:rPr lang="fr-FR" sz="4000" dirty="0" err="1" smtClean="0">
                <a:solidFill>
                  <a:srgbClr val="7030A0"/>
                </a:solidFill>
                <a:latin typeface="Arial Rounded MT Bold" pitchFamily="34" charset="0"/>
              </a:rPr>
              <a:t>calvaria</a:t>
            </a:r>
            <a:r>
              <a:rPr lang="fr-FR" sz="4000" dirty="0" smtClean="0">
                <a:solidFill>
                  <a:srgbClr val="7030A0"/>
                </a:solidFill>
                <a:latin typeface="Arial Rounded MT Bold" pitchFamily="34" charset="0"/>
              </a:rPr>
              <a:t> » d’où nous tirons le mot calvaire.</a:t>
            </a:r>
            <a:endParaRPr lang="en-US" sz="4000" dirty="0" smtClean="0">
              <a:solidFill>
                <a:srgbClr val="7030A0"/>
              </a:solidFill>
              <a:latin typeface="Arial Rounded MT Bold" pitchFamily="34" charset="0"/>
            </a:endParaRPr>
          </a:p>
          <a:p>
            <a:pPr lvl="0" algn="just"/>
            <a:r>
              <a:rPr lang="fr-FR" sz="4000" dirty="0" smtClean="0">
                <a:latin typeface="Arial Rounded MT Bold" pitchFamily="34" charset="0"/>
              </a:rPr>
              <a:t>Certains pensent que le nom « Lieu de Crâne » a été donné à ce mont à cause de sa physionomie de la ressemblance du crane d’un homme. </a:t>
            </a:r>
            <a:endParaRPr lang="en-US" sz="4000" dirty="0">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a:bodyPr>
          <a:lstStyle/>
          <a:p>
            <a:pPr algn="ctr">
              <a:buNone/>
            </a:pPr>
            <a:r>
              <a:rPr lang="fr-FR" sz="4000" b="1" dirty="0" smtClean="0">
                <a:solidFill>
                  <a:srgbClr val="C00000"/>
                </a:solidFill>
                <a:latin typeface="Arial Rounded MT Bold" pitchFamily="34" charset="0"/>
              </a:rPr>
              <a:t>JÉSUS IMPLORE LE PARDON DE DIEU SUR SES AGRESSEURS</a:t>
            </a:r>
            <a:endParaRPr lang="en-US" sz="4000" dirty="0" smtClean="0">
              <a:solidFill>
                <a:srgbClr val="C00000"/>
              </a:solidFill>
              <a:latin typeface="Arial Rounded MT Bold" pitchFamily="34" charset="0"/>
            </a:endParaRPr>
          </a:p>
          <a:p>
            <a:pPr algn="just"/>
            <a:r>
              <a:rPr lang="fr-FR" sz="4000" dirty="0" smtClean="0">
                <a:latin typeface="Arial Rounded MT Bold" pitchFamily="34" charset="0"/>
              </a:rPr>
              <a:t>34 Jésus dit: Père, pardonne-leur, car ils ne savent ce qu'ils font. Ils se partagèrent ses vêtements, en tirant au sort.</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La demande du pardon en faveur de ses agresseurs est très loin de la pensée de l’homme</a:t>
            </a:r>
            <a:r>
              <a:rPr lang="fr-FR"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fontScale="92500" lnSpcReduction="10000"/>
          </a:bodyPr>
          <a:lstStyle/>
          <a:p>
            <a:pPr lvl="0" algn="just"/>
            <a:r>
              <a:rPr lang="fr-FR" sz="4000" dirty="0" smtClean="0">
                <a:latin typeface="Arial Rounded MT Bold" pitchFamily="34" charset="0"/>
              </a:rPr>
              <a:t>Jésus</a:t>
            </a:r>
            <a:r>
              <a:rPr lang="fr-FR" sz="4000" dirty="0" smtClean="0">
                <a:latin typeface="Arial Rounded MT Bold" pitchFamily="34" charset="0"/>
              </a:rPr>
              <a:t>, le modèle parfait, exhibait en présence de ses disciples que, pardonner à ses offenseurs n’est pas une option mais une obligation.</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Jésus cherchait à innocenter ses agresseurs en disant : « </a:t>
            </a:r>
            <a:r>
              <a:rPr lang="fr-FR" sz="4000" i="1" dirty="0" smtClean="0">
                <a:solidFill>
                  <a:srgbClr val="C00000"/>
                </a:solidFill>
                <a:latin typeface="Arial Rounded MT Bold" pitchFamily="34" charset="0"/>
              </a:rPr>
              <a:t>car ils ne savent pas ce qu’ils font</a:t>
            </a:r>
            <a:r>
              <a:rPr lang="fr-FR" sz="4000" dirty="0" smtClean="0">
                <a:solidFill>
                  <a:srgbClr val="C00000"/>
                </a:solidFill>
                <a:latin typeface="Arial Rounded MT Bold" pitchFamily="34" charset="0"/>
              </a:rPr>
              <a:t>. »  </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On est encore coupable même quand on agit sous l’influence du diable comme le furent nos premiers parents dans la chute au Jardin d’Eden.</a:t>
            </a:r>
            <a:endParaRPr lang="en-US" sz="4000" dirty="0">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ctr">
              <a:buNone/>
            </a:pPr>
            <a:r>
              <a:rPr lang="fr-FR" sz="4000" b="1" dirty="0" smtClean="0">
                <a:solidFill>
                  <a:srgbClr val="0033CC"/>
                </a:solidFill>
                <a:latin typeface="Arial Rounded MT Bold" pitchFamily="34" charset="0"/>
              </a:rPr>
              <a:t>LA MOQUERIE DES MAGISTRATS ET DES SOLDATS</a:t>
            </a:r>
            <a:endParaRPr lang="en-US" sz="4000" dirty="0" smtClean="0">
              <a:solidFill>
                <a:srgbClr val="0033CC"/>
              </a:solidFill>
              <a:latin typeface="Arial Rounded MT Bold" pitchFamily="34" charset="0"/>
            </a:endParaRPr>
          </a:p>
          <a:p>
            <a:pPr algn="just"/>
            <a:r>
              <a:rPr lang="fr-FR" sz="4000" dirty="0" smtClean="0">
                <a:latin typeface="Arial Rounded MT Bold" pitchFamily="34" charset="0"/>
              </a:rPr>
              <a:t>LUC 23: 35-37 </a:t>
            </a:r>
            <a:r>
              <a:rPr lang="fr-FR" sz="4000" dirty="0" smtClean="0">
                <a:latin typeface="Arial Rounded MT Bold" pitchFamily="34" charset="0"/>
              </a:rPr>
              <a:t>Le peuple se tenait là, et regardait. Les magistrats se moquaient de Jésus, disant: Il a sauvé les autres; qu'il se sauve lui-même, s'il est le Christ, l'élu de Dieu!</a:t>
            </a:r>
            <a:endParaRPr lang="en-US" sz="4000" dirty="0" smtClean="0">
              <a:latin typeface="Arial Rounded MT Bold" pitchFamily="34" charset="0"/>
            </a:endParaRPr>
          </a:p>
          <a:p>
            <a:pPr algn="just"/>
            <a:r>
              <a:rPr lang="fr-FR" sz="4000" dirty="0" smtClean="0">
                <a:solidFill>
                  <a:srgbClr val="0033CC"/>
                </a:solidFill>
                <a:latin typeface="Arial Rounded MT Bold" pitchFamily="34" charset="0"/>
              </a:rPr>
              <a:t> 36 Les soldats aussi se moquaient de lui; s'approchant et lui présentant du vinaigre</a:t>
            </a:r>
            <a:r>
              <a:rPr lang="fr-FR" sz="4000" dirty="0" smtClean="0">
                <a:solidFill>
                  <a:srgbClr val="0033CC"/>
                </a:solidFill>
                <a:latin typeface="Arial Rounded MT Bold" pitchFamily="34" charset="0"/>
              </a:rPr>
              <a:t>,</a:t>
            </a:r>
            <a:endParaRPr lang="en-US" sz="4000" dirty="0" smtClean="0">
              <a:solidFill>
                <a:srgbClr val="0033CC"/>
              </a:solidFill>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000" dirty="0" smtClean="0">
                <a:latin typeface="Arial Rounded MT Bold" pitchFamily="34" charset="0"/>
              </a:rPr>
              <a:t>37 </a:t>
            </a:r>
            <a:r>
              <a:rPr lang="fr-FR" sz="4000" dirty="0" smtClean="0">
                <a:latin typeface="Arial Rounded MT Bold" pitchFamily="34" charset="0"/>
              </a:rPr>
              <a:t>ils disaient: Si tu es le roi des Juifs, sauve-toi toi-même!</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Les moqueries ont continué jusqu’au calvaire par les soldats et les magistrats</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C’est un cercle vicieux quand les dirigeants des peuples prennent plaisir à la violence plutôt qu’à la justice</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000" dirty="0" smtClean="0">
                <a:latin typeface="Arial Rounded MT Bold" pitchFamily="34" charset="0"/>
              </a:rPr>
              <a:t>Les </a:t>
            </a:r>
            <a:r>
              <a:rPr lang="fr-FR" sz="4000" dirty="0" smtClean="0">
                <a:latin typeface="Arial Rounded MT Bold" pitchFamily="34" charset="0"/>
              </a:rPr>
              <a:t>religieux commençaient déjà de se dissiper de la scène de la crucifixion dans leur hypocrisie, afin de ne se souiller en se rendant disqualifiés pour participer au repas sacré de la Pâque.</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Le vinaigre aurait été une drogue pour aider Jésus à s’en passer un peu de sa souffrance et de la réalité de sa mort imminente</a:t>
            </a:r>
            <a:r>
              <a:rPr lang="fr-FR" sz="4000" dirty="0" smtClean="0">
                <a:solidFill>
                  <a:srgbClr val="0033CC"/>
                </a:solidFill>
                <a:latin typeface="Arial Rounded MT Bold" pitchFamily="34" charset="0"/>
              </a:rPr>
              <a:t>.</a:t>
            </a:r>
            <a:endParaRPr lang="en-US" sz="4000" dirty="0" smtClean="0">
              <a:solidFill>
                <a:srgbClr val="0033CC"/>
              </a:solidFill>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lvl="0" algn="just"/>
            <a:r>
              <a:rPr lang="fr-FR" sz="4000" dirty="0" smtClean="0">
                <a:latin typeface="Arial Rounded MT Bold" pitchFamily="34" charset="0"/>
              </a:rPr>
              <a:t>Jésus </a:t>
            </a:r>
            <a:r>
              <a:rPr lang="fr-FR" sz="4000" dirty="0" smtClean="0">
                <a:latin typeface="Arial Rounded MT Bold" pitchFamily="34" charset="0"/>
              </a:rPr>
              <a:t>refusait le vinaigre pour mettre comble à la prophétie du </a:t>
            </a:r>
            <a:r>
              <a:rPr lang="fr-FR" sz="4000" dirty="0" smtClean="0">
                <a:solidFill>
                  <a:srgbClr val="0033CC"/>
                </a:solidFill>
                <a:latin typeface="Arial Rounded MT Bold" pitchFamily="34" charset="0"/>
              </a:rPr>
              <a:t>Psaume 69:22 </a:t>
            </a:r>
            <a:r>
              <a:rPr lang="fr-FR" sz="4000" dirty="0" smtClean="0">
                <a:latin typeface="Arial Rounded MT Bold" pitchFamily="34" charset="0"/>
              </a:rPr>
              <a:t>« Ils mettent du fiel dans ma nourriture, Et, pour apaiser ma soif, ils m'abreuvent de vinaigre. »</a:t>
            </a:r>
            <a:endParaRPr lang="en-US" sz="4000" dirty="0" smtClean="0">
              <a:latin typeface="Arial Rounded MT Bold" pitchFamily="34" charset="0"/>
            </a:endParaRPr>
          </a:p>
          <a:p>
            <a:pPr algn="just"/>
            <a:r>
              <a:rPr lang="fr-FR" sz="4000" dirty="0" smtClean="0">
                <a:solidFill>
                  <a:srgbClr val="0033CC"/>
                </a:solidFill>
                <a:latin typeface="Arial Rounded MT Bold" pitchFamily="34" charset="0"/>
              </a:rPr>
              <a:t>38 Il y avait au-dessus de lui cette inscription: Celui-ci est le roi des Juifs</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Le crucifié devait avoir le nom de son crime affiché au-dessus de lui, afin que les passants puissent lire la cause de son jugement. </a:t>
            </a:r>
            <a:endParaRPr lang="en-US" sz="4000" dirty="0" smtClean="0">
              <a:latin typeface="Arial Rounded MT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r>
              <a:rPr lang="fr-FR" sz="4000" dirty="0" smtClean="0">
                <a:latin typeface="Arial Rounded MT Bold" pitchFamily="34" charset="0"/>
              </a:rPr>
              <a:t>Jean </a:t>
            </a:r>
            <a:r>
              <a:rPr lang="fr-FR" sz="4000" dirty="0" smtClean="0">
                <a:latin typeface="Arial Rounded MT Bold" pitchFamily="34" charset="0"/>
              </a:rPr>
              <a:t>19 :20 Beaucoup de Juifs lurent cette inscription, parce que le lieu où Jésus fut crucifié était près de la ville : </a:t>
            </a:r>
            <a:r>
              <a:rPr lang="fr-FR" sz="4000" b="1" u="sng" dirty="0" smtClean="0">
                <a:latin typeface="Arial Rounded MT Bold" pitchFamily="34" charset="0"/>
              </a:rPr>
              <a:t>elle était en </a:t>
            </a:r>
            <a:r>
              <a:rPr lang="fr-FR" sz="4000" b="1" u="sng" dirty="0" smtClean="0">
                <a:solidFill>
                  <a:srgbClr val="C00000"/>
                </a:solidFill>
                <a:latin typeface="Arial Rounded MT Bold" pitchFamily="34" charset="0"/>
              </a:rPr>
              <a:t>hébreu, en grec et en latin</a:t>
            </a:r>
            <a:r>
              <a:rPr lang="fr-FR" sz="4000" dirty="0" smtClean="0">
                <a:latin typeface="Arial Rounded MT Bold" pitchFamily="34" charset="0"/>
              </a:rPr>
              <a:t>.</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Quant aux Romains, se proclamer roi des Juifs était le seul crime de Jésus.</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Quant aux Juifs, se proclamer Fils de Dieu et le Christ attendu étaient les crimes de Jésus.  </a:t>
            </a:r>
            <a:endParaRPr lang="en-US" sz="4000" dirty="0">
              <a:latin typeface="Arial Rounded MT Bold"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85000" lnSpcReduction="20000"/>
          </a:bodyPr>
          <a:lstStyle/>
          <a:p>
            <a:pPr algn="ctr">
              <a:buNone/>
            </a:pPr>
            <a:r>
              <a:rPr lang="fr-FR" sz="4800" b="1" dirty="0" smtClean="0">
                <a:solidFill>
                  <a:srgbClr val="C00000"/>
                </a:solidFill>
                <a:latin typeface="Arial Rounded MT Bold" pitchFamily="34" charset="0"/>
              </a:rPr>
              <a:t>L’ENTRETIEN DE JÉSUS SUR LA CROIX AVEC LES DEUX MALFAITEURS À CÔTÉ DE LUI</a:t>
            </a:r>
            <a:endParaRPr lang="en-US" sz="4800" dirty="0" smtClean="0">
              <a:solidFill>
                <a:srgbClr val="C00000"/>
              </a:solidFill>
              <a:latin typeface="Arial Rounded MT Bold" pitchFamily="34" charset="0"/>
            </a:endParaRPr>
          </a:p>
          <a:p>
            <a:pPr algn="just"/>
            <a:r>
              <a:rPr lang="fr-FR" sz="4800" dirty="0" smtClean="0">
                <a:latin typeface="Arial Rounded MT Bold" pitchFamily="34" charset="0"/>
              </a:rPr>
              <a:t> </a:t>
            </a:r>
            <a:r>
              <a:rPr lang="fr-FR" sz="4800" u="sng" dirty="0" smtClean="0">
                <a:latin typeface="Arial Rounded MT Bold" pitchFamily="34" charset="0"/>
              </a:rPr>
              <a:t>LUC 23: 39-43 </a:t>
            </a:r>
            <a:r>
              <a:rPr lang="fr-FR" sz="4800" dirty="0" smtClean="0">
                <a:latin typeface="Arial Rounded MT Bold" pitchFamily="34" charset="0"/>
              </a:rPr>
              <a:t>L’un des malfaiteurs crucifiés l’injuriait, disant : N’es-tu pas le Christ ? Sauve-toi toi-même, et sauve-nous !</a:t>
            </a:r>
            <a:endParaRPr lang="en-US" sz="4800" dirty="0" smtClean="0">
              <a:latin typeface="Arial Rounded MT Bold" pitchFamily="34" charset="0"/>
            </a:endParaRPr>
          </a:p>
          <a:p>
            <a:pPr algn="just"/>
            <a:r>
              <a:rPr lang="fr-FR" sz="4800" dirty="0" smtClean="0">
                <a:solidFill>
                  <a:srgbClr val="C00000"/>
                </a:solidFill>
                <a:latin typeface="Arial Rounded MT Bold" pitchFamily="34" charset="0"/>
              </a:rPr>
              <a:t> 40 Mais l’autre le reprenait, et disait : Ne crains-tu pas Dieu, toi qui subis la même condamnation </a:t>
            </a:r>
            <a:r>
              <a:rPr lang="fr-FR" sz="4800" dirty="0" smtClean="0">
                <a:solidFill>
                  <a:srgbClr val="C00000"/>
                </a:solidFill>
                <a:latin typeface="Arial Rounded MT Bold" pitchFamily="34" charset="0"/>
              </a:rPr>
              <a:t>?</a:t>
            </a:r>
            <a:endParaRPr lang="en-US" sz="4800" dirty="0" smtClean="0">
              <a:solidFill>
                <a:srgbClr val="C00000"/>
              </a:solidFill>
              <a:latin typeface="Arial Rounded MT Bold"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pPr algn="just"/>
            <a:r>
              <a:rPr lang="fr-FR" sz="4800" dirty="0" smtClean="0">
                <a:solidFill>
                  <a:srgbClr val="C00000"/>
                </a:solidFill>
                <a:latin typeface="Arial Rounded MT Bold" pitchFamily="34" charset="0"/>
              </a:rPr>
              <a:t>LUC 23: 41-43 </a:t>
            </a:r>
            <a:r>
              <a:rPr lang="fr-FR" sz="4800" dirty="0" smtClean="0">
                <a:latin typeface="Arial Rounded MT Bold" pitchFamily="34" charset="0"/>
              </a:rPr>
              <a:t>Pour nous, c’est justice, car nous recevons ce qu’ont mérité nos crimes ; mais celui-ci n’a rien fait de mal.</a:t>
            </a:r>
            <a:endParaRPr lang="en-US" sz="4800" dirty="0" smtClean="0">
              <a:latin typeface="Arial Rounded MT Bold" pitchFamily="34" charset="0"/>
            </a:endParaRPr>
          </a:p>
          <a:p>
            <a:pPr algn="just"/>
            <a:r>
              <a:rPr lang="fr-FR" sz="4800" dirty="0" smtClean="0">
                <a:solidFill>
                  <a:srgbClr val="C00000"/>
                </a:solidFill>
                <a:latin typeface="Arial Rounded MT Bold" pitchFamily="34" charset="0"/>
              </a:rPr>
              <a:t> 42 Et il dit à Jésus : Souviens-toi de moi, quand tu viendras dans ton règne.</a:t>
            </a:r>
            <a:endParaRPr lang="en-US" sz="4800" dirty="0" smtClean="0">
              <a:solidFill>
                <a:srgbClr val="C00000"/>
              </a:solidFill>
              <a:latin typeface="Arial Rounded MT Bold" pitchFamily="34" charset="0"/>
            </a:endParaRPr>
          </a:p>
          <a:p>
            <a:pPr algn="just"/>
            <a:r>
              <a:rPr lang="fr-FR" sz="4800" dirty="0" smtClean="0">
                <a:latin typeface="Arial Rounded MT Bold" pitchFamily="34" charset="0"/>
              </a:rPr>
              <a:t> 43 Jésus lui répondit : Je te le dis en vérité, aujourd’hui tu seras avec moi dans le paradis</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85000" lnSpcReduction="20000"/>
          </a:bodyPr>
          <a:lstStyle/>
          <a:p>
            <a:pPr lvl="0" algn="just"/>
            <a:r>
              <a:rPr lang="fr-FR" sz="4800" dirty="0" smtClean="0">
                <a:latin typeface="Arial Rounded MT Bold" pitchFamily="34" charset="0"/>
              </a:rPr>
              <a:t>En </a:t>
            </a:r>
            <a:r>
              <a:rPr lang="fr-FR" sz="4800" dirty="0" smtClean="0">
                <a:latin typeface="Arial Rounded MT Bold" pitchFamily="34" charset="0"/>
              </a:rPr>
              <a:t>plus des moqueries des chefs religieux et civils, Jésus devait aussi subir la moquerie de l’un des brigands qui étaient à côté de lui.</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Il dit ironiquement à Jésus, « Sauve-toi toi-même et sauve-nous en même temps, si tu le peux. »</a:t>
            </a:r>
            <a:endParaRPr lang="en-US" sz="4800" dirty="0" smtClean="0">
              <a:solidFill>
                <a:srgbClr val="C00000"/>
              </a:solidFill>
              <a:latin typeface="Arial Rounded MT Bold" pitchFamily="34" charset="0"/>
            </a:endParaRPr>
          </a:p>
          <a:p>
            <a:pPr lvl="0" algn="just"/>
            <a:r>
              <a:rPr lang="fr-FR" sz="4800" dirty="0" smtClean="0">
                <a:latin typeface="Arial Rounded MT Bold" pitchFamily="34" charset="0"/>
              </a:rPr>
              <a:t>Le brigand repentant réprimandait son camarade pour son attitude à l’égard de Jésus</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85000" lnSpcReduction="20000"/>
          </a:bodyPr>
          <a:lstStyle/>
          <a:p>
            <a:pPr lvl="0" algn="just"/>
            <a:r>
              <a:rPr lang="fr-FR" sz="4800" dirty="0" smtClean="0">
                <a:latin typeface="Arial Rounded MT Bold" pitchFamily="34" charset="0"/>
              </a:rPr>
              <a:t>Il </a:t>
            </a:r>
            <a:r>
              <a:rPr lang="fr-FR" sz="4800" dirty="0" smtClean="0">
                <a:latin typeface="Arial Rounded MT Bold" pitchFamily="34" charset="0"/>
              </a:rPr>
              <a:t>reconnaissait sa culpabilité.</a:t>
            </a:r>
            <a:endParaRPr lang="en-US" sz="4800" dirty="0" smtClean="0">
              <a:latin typeface="Arial Rounded MT Bold" pitchFamily="34" charset="0"/>
            </a:endParaRPr>
          </a:p>
          <a:p>
            <a:pPr lvl="0" algn="just"/>
            <a:r>
              <a:rPr lang="fr-FR" sz="4800" dirty="0" smtClean="0">
                <a:latin typeface="Arial Rounded MT Bold" pitchFamily="34" charset="0"/>
              </a:rPr>
              <a:t>Il reconnaissait l’innocence de Jésus.</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Il reconnaissait que la mort physique n’était pas la fin de toutes choses.</a:t>
            </a:r>
            <a:endParaRPr lang="en-US" sz="4800" dirty="0" smtClean="0">
              <a:solidFill>
                <a:srgbClr val="C00000"/>
              </a:solidFill>
              <a:latin typeface="Arial Rounded MT Bold" pitchFamily="34" charset="0"/>
            </a:endParaRPr>
          </a:p>
          <a:p>
            <a:pPr lvl="0" algn="just"/>
            <a:r>
              <a:rPr lang="fr-FR" sz="4800" dirty="0" smtClean="0">
                <a:latin typeface="Arial Rounded MT Bold" pitchFamily="34" charset="0"/>
              </a:rPr>
              <a:t>Il croyait que Jésus irait au paradis tandis que lui en enfer.</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Il croyait que Jésus était véritablement un roi juste selon ce que le seigneur avait déclaré à Pilate</a:t>
            </a:r>
            <a:r>
              <a:rPr lang="fr-FR" sz="4800" dirty="0" smtClean="0">
                <a:solidFill>
                  <a:srgbClr val="C00000"/>
                </a:solidFill>
                <a:latin typeface="Arial Rounded MT Bold" pitchFamily="34" charset="0"/>
              </a:rPr>
              <a:t>.</a:t>
            </a:r>
            <a:endParaRPr lang="en-US" sz="4800" dirty="0" smtClean="0">
              <a:solidFill>
                <a:srgbClr val="C00000"/>
              </a:solidFill>
              <a:latin typeface="Arial Rounded MT Bold"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92500" lnSpcReduction="20000"/>
          </a:bodyPr>
          <a:lstStyle/>
          <a:p>
            <a:pPr lvl="0" algn="just"/>
            <a:r>
              <a:rPr lang="fr-FR" sz="4800" dirty="0" smtClean="0">
                <a:latin typeface="Arial Rounded MT Bold" pitchFamily="34" charset="0"/>
              </a:rPr>
              <a:t>Il </a:t>
            </a:r>
            <a:r>
              <a:rPr lang="fr-FR" sz="4800" dirty="0" smtClean="0">
                <a:latin typeface="Arial Rounded MT Bold" pitchFamily="34" charset="0"/>
              </a:rPr>
              <a:t>savait que Jésus avait le pouvoir de changer sa trajectoire de l’enfer au paradis.</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Le brigand repentant fit la demande à Jésus en suppliant la grâce de Dieu et non son propre mérite.</a:t>
            </a:r>
            <a:endParaRPr lang="en-US" sz="4800" dirty="0" smtClean="0">
              <a:solidFill>
                <a:srgbClr val="C00000"/>
              </a:solidFill>
              <a:latin typeface="Arial Rounded MT Bold" pitchFamily="34" charset="0"/>
            </a:endParaRPr>
          </a:p>
          <a:p>
            <a:pPr lvl="0" algn="just"/>
            <a:r>
              <a:rPr lang="fr-FR" sz="4800" dirty="0" smtClean="0">
                <a:latin typeface="Arial Rounded MT Bold" pitchFamily="34" charset="0"/>
              </a:rPr>
              <a:t>C’était la plus belle, la plus simple et la plus efficace des confessions de foi au salut</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fr-FR" sz="4800" dirty="0" smtClean="0">
                <a:latin typeface="Arial Rounded MT Bold" pitchFamily="34" charset="0"/>
              </a:rPr>
              <a:t>43 </a:t>
            </a:r>
            <a:r>
              <a:rPr lang="fr-FR" sz="4800" dirty="0" smtClean="0">
                <a:latin typeface="Arial Rounded MT Bold" pitchFamily="34" charset="0"/>
              </a:rPr>
              <a:t>Jésus lui répondit : Je te le dis en vérité, aujourd’hui tu seras avec moi dans le paradis.</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Pour le chrétien, être absent du corps c’est être dans la présence de Dieu.</a:t>
            </a:r>
            <a:endParaRPr lang="en-US" sz="4800" dirty="0">
              <a:solidFill>
                <a:srgbClr val="C00000"/>
              </a:solidFill>
              <a:latin typeface="Arial Rounded MT Bold"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ctr">
              <a:buNone/>
            </a:pPr>
            <a:r>
              <a:rPr lang="fr-FR" sz="4000" b="1" dirty="0" smtClean="0">
                <a:solidFill>
                  <a:srgbClr val="0033CC"/>
                </a:solidFill>
                <a:latin typeface="Arial Rounded MT Bold" pitchFamily="34" charset="0"/>
              </a:rPr>
              <a:t>LA SIGNIFICATION DES TÉNÈBRES SUR LA TERRE</a:t>
            </a:r>
            <a:endParaRPr lang="en-US" sz="4000" dirty="0" smtClean="0">
              <a:solidFill>
                <a:srgbClr val="0033CC"/>
              </a:solidFill>
              <a:latin typeface="Arial Rounded MT Bold" pitchFamily="34" charset="0"/>
            </a:endParaRPr>
          </a:p>
          <a:p>
            <a:pPr algn="just"/>
            <a:r>
              <a:rPr lang="fr-FR" sz="4000" dirty="0" smtClean="0">
                <a:latin typeface="Arial Rounded MT Bold" pitchFamily="34" charset="0"/>
              </a:rPr>
              <a:t> 44 ¶ Il était déjà environ la sixième heure, et il y eut des ténèbres sur toute la terre, jusqu'à la neuvième heure.</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La sixième heure veut dire midi, et la neuvième heure veut dire 3hr de l’après-midi dans l’horloge actuelle</a:t>
            </a:r>
            <a:r>
              <a:rPr lang="fr-FR" sz="4000" dirty="0" smtClean="0">
                <a:solidFill>
                  <a:srgbClr val="0033CC"/>
                </a:solidFill>
                <a:latin typeface="Arial Rounded MT Bold" pitchFamily="34" charset="0"/>
              </a:rPr>
              <a:t>.</a:t>
            </a:r>
            <a:endParaRPr lang="en-US" sz="4000" dirty="0" smtClean="0">
              <a:solidFill>
                <a:srgbClr val="0033CC"/>
              </a:solidFill>
              <a:latin typeface="Arial Rounded MT Bold"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lvl="0" algn="just"/>
            <a:r>
              <a:rPr lang="fr-FR" sz="4000" dirty="0" smtClean="0">
                <a:latin typeface="Arial Rounded MT Bold" pitchFamily="34" charset="0"/>
              </a:rPr>
              <a:t>Il </a:t>
            </a:r>
            <a:r>
              <a:rPr lang="fr-FR" sz="4000" dirty="0" smtClean="0">
                <a:latin typeface="Arial Rounded MT Bold" pitchFamily="34" charset="0"/>
              </a:rPr>
              <a:t>n’y avait rien de naturel dans l’épaisseur de ces ténèbres ; la création toute entière réagissait de l’horreur de la scène de la crucifixion du Créateur du monde.</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Une lumière illuminait les cieux pour signaler la venue de Jésus sur la terre, et en contraste, son départ de ce monde était marqué par une profonde obscurité au milieu du jour</a:t>
            </a:r>
            <a:r>
              <a:rPr lang="fr-FR" sz="4000" dirty="0" smtClean="0">
                <a:solidFill>
                  <a:srgbClr val="0033CC"/>
                </a:solidFill>
                <a:latin typeface="Arial Rounded MT Bold" pitchFamily="34" charset="0"/>
              </a:rPr>
              <a:t>.</a:t>
            </a:r>
            <a:endParaRPr lang="en-US" sz="4000" dirty="0" smtClean="0">
              <a:solidFill>
                <a:srgbClr val="0033CC"/>
              </a:solidFill>
              <a:latin typeface="Arial Rounded MT Bold"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fontScale="92500"/>
          </a:bodyPr>
          <a:lstStyle/>
          <a:p>
            <a:pPr algn="ctr">
              <a:buNone/>
            </a:pPr>
            <a:r>
              <a:rPr lang="fr-FR" sz="4000" b="1" dirty="0" smtClean="0">
                <a:solidFill>
                  <a:srgbClr val="C00000"/>
                </a:solidFill>
                <a:latin typeface="Arial Rounded MT Bold" pitchFamily="34" charset="0"/>
              </a:rPr>
              <a:t>LA </a:t>
            </a:r>
            <a:r>
              <a:rPr lang="fr-FR" sz="4000" b="1" dirty="0" smtClean="0">
                <a:solidFill>
                  <a:srgbClr val="C00000"/>
                </a:solidFill>
                <a:latin typeface="Arial Rounded MT Bold" pitchFamily="34" charset="0"/>
              </a:rPr>
              <a:t>SIGNIFICATION DE LA DÉCHIRURE DU VOILE DU TEMPLE </a:t>
            </a:r>
            <a:endParaRPr lang="en-US" sz="4000" dirty="0" smtClean="0">
              <a:solidFill>
                <a:srgbClr val="C00000"/>
              </a:solidFill>
              <a:latin typeface="Arial Rounded MT Bold" pitchFamily="34" charset="0"/>
            </a:endParaRPr>
          </a:p>
          <a:p>
            <a:pPr algn="just"/>
            <a:r>
              <a:rPr lang="fr-FR" sz="4000" dirty="0" smtClean="0">
                <a:latin typeface="Arial Rounded MT Bold" pitchFamily="34" charset="0"/>
              </a:rPr>
              <a:t> </a:t>
            </a:r>
            <a:r>
              <a:rPr lang="fr-FR" sz="4000" dirty="0" smtClean="0">
                <a:latin typeface="Arial Rounded MT Bold" pitchFamily="34" charset="0"/>
              </a:rPr>
              <a:t>LUC 23:45 </a:t>
            </a:r>
            <a:r>
              <a:rPr lang="fr-FR" sz="4000" dirty="0" smtClean="0">
                <a:latin typeface="Arial Rounded MT Bold" pitchFamily="34" charset="0"/>
              </a:rPr>
              <a:t>Le soleil s'obscurcit, et le voile du temple se déchira par le milieu.</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Le voile du temple séparait le lieu saint du lieu très saint.</a:t>
            </a:r>
            <a:endParaRPr lang="en-US" sz="4000" dirty="0" smtClean="0">
              <a:solidFill>
                <a:srgbClr val="C00000"/>
              </a:solidFill>
              <a:latin typeface="Arial Rounded MT Bold" pitchFamily="34" charset="0"/>
            </a:endParaRPr>
          </a:p>
          <a:p>
            <a:pPr lvl="0" algn="just"/>
            <a:r>
              <a:rPr lang="fr-FR" sz="4000" dirty="0" smtClean="0">
                <a:solidFill>
                  <a:schemeClr val="tx1"/>
                </a:solidFill>
                <a:latin typeface="Arial Rounded MT Bold" pitchFamily="34" charset="0"/>
              </a:rPr>
              <a:t>Seul le souverain sacrificateur pouvait pénétrer le lieu très saint où résidait la présence de Dieu une seule fois de l’année</a:t>
            </a:r>
            <a:r>
              <a:rPr lang="fr-FR" sz="4000" dirty="0" smtClean="0">
                <a:solidFill>
                  <a:schemeClr val="tx1"/>
                </a:solidFill>
                <a:latin typeface="Arial Rounded MT Bold" pitchFamily="34" charset="0"/>
              </a:rPr>
              <a:t>.</a:t>
            </a:r>
            <a:endParaRPr lang="en-US" sz="4000" dirty="0" smtClean="0">
              <a:solidFill>
                <a:schemeClr val="tx1"/>
              </a:solidFill>
              <a:latin typeface="Arial Rounded MT Bold"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000" dirty="0" smtClean="0">
                <a:latin typeface="Arial Rounded MT Bold" pitchFamily="34" charset="0"/>
              </a:rPr>
              <a:t>Le </a:t>
            </a:r>
            <a:r>
              <a:rPr lang="fr-FR" sz="4000" dirty="0" smtClean="0">
                <a:latin typeface="Arial Rounded MT Bold" pitchFamily="34" charset="0"/>
              </a:rPr>
              <a:t>voile étant déchiré du haut en bas par le milieu témoigne que le mur de séparation entre Dieu et les hommes était aboli par la croix de Jésus.</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Cela symbolisait aussi la fin de l’ancienne dispensation de la loi. Tous peuvent accéder à la présence de Dieu par le biais du sacrifice sanglant de Jésus.</a:t>
            </a:r>
            <a:endParaRPr lang="en-US" sz="4000" dirty="0">
              <a:solidFill>
                <a:srgbClr val="C00000"/>
              </a:solidFill>
              <a:latin typeface="Arial Rounded MT Bold"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ctr"/>
            <a:r>
              <a:rPr lang="fr-FR" sz="4000" dirty="0" smtClean="0">
                <a:solidFill>
                  <a:srgbClr val="FF0000"/>
                </a:solidFill>
                <a:latin typeface="Arial Rounded MT Bold" pitchFamily="34" charset="0"/>
              </a:rPr>
              <a:t>CONCLUSION</a:t>
            </a:r>
            <a:endParaRPr lang="en-US" sz="4000" dirty="0" smtClean="0">
              <a:solidFill>
                <a:srgbClr val="FF0000"/>
              </a:solidFill>
              <a:latin typeface="Arial Rounded MT Bold" pitchFamily="34" charset="0"/>
            </a:endParaRPr>
          </a:p>
          <a:p>
            <a:pPr algn="just"/>
            <a:r>
              <a:rPr lang="fr-FR" sz="4000" dirty="0" smtClean="0">
                <a:latin typeface="Arial Rounded MT Bold" pitchFamily="34" charset="0"/>
              </a:rPr>
              <a:t>Hébreux 10:19-22 </a:t>
            </a:r>
            <a:endParaRPr lang="en-US" sz="4000" dirty="0" smtClean="0">
              <a:latin typeface="Arial Rounded MT Bold" pitchFamily="34" charset="0"/>
            </a:endParaRPr>
          </a:p>
          <a:p>
            <a:pPr algn="just"/>
            <a:r>
              <a:rPr lang="fr-FR" sz="4000" dirty="0" smtClean="0">
                <a:solidFill>
                  <a:srgbClr val="FF0000"/>
                </a:solidFill>
                <a:latin typeface="Arial Rounded MT Bold" pitchFamily="34" charset="0"/>
              </a:rPr>
              <a:t>19 ¶ Ainsi donc, frères, puisque nous avons, au moyen du sang de Jésus, une libre entrée dans le sanctuaire</a:t>
            </a:r>
            <a:endParaRPr lang="en-US" sz="4000" dirty="0" smtClean="0">
              <a:solidFill>
                <a:srgbClr val="FF0000"/>
              </a:solidFill>
              <a:latin typeface="Arial Rounded MT Bold" pitchFamily="34" charset="0"/>
            </a:endParaRPr>
          </a:p>
          <a:p>
            <a:pPr algn="just"/>
            <a:r>
              <a:rPr lang="fr-FR" sz="4000" dirty="0" smtClean="0">
                <a:latin typeface="Arial Rounded MT Bold" pitchFamily="34" charset="0"/>
              </a:rPr>
              <a:t> 20 par la route nouvelle et vivante qu'il a inaugurée pour nous au travers du voile, c'est-à-dire, de sa chair,</a:t>
            </a:r>
            <a:endParaRPr lang="en-US" sz="4000" dirty="0" smtClean="0">
              <a:latin typeface="Arial Rounded MT Bold" pitchFamily="34" charset="0"/>
            </a:endParaRPr>
          </a:p>
          <a:p>
            <a:pPr algn="just"/>
            <a:endParaRPr lang="en-US" sz="4000" dirty="0">
              <a:latin typeface="Arial Rounded MT Bold"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000" dirty="0" smtClean="0">
                <a:latin typeface="Arial Rounded MT Bold" pitchFamily="34" charset="0"/>
              </a:rPr>
              <a:t>21 </a:t>
            </a:r>
            <a:r>
              <a:rPr lang="fr-FR" sz="4000" dirty="0" smtClean="0">
                <a:latin typeface="Arial Rounded MT Bold" pitchFamily="34" charset="0"/>
              </a:rPr>
              <a:t>et puisque nous avons un souverain sacrificateur établi sur la maison de Dieu,</a:t>
            </a:r>
            <a:endParaRPr lang="en-US" sz="4000" dirty="0" smtClean="0">
              <a:latin typeface="Arial Rounded MT Bold" pitchFamily="34" charset="0"/>
            </a:endParaRPr>
          </a:p>
          <a:p>
            <a:pPr algn="just"/>
            <a:r>
              <a:rPr lang="fr-FR" sz="4000" dirty="0" smtClean="0">
                <a:solidFill>
                  <a:srgbClr val="FF0000"/>
                </a:solidFill>
                <a:latin typeface="Arial Rounded MT Bold" pitchFamily="34" charset="0"/>
              </a:rPr>
              <a:t> 22 approchons-nous avec un cœur sincère, dans la plénitude de la foi, les cœurs purifiés d'une mauvaise conscience, et le corps lavé d'une eau pure.</a:t>
            </a:r>
            <a:endParaRPr lang="en-US" sz="4000" dirty="0" smtClean="0">
              <a:solidFill>
                <a:srgbClr val="FF0000"/>
              </a:solidFill>
              <a:latin typeface="Arial Rounded MT Bold" pitchFamily="34" charset="0"/>
            </a:endParaRPr>
          </a:p>
          <a:p>
            <a:pPr algn="r"/>
            <a:r>
              <a:rPr lang="fr-FR" sz="4000" dirty="0" smtClean="0">
                <a:latin typeface="Arial Rounded MT Bold" pitchFamily="34" charset="0"/>
              </a:rPr>
              <a:t>AMEN !</a:t>
            </a:r>
            <a:endParaRPr lang="en-US" sz="4000" dirty="0">
              <a:latin typeface="Arial Rounded MT Bold"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a:solidFill>
                  <a:srgbClr val="C00000"/>
                </a:solidFill>
                <a:latin typeface="Copperplate Gothic Bold" pitchFamily="34" charset="0"/>
              </a:rPr>
              <a:t>Format 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p>
          <a:p>
            <a:pPr algn="just"/>
            <a:r>
              <a:rPr lang="en-US" sz="3600" b="1" dirty="0">
                <a:solidFill>
                  <a:srgbClr val="002060"/>
                </a:solidFill>
              </a:rPr>
              <a:t>YouTube Presentation 7:30-8:30pm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marL="346075" lvl="1" indent="-290513"/>
            <a:r>
              <a:rPr lang="en-US" b="1" dirty="0"/>
              <a:t>(Mon, Wed) 7:30-9:30PM     PRAYER MEETING LINE # </a:t>
            </a:r>
            <a:r>
              <a:rPr lang="en-US" b="1" u="sng" dirty="0">
                <a:solidFill>
                  <a:srgbClr val="0000CC"/>
                </a:solidFill>
              </a:rPr>
              <a:t>(774) 217 6502</a:t>
            </a:r>
          </a:p>
          <a:p>
            <a:pPr marL="290513" lvl="1" indent="-290513"/>
            <a:r>
              <a:rPr lang="en-US" b="1" dirty="0">
                <a:solidFill>
                  <a:srgbClr val="003300"/>
                </a:solidFill>
              </a:rPr>
              <a:t>FRIDAY</a:t>
            </a:r>
            <a:r>
              <a:rPr lang="en-US" b="1" dirty="0"/>
              <a:t>: 7:30-9:00pm-----Bible Study (</a:t>
            </a:r>
            <a:r>
              <a:rPr lang="en-US" b="1" dirty="0">
                <a:solidFill>
                  <a:srgbClr val="002060"/>
                </a:solidFill>
              </a:rPr>
              <a:t>YOU TUBE</a:t>
            </a:r>
            <a:r>
              <a:rPr lang="en-US" b="1" dirty="0"/>
              <a:t>)</a:t>
            </a:r>
            <a:endParaRPr lang="en-US" b="1" dirty="0">
              <a:solidFill>
                <a:srgbClr val="003300"/>
              </a:solidFill>
            </a:endParaRPr>
          </a:p>
          <a:p>
            <a:pPr algn="ctr"/>
            <a:r>
              <a:rPr lang="en-US" sz="2400" b="1" dirty="0">
                <a:solidFill>
                  <a:srgbClr val="C00000"/>
                </a:solidFill>
              </a:rPr>
              <a:t>SATURDAY IN CHURCH</a:t>
            </a:r>
          </a:p>
          <a:p>
            <a:pPr lvl="1">
              <a:buNone/>
            </a:pPr>
            <a:r>
              <a:rPr lang="en-US" b="1" dirty="0">
                <a:solidFill>
                  <a:srgbClr val="0000CC"/>
                </a:solidFill>
              </a:rPr>
              <a:t>1:30—3:00 PM </a:t>
            </a:r>
            <a:r>
              <a:rPr lang="en-US" b="1" dirty="0">
                <a:solidFill>
                  <a:srgbClr val="C00000"/>
                </a:solidFill>
              </a:rPr>
              <a:t>CTRC  YOUTH MINISTRY</a:t>
            </a:r>
          </a:p>
          <a:p>
            <a:pPr lvl="1">
              <a:buNone/>
            </a:pPr>
            <a:r>
              <a:rPr lang="en-US" b="1" dirty="0">
                <a:solidFill>
                  <a:srgbClr val="0000CC"/>
                </a:solidFill>
              </a:rPr>
              <a:t>3:00—4:30PM </a:t>
            </a:r>
            <a:r>
              <a:rPr lang="en-US" b="1" dirty="0">
                <a:solidFill>
                  <a:srgbClr val="C00000"/>
                </a:solidFill>
              </a:rPr>
              <a:t>CTRC  CHILDREN MINISTRY</a:t>
            </a:r>
          </a:p>
          <a:p>
            <a:pPr lvl="1">
              <a:buNone/>
            </a:pPr>
            <a:r>
              <a:rPr lang="en-US" b="1" dirty="0">
                <a:solidFill>
                  <a:srgbClr val="0000CC"/>
                </a:solidFill>
              </a:rPr>
              <a:t>7:00—9:PM </a:t>
            </a:r>
            <a:r>
              <a:rPr lang="en-US" b="1" dirty="0">
                <a:solidFill>
                  <a:srgbClr val="C00000"/>
                </a:solidFill>
              </a:rPr>
              <a:t>CTRC  WOMEN MINISTRY</a:t>
            </a:r>
            <a:r>
              <a:rPr lang="en-US" b="1" dirty="0"/>
              <a:t> LINE # </a:t>
            </a:r>
            <a:r>
              <a:rPr lang="en-US" b="1" u="sng" dirty="0">
                <a:solidFill>
                  <a:srgbClr val="0000CC"/>
                </a:solidFill>
              </a:rPr>
              <a:t>(774) 217 6502</a:t>
            </a:r>
          </a:p>
          <a:p>
            <a:pPr lvl="1" algn="ctr">
              <a:buNone/>
            </a:pPr>
            <a:r>
              <a:rPr lang="en-US" b="1" dirty="0">
                <a:solidFill>
                  <a:srgbClr val="0000CC"/>
                </a:solidFill>
              </a:rPr>
              <a:t>SUNDAY</a:t>
            </a:r>
          </a:p>
          <a:p>
            <a:pPr lvl="1">
              <a:buNone/>
            </a:pPr>
            <a:r>
              <a:rPr lang="en-US" b="1" dirty="0">
                <a:solidFill>
                  <a:srgbClr val="0000CC"/>
                </a:solidFill>
              </a:rPr>
              <a:t>9:00—11:00AM </a:t>
            </a:r>
            <a:r>
              <a:rPr lang="en-US" b="1" dirty="0">
                <a:solidFill>
                  <a:srgbClr val="C00000"/>
                </a:solidFill>
              </a:rPr>
              <a:t> (MORNING WORSHIP)</a:t>
            </a:r>
          </a:p>
          <a:p>
            <a:pPr lvl="1">
              <a:buNone/>
            </a:pPr>
            <a:r>
              <a:rPr lang="en-US" b="1" dirty="0" smtClean="0">
                <a:solidFill>
                  <a:srgbClr val="0000CC"/>
                </a:solidFill>
              </a:rPr>
              <a:t>9:00PM -11:00AM</a:t>
            </a:r>
            <a:r>
              <a:rPr lang="en-US" b="1" dirty="0" smtClean="0">
                <a:solidFill>
                  <a:srgbClr val="C00000"/>
                </a:solidFill>
              </a:rPr>
              <a:t> </a:t>
            </a:r>
            <a:r>
              <a:rPr lang="en-US" b="1" dirty="0">
                <a:solidFill>
                  <a:srgbClr val="C00000"/>
                </a:solidFill>
              </a:rPr>
              <a:t>(CTRC ENGLISH WORSHIP)</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u="sng" dirty="0">
                <a:solidFill>
                  <a:srgbClr val="0033CC"/>
                </a:solidFill>
              </a:rPr>
              <a:t>FLASH! </a:t>
            </a:r>
            <a:r>
              <a:rPr lang="fr-FR" sz="4800" b="1" u="sng" dirty="0">
                <a:solidFill>
                  <a:srgbClr val="FF3300"/>
                </a:solidFill>
              </a:rPr>
              <a:t>FLASH! </a:t>
            </a:r>
            <a:r>
              <a:rPr lang="fr-FR" sz="4800" b="1" u="sng" dirty="0">
                <a:solidFill>
                  <a:srgbClr val="0033CC"/>
                </a:solidFill>
              </a:rPr>
              <a:t>FLASH!</a:t>
            </a:r>
          </a:p>
          <a:p>
            <a:pPr algn="ctr">
              <a:buNone/>
            </a:pPr>
            <a:r>
              <a:rPr lang="fr-FR" sz="4000" b="1" dirty="0">
                <a:solidFill>
                  <a:srgbClr val="0033CC"/>
                </a:solidFill>
              </a:rPr>
              <a:t>SUNDAY SERVICES</a:t>
            </a:r>
          </a:p>
          <a:p>
            <a:pPr algn="ctr">
              <a:buNone/>
            </a:pPr>
            <a:r>
              <a:rPr lang="fr-FR" sz="4000" b="1" dirty="0">
                <a:solidFill>
                  <a:srgbClr val="460000"/>
                </a:solidFill>
              </a:rPr>
              <a:t>AM CREOLE FRENCH </a:t>
            </a:r>
            <a:r>
              <a:rPr lang="fr-FR" sz="4000" b="1" dirty="0" smtClean="0">
                <a:solidFill>
                  <a:srgbClr val="460000"/>
                </a:solidFill>
              </a:rPr>
              <a:t>SERVICE</a:t>
            </a:r>
            <a:endParaRPr lang="fr-FR" sz="4000" b="1" dirty="0">
              <a:solidFill>
                <a:srgbClr val="460000"/>
              </a:solidFill>
            </a:endParaRPr>
          </a:p>
          <a:p>
            <a:pPr algn="ctr">
              <a:buNone/>
            </a:pPr>
            <a:r>
              <a:rPr lang="fr-FR" sz="4000" b="1" dirty="0">
                <a:solidFill>
                  <a:srgbClr val="FF0000"/>
                </a:solidFill>
              </a:rPr>
              <a:t>SECOND ENGLISH WORSHIP SERVICE </a:t>
            </a:r>
          </a:p>
          <a:p>
            <a:pPr algn="ctr">
              <a:buNone/>
            </a:pPr>
            <a:r>
              <a:rPr lang="fr-FR" sz="4000" b="1" dirty="0" smtClean="0">
                <a:solidFill>
                  <a:srgbClr val="FF0000"/>
                </a:solidFill>
              </a:rPr>
              <a:t>9-11 AM </a:t>
            </a:r>
          </a:p>
          <a:p>
            <a:pPr algn="ctr">
              <a:buNone/>
            </a:pPr>
            <a:r>
              <a:rPr lang="fr-FR" sz="4000" b="1" dirty="0" smtClean="0">
                <a:solidFill>
                  <a:srgbClr val="460000"/>
                </a:solidFill>
              </a:rPr>
              <a:t>15 </a:t>
            </a:r>
            <a:r>
              <a:rPr lang="fr-FR" sz="4000" b="1" dirty="0">
                <a:solidFill>
                  <a:srgbClr val="460000"/>
                </a:solidFill>
              </a:rPr>
              <a:t>CARY ST, BROCKTON MASS 02302</a:t>
            </a:r>
          </a:p>
          <a:p>
            <a:pPr algn="ctr">
              <a:buNone/>
            </a:pPr>
            <a:r>
              <a:rPr lang="fr-FR" sz="4000" b="1" dirty="0">
                <a:solidFill>
                  <a:srgbClr val="460000"/>
                </a:solidFill>
              </a:rPr>
              <a:t>TEL: 857-318-3307</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80906</TotalTime>
  <Words>2188</Words>
  <Application>Microsoft Macintosh PowerPoint</Application>
  <PresentationFormat>On-screen Show (4:3)</PresentationFormat>
  <Paragraphs>160</Paragraphs>
  <Slides>49</Slides>
  <Notes>2</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Office Theme</vt:lpstr>
      <vt:lpstr>CHRIST THE ROCK CONGREGATION PRÉSENTE ÉTUDIONS LA BIBLE 120ÈME SESSION  ORATEUR: PASTEUR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833</cp:revision>
  <dcterms:created xsi:type="dcterms:W3CDTF">2022-04-13T13:36:19Z</dcterms:created>
  <dcterms:modified xsi:type="dcterms:W3CDTF">2025-08-19T17:34:59Z</dcterms:modified>
</cp:coreProperties>
</file>