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04" r:id="rId2"/>
    <p:sldId id="2247" r:id="rId3"/>
    <p:sldId id="2312" r:id="rId4"/>
    <p:sldId id="2313" r:id="rId5"/>
    <p:sldId id="2314" r:id="rId6"/>
    <p:sldId id="2315" r:id="rId7"/>
    <p:sldId id="2316" r:id="rId8"/>
    <p:sldId id="2317" r:id="rId9"/>
    <p:sldId id="2318" r:id="rId10"/>
    <p:sldId id="2319" r:id="rId11"/>
    <p:sldId id="2306" r:id="rId12"/>
    <p:sldId id="2320" r:id="rId13"/>
    <p:sldId id="2307" r:id="rId14"/>
    <p:sldId id="2321" r:id="rId15"/>
    <p:sldId id="2322" r:id="rId16"/>
    <p:sldId id="2308" r:id="rId17"/>
    <p:sldId id="2323" r:id="rId18"/>
    <p:sldId id="2324" r:id="rId19"/>
    <p:sldId id="2325" r:id="rId20"/>
    <p:sldId id="2309" r:id="rId21"/>
    <p:sldId id="2326" r:id="rId22"/>
    <p:sldId id="2327" r:id="rId23"/>
    <p:sldId id="2328" r:id="rId24"/>
    <p:sldId id="2329" r:id="rId25"/>
    <p:sldId id="2330" r:id="rId26"/>
    <p:sldId id="2298" r:id="rId27"/>
    <p:sldId id="2331" r:id="rId28"/>
    <p:sldId id="2332" r:id="rId29"/>
    <p:sldId id="2333" r:id="rId30"/>
    <p:sldId id="2334" r:id="rId31"/>
    <p:sldId id="2335" r:id="rId32"/>
    <p:sldId id="2336" r:id="rId33"/>
    <p:sldId id="2310" r:id="rId34"/>
    <p:sldId id="2337" r:id="rId35"/>
    <p:sldId id="2338" r:id="rId36"/>
    <p:sldId id="2339" r:id="rId37"/>
    <p:sldId id="2311" r:id="rId38"/>
    <p:sldId id="2340" r:id="rId39"/>
    <p:sldId id="2341" r:id="rId40"/>
    <p:sldId id="2342" r:id="rId41"/>
    <p:sldId id="2343" r:id="rId42"/>
    <p:sldId id="2344" r:id="rId43"/>
    <p:sldId id="2345" r:id="rId44"/>
    <p:sldId id="316" r:id="rId45"/>
    <p:sldId id="1675" r:id="rId46"/>
    <p:sldId id="318"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66"/>
    <a:srgbClr val="00FF00"/>
    <a:srgbClr val="460000"/>
    <a:srgbClr val="FF9300"/>
    <a:srgbClr val="CC00FF"/>
    <a:srgbClr val="66FFFF"/>
    <a:srgbClr val="FC0AFC"/>
    <a:srgbClr val="99FF33"/>
    <a:srgbClr val="002E02"/>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040" autoAdjust="0"/>
    <p:restoredTop sz="94436" autoAdjust="0"/>
  </p:normalViewPr>
  <p:slideViewPr>
    <p:cSldViewPr>
      <p:cViewPr varScale="1">
        <p:scale>
          <a:sx n="70" d="100"/>
          <a:sy n="70" d="100"/>
        </p:scale>
        <p:origin x="-348" y="-102"/>
      </p:cViewPr>
      <p:guideLst>
        <p:guide orient="horz" pos="2160"/>
        <p:guide pos="2880"/>
      </p:guideLst>
    </p:cSldViewPr>
  </p:slideViewPr>
  <p:outlineViewPr>
    <p:cViewPr>
      <p:scale>
        <a:sx n="33" d="100"/>
        <a:sy n="33" d="100"/>
      </p:scale>
      <p:origin x="0" y="4265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7/8/2025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7/8/2025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7/8/2025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7/8/2025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7/8/2025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7/8/2025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7/8/2025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7/8/2025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editeurbpc.com/etudes/sondez-les-ecritures/luc/1247"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8100000" scaled="1"/>
            <a:tileRect/>
          </a:gra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r>
              <a:rPr lang="en-US" sz="3600" b="1" dirty="0">
                <a:solidFill>
                  <a:srgbClr val="0033CC"/>
                </a:solidFill>
              </a:rPr>
              <a:t/>
            </a:r>
            <a:br>
              <a:rPr lang="en-US" sz="3600" b="1" dirty="0">
                <a:solidFill>
                  <a:srgbClr val="0033CC"/>
                </a:solidFill>
              </a:rPr>
            </a:br>
            <a:r>
              <a:rPr lang="en-US" sz="3600" b="1" dirty="0">
                <a:solidFill>
                  <a:srgbClr val="0033CC"/>
                </a:solidFill>
              </a:rPr>
              <a:t>ÉTUDIONS LA BIBLE </a:t>
            </a:r>
            <a:r>
              <a:rPr lang="en-US" sz="3600" b="1" dirty="0" smtClean="0">
                <a:solidFill>
                  <a:srgbClr val="0033CC"/>
                </a:solidFill>
              </a:rPr>
              <a:t>114ÈME </a:t>
            </a:r>
            <a:r>
              <a:rPr lang="en-US" sz="3600" b="1" dirty="0">
                <a:solidFill>
                  <a:srgbClr val="0033CC"/>
                </a:solidFill>
              </a:rPr>
              <a:t>SESSION </a:t>
            </a:r>
            <a:r>
              <a:rPr lang="en-US" sz="3600" b="1" dirty="0"/>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r>
              <a:rPr lang="fr-FR" sz="4000" b="1" dirty="0" smtClean="0">
                <a:solidFill>
                  <a:srgbClr val="FFFF00"/>
                </a:solidFill>
              </a:rPr>
              <a:t>VENDREDI </a:t>
            </a:r>
            <a:r>
              <a:rPr lang="fr-FR" sz="4000" b="1" dirty="0" smtClean="0">
                <a:solidFill>
                  <a:srgbClr val="FFFF00"/>
                </a:solidFill>
              </a:rPr>
              <a:t>11</a:t>
            </a:r>
            <a:r>
              <a:rPr lang="fr-FR" sz="4000" b="1" dirty="0" smtClean="0">
                <a:solidFill>
                  <a:srgbClr val="FFFF00"/>
                </a:solidFill>
              </a:rPr>
              <a:t> JUILLET </a:t>
            </a:r>
            <a:r>
              <a:rPr lang="fr-FR" sz="4000" b="1" dirty="0" smtClean="0">
                <a:solidFill>
                  <a:srgbClr val="FFFF00"/>
                </a:solidFill>
              </a:rPr>
              <a:t>2025</a:t>
            </a:r>
          </a:p>
          <a:p>
            <a:r>
              <a:rPr lang="fr-FR" sz="4000" b="1" dirty="0" smtClean="0">
                <a:solidFill>
                  <a:srgbClr val="66FFFF"/>
                </a:solidFill>
              </a:rPr>
              <a:t>LA </a:t>
            </a:r>
            <a:r>
              <a:rPr lang="fr-FR" sz="4000" b="1" dirty="0" smtClean="0">
                <a:solidFill>
                  <a:srgbClr val="66FFFF"/>
                </a:solidFill>
              </a:rPr>
              <a:t>DESTRUCTION DE JÉRUSALEM PRÉDITE PAR </a:t>
            </a:r>
            <a:r>
              <a:rPr lang="fr-FR" sz="4000" b="1" dirty="0" smtClean="0">
                <a:solidFill>
                  <a:srgbClr val="66FFFF"/>
                </a:solidFill>
              </a:rPr>
              <a:t>JÉSUS</a:t>
            </a:r>
          </a:p>
          <a:p>
            <a:r>
              <a:rPr lang="fr-FR" sz="2800" b="1" dirty="0" smtClean="0">
                <a:solidFill>
                  <a:srgbClr val="00FF00"/>
                </a:solidFill>
                <a:latin typeface="Arial" panose="020B0604020202020204" pitchFamily="34" charset="0"/>
                <a:cs typeface="Times New Roman" panose="02020603050405020304" pitchFamily="18" charset="0"/>
              </a:rPr>
              <a:t>LUC 21: 1-24</a:t>
            </a:r>
            <a:endParaRPr lang="en-US" sz="4000" b="1" dirty="0">
              <a:solidFill>
                <a:srgbClr val="00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solidFill>
                  <a:srgbClr val="FF0000"/>
                </a:solidFill>
                <a:latin typeface="Arial Rounded MT Bold" pitchFamily="34" charset="0"/>
              </a:rPr>
              <a:t>LUC 21 : </a:t>
            </a:r>
            <a:r>
              <a:rPr lang="fr-FR" sz="4000" dirty="0" smtClean="0">
                <a:solidFill>
                  <a:srgbClr val="FF0000"/>
                </a:solidFill>
                <a:latin typeface="Arial Rounded MT Bold" pitchFamily="34" charset="0"/>
              </a:rPr>
              <a:t>1-24</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1 </a:t>
            </a:r>
            <a:r>
              <a:rPr lang="fr-FR" sz="4000" dirty="0" smtClean="0">
                <a:solidFill>
                  <a:srgbClr val="002060"/>
                </a:solidFill>
                <a:latin typeface="Arial Rounded MT Bold" pitchFamily="34" charset="0"/>
              </a:rPr>
              <a:t>¶ Jésus, ayant levé les yeux, vit les riches qui mettaient leurs offrandes dans le tronc.</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2 Il vit aussi une pauvre veuve, qui y mettait deux petites pièces.</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 3 Et il dit: Je vous le dis en vérité, cette pauvre veuve a mis plus que tous les autres</a:t>
            </a:r>
            <a:r>
              <a:rPr lang="fr-FR"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fr-FR" sz="4000" dirty="0" smtClean="0">
                <a:solidFill>
                  <a:srgbClr val="002060"/>
                </a:solidFill>
                <a:latin typeface="Arial Rounded MT Bold" pitchFamily="34" charset="0"/>
              </a:rPr>
              <a:t>4 </a:t>
            </a:r>
            <a:r>
              <a:rPr lang="fr-FR" sz="4000" dirty="0" smtClean="0">
                <a:solidFill>
                  <a:srgbClr val="002060"/>
                </a:solidFill>
                <a:latin typeface="Arial Rounded MT Bold" pitchFamily="34" charset="0"/>
              </a:rPr>
              <a:t>car c'est de leur superflu que tous ceux-là ont mis des offrandes dans le tronc, mais elle a mis de son nécessaire, tout ce qu'elle avait pour vivre.</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5 ¶ Comme quelques-uns parlaient des belles pierres et des offrandes qui faisaient l'ornement du temple, Jésus dit:</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 6 Les jours viendront où, de ce que vous voyez, il ne restera pas pierre sur pierre qui ne soit renversée</a:t>
            </a:r>
            <a:r>
              <a:rPr lang="fr-FR"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algn="just"/>
            <a:r>
              <a:rPr lang="fr-FR" sz="4000" dirty="0" smtClean="0">
                <a:solidFill>
                  <a:srgbClr val="002060"/>
                </a:solidFill>
                <a:latin typeface="Arial Rounded MT Bold" pitchFamily="34" charset="0"/>
              </a:rPr>
              <a:t>7 </a:t>
            </a:r>
            <a:r>
              <a:rPr lang="fr-FR" sz="4000" dirty="0" smtClean="0">
                <a:solidFill>
                  <a:srgbClr val="002060"/>
                </a:solidFill>
                <a:latin typeface="Arial Rounded MT Bold" pitchFamily="34" charset="0"/>
              </a:rPr>
              <a:t>Ils lui demandèrent: Maître, quand donc cela arrivera-t-il, et à quel signe connaîtra-t-on que ces choses vont arriver?</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8 Jésus répondit: Prenez garde que vous ne soyez séduits. Car plusieurs viendront en mon nom, disant: C'est moi, et le temps approche. Ne les suivez pas.</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 9 Quand vous entendrez parler de guerres et de soulèvements, ne soyez pas effrayés, car il faut que ces choses arrivent premièrement. Mais ce ne sera pas encore la fin</a:t>
            </a:r>
            <a:r>
              <a:rPr lang="fr-FR"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solidFill>
                  <a:srgbClr val="002060"/>
                </a:solidFill>
                <a:latin typeface="Arial Rounded MT Bold" pitchFamily="34" charset="0"/>
              </a:rPr>
              <a:t>10 </a:t>
            </a:r>
            <a:r>
              <a:rPr lang="fr-FR" sz="4000" dirty="0" smtClean="0">
                <a:solidFill>
                  <a:srgbClr val="002060"/>
                </a:solidFill>
                <a:latin typeface="Arial Rounded MT Bold" pitchFamily="34" charset="0"/>
              </a:rPr>
              <a:t>Alors il leur dit: Une nation s'élèvera contre une nation, et un royaume contre un royaume;</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11 il y aura de grands tremblements de terre, et, en divers lieux, des pestes et des famines; il y aura des phénomènes terribles, et de grands signes dans le ciel.</a:t>
            </a:r>
            <a:endParaRPr lang="en-US" sz="4000" dirty="0" smtClean="0">
              <a:solidFill>
                <a:srgbClr val="FF0000"/>
              </a:solidFill>
              <a:latin typeface="Arial Rounded MT Bold" pitchFamily="34" charset="0"/>
            </a:endParaRPr>
          </a:p>
          <a:p>
            <a:pPr algn="just"/>
            <a:endParaRPr lang="en-US" sz="4000" dirty="0" smtClean="0">
              <a:solidFill>
                <a:srgbClr val="00206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lgn="just"/>
            <a:r>
              <a:rPr lang="fr-FR" sz="4000" dirty="0" smtClean="0">
                <a:solidFill>
                  <a:srgbClr val="002060"/>
                </a:solidFill>
                <a:latin typeface="Arial Rounded MT Bold" pitchFamily="34" charset="0"/>
              </a:rPr>
              <a:t>12 </a:t>
            </a:r>
            <a:r>
              <a:rPr lang="fr-FR" sz="4000" dirty="0" smtClean="0">
                <a:solidFill>
                  <a:srgbClr val="002060"/>
                </a:solidFill>
                <a:latin typeface="Arial Rounded MT Bold" pitchFamily="34" charset="0"/>
              </a:rPr>
              <a:t>Mais, avant tout cela, on mettra la main sur vous, et l'on vous persécutera; on vous livrera aux synagogues, on vous jettera en prison, on vous mènera devant des rois et devant des gouverneurs, à cause de mon nom.</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13 </a:t>
            </a:r>
            <a:r>
              <a:rPr lang="fr-FR" sz="4000" dirty="0" smtClean="0">
                <a:solidFill>
                  <a:srgbClr val="FF0000"/>
                </a:solidFill>
                <a:latin typeface="Arial Rounded MT Bold" pitchFamily="34" charset="0"/>
              </a:rPr>
              <a:t>Cela vous arrivera pour que vous serviez de témoignage.</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 14 Mettez-vous donc dans l'esprit de ne pas préméditer votre défense</a:t>
            </a:r>
            <a:r>
              <a:rPr lang="fr-FR"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r>
              <a:rPr lang="fr-FR" sz="4000" dirty="0" smtClean="0">
                <a:solidFill>
                  <a:srgbClr val="002060"/>
                </a:solidFill>
                <a:latin typeface="Arial Rounded MT Bold" pitchFamily="34" charset="0"/>
              </a:rPr>
              <a:t>15 </a:t>
            </a:r>
            <a:r>
              <a:rPr lang="fr-FR" sz="4000" dirty="0" smtClean="0">
                <a:solidFill>
                  <a:srgbClr val="002060"/>
                </a:solidFill>
                <a:latin typeface="Arial Rounded MT Bold" pitchFamily="34" charset="0"/>
              </a:rPr>
              <a:t>car je vous donnerai une bouche et une sagesse à laquelle tous vos adversaires ne pourront résister ou contredire.</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16 Vous serez livrés même par vos parents, par vos frères, par vos proches et par vos amis, et ils feront mourir plusieurs d'entre vous.</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 17 Vous serez haïs de tous, à cause de mon nom</a:t>
            </a:r>
            <a:r>
              <a:rPr lang="fr-FR"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400" dirty="0" smtClean="0">
                <a:solidFill>
                  <a:srgbClr val="002060"/>
                </a:solidFill>
                <a:latin typeface="Arial Rounded MT Bold" pitchFamily="34" charset="0"/>
              </a:rPr>
              <a:t>18 </a:t>
            </a:r>
            <a:r>
              <a:rPr lang="fr-FR" sz="4400" dirty="0" smtClean="0">
                <a:solidFill>
                  <a:srgbClr val="002060"/>
                </a:solidFill>
                <a:latin typeface="Arial Rounded MT Bold" pitchFamily="34" charset="0"/>
              </a:rPr>
              <a:t>Mais il ne se perdra pas un cheveu de votre tête;</a:t>
            </a:r>
            <a:endParaRPr lang="en-US" sz="4400" dirty="0" smtClean="0">
              <a:solidFill>
                <a:srgbClr val="002060"/>
              </a:solidFill>
              <a:latin typeface="Arial Rounded MT Bold" pitchFamily="34" charset="0"/>
            </a:endParaRPr>
          </a:p>
          <a:p>
            <a:pPr algn="just"/>
            <a:r>
              <a:rPr lang="fr-FR" sz="4400" dirty="0" smtClean="0">
                <a:solidFill>
                  <a:srgbClr val="FF0000"/>
                </a:solidFill>
                <a:latin typeface="Arial Rounded MT Bold" pitchFamily="34" charset="0"/>
              </a:rPr>
              <a:t> 19 par votre persévérance vous sauverez vos âmes.</a:t>
            </a:r>
            <a:endParaRPr lang="en-US" sz="4400" dirty="0" smtClean="0">
              <a:solidFill>
                <a:srgbClr val="FF0000"/>
              </a:solidFill>
              <a:latin typeface="Arial Rounded MT Bold" pitchFamily="34" charset="0"/>
            </a:endParaRPr>
          </a:p>
          <a:p>
            <a:pPr algn="just"/>
            <a:r>
              <a:rPr lang="fr-FR" sz="4400" dirty="0" smtClean="0">
                <a:solidFill>
                  <a:srgbClr val="002060"/>
                </a:solidFill>
                <a:latin typeface="Arial Rounded MT Bold" pitchFamily="34" charset="0"/>
              </a:rPr>
              <a:t> 20 ¶ Lorsque vous verrez Jérusalem investie par des armées, sachez alors que sa désolation est proche</a:t>
            </a:r>
            <a:r>
              <a:rPr lang="fr-FR" sz="4400" dirty="0" smtClean="0">
                <a:solidFill>
                  <a:srgbClr val="002060"/>
                </a:solidFill>
                <a:latin typeface="Arial Rounded MT Bold" pitchFamily="34" charset="0"/>
              </a:rPr>
              <a:t>.</a:t>
            </a:r>
            <a:endParaRPr lang="en-US" sz="4400" dirty="0" smtClean="0">
              <a:solidFill>
                <a:srgbClr val="00206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solidFill>
                  <a:srgbClr val="002060"/>
                </a:solidFill>
                <a:latin typeface="Arial Rounded MT Bold" pitchFamily="34" charset="0"/>
              </a:rPr>
              <a:t>21 </a:t>
            </a:r>
            <a:r>
              <a:rPr lang="fr-FR" sz="4000" dirty="0" smtClean="0">
                <a:solidFill>
                  <a:srgbClr val="002060"/>
                </a:solidFill>
                <a:latin typeface="Arial Rounded MT Bold" pitchFamily="34" charset="0"/>
              </a:rPr>
              <a:t>Alors, que ceux qui seront en Judée fuient dans les montagnes, que ceux qui seront au milieu de Jérusalem en sortent, et que ceux qui seront dans les champs n'entrent pas dans la ville.</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22 Car ce seront des jours de vengeance, pour l'accomplissement de tout ce qui est écrit.</a:t>
            </a:r>
            <a:endParaRPr lang="en-US" sz="4000" dirty="0" smtClean="0">
              <a:solidFill>
                <a:srgbClr val="FF0000"/>
              </a:solidFill>
              <a:latin typeface="Arial Rounded MT Bold" pitchFamily="34" charset="0"/>
            </a:endParaRPr>
          </a:p>
          <a:p>
            <a:pPr algn="just"/>
            <a:endParaRPr lang="en-US" sz="4000" dirty="0">
              <a:solidFill>
                <a:srgbClr val="002060"/>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r>
              <a:rPr lang="fr-FR" sz="4000" dirty="0" smtClean="0">
                <a:solidFill>
                  <a:srgbClr val="002060"/>
                </a:solidFill>
                <a:latin typeface="Arial Rounded MT Bold" pitchFamily="34" charset="0"/>
              </a:rPr>
              <a:t>23 </a:t>
            </a:r>
            <a:r>
              <a:rPr lang="fr-FR" sz="4000" dirty="0" smtClean="0">
                <a:solidFill>
                  <a:srgbClr val="002060"/>
                </a:solidFill>
                <a:latin typeface="Arial Rounded MT Bold" pitchFamily="34" charset="0"/>
              </a:rPr>
              <a:t>Malheur aux femmes qui seront enceintes et à celles qui allaiteront en ces jours-là! Car il y aura une grande détresse dans le pays, et de la colère contre ce peuple.</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24 Ils tomberont sous le tranchant de l'épée, ils seront emmenés captifs parmi toutes les nations, et Jérusalem sera foulée aux pieds par les nations, jusqu'à ce que les temps des nations soient accomplis</a:t>
            </a:r>
            <a:r>
              <a:rPr lang="fr-FR" sz="4000" dirty="0" smtClean="0">
                <a:solidFill>
                  <a:srgbClr val="FF0000"/>
                </a:solidFill>
                <a:latin typeface="Arial Rounded MT Bold" pitchFamily="34" charset="0"/>
              </a:rPr>
              <a:t>. </a:t>
            </a:r>
            <a:r>
              <a:rPr lang="fr-FR" sz="4000" dirty="0" smtClean="0">
                <a:solidFill>
                  <a:srgbClr val="0033CC"/>
                </a:solidFill>
                <a:latin typeface="Arial Rounded MT Bold" pitchFamily="34" charset="0"/>
              </a:rPr>
              <a:t>AMEN!</a:t>
            </a:r>
            <a:endParaRPr lang="en-US" sz="4000" dirty="0">
              <a:solidFill>
                <a:srgbClr val="0033CC"/>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ctr">
              <a:buNone/>
            </a:pPr>
            <a:r>
              <a:rPr lang="fr-FR" sz="4000" dirty="0" smtClean="0">
                <a:solidFill>
                  <a:srgbClr val="0033CC"/>
                </a:solidFill>
                <a:latin typeface="Arial Rounded MT Bold" pitchFamily="34" charset="0"/>
              </a:rPr>
              <a:t>INTRODUCTION</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Nous approchons la fin du livre de Luc à grands pas.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Cette semaine notre parcours sera sur les 24 premiers versets du chapitre 21.</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Nous allons comment Dieu conçoit nos offrandes.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Nous parlerons de la destruction de Jérusalem en conséquence de leur rejet du christ</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dirty="0" smtClean="0">
                <a:latin typeface="Arial Rounded MT Bold" pitchFamily="34" charset="0"/>
              </a:rPr>
              <a:t>Nous </a:t>
            </a:r>
            <a:r>
              <a:rPr lang="fr-FR" sz="4000" dirty="0" smtClean="0">
                <a:latin typeface="Arial Rounded MT Bold" pitchFamily="34" charset="0"/>
              </a:rPr>
              <a:t>allons éclaircir certaines nuances sur les prophéties sur la destruction de Jérusalem en comparaison avec celles de l’avènement du Fils de l’Homme.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Nous allons aussi voir l’aspect immédiat et futur dans les persécutions des saints pour la cause de Christ.  </a:t>
            </a:r>
            <a:endParaRPr lang="en-US" sz="4000" dirty="0">
              <a:solidFill>
                <a:srgbClr val="0033CC"/>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9300">
                  <a:tint val="66000"/>
                  <a:satMod val="160000"/>
                </a:srgbClr>
              </a:gs>
              <a:gs pos="50000">
                <a:srgbClr val="FF9300">
                  <a:tint val="44500"/>
                  <a:satMod val="160000"/>
                </a:srgbClr>
              </a:gs>
              <a:gs pos="100000">
                <a:srgbClr val="FF9300">
                  <a:tint val="23500"/>
                  <a:satMod val="160000"/>
                </a:srgbClr>
              </a:gs>
            </a:gsLst>
            <a:lin ang="2700000" scaled="1"/>
            <a:tileRect/>
          </a:gradFill>
        </p:spPr>
        <p:txBody>
          <a:bodyPr>
            <a:normAutofit fontScale="92500" lnSpcReduction="20000"/>
          </a:bodyPr>
          <a:lstStyle/>
          <a:p>
            <a:pPr algn="just"/>
            <a:r>
              <a:rPr lang="fr-FR" sz="4000" dirty="0" smtClean="0">
                <a:latin typeface="Arial Rounded MT Bold" pitchFamily="34" charset="0"/>
              </a:rPr>
              <a:t>L’OFFRANDE DE LA PAUVRE VEUVE</a:t>
            </a:r>
            <a:endParaRPr lang="en-US" sz="4000" dirty="0" smtClean="0">
              <a:latin typeface="Arial Rounded MT Bold" pitchFamily="34" charset="0"/>
            </a:endParaRPr>
          </a:p>
          <a:p>
            <a:pPr algn="just"/>
            <a:r>
              <a:rPr lang="fr-FR" sz="4000" dirty="0" smtClean="0">
                <a:latin typeface="Arial Rounded MT Bold" pitchFamily="34" charset="0"/>
              </a:rPr>
              <a:t>Lu 21:1 ¶ Jésus, ayant levé les yeux, vit les riches qui mettaient leurs offrandes dans le tronc.</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2 Il vit aussi une pauvre veuve, qui y mettait deux petites pièces</a:t>
            </a:r>
            <a:r>
              <a:rPr lang="fr-FR" sz="4000" dirty="0" smtClean="0">
                <a:latin typeface="Arial Rounded MT Bold" pitchFamily="34" charset="0"/>
              </a:rPr>
              <a:t>.</a:t>
            </a:r>
            <a:endParaRPr lang="en-US" sz="4000" dirty="0" smtClean="0">
              <a:latin typeface="Arial Rounded MT Bold" pitchFamily="34" charset="0"/>
            </a:endParaRPr>
          </a:p>
          <a:p>
            <a:pPr algn="just"/>
            <a:r>
              <a:rPr lang="fr-FR" sz="4000" dirty="0" smtClean="0">
                <a:latin typeface="Arial Rounded MT Bold" pitchFamily="34" charset="0"/>
              </a:rPr>
              <a:t> 3 Et il dit: Je vous le dis en vérité, cette pauvre veuve a mis plus que tous les autres;</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4 car c'est de leur superflu que tous ceux-là ont mis des offrandes dans le tronc, mais elle a mis de son nécessaire, tout ce qu'elle avait pour vivre.</a:t>
            </a:r>
            <a:endParaRPr lang="en-US" sz="4000" dirty="0" smtClean="0">
              <a:solidFill>
                <a:srgbClr val="0033CC"/>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9300">
                  <a:tint val="66000"/>
                  <a:satMod val="160000"/>
                </a:srgbClr>
              </a:gs>
              <a:gs pos="50000">
                <a:srgbClr val="FF9300">
                  <a:tint val="44500"/>
                  <a:satMod val="160000"/>
                </a:srgbClr>
              </a:gs>
              <a:gs pos="100000">
                <a:srgbClr val="FF9300">
                  <a:tint val="23500"/>
                  <a:satMod val="160000"/>
                </a:srgbClr>
              </a:gs>
            </a:gsLst>
            <a:lin ang="2700000" scaled="1"/>
            <a:tileRect/>
          </a:gradFill>
        </p:spPr>
        <p:txBody>
          <a:bodyPr>
            <a:normAutofit fontScale="92500" lnSpcReduction="20000"/>
          </a:bodyPr>
          <a:lstStyle/>
          <a:p>
            <a:pPr lvl="0" algn="just"/>
            <a:r>
              <a:rPr lang="fr-FR" sz="4000" dirty="0" smtClean="0">
                <a:latin typeface="Arial Rounded MT Bold" pitchFamily="34" charset="0"/>
              </a:rPr>
              <a:t>Nos </a:t>
            </a:r>
            <a:r>
              <a:rPr lang="fr-FR" sz="4000" dirty="0" smtClean="0">
                <a:latin typeface="Arial Rounded MT Bold" pitchFamily="34" charset="0"/>
              </a:rPr>
              <a:t>offrandes à Dieu sont évaluées sur plusieurs critères.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 premier critère est la disposition de notre cœur. Dieu n’agrée pas toutes les offrandes comme dans le cas de Caïn.</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Le deuxième critère est le motif de celui qui fait l’offrande, comme dans le cas d’Ananias et de </a:t>
            </a:r>
            <a:r>
              <a:rPr lang="fr-FR" sz="4000" dirty="0" err="1" smtClean="0">
                <a:latin typeface="Arial Rounded MT Bold" pitchFamily="34" charset="0"/>
              </a:rPr>
              <a:t>Safira</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 troisième critère est la proportion de l’offrande en relation avec la capacité économique de celui qui fait l’offrande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9300">
                  <a:tint val="66000"/>
                  <a:satMod val="160000"/>
                </a:srgbClr>
              </a:gs>
              <a:gs pos="50000">
                <a:srgbClr val="FF9300">
                  <a:tint val="44500"/>
                  <a:satMod val="160000"/>
                </a:srgbClr>
              </a:gs>
              <a:gs pos="100000">
                <a:srgbClr val="FF9300">
                  <a:tint val="23500"/>
                  <a:satMod val="160000"/>
                </a:srgbClr>
              </a:gs>
            </a:gsLst>
            <a:lin ang="2700000" scaled="1"/>
            <a:tileRect/>
          </a:gradFill>
        </p:spPr>
        <p:txBody>
          <a:bodyPr>
            <a:normAutofit fontScale="92500"/>
          </a:bodyPr>
          <a:lstStyle/>
          <a:p>
            <a:pPr lvl="0" algn="just"/>
            <a:r>
              <a:rPr lang="fr-FR" sz="4000" dirty="0" smtClean="0">
                <a:latin typeface="Arial Rounded MT Bold" pitchFamily="34" charset="0"/>
              </a:rPr>
              <a:t>Exemple </a:t>
            </a:r>
            <a:r>
              <a:rPr lang="fr-FR" sz="4000" dirty="0" smtClean="0">
                <a:latin typeface="Arial Rounded MT Bold" pitchFamily="34" charset="0"/>
              </a:rPr>
              <a:t>d’un président  Américain très riche qui offrait qu’un seul billet de $20 à l’offrande au cours de sa visite dans une église alors que les cameras étaient braquées sur lui. </a:t>
            </a:r>
            <a:r>
              <a:rPr lang="fr-FR" sz="4000" dirty="0" err="1" smtClean="0">
                <a:latin typeface="Arial Rounded MT Bold" pitchFamily="34" charset="0"/>
              </a:rPr>
              <a:t>Lol</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Cette veuve offrait tout son avoir à Dieu alors que les riches n’en offraient que de leur superflu. </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Dieu apprécie les offrandes sacrificielles faites de bon cœurs et sans contrainte.   </a:t>
            </a:r>
            <a:endParaRPr lang="en-US" sz="4000" dirty="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txBody>
          <a:bodyPr>
            <a:normAutofit fontScale="92500"/>
          </a:bodyPr>
          <a:lstStyle/>
          <a:p>
            <a:pPr algn="ctr">
              <a:buNone/>
            </a:pPr>
            <a:r>
              <a:rPr lang="fr-FR" sz="4400" dirty="0" smtClean="0">
                <a:solidFill>
                  <a:srgbClr val="C00000"/>
                </a:solidFill>
                <a:latin typeface="Arial Rounded MT Bold" pitchFamily="34" charset="0"/>
              </a:rPr>
              <a:t>LA DESTRUCTION DE JERUSALEM AVERTIE</a:t>
            </a:r>
            <a:endParaRPr lang="en-US" sz="4400" dirty="0" smtClean="0">
              <a:solidFill>
                <a:srgbClr val="C00000"/>
              </a:solidFill>
              <a:latin typeface="Arial Rounded MT Bold" pitchFamily="34" charset="0"/>
            </a:endParaRPr>
          </a:p>
          <a:p>
            <a:pPr algn="just"/>
            <a:r>
              <a:rPr lang="fr-FR" sz="4400" dirty="0" smtClean="0">
                <a:solidFill>
                  <a:srgbClr val="460000"/>
                </a:solidFill>
                <a:latin typeface="Arial Rounded MT Bold" pitchFamily="34" charset="0"/>
              </a:rPr>
              <a:t> 5 ¶ Comme quelques-uns parlaient des belles pierres et des offrandes qui faisaient l'ornement du temple, Jésus dit:</a:t>
            </a:r>
            <a:endParaRPr lang="en-US" sz="4400" dirty="0" smtClean="0">
              <a:solidFill>
                <a:srgbClr val="460000"/>
              </a:solidFill>
              <a:latin typeface="Arial Rounded MT Bold" pitchFamily="34" charset="0"/>
            </a:endParaRPr>
          </a:p>
          <a:p>
            <a:pPr algn="just"/>
            <a:r>
              <a:rPr lang="fr-FR" sz="4400" dirty="0" smtClean="0">
                <a:solidFill>
                  <a:srgbClr val="460000"/>
                </a:solidFill>
                <a:latin typeface="Arial Rounded MT Bold" pitchFamily="34" charset="0"/>
              </a:rPr>
              <a:t> </a:t>
            </a:r>
            <a:r>
              <a:rPr lang="fr-FR" sz="4400" dirty="0" smtClean="0">
                <a:solidFill>
                  <a:srgbClr val="C00000"/>
                </a:solidFill>
                <a:latin typeface="Arial Rounded MT Bold" pitchFamily="34" charset="0"/>
              </a:rPr>
              <a:t>6 Les jours viendront où, de ce que vous voyez, il ne restera pas pierre sur pierre qui ne soit renversée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txBody>
          <a:bodyPr>
            <a:normAutofit fontScale="92500" lnSpcReduction="20000"/>
          </a:bodyPr>
          <a:lstStyle/>
          <a:p>
            <a:pPr lvl="0" algn="just"/>
            <a:r>
              <a:rPr lang="fr-FR" sz="4400" dirty="0" smtClean="0">
                <a:solidFill>
                  <a:srgbClr val="460000"/>
                </a:solidFill>
                <a:latin typeface="Arial Rounded MT Bold" pitchFamily="34" charset="0"/>
              </a:rPr>
              <a:t>Quand </a:t>
            </a:r>
            <a:r>
              <a:rPr lang="fr-FR" sz="4400" dirty="0" smtClean="0">
                <a:solidFill>
                  <a:srgbClr val="460000"/>
                </a:solidFill>
                <a:latin typeface="Arial Rounded MT Bold" pitchFamily="34" charset="0"/>
              </a:rPr>
              <a:t>nous approchons le chapitre 21 du livre de Luc a partir du verset 5, on doit faire beaucoup d’attention dans les interprétations.</a:t>
            </a:r>
            <a:endParaRPr lang="en-US" sz="4400" dirty="0" smtClean="0">
              <a:solidFill>
                <a:srgbClr val="460000"/>
              </a:solidFill>
              <a:latin typeface="Arial Rounded MT Bold" pitchFamily="34" charset="0"/>
            </a:endParaRPr>
          </a:p>
          <a:p>
            <a:pPr lvl="0" algn="just"/>
            <a:r>
              <a:rPr lang="fr-FR" sz="4400" dirty="0" smtClean="0">
                <a:solidFill>
                  <a:srgbClr val="C00000"/>
                </a:solidFill>
                <a:latin typeface="Arial Rounded MT Bold" pitchFamily="34" charset="0"/>
              </a:rPr>
              <a:t>Matthieu et Marc contiennent des passages qui paraissent similaires et qui ne le sont pas.</a:t>
            </a:r>
            <a:endParaRPr lang="en-US" sz="4400" dirty="0" smtClean="0">
              <a:solidFill>
                <a:srgbClr val="C00000"/>
              </a:solidFill>
              <a:latin typeface="Arial Rounded MT Bold" pitchFamily="34" charset="0"/>
            </a:endParaRPr>
          </a:p>
          <a:p>
            <a:pPr lvl="0" algn="just"/>
            <a:r>
              <a:rPr lang="fr-FR" sz="4400" dirty="0" smtClean="0">
                <a:solidFill>
                  <a:srgbClr val="460000"/>
                </a:solidFill>
                <a:latin typeface="Arial Rounded MT Bold" pitchFamily="34" charset="0"/>
              </a:rPr>
              <a:t>Matthieu et Marc parlent des signes avant coureurs de l’avènement du Fils de Dieu au cours de sa deuxième venue pour son règne millénaire</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txBody>
          <a:bodyPr>
            <a:normAutofit lnSpcReduction="10000"/>
          </a:bodyPr>
          <a:lstStyle/>
          <a:p>
            <a:pPr lvl="0" algn="just"/>
            <a:r>
              <a:rPr lang="fr-FR" sz="4400" dirty="0" smtClean="0">
                <a:solidFill>
                  <a:srgbClr val="460000"/>
                </a:solidFill>
                <a:latin typeface="Arial Rounded MT Bold" pitchFamily="34" charset="0"/>
              </a:rPr>
              <a:t>Le </a:t>
            </a:r>
            <a:r>
              <a:rPr lang="fr-FR" sz="4400" dirty="0" smtClean="0">
                <a:solidFill>
                  <a:srgbClr val="460000"/>
                </a:solidFill>
                <a:latin typeface="Arial Rounded MT Bold" pitchFamily="34" charset="0"/>
              </a:rPr>
              <a:t>langage employé dans Luc est plutôt projeté vers la destruction imminente de Jérusalem qui eut lieu en l’an 70 AD par l’empereur Titus.</a:t>
            </a:r>
            <a:endParaRPr lang="en-US" sz="4400" dirty="0" smtClean="0">
              <a:solidFill>
                <a:srgbClr val="460000"/>
              </a:solidFill>
              <a:latin typeface="Arial Rounded MT Bold" pitchFamily="34" charset="0"/>
            </a:endParaRPr>
          </a:p>
          <a:p>
            <a:pPr lvl="0" algn="just"/>
            <a:r>
              <a:rPr lang="fr-FR" sz="4400" dirty="0" smtClean="0">
                <a:solidFill>
                  <a:srgbClr val="C00000"/>
                </a:solidFill>
                <a:latin typeface="Arial Rounded MT Bold" pitchFamily="34" charset="0"/>
              </a:rPr>
              <a:t>Ce temple d’Hérode dont la construction a durée plus de 40 années était certes un chef-d’œuvre et l’emblème même de la nation d’Israël. </a:t>
            </a:r>
            <a:endParaRPr lang="en-US" sz="4400" dirty="0" smtClean="0">
              <a:solidFill>
                <a:srgbClr val="C0000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txBody>
          <a:bodyPr>
            <a:normAutofit/>
          </a:bodyPr>
          <a:lstStyle/>
          <a:p>
            <a:pPr lvl="0" algn="just"/>
            <a:r>
              <a:rPr lang="fr-FR" sz="4400" dirty="0" smtClean="0">
                <a:solidFill>
                  <a:srgbClr val="460000"/>
                </a:solidFill>
                <a:latin typeface="Arial Rounded MT Bold" pitchFamily="34" charset="0"/>
              </a:rPr>
              <a:t>Les </a:t>
            </a:r>
            <a:r>
              <a:rPr lang="fr-FR" sz="4400" dirty="0" smtClean="0">
                <a:solidFill>
                  <a:srgbClr val="460000"/>
                </a:solidFill>
                <a:latin typeface="Arial Rounded MT Bold" pitchFamily="34" charset="0"/>
              </a:rPr>
              <a:t>Juifs continuaient à offrir des ornements pour enjoliver d’avantage le temple.</a:t>
            </a:r>
            <a:endParaRPr lang="en-US" sz="4400" dirty="0" smtClean="0">
              <a:solidFill>
                <a:srgbClr val="460000"/>
              </a:solidFill>
              <a:latin typeface="Arial Rounded MT Bold" pitchFamily="34" charset="0"/>
            </a:endParaRPr>
          </a:p>
          <a:p>
            <a:pPr lvl="0" algn="just"/>
            <a:r>
              <a:rPr lang="fr-FR" sz="4400" dirty="0" smtClean="0">
                <a:solidFill>
                  <a:srgbClr val="C00000"/>
                </a:solidFill>
                <a:latin typeface="Arial Rounded MT Bold" pitchFamily="34" charset="0"/>
              </a:rPr>
              <a:t>Jésus annonce que ce monument qui représentait l’identité et la fierté des Juifs allait connu une fin soudaine et terrible.</a:t>
            </a:r>
            <a:endParaRPr lang="en-US" sz="4400" dirty="0">
              <a:solidFill>
                <a:srgbClr val="C0000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fr-FR" sz="4400" dirty="0" smtClean="0">
                <a:solidFill>
                  <a:srgbClr val="000066"/>
                </a:solidFill>
                <a:latin typeface="Arial Rounded MT Bold" pitchFamily="34" charset="0"/>
              </a:rPr>
              <a:t>LE TEMPS ET LES SIGNES DE L’AVENEMENT DU FILS DE L’HOMME </a:t>
            </a:r>
            <a:endParaRPr lang="en-US" sz="4400" dirty="0" smtClean="0">
              <a:solidFill>
                <a:srgbClr val="000066"/>
              </a:solidFill>
              <a:latin typeface="Arial Rounded MT Bold" pitchFamily="34" charset="0"/>
            </a:endParaRPr>
          </a:p>
          <a:p>
            <a:pPr algn="just"/>
            <a:r>
              <a:rPr lang="fr-FR" sz="4400" dirty="0" smtClean="0">
                <a:latin typeface="Arial Rounded MT Bold" pitchFamily="34" charset="0"/>
              </a:rPr>
              <a:t>7 Ils lui demandèrent: Maître, quand donc cela arrivera-t-il, et à quel signe connaîtra-t-on que ces choses vont arriver?</a:t>
            </a:r>
            <a:endParaRPr lang="en-US" sz="4400" dirty="0" smtClean="0">
              <a:latin typeface="Arial Rounded MT Bold" pitchFamily="34" charset="0"/>
            </a:endParaRPr>
          </a:p>
          <a:p>
            <a:pPr algn="just"/>
            <a:r>
              <a:rPr lang="fr-FR" sz="4400" dirty="0" smtClean="0">
                <a:solidFill>
                  <a:srgbClr val="000066"/>
                </a:solidFill>
                <a:latin typeface="Arial Rounded MT Bold" pitchFamily="34" charset="0"/>
              </a:rPr>
              <a:t> 8 Jésus répondit: Prenez garde que vous ne soyez séduits. Car plusieurs viendront en mon nom, disant: C'est moi, et le temps approche. Ne les suivez pas</a:t>
            </a:r>
            <a:r>
              <a:rPr lang="fr-FR" sz="4400" dirty="0" smtClean="0">
                <a:solidFill>
                  <a:srgbClr val="000066"/>
                </a:solidFill>
                <a:latin typeface="Arial Rounded MT Bold" pitchFamily="34" charset="0"/>
              </a:rPr>
              <a:t>.</a:t>
            </a:r>
            <a:endParaRPr lang="en-US" sz="4400" dirty="0" smtClean="0">
              <a:solidFill>
                <a:srgbClr val="000066"/>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lvl="0" algn="just"/>
            <a:r>
              <a:rPr lang="fr-FR" sz="4400" dirty="0" smtClean="0">
                <a:latin typeface="Arial Rounded MT Bold" pitchFamily="34" charset="0"/>
              </a:rPr>
              <a:t>Les </a:t>
            </a:r>
            <a:r>
              <a:rPr lang="fr-FR" sz="4400" dirty="0" smtClean="0">
                <a:latin typeface="Arial Rounded MT Bold" pitchFamily="34" charset="0"/>
              </a:rPr>
              <a:t>signes avant-coureurs des jugements de Dieu sont souvent identiques.</a:t>
            </a:r>
            <a:endParaRPr lang="en-US" sz="4400" dirty="0" smtClean="0">
              <a:latin typeface="Arial Rounded MT Bold" pitchFamily="34" charset="0"/>
            </a:endParaRPr>
          </a:p>
          <a:p>
            <a:pPr lvl="0" algn="just"/>
            <a:r>
              <a:rPr lang="fr-FR" sz="4400" dirty="0" smtClean="0">
                <a:solidFill>
                  <a:srgbClr val="000066"/>
                </a:solidFill>
                <a:latin typeface="Arial Rounded MT Bold" pitchFamily="34" charset="0"/>
              </a:rPr>
              <a:t>Les guerres, les bouleverses mondiales, les désastres naturelles, les signes dans le ciel, la dégradation morale, les famines, les épidémies, l’abomination dans les lieux saints et la persécution des saints.</a:t>
            </a:r>
            <a:endParaRPr lang="en-US" sz="4400" dirty="0" smtClean="0">
              <a:solidFill>
                <a:srgbClr val="000066"/>
              </a:solidFill>
              <a:latin typeface="Arial Rounded MT Bold" pitchFamily="34" charset="0"/>
            </a:endParaRPr>
          </a:p>
          <a:p>
            <a:pPr lvl="0" algn="just"/>
            <a:r>
              <a:rPr lang="fr-FR" sz="4400" dirty="0" smtClean="0">
                <a:latin typeface="Arial Rounded MT Bold" pitchFamily="34" charset="0"/>
              </a:rPr>
              <a:t>Les faux prophètes sont souvent en grand nombre avant le jugement pour semer de la confusion afin que le peuple de Dieu soit désorienté. </a:t>
            </a:r>
            <a:endParaRPr lang="en-US" sz="44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fr-FR" sz="4400" dirty="0" smtClean="0">
                <a:latin typeface="Arial Rounded MT Bold" pitchFamily="34" charset="0"/>
              </a:rPr>
              <a:t>9 </a:t>
            </a:r>
            <a:r>
              <a:rPr lang="fr-FR" sz="4400" dirty="0" smtClean="0">
                <a:latin typeface="Arial Rounded MT Bold" pitchFamily="34" charset="0"/>
              </a:rPr>
              <a:t>Quand vous entendrez parler de guerres et de soulèvements, ne soyez pas effrayés, car il faut que ces choses arrivent premièrement. Mais ce ne sera pas encore la fin.</a:t>
            </a:r>
            <a:endParaRPr lang="en-US" sz="4400" dirty="0" smtClean="0">
              <a:latin typeface="Arial Rounded MT Bold" pitchFamily="34" charset="0"/>
            </a:endParaRPr>
          </a:p>
          <a:p>
            <a:pPr algn="just"/>
            <a:r>
              <a:rPr lang="fr-FR" sz="4400" dirty="0" smtClean="0">
                <a:solidFill>
                  <a:srgbClr val="000066"/>
                </a:solidFill>
                <a:latin typeface="Arial Rounded MT Bold" pitchFamily="34" charset="0"/>
              </a:rPr>
              <a:t> 10 Alors il leur dit: Une nation s'élèvera contre une nation, et un royaume contre un royaume;</a:t>
            </a:r>
            <a:endParaRPr lang="en-US" sz="4400" dirty="0" smtClean="0">
              <a:solidFill>
                <a:srgbClr val="000066"/>
              </a:solidFill>
              <a:latin typeface="Arial Rounded MT Bold" pitchFamily="34" charset="0"/>
            </a:endParaRPr>
          </a:p>
          <a:p>
            <a:pPr algn="just"/>
            <a:r>
              <a:rPr lang="fr-FR" sz="4400" dirty="0" smtClean="0">
                <a:latin typeface="Arial Rounded MT Bold" pitchFamily="34" charset="0"/>
              </a:rPr>
              <a:t> 11 il y aura de grands tremblements de terre, et, en divers lieux, des pestes et des famines; il y aura des phénomènes terribles, et de grands signes dans le ciel.</a:t>
            </a:r>
            <a:endParaRPr lang="en-US" sz="4400" dirty="0" smtClean="0">
              <a:latin typeface="Arial Rounded MT Bold" pitchFamily="34" charset="0"/>
            </a:endParaRPr>
          </a:p>
          <a:p>
            <a:pPr algn="just">
              <a:buNone/>
            </a:pPr>
            <a:endParaRPr lang="en-US" sz="4400" dirty="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latin typeface="Arial Rounded MT Bold" pitchFamily="34" charset="0"/>
              </a:rPr>
              <a:t>12 </a:t>
            </a:r>
            <a:r>
              <a:rPr lang="fr-FR" sz="4400" dirty="0" smtClean="0">
                <a:latin typeface="Arial Rounded MT Bold" pitchFamily="34" charset="0"/>
              </a:rPr>
              <a:t>Mais, avant tout cela, on mettra la main sur vous, et l'on vous persécutera; on vous livrera aux synagogues, on vous jettera en prison, on vous mènera devant des rois et devant des gouverneurs, à cause de mon nom.</a:t>
            </a:r>
            <a:endParaRPr lang="en-US" sz="4400" dirty="0" smtClean="0">
              <a:latin typeface="Arial Rounded MT Bold" pitchFamily="34" charset="0"/>
            </a:endParaRPr>
          </a:p>
          <a:p>
            <a:pPr algn="just"/>
            <a:r>
              <a:rPr lang="fr-FR" sz="4400" dirty="0" smtClean="0">
                <a:solidFill>
                  <a:srgbClr val="000066"/>
                </a:solidFill>
                <a:latin typeface="Arial Rounded MT Bold" pitchFamily="34" charset="0"/>
              </a:rPr>
              <a:t> 13 Cela vous arrivera pour que vous serviez de témoignage.</a:t>
            </a:r>
            <a:endParaRPr lang="en-US" sz="4400" dirty="0" smtClean="0">
              <a:solidFill>
                <a:srgbClr val="000066"/>
              </a:solidFill>
              <a:latin typeface="Arial Rounded MT Bold" pitchFamily="34" charset="0"/>
            </a:endParaRPr>
          </a:p>
          <a:p>
            <a:pPr algn="just"/>
            <a:r>
              <a:rPr lang="fr-FR" sz="4400" dirty="0" smtClean="0">
                <a:latin typeface="Arial Rounded MT Bold" pitchFamily="34" charset="0"/>
              </a:rPr>
              <a:t> 14 Mettez-vous donc dans l'esprit de ne pas préméditer votre défense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latin typeface="Arial Rounded MT Bold" pitchFamily="34" charset="0"/>
              </a:rPr>
              <a:t>15 </a:t>
            </a:r>
            <a:r>
              <a:rPr lang="fr-FR" sz="4400" dirty="0" smtClean="0">
                <a:latin typeface="Arial Rounded MT Bold" pitchFamily="34" charset="0"/>
              </a:rPr>
              <a:t>car je vous donnerai une bouche et une sagesse à laquelle tous vos adversaires ne pourront résister ou contredire.</a:t>
            </a:r>
            <a:endParaRPr lang="en-US" sz="4400" dirty="0" smtClean="0">
              <a:latin typeface="Arial Rounded MT Bold" pitchFamily="34" charset="0"/>
            </a:endParaRPr>
          </a:p>
          <a:p>
            <a:pPr algn="just"/>
            <a:r>
              <a:rPr lang="fr-FR" sz="4400" dirty="0" smtClean="0">
                <a:solidFill>
                  <a:srgbClr val="000066"/>
                </a:solidFill>
                <a:latin typeface="Arial Rounded MT Bold" pitchFamily="34" charset="0"/>
              </a:rPr>
              <a:t> 16 Vous serez livrés même par vos parents, par vos frères, par vos proches et par vos amis, et ils feront mourir plusieurs d'entre vous.</a:t>
            </a:r>
            <a:endParaRPr lang="en-US" sz="4400" dirty="0" smtClean="0">
              <a:solidFill>
                <a:srgbClr val="000066"/>
              </a:solidFill>
              <a:latin typeface="Arial Rounded MT Bold" pitchFamily="34" charset="0"/>
            </a:endParaRPr>
          </a:p>
          <a:p>
            <a:pPr algn="just"/>
            <a:r>
              <a:rPr lang="fr-FR" sz="4400" dirty="0" smtClean="0">
                <a:latin typeface="Arial Rounded MT Bold" pitchFamily="34" charset="0"/>
              </a:rPr>
              <a:t> 17 Vous serez haïs de tous, à cause de mon nom.</a:t>
            </a:r>
            <a:endParaRPr lang="en-US" sz="4400" dirty="0" smtClean="0">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latin typeface="Arial Rounded MT Bold" pitchFamily="34" charset="0"/>
              </a:rPr>
              <a:t>18 </a:t>
            </a:r>
            <a:r>
              <a:rPr lang="fr-FR" sz="4400" dirty="0" smtClean="0">
                <a:latin typeface="Arial Rounded MT Bold" pitchFamily="34" charset="0"/>
              </a:rPr>
              <a:t>Mais il ne se perdra pas un cheveu de votre tête;</a:t>
            </a:r>
            <a:endParaRPr lang="en-US" sz="4400" dirty="0" smtClean="0">
              <a:latin typeface="Arial Rounded MT Bold" pitchFamily="34" charset="0"/>
            </a:endParaRPr>
          </a:p>
          <a:p>
            <a:pPr algn="just"/>
            <a:r>
              <a:rPr lang="fr-FR" sz="4400" dirty="0" smtClean="0">
                <a:solidFill>
                  <a:srgbClr val="000066"/>
                </a:solidFill>
                <a:latin typeface="Arial Rounded MT Bold" pitchFamily="34" charset="0"/>
              </a:rPr>
              <a:t> 19 par votre persévérance vous sauverez vos âmes.</a:t>
            </a:r>
            <a:endParaRPr lang="en-US" sz="4400" dirty="0" smtClean="0">
              <a:solidFill>
                <a:srgbClr val="000066"/>
              </a:solidFill>
              <a:latin typeface="Arial Rounded MT Bold" pitchFamily="34" charset="0"/>
            </a:endParaRPr>
          </a:p>
          <a:p>
            <a:pPr lvl="0" algn="just"/>
            <a:r>
              <a:rPr lang="fr-FR" sz="4400" dirty="0" smtClean="0">
                <a:latin typeface="Arial Rounded MT Bold" pitchFamily="34" charset="0"/>
              </a:rPr>
              <a:t>Alors que Luc adresse ici la prophétie de la destruction imminente de Jérusalem, les réalités de la vie quotidienne du Chrétien contemporain quant aux persécutions ne sont pas différentes.   </a:t>
            </a:r>
            <a:endParaRPr lang="en-US" sz="4400" dirty="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smtClean="0">
                <a:solidFill>
                  <a:srgbClr val="000066"/>
                </a:solidFill>
                <a:latin typeface="Arial Rounded MT Bold" pitchFamily="34" charset="0"/>
              </a:rPr>
              <a:t>Je vais faire emprunt de cet article que j’ai trouvé sur le net pour expliquer les versets 5 a 19.</a:t>
            </a:r>
            <a:endParaRPr lang="en-US" sz="4000" dirty="0" smtClean="0">
              <a:solidFill>
                <a:srgbClr val="000066"/>
              </a:solidFill>
              <a:latin typeface="Arial Rounded MT Bold" pitchFamily="34" charset="0"/>
            </a:endParaRPr>
          </a:p>
          <a:p>
            <a:pPr lvl="0" algn="just"/>
            <a:r>
              <a:rPr lang="fr-FR" sz="4000" dirty="0" smtClean="0">
                <a:latin typeface="Arial Rounded MT Bold" pitchFamily="34" charset="0"/>
              </a:rPr>
              <a:t>Source : Site : Sondez les Ecritures</a:t>
            </a:r>
            <a:endParaRPr lang="en-US" sz="4000" dirty="0" smtClean="0">
              <a:latin typeface="Arial Rounded MT Bold" pitchFamily="34" charset="0"/>
            </a:endParaRPr>
          </a:p>
          <a:p>
            <a:pPr algn="just"/>
            <a:r>
              <a:rPr lang="fr-FR" sz="1700" dirty="0" smtClean="0">
                <a:solidFill>
                  <a:srgbClr val="000066"/>
                </a:solidFill>
                <a:latin typeface="Arial Rounded MT Bold" pitchFamily="34" charset="0"/>
              </a:rPr>
              <a:t>https://</a:t>
            </a:r>
            <a:r>
              <a:rPr lang="fr-FR" sz="1700" dirty="0" smtClean="0">
                <a:solidFill>
                  <a:srgbClr val="000066"/>
                </a:solidFill>
                <a:latin typeface="Arial Rounded MT Bold" pitchFamily="34" charset="0"/>
              </a:rPr>
              <a:t>editeurbpc.com/etudes/sondez-les-ecritures/luc/1247Notes</a:t>
            </a:r>
            <a:endParaRPr lang="en-US" sz="1700" dirty="0" smtClean="0">
              <a:solidFill>
                <a:srgbClr val="000066"/>
              </a:solidFill>
              <a:latin typeface="Arial Rounded MT Bold" pitchFamily="34" charset="0"/>
            </a:endParaRPr>
          </a:p>
          <a:p>
            <a:pPr lvl="0" algn="just"/>
            <a:r>
              <a:rPr lang="fr-FR" sz="4000" i="1" dirty="0" smtClean="0">
                <a:latin typeface="Arial Rounded MT Bold" pitchFamily="34" charset="0"/>
              </a:rPr>
              <a:t>Cette prophétie est introduite par une remarque et une question des disciples (21. 5-7), de la même manière que dans les deux autres évangiles synoptiques Matthieu 24. 1-4 ; Marc 13. 1-4. </a:t>
            </a:r>
            <a:endParaRPr lang="en-US" sz="40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000" i="1" dirty="0" smtClean="0">
                <a:latin typeface="Arial Rounded MT Bold" pitchFamily="34" charset="0"/>
              </a:rPr>
              <a:t>Mais </a:t>
            </a:r>
            <a:r>
              <a:rPr lang="fr-FR" sz="4000" i="1" dirty="0" smtClean="0">
                <a:latin typeface="Arial Rounded MT Bold" pitchFamily="34" charset="0"/>
              </a:rPr>
              <a:t>la prophétie donnée en Luc diffère de celle annoncée par Matthieu et Marc sur quatre points essentiels :</a:t>
            </a:r>
            <a:endParaRPr lang="en-US" sz="4000" dirty="0" smtClean="0">
              <a:latin typeface="Arial Rounded MT Bold" pitchFamily="34" charset="0"/>
            </a:endParaRPr>
          </a:p>
          <a:p>
            <a:pPr lvl="0" algn="just"/>
            <a:r>
              <a:rPr lang="fr-FR" sz="4000" i="1" dirty="0" smtClean="0">
                <a:solidFill>
                  <a:srgbClr val="000066"/>
                </a:solidFill>
                <a:latin typeface="Arial Rounded MT Bold" pitchFamily="34" charset="0"/>
              </a:rPr>
              <a:t>En Luc, le Seigneur est encore dans le temple où il enseigne pendant le jour (21. 37), alors qu’il est vu le quittant en Matthieu et en Marc.</a:t>
            </a:r>
            <a:endParaRPr lang="en-US" sz="4000" dirty="0" smtClean="0">
              <a:solidFill>
                <a:srgbClr val="000066"/>
              </a:solidFill>
              <a:latin typeface="Arial Rounded MT Bold" pitchFamily="34" charset="0"/>
            </a:endParaRPr>
          </a:p>
          <a:p>
            <a:pPr lvl="0" algn="just"/>
            <a:r>
              <a:rPr lang="fr-FR" sz="4000" i="1" dirty="0" smtClean="0">
                <a:latin typeface="Arial Rounded MT Bold" pitchFamily="34" charset="0"/>
              </a:rPr>
              <a:t>La prophétie de Luc a d’abord en vue la destruction de la ville de Jérusalem par Titus, avant d’annoncer les événements de la fin, alors que Matthieu et Marc ne parlent que de ceux-ci</a:t>
            </a:r>
            <a:r>
              <a:rPr lang="fr-FR" sz="4000" i="1"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000" i="1" dirty="0" smtClean="0">
                <a:latin typeface="Arial Rounded MT Bold" pitchFamily="34" charset="0"/>
              </a:rPr>
              <a:t>Luc </a:t>
            </a:r>
            <a:r>
              <a:rPr lang="fr-FR" sz="4000" i="1" dirty="0" smtClean="0">
                <a:latin typeface="Arial Rounded MT Bold" pitchFamily="34" charset="0"/>
              </a:rPr>
              <a:t>inclut les nations, alors que Matthieu et Marc ne parlent que du peuple juif lui-même.</a:t>
            </a:r>
            <a:endParaRPr lang="en-US" sz="4000" dirty="0" smtClean="0">
              <a:latin typeface="Arial Rounded MT Bold" pitchFamily="34" charset="0"/>
            </a:endParaRPr>
          </a:p>
          <a:p>
            <a:pPr lvl="0" algn="just"/>
            <a:r>
              <a:rPr lang="fr-FR" sz="4000" i="1" dirty="0" smtClean="0">
                <a:solidFill>
                  <a:srgbClr val="000066"/>
                </a:solidFill>
                <a:latin typeface="Arial Rounded MT Bold" pitchFamily="34" charset="0"/>
              </a:rPr>
              <a:t>Par contre, Luc ne parle pas explicitement et en détail de la consommation du siècle.</a:t>
            </a:r>
            <a:endParaRPr lang="en-US" sz="4000" dirty="0" smtClean="0">
              <a:solidFill>
                <a:srgbClr val="000066"/>
              </a:solidFill>
              <a:latin typeface="Arial Rounded MT Bold" pitchFamily="34" charset="0"/>
            </a:endParaRPr>
          </a:p>
          <a:p>
            <a:pPr algn="just"/>
            <a:r>
              <a:rPr lang="fr-FR" sz="4000" i="1" dirty="0" smtClean="0">
                <a:latin typeface="Arial Rounded MT Bold" pitchFamily="34" charset="0"/>
              </a:rPr>
              <a:t>La question des disciples et la réponse du Seigneur : versets 5-8</a:t>
            </a:r>
            <a:endParaRPr lang="en-US" sz="4000" dirty="0" smtClean="0">
              <a:latin typeface="Arial Rounded MT Bold" pitchFamily="34" charset="0"/>
            </a:endParaRPr>
          </a:p>
          <a:p>
            <a:pPr lvl="0" algn="just"/>
            <a:r>
              <a:rPr lang="fr-FR" sz="4000" i="1" dirty="0" smtClean="0">
                <a:solidFill>
                  <a:srgbClr val="000066"/>
                </a:solidFill>
                <a:latin typeface="Arial Rounded MT Bold" pitchFamily="34" charset="0"/>
              </a:rPr>
              <a:t>Le temple, construit comme celui de Salomon en pierres de prix, orné de dons ou d’ornements dédiés, était magnifique ; il paraissait indestructible. </a:t>
            </a:r>
            <a:endParaRPr lang="en-US" sz="4000" dirty="0" smtClean="0">
              <a:solidFill>
                <a:srgbClr val="000066"/>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000" i="1" dirty="0" smtClean="0">
                <a:latin typeface="Arial Rounded MT Bold" pitchFamily="34" charset="0"/>
              </a:rPr>
              <a:t>Toutefois</a:t>
            </a:r>
            <a:r>
              <a:rPr lang="fr-FR" sz="4000" i="1" dirty="0" smtClean="0">
                <a:latin typeface="Arial Rounded MT Bold" pitchFamily="34" charset="0"/>
              </a:rPr>
              <a:t>, quarante ans plus tard, il ne serait pas laissé pierre sur pierre qui ne soit jetée à bas (verset 6).</a:t>
            </a:r>
            <a:endParaRPr lang="en-US" sz="4000" dirty="0" smtClean="0">
              <a:latin typeface="Arial Rounded MT Bold" pitchFamily="34" charset="0"/>
            </a:endParaRPr>
          </a:p>
          <a:p>
            <a:pPr lvl="0" algn="just"/>
            <a:r>
              <a:rPr lang="fr-FR" sz="4000" i="1" dirty="0" smtClean="0">
                <a:solidFill>
                  <a:srgbClr val="000066"/>
                </a:solidFill>
                <a:latin typeface="Arial Rounded MT Bold" pitchFamily="34" charset="0"/>
              </a:rPr>
              <a:t>Alors, sur une question des disciples à laquelle il ne répond pas directement, le Seigneur révèle l’avenir du temple et de la ville de Jérusalem, en avertissant en même temps ses disciples et en leur laissant quatre recommandations </a:t>
            </a:r>
            <a:r>
              <a:rPr lang="fr-FR" sz="4000" i="1" dirty="0" smtClean="0">
                <a:solidFill>
                  <a:srgbClr val="000066"/>
                </a:solidFill>
                <a:latin typeface="Arial Rounded MT Bold" pitchFamily="34" charset="0"/>
              </a:rPr>
              <a:t>:</a:t>
            </a:r>
            <a:endParaRPr lang="en-US" sz="4000" dirty="0" smtClean="0">
              <a:solidFill>
                <a:srgbClr val="000066"/>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marL="742950" lvl="0" indent="-742950" algn="just">
              <a:buFont typeface="+mj-lt"/>
              <a:buAutoNum type="arabicPeriod"/>
            </a:pPr>
            <a:r>
              <a:rPr lang="fr-FR" sz="4000" i="1" dirty="0" smtClean="0">
                <a:latin typeface="Arial Rounded MT Bold" pitchFamily="34" charset="0"/>
              </a:rPr>
              <a:t>prenez </a:t>
            </a:r>
            <a:r>
              <a:rPr lang="fr-FR" sz="4000" i="1" dirty="0" smtClean="0">
                <a:latin typeface="Arial Rounded MT Bold" pitchFamily="34" charset="0"/>
              </a:rPr>
              <a:t>garde (verset 8), en face des séducteurs ;</a:t>
            </a:r>
            <a:endParaRPr lang="en-US" sz="4000" dirty="0" smtClean="0">
              <a:latin typeface="Arial Rounded MT Bold" pitchFamily="34" charset="0"/>
            </a:endParaRPr>
          </a:p>
          <a:p>
            <a:pPr marL="742950" lvl="0" indent="-742950" algn="just">
              <a:buFont typeface="+mj-lt"/>
              <a:buAutoNum type="arabicPeriod"/>
            </a:pPr>
            <a:r>
              <a:rPr lang="fr-FR" sz="4000" i="1" dirty="0" smtClean="0">
                <a:solidFill>
                  <a:srgbClr val="000066"/>
                </a:solidFill>
                <a:latin typeface="Arial Rounded MT Bold" pitchFamily="34" charset="0"/>
              </a:rPr>
              <a:t>ne vous épouvantez pas (verset 9), au milieu des guerres ;</a:t>
            </a:r>
            <a:endParaRPr lang="en-US" sz="4000" dirty="0" smtClean="0">
              <a:solidFill>
                <a:srgbClr val="000066"/>
              </a:solidFill>
              <a:latin typeface="Arial Rounded MT Bold" pitchFamily="34" charset="0"/>
            </a:endParaRPr>
          </a:p>
          <a:p>
            <a:pPr marL="742950" lvl="0" indent="-742950" algn="just">
              <a:buFont typeface="+mj-lt"/>
              <a:buAutoNum type="arabicPeriod"/>
            </a:pPr>
            <a:r>
              <a:rPr lang="fr-FR" sz="4000" i="1" dirty="0" smtClean="0">
                <a:latin typeface="Arial Rounded MT Bold" pitchFamily="34" charset="0"/>
              </a:rPr>
              <a:t>mettez dans vos cœurs de ne pas vous préoccuper à l’avance de votre défense (verset 14) en face de vos ennemis ;</a:t>
            </a:r>
            <a:endParaRPr lang="en-US" sz="4000" dirty="0" smtClean="0">
              <a:latin typeface="Arial Rounded MT Bold" pitchFamily="34" charset="0"/>
            </a:endParaRPr>
          </a:p>
          <a:p>
            <a:pPr marL="742950" lvl="0" indent="-742950" algn="just">
              <a:buFont typeface="+mj-lt"/>
              <a:buAutoNum type="arabicPeriod"/>
            </a:pPr>
            <a:r>
              <a:rPr lang="fr-FR" sz="4000" i="1" dirty="0" smtClean="0">
                <a:solidFill>
                  <a:srgbClr val="000066"/>
                </a:solidFill>
                <a:latin typeface="Arial Rounded MT Bold" pitchFamily="34" charset="0"/>
              </a:rPr>
              <a:t>possédez vos âmes par votre patience (verset 19), au travers des persécutions</a:t>
            </a:r>
            <a:r>
              <a:rPr lang="fr-FR" sz="4000" i="1" dirty="0" smtClean="0">
                <a:solidFill>
                  <a:srgbClr val="000066"/>
                </a:solidFill>
                <a:latin typeface="Arial Rounded MT Bold" pitchFamily="34" charset="0"/>
              </a:rPr>
              <a:t>.</a:t>
            </a:r>
            <a:endParaRPr lang="en-US" sz="4000" dirty="0" smtClean="0">
              <a:solidFill>
                <a:srgbClr val="000066"/>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i="1" dirty="0" smtClean="0">
                <a:latin typeface="Arial Rounded MT Bold" pitchFamily="34" charset="0"/>
              </a:rPr>
              <a:t>Pour </a:t>
            </a:r>
            <a:r>
              <a:rPr lang="fr-FR" sz="4000" i="1" dirty="0" smtClean="0">
                <a:latin typeface="Arial Rounded MT Bold" pitchFamily="34" charset="0"/>
              </a:rPr>
              <a:t>comprendre la portée des enseignements prophétiques du Seigneur, il faut se souvenir qu’ils sont adressés aux </a:t>
            </a:r>
            <a:r>
              <a:rPr lang="fr-FR" sz="4000" b="1" i="1" u="sng" dirty="0" smtClean="0">
                <a:latin typeface="Arial Rounded MT Bold" pitchFamily="34" charset="0"/>
              </a:rPr>
              <a:t>disciples</a:t>
            </a:r>
            <a:r>
              <a:rPr lang="fr-FR" sz="4000" i="1" dirty="0" smtClean="0">
                <a:latin typeface="Arial Rounded MT Bold" pitchFamily="34" charset="0"/>
              </a:rPr>
              <a:t> vus dans une double position :</a:t>
            </a:r>
            <a:endParaRPr lang="en-US" sz="4000" dirty="0" smtClean="0">
              <a:latin typeface="Arial Rounded MT Bold" pitchFamily="34" charset="0"/>
            </a:endParaRPr>
          </a:p>
          <a:p>
            <a:pPr lvl="0" algn="just"/>
            <a:r>
              <a:rPr lang="fr-FR" sz="4000" i="1" dirty="0" smtClean="0">
                <a:solidFill>
                  <a:srgbClr val="000066"/>
                </a:solidFill>
                <a:latin typeface="Arial Rounded MT Bold" pitchFamily="34" charset="0"/>
              </a:rPr>
              <a:t>1. comme représentant le résidu fidèle du peuple terrestre à travers toute la période séparant les deux venues de Christ</a:t>
            </a:r>
            <a:r>
              <a:rPr lang="fr-FR" sz="4000" i="1" dirty="0" smtClean="0">
                <a:solidFill>
                  <a:srgbClr val="000066"/>
                </a:solidFill>
                <a:latin typeface="Arial Rounded MT Bold" pitchFamily="34" charset="0"/>
              </a:rPr>
              <a:t>,</a:t>
            </a:r>
            <a:endParaRPr lang="en-US" sz="4000" dirty="0" smtClean="0">
              <a:solidFill>
                <a:srgbClr val="000066"/>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i="1" dirty="0" smtClean="0">
                <a:latin typeface="Arial Rounded MT Bold" pitchFamily="34" charset="0"/>
              </a:rPr>
              <a:t>2</a:t>
            </a:r>
            <a:r>
              <a:rPr lang="fr-FR" sz="4000" i="1" dirty="0" smtClean="0">
                <a:latin typeface="Arial Rounded MT Bold" pitchFamily="34" charset="0"/>
              </a:rPr>
              <a:t>. comme constituant le noyau de l’Assemblée formée à Jérusalem par le ministère des apôtres.</a:t>
            </a:r>
            <a:endParaRPr lang="en-US" sz="4000" dirty="0" smtClean="0">
              <a:latin typeface="Arial Rounded MT Bold" pitchFamily="34" charset="0"/>
            </a:endParaRPr>
          </a:p>
          <a:p>
            <a:pPr lvl="0" algn="just"/>
            <a:r>
              <a:rPr lang="fr-FR" sz="4000" i="1" dirty="0" smtClean="0">
                <a:solidFill>
                  <a:srgbClr val="000066"/>
                </a:solidFill>
                <a:latin typeface="Arial Rounded MT Bold" pitchFamily="34" charset="0"/>
              </a:rPr>
              <a:t>C’est donc l’histoire présente et future d’Israël qui est essentiellement en vue (Luc la place en rapport avec les nations), en traversant la parenthèse de l’Église, mais sans exclure celle-ci.</a:t>
            </a:r>
            <a:endParaRPr lang="en-US" sz="4000" dirty="0">
              <a:solidFill>
                <a:srgbClr val="000066"/>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4400" dirty="0" smtClean="0">
                <a:solidFill>
                  <a:srgbClr val="000066"/>
                </a:solidFill>
                <a:latin typeface="Arial Rounded MT Bold" pitchFamily="34" charset="0"/>
              </a:rPr>
              <a:t> </a:t>
            </a:r>
            <a:r>
              <a:rPr lang="fr-FR" sz="4400" i="1" dirty="0" smtClean="0">
                <a:latin typeface="Arial Rounded MT Bold" pitchFamily="34" charset="0"/>
              </a:rPr>
              <a:t>Le siège et la destruction de Jérusalem par Titus : versets 9-24</a:t>
            </a:r>
            <a:endParaRPr lang="en-US" sz="4400" dirty="0" smtClean="0">
              <a:latin typeface="Arial Rounded MT Bold" pitchFamily="34" charset="0"/>
            </a:endParaRPr>
          </a:p>
          <a:p>
            <a:pPr lvl="0" algn="just"/>
            <a:r>
              <a:rPr lang="fr-FR" sz="4400" i="1" dirty="0" smtClean="0">
                <a:solidFill>
                  <a:srgbClr val="000066"/>
                </a:solidFill>
                <a:latin typeface="Arial Rounded MT Bold" pitchFamily="34" charset="0"/>
              </a:rPr>
              <a:t>Dans les jours mauvais qui devaient précéder la prise de Jérusalem par les Romains, les disciples entendraient parler de guerres et de séditions, accompagnées de cataclysmes naturels (versets 10, 11). </a:t>
            </a:r>
            <a:endParaRPr lang="en-US" sz="4400" dirty="0" smtClean="0">
              <a:solidFill>
                <a:srgbClr val="000066"/>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lvl="0" algn="just"/>
            <a:r>
              <a:rPr lang="fr-FR" sz="4400" i="1" dirty="0" smtClean="0">
                <a:latin typeface="Arial Rounded MT Bold" pitchFamily="34" charset="0"/>
              </a:rPr>
              <a:t>Les </a:t>
            </a:r>
            <a:r>
              <a:rPr lang="fr-FR" sz="4400" i="1" dirty="0" smtClean="0">
                <a:latin typeface="Arial Rounded MT Bold" pitchFamily="34" charset="0"/>
              </a:rPr>
              <a:t>disciples subiraient des persécutions douloureuses de la part des autorités religieuses (le sanhédrin et les synagogues) ou politiques (rois et gouverneurs). </a:t>
            </a:r>
            <a:endParaRPr lang="en-US" sz="4400" dirty="0" smtClean="0">
              <a:latin typeface="Arial Rounded MT Bold" pitchFamily="34" charset="0"/>
            </a:endParaRPr>
          </a:p>
          <a:p>
            <a:pPr lvl="0" algn="just"/>
            <a:r>
              <a:rPr lang="fr-FR" sz="4400" i="1" dirty="0" smtClean="0">
                <a:solidFill>
                  <a:srgbClr val="000066"/>
                </a:solidFill>
                <a:latin typeface="Arial Rounded MT Bold" pitchFamily="34" charset="0"/>
              </a:rPr>
              <a:t>Le livre des Actes rapporte quelques cas de telles persécutions : la mort d’Étienne Actes 7. 57-60, la persécution qui a suivi Actes 8. 1-3, le meurtre de l’apôtre Jacques par Hérode Actes 12. 1, 2. </a:t>
            </a:r>
            <a:endParaRPr lang="en-US" sz="4400" dirty="0" smtClean="0">
              <a:solidFill>
                <a:srgbClr val="000066"/>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10000"/>
          </a:bodyPr>
          <a:lstStyle/>
          <a:p>
            <a:pPr lvl="0" algn="just"/>
            <a:r>
              <a:rPr lang="fr-FR" sz="4400" i="1" dirty="0" smtClean="0">
                <a:latin typeface="Arial Rounded MT Bold" pitchFamily="34" charset="0"/>
              </a:rPr>
              <a:t>La </a:t>
            </a:r>
            <a:r>
              <a:rPr lang="fr-FR" sz="4400" i="1" dirty="0" smtClean="0">
                <a:latin typeface="Arial Rounded MT Bold" pitchFamily="34" charset="0"/>
              </a:rPr>
              <a:t>sagesse et la hardiesse de Pierre et de Jean (deux hommes illettrés et du commun) devant les tribunaux, comme celles d’Étienne devant le sanhédrin, sont une confirmation éclatante de la promesse du Seigneur (verset 15).</a:t>
            </a:r>
            <a:endParaRPr lang="en-US" sz="4400" dirty="0" smtClean="0">
              <a:latin typeface="Arial Rounded MT Bold" pitchFamily="34" charset="0"/>
            </a:endParaRPr>
          </a:p>
          <a:p>
            <a:pPr lvl="0" algn="just"/>
            <a:r>
              <a:rPr lang="fr-FR" sz="4400" i="1" dirty="0" smtClean="0">
                <a:solidFill>
                  <a:srgbClr val="000066"/>
                </a:solidFill>
                <a:latin typeface="Arial Rounded MT Bold" pitchFamily="34" charset="0"/>
              </a:rPr>
              <a:t>D’autres épreuves attendraient les fidèles témoins du Seigneur pendant cette période : être livrés par les membres de leur propre famille et supporter la haine de tous. </a:t>
            </a:r>
            <a:endParaRPr lang="en-US" sz="4400" dirty="0" smtClean="0">
              <a:solidFill>
                <a:srgbClr val="000066"/>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400" i="1" dirty="0" smtClean="0">
                <a:latin typeface="Arial Rounded MT Bold" pitchFamily="34" charset="0"/>
              </a:rPr>
              <a:t>C’était </a:t>
            </a:r>
            <a:r>
              <a:rPr lang="fr-FR" sz="4400" i="1" dirty="0" smtClean="0">
                <a:latin typeface="Arial Rounded MT Bold" pitchFamily="34" charset="0"/>
              </a:rPr>
              <a:t>la conséquence du rejet du Messie : la paix était retirée de la terre (12. 51-53). </a:t>
            </a:r>
            <a:endParaRPr lang="en-US" sz="4400" dirty="0" smtClean="0">
              <a:latin typeface="Arial Rounded MT Bold" pitchFamily="34" charset="0"/>
            </a:endParaRPr>
          </a:p>
          <a:p>
            <a:pPr lvl="0" algn="just"/>
            <a:r>
              <a:rPr lang="fr-FR" sz="4400" i="1" dirty="0" smtClean="0">
                <a:solidFill>
                  <a:srgbClr val="000066"/>
                </a:solidFill>
                <a:latin typeface="Arial Rounded MT Bold" pitchFamily="34" charset="0"/>
              </a:rPr>
              <a:t>Livrés à l’aveuglement sous la puissance de Satan, les Juifs ont reporté leur haine de Jésus sur ceux qui désiraient lui être fidèles. </a:t>
            </a:r>
            <a:endParaRPr lang="en-US" sz="4400" dirty="0">
              <a:solidFill>
                <a:srgbClr val="000066"/>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ctr">
              <a:buNone/>
            </a:pPr>
            <a:r>
              <a:rPr lang="fr-FR" sz="4000" dirty="0" smtClean="0">
                <a:solidFill>
                  <a:srgbClr val="C00000"/>
                </a:solidFill>
                <a:latin typeface="Arial Rounded MT Bold" pitchFamily="34" charset="0"/>
              </a:rPr>
              <a:t>LE JUGEMENT DE DIEU ENVERS LES JUIFS POUR LEUR REJET DU MESSIE</a:t>
            </a:r>
            <a:endParaRPr lang="en-US" sz="4000" dirty="0" smtClean="0">
              <a:solidFill>
                <a:srgbClr val="C00000"/>
              </a:solidFill>
              <a:latin typeface="Arial Rounded MT Bold" pitchFamily="34" charset="0"/>
            </a:endParaRPr>
          </a:p>
          <a:p>
            <a:pPr algn="just"/>
            <a:r>
              <a:rPr lang="fr-FR" sz="4000" dirty="0" smtClean="0">
                <a:solidFill>
                  <a:srgbClr val="0033CC"/>
                </a:solidFill>
                <a:latin typeface="Arial Rounded MT Bold" pitchFamily="34" charset="0"/>
              </a:rPr>
              <a:t> 20 ¶ Lorsque vous verrez Jérusalem investie par des armées, sachez alors que sa désolation est proche.</a:t>
            </a:r>
            <a:endParaRPr lang="en-US" sz="4000" dirty="0" smtClean="0">
              <a:solidFill>
                <a:srgbClr val="0033CC"/>
              </a:solidFill>
              <a:latin typeface="Arial Rounded MT Bold" pitchFamily="34" charset="0"/>
            </a:endParaRPr>
          </a:p>
          <a:p>
            <a:pPr algn="just"/>
            <a:r>
              <a:rPr lang="fr-FR" sz="4000" dirty="0" smtClean="0">
                <a:solidFill>
                  <a:srgbClr val="C00000"/>
                </a:solidFill>
                <a:latin typeface="Arial Rounded MT Bold" pitchFamily="34" charset="0"/>
              </a:rPr>
              <a:t> 21 Alors, que ceux qui seront en Judée fuient dans les montagnes, que ceux qui seront au milieu de Jérusalem en sortent, et que ceux qui seront dans les champs n'entrent pas dans la ville</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000" dirty="0" smtClean="0">
                <a:solidFill>
                  <a:srgbClr val="0033CC"/>
                </a:solidFill>
                <a:latin typeface="Arial Rounded MT Bold" pitchFamily="34" charset="0"/>
              </a:rPr>
              <a:t>22 Car ce seront des jours de vengeance, pour l'accomplissement de tout ce qui est écrit.</a:t>
            </a:r>
            <a:endParaRPr lang="en-US" sz="4000" dirty="0" smtClean="0">
              <a:solidFill>
                <a:srgbClr val="0033CC"/>
              </a:solidFill>
              <a:latin typeface="Arial Rounded MT Bold" pitchFamily="34" charset="0"/>
            </a:endParaRPr>
          </a:p>
          <a:p>
            <a:pPr algn="just"/>
            <a:r>
              <a:rPr lang="fr-FR" sz="4000" dirty="0" smtClean="0">
                <a:solidFill>
                  <a:srgbClr val="C00000"/>
                </a:solidFill>
                <a:latin typeface="Arial Rounded MT Bold" pitchFamily="34" charset="0"/>
              </a:rPr>
              <a:t> 23 Malheur aux femmes qui seront enceintes et à celles qui allaiteront en ces jours-là! Car il y aura une grande détresse dans le pays, et de la colère contre ce peuple.</a:t>
            </a:r>
            <a:endParaRPr lang="en-US" sz="4000" dirty="0" smtClean="0">
              <a:solidFill>
                <a:srgbClr val="C00000"/>
              </a:solidFill>
              <a:latin typeface="Arial Rounded MT Bold" pitchFamily="34" charset="0"/>
            </a:endParaRPr>
          </a:p>
          <a:p>
            <a:pPr algn="just"/>
            <a:r>
              <a:rPr lang="fr-FR" sz="4000" dirty="0" smtClean="0">
                <a:solidFill>
                  <a:srgbClr val="0033CC"/>
                </a:solidFill>
                <a:latin typeface="Arial Rounded MT Bold" pitchFamily="34" charset="0"/>
              </a:rPr>
              <a:t> 24 Ils tomberont sous le tranchant de l'épée, ils seront emmenés captifs parmi toutes les nations, et Jérusalem sera foulée aux pieds par les nations, jusqu'à ce que les temps des nations soient accomplis.</a:t>
            </a:r>
            <a:endParaRPr lang="en-US" sz="4000" dirty="0" smtClean="0">
              <a:solidFill>
                <a:srgbClr val="0033CC"/>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lvl="0" algn="just"/>
            <a:r>
              <a:rPr lang="fr-FR" sz="4000" i="1" dirty="0" smtClean="0">
                <a:solidFill>
                  <a:srgbClr val="0033CC"/>
                </a:solidFill>
                <a:latin typeface="Arial Rounded MT Bold" pitchFamily="34" charset="0"/>
              </a:rPr>
              <a:t>Le </a:t>
            </a:r>
            <a:r>
              <a:rPr lang="fr-FR" sz="4000" i="1" dirty="0" smtClean="0">
                <a:solidFill>
                  <a:srgbClr val="0033CC"/>
                </a:solidFill>
                <a:latin typeface="Arial Rounded MT Bold" pitchFamily="34" charset="0"/>
              </a:rPr>
              <a:t>Seigneur entre ensuite dans les détails touchant le siège de Jérusalem par les armées romaines (versets 20-24). </a:t>
            </a:r>
            <a:endParaRPr lang="en-US" sz="4000" dirty="0" smtClean="0">
              <a:solidFill>
                <a:srgbClr val="0033CC"/>
              </a:solidFill>
              <a:latin typeface="Arial Rounded MT Bold" pitchFamily="34" charset="0"/>
            </a:endParaRPr>
          </a:p>
          <a:p>
            <a:pPr lvl="0" algn="just"/>
            <a:r>
              <a:rPr lang="fr-FR" sz="4000" i="1" dirty="0" smtClean="0">
                <a:solidFill>
                  <a:srgbClr val="C00000"/>
                </a:solidFill>
                <a:latin typeface="Arial Rounded MT Bold" pitchFamily="34" charset="0"/>
              </a:rPr>
              <a:t>Certaines expressions du récit de Luc sont semblables à celles employées par Matthieu et Marc qui parlent des deux sièges futurs de Jérusalem par les confédérations des nations. </a:t>
            </a:r>
            <a:endParaRPr lang="en-US" sz="4000" dirty="0" smtClean="0">
              <a:solidFill>
                <a:srgbClr val="C00000"/>
              </a:solidFill>
              <a:latin typeface="Arial Rounded MT Bold" pitchFamily="34" charset="0"/>
            </a:endParaRPr>
          </a:p>
          <a:p>
            <a:pPr lvl="0" algn="just"/>
            <a:r>
              <a:rPr lang="fr-FR" sz="4000" i="1" dirty="0" smtClean="0">
                <a:solidFill>
                  <a:srgbClr val="0033CC"/>
                </a:solidFill>
                <a:latin typeface="Arial Rounded MT Bold" pitchFamily="34" charset="0"/>
              </a:rPr>
              <a:t>Il est question dans Luc d’un jour de vengeance. </a:t>
            </a:r>
            <a:endParaRPr lang="en-US" sz="4000" dirty="0" smtClean="0">
              <a:solidFill>
                <a:srgbClr val="0033CC"/>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a:bodyPr>
          <a:lstStyle/>
          <a:p>
            <a:pPr lvl="0" algn="just"/>
            <a:r>
              <a:rPr lang="fr-FR" sz="4000" i="1" dirty="0" smtClean="0">
                <a:solidFill>
                  <a:srgbClr val="0033CC"/>
                </a:solidFill>
                <a:latin typeface="Arial Rounded MT Bold" pitchFamily="34" charset="0"/>
              </a:rPr>
              <a:t>En </a:t>
            </a:r>
            <a:r>
              <a:rPr lang="fr-FR" sz="4000" i="1" dirty="0" smtClean="0">
                <a:solidFill>
                  <a:srgbClr val="0033CC"/>
                </a:solidFill>
                <a:latin typeface="Arial Rounded MT Bold" pitchFamily="34" charset="0"/>
              </a:rPr>
              <a:t>effet, le meurtre d’Étienne et les persécutions des premiers chrétiens par le peuple juif ont mis un terme à la patience de Dieu à son égard. </a:t>
            </a:r>
            <a:endParaRPr lang="en-US" sz="4000" dirty="0" smtClean="0">
              <a:solidFill>
                <a:srgbClr val="0033CC"/>
              </a:solidFill>
              <a:latin typeface="Arial Rounded MT Bold" pitchFamily="34" charset="0"/>
            </a:endParaRPr>
          </a:p>
          <a:p>
            <a:pPr lvl="0" algn="just"/>
            <a:r>
              <a:rPr lang="fr-FR" sz="4000" i="1" dirty="0" smtClean="0">
                <a:solidFill>
                  <a:srgbClr val="C00000"/>
                </a:solidFill>
                <a:latin typeface="Arial Rounded MT Bold" pitchFamily="34" charset="0"/>
              </a:rPr>
              <a:t>Dans les autres évangiles, les événements de la fin sont introduits par “l’abomination de la désolation”, l’idole placée dans le temple sous le règne de l’</a:t>
            </a:r>
            <a:r>
              <a:rPr lang="fr-FR" sz="4000" i="1" dirty="0" err="1" smtClean="0">
                <a:solidFill>
                  <a:srgbClr val="C00000"/>
                </a:solidFill>
                <a:latin typeface="Arial Rounded MT Bold" pitchFamily="34" charset="0"/>
              </a:rPr>
              <a:t>Antichrist</a:t>
            </a:r>
            <a:r>
              <a:rPr lang="fr-FR" sz="4000" i="1"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a:p>
            <a:pPr lvl="0" algn="just"/>
            <a:r>
              <a:rPr lang="fr-FR" sz="4000" i="1" dirty="0" smtClean="0">
                <a:solidFill>
                  <a:srgbClr val="0033CC"/>
                </a:solidFill>
                <a:latin typeface="Arial Rounded MT Bold" pitchFamily="34" charset="0"/>
              </a:rPr>
              <a:t>Les prédictions du Seigneur se sont réalisées à la lettre (verset 24). </a:t>
            </a:r>
            <a:endParaRPr lang="en-US" sz="4000" dirty="0" smtClean="0">
              <a:solidFill>
                <a:srgbClr val="0033CC"/>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000" i="1" dirty="0" smtClean="0">
                <a:solidFill>
                  <a:srgbClr val="0033CC"/>
                </a:solidFill>
                <a:latin typeface="Arial Rounded MT Bold" pitchFamily="34" charset="0"/>
              </a:rPr>
              <a:t>On </a:t>
            </a:r>
            <a:r>
              <a:rPr lang="fr-FR" sz="4000" i="1" dirty="0" smtClean="0">
                <a:solidFill>
                  <a:srgbClr val="0033CC"/>
                </a:solidFill>
                <a:latin typeface="Arial Rounded MT Bold" pitchFamily="34" charset="0"/>
              </a:rPr>
              <a:t>estime à un million le nombre de ceux qui ont péri à la prise de Jérusalem ; les rescapés ont été vendus comme esclaves, ou jetés aux bêtes féroces dans les arènes romaines. </a:t>
            </a:r>
            <a:endParaRPr lang="en-US" sz="4000" dirty="0" smtClean="0">
              <a:solidFill>
                <a:srgbClr val="0033CC"/>
              </a:solidFill>
              <a:latin typeface="Arial Rounded MT Bold" pitchFamily="34" charset="0"/>
            </a:endParaRPr>
          </a:p>
          <a:p>
            <a:pPr lvl="0" algn="just"/>
            <a:r>
              <a:rPr lang="fr-FR" sz="4000" i="1" dirty="0" smtClean="0">
                <a:solidFill>
                  <a:srgbClr val="C00000"/>
                </a:solidFill>
                <a:latin typeface="Arial Rounded MT Bold" pitchFamily="34" charset="0"/>
              </a:rPr>
              <a:t>Le temple et la ville ont été entièrement détruits. </a:t>
            </a:r>
            <a:endParaRPr lang="en-US" sz="4000" dirty="0" smtClean="0">
              <a:solidFill>
                <a:srgbClr val="C00000"/>
              </a:solidFill>
              <a:latin typeface="Arial Rounded MT Bold" pitchFamily="34" charset="0"/>
            </a:endParaRPr>
          </a:p>
          <a:p>
            <a:pPr lvl="0" algn="just"/>
            <a:r>
              <a:rPr lang="fr-FR" sz="4000" i="1" dirty="0" smtClean="0">
                <a:solidFill>
                  <a:srgbClr val="0033CC"/>
                </a:solidFill>
                <a:latin typeface="Arial Rounded MT Bold" pitchFamily="34" charset="0"/>
              </a:rPr>
              <a:t>Jérusalem est foulée aux pieds, aussi longtemps que durent “les temps des nations” (verset 24). </a:t>
            </a:r>
            <a:endParaRPr lang="en-US" sz="4000" dirty="0" smtClean="0">
              <a:solidFill>
                <a:srgbClr val="0033CC"/>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000" i="1" dirty="0" smtClean="0">
                <a:solidFill>
                  <a:srgbClr val="0033CC"/>
                </a:solidFill>
                <a:latin typeface="Arial Rounded MT Bold" pitchFamily="34" charset="0"/>
              </a:rPr>
              <a:t>Cette </a:t>
            </a:r>
            <a:r>
              <a:rPr lang="fr-FR" sz="4000" i="1" dirty="0" smtClean="0">
                <a:solidFill>
                  <a:srgbClr val="0033CC"/>
                </a:solidFill>
                <a:latin typeface="Arial Rounded MT Bold" pitchFamily="34" charset="0"/>
              </a:rPr>
              <a:t>expression désigne toute la période s’écoulant de la déportation à Babylone au retour en gloire de Christ sur la terre.</a:t>
            </a:r>
            <a:endParaRPr lang="en-US" sz="4000" dirty="0" smtClean="0">
              <a:solidFill>
                <a:srgbClr val="0033CC"/>
              </a:solidFill>
              <a:latin typeface="Arial Rounded MT Bold" pitchFamily="34" charset="0"/>
            </a:endParaRPr>
          </a:p>
          <a:p>
            <a:pPr lvl="0" algn="just"/>
            <a:r>
              <a:rPr lang="fr-FR" sz="4000" i="1" dirty="0" smtClean="0">
                <a:solidFill>
                  <a:srgbClr val="C00000"/>
                </a:solidFill>
                <a:latin typeface="Arial Rounded MT Bold" pitchFamily="34" charset="0"/>
              </a:rPr>
              <a:t> Abandonnant sa demeure terrestre et son peuple (qui est désormais sous la sentence “Lo-Ammi”, c’est-à-dire “pas mon peuple” </a:t>
            </a:r>
            <a:r>
              <a:rPr lang="fr-FR" sz="4000" i="1" baseline="30000" dirty="0" smtClean="0">
                <a:solidFill>
                  <a:srgbClr val="C00000"/>
                </a:solidFill>
                <a:latin typeface="Arial Rounded MT Bold" pitchFamily="34" charset="0"/>
                <a:hlinkClick r:id="rId2"/>
              </a:rPr>
              <a:t>1</a:t>
            </a:r>
            <a:r>
              <a:rPr lang="fr-FR" sz="4000" i="1" dirty="0" smtClean="0">
                <a:solidFill>
                  <a:srgbClr val="C00000"/>
                </a:solidFill>
                <a:latin typeface="Arial Rounded MT Bold" pitchFamily="34" charset="0"/>
              </a:rPr>
              <a:t>), Dieu a retiré le gouvernement du monde à Israël pour le confier aux nations. </a:t>
            </a:r>
            <a:endParaRPr lang="en-US" sz="4000" dirty="0" smtClean="0">
              <a:solidFill>
                <a:srgbClr val="C00000"/>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5400" i="1" dirty="0" smtClean="0">
                <a:solidFill>
                  <a:srgbClr val="C00000"/>
                </a:solidFill>
                <a:latin typeface="Arial Rounded MT Bold" pitchFamily="34" charset="0"/>
              </a:rPr>
              <a:t>À </a:t>
            </a:r>
            <a:r>
              <a:rPr lang="fr-FR" sz="5400" i="1" dirty="0" smtClean="0">
                <a:solidFill>
                  <a:srgbClr val="C00000"/>
                </a:solidFill>
                <a:latin typeface="Arial Rounded MT Bold" pitchFamily="34" charset="0"/>
              </a:rPr>
              <a:t>l’issue de cette période, l’empire romain sera reconstitué pour être brisé et remplacé par le royaume de Christ, Fils de l’homme.</a:t>
            </a:r>
            <a:endParaRPr lang="en-US" sz="5400" dirty="0" smtClean="0">
              <a:solidFill>
                <a:srgbClr val="C00000"/>
              </a:solidFill>
              <a:latin typeface="Arial Rounded MT Bold" pitchFamily="34" charset="0"/>
            </a:endParaRPr>
          </a:p>
          <a:p>
            <a:pPr algn="just"/>
            <a:r>
              <a:rPr lang="fr-FR" sz="4000" dirty="0" smtClean="0">
                <a:solidFill>
                  <a:srgbClr val="0033CC"/>
                </a:solidFill>
                <a:latin typeface="Arial Rounded MT Bold" pitchFamily="34" charset="0"/>
              </a:rPr>
              <a:t>https://editeurbpc.com/etudes/sondez-les-ecritures/luc/1247Notes</a:t>
            </a:r>
            <a:endParaRPr lang="en-US" sz="4000" dirty="0">
              <a:solidFill>
                <a:srgbClr val="0033CC"/>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smtClean="0">
                <a:solidFill>
                  <a:srgbClr val="0000CC"/>
                </a:solidFill>
              </a:rPr>
              <a:t>9:00PM -11:00AM</a:t>
            </a:r>
            <a:r>
              <a:rPr lang="en-US" b="1" dirty="0" smtClean="0">
                <a:solidFill>
                  <a:srgbClr val="C00000"/>
                </a:solidFill>
              </a:rPr>
              <a:t> </a:t>
            </a:r>
            <a:r>
              <a:rPr lang="en-US" b="1" dirty="0">
                <a:solidFill>
                  <a:srgbClr val="C00000"/>
                </a:solidFill>
              </a:rPr>
              <a:t>(CTRC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a:t>
            </a:r>
            <a:r>
              <a:rPr lang="fr-FR" sz="4000" b="1" dirty="0" smtClean="0">
                <a:solidFill>
                  <a:srgbClr val="460000"/>
                </a:solidFill>
              </a:rPr>
              <a:t>SERVICE</a:t>
            </a:r>
            <a:endParaRPr lang="fr-FR" sz="4000" b="1" dirty="0">
              <a:solidFill>
                <a:srgbClr val="460000"/>
              </a:solidFill>
            </a:endParaRPr>
          </a:p>
          <a:p>
            <a:pPr algn="ctr">
              <a:buNone/>
            </a:pPr>
            <a:r>
              <a:rPr lang="fr-FR" sz="4000" b="1" dirty="0">
                <a:solidFill>
                  <a:srgbClr val="FF0000"/>
                </a:solidFill>
              </a:rPr>
              <a:t>SECOND ENGLISH WORSHIP SERVICE </a:t>
            </a:r>
          </a:p>
          <a:p>
            <a:pPr algn="ctr">
              <a:buNone/>
            </a:pPr>
            <a:r>
              <a:rPr lang="fr-FR" sz="4000" b="1" dirty="0" smtClean="0">
                <a:solidFill>
                  <a:srgbClr val="FF0000"/>
                </a:solidFill>
              </a:rPr>
              <a:t>9-11 AM </a:t>
            </a:r>
          </a:p>
          <a:p>
            <a:pPr algn="ctr">
              <a:buNone/>
            </a:pPr>
            <a:r>
              <a:rPr lang="fr-FR" sz="4000" b="1" dirty="0" smtClean="0">
                <a:solidFill>
                  <a:srgbClr val="460000"/>
                </a:solidFill>
              </a:rPr>
              <a:t>15 </a:t>
            </a:r>
            <a:r>
              <a:rPr lang="fr-FR" sz="4000" b="1" dirty="0">
                <a:solidFill>
                  <a:srgbClr val="460000"/>
                </a:solidFill>
              </a:rPr>
              <a:t>CARY ST, BROCKTON MASS 02302</a:t>
            </a:r>
          </a:p>
          <a:p>
            <a:pPr algn="ctr">
              <a:buNone/>
            </a:pPr>
            <a:r>
              <a:rPr lang="fr-FR" sz="4000" b="1" dirty="0">
                <a:solidFill>
                  <a:srgbClr val="460000"/>
                </a:solidFill>
              </a:rPr>
              <a:t>TEL: 857-318-3307</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80700</TotalTime>
  <Words>2338</Words>
  <Application>Microsoft Macintosh PowerPoint</Application>
  <PresentationFormat>On-screen Show (4:3)</PresentationFormat>
  <Paragraphs>147</Paragraphs>
  <Slides>46</Slides>
  <Notes>2</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CHRIST THE ROCK CONGREGATION PRÉSENTE ÉTUDIONS LA BIBLE 114ÈME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747</cp:revision>
  <dcterms:created xsi:type="dcterms:W3CDTF">2022-04-13T13:36:19Z</dcterms:created>
  <dcterms:modified xsi:type="dcterms:W3CDTF">2025-07-09T00:53:40Z</dcterms:modified>
</cp:coreProperties>
</file>