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04" r:id="rId2"/>
    <p:sldId id="1805" r:id="rId3"/>
    <p:sldId id="2001" r:id="rId4"/>
    <p:sldId id="2002" r:id="rId5"/>
    <p:sldId id="2003" r:id="rId6"/>
    <p:sldId id="1961" r:id="rId7"/>
    <p:sldId id="2004" r:id="rId8"/>
    <p:sldId id="2005" r:id="rId9"/>
    <p:sldId id="1962" r:id="rId10"/>
    <p:sldId id="2006" r:id="rId11"/>
    <p:sldId id="2007" r:id="rId12"/>
    <p:sldId id="1963" r:id="rId13"/>
    <p:sldId id="2014" r:id="rId14"/>
    <p:sldId id="2008" r:id="rId15"/>
    <p:sldId id="2009" r:id="rId16"/>
    <p:sldId id="2016" r:id="rId17"/>
    <p:sldId id="2015" r:id="rId18"/>
    <p:sldId id="2010" r:id="rId19"/>
    <p:sldId id="1964" r:id="rId20"/>
    <p:sldId id="2017" r:id="rId21"/>
    <p:sldId id="2018" r:id="rId22"/>
    <p:sldId id="2019" r:id="rId23"/>
    <p:sldId id="2023" r:id="rId24"/>
    <p:sldId id="2020" r:id="rId25"/>
    <p:sldId id="2021" r:id="rId26"/>
    <p:sldId id="2022" r:id="rId27"/>
    <p:sldId id="1923" r:id="rId28"/>
    <p:sldId id="2024" r:id="rId29"/>
    <p:sldId id="2025" r:id="rId30"/>
    <p:sldId id="2026" r:id="rId31"/>
    <p:sldId id="2028" r:id="rId32"/>
    <p:sldId id="1957" r:id="rId33"/>
    <p:sldId id="2029" r:id="rId34"/>
    <p:sldId id="2030" r:id="rId35"/>
    <p:sldId id="1958" r:id="rId36"/>
    <p:sldId id="2031" r:id="rId37"/>
    <p:sldId id="2035" r:id="rId38"/>
    <p:sldId id="2032" r:id="rId39"/>
    <p:sldId id="2036" r:id="rId40"/>
    <p:sldId id="2033" r:id="rId41"/>
    <p:sldId id="1959" r:id="rId42"/>
    <p:sldId id="2037" r:id="rId43"/>
    <p:sldId id="2038" r:id="rId44"/>
    <p:sldId id="2039" r:id="rId45"/>
    <p:sldId id="1960" r:id="rId46"/>
    <p:sldId id="2040" r:id="rId47"/>
    <p:sldId id="2041" r:id="rId48"/>
    <p:sldId id="2000"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CCFF33"/>
    <a:srgbClr val="66FFFF"/>
    <a:srgbClr val="003300"/>
    <a:srgbClr val="00FF00"/>
    <a:srgbClr val="99FF33"/>
    <a:srgbClr val="FF3300"/>
    <a:srgbClr val="460000"/>
    <a:srgbClr val="FF99FF"/>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0" d="100"/>
          <a:sy n="70" d="100"/>
        </p:scale>
        <p:origin x="-27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7/2/2025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7/2/2025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7/2/2025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7/2/2025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7/2/2025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7/2/2025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7/2/2025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7/2/2025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google.com/search?q=comment+identifier+une+fausse+eglise+en+francais&amp;oq=comment+identifier+une+fausse+eglise&amp;aqs=chrome.5.69i57j33i160l5.24860j1j15&amp;sourceid=chrome&amp;ie=UTF-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google.com/search?q=comment+identifier+une+fausse+eglise+en+francais&amp;oq=comment+identifier+une+fausse+eglise&amp;aqs=chrome.5.69i57j33i160l5.24860j1j15&amp;sourceid=chrome&amp;ie=UTF-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a:t>
            </a:r>
            <a:r>
              <a:rPr lang="en-US" sz="3600" b="1" dirty="0" smtClean="0">
                <a:solidFill>
                  <a:srgbClr val="660066"/>
                </a:solidFill>
              </a:rPr>
              <a:t>JULY </a:t>
            </a:r>
            <a:r>
              <a:rPr lang="en-US" sz="3600" b="1" dirty="0" smtClean="0">
                <a:solidFill>
                  <a:srgbClr val="660066"/>
                </a:solidFill>
              </a:rPr>
              <a:t>6</a:t>
            </a:r>
            <a:r>
              <a:rPr lang="en-US" sz="3600" b="1" dirty="0" smtClean="0">
                <a:solidFill>
                  <a:srgbClr val="660066"/>
                </a:solidFill>
              </a:rPr>
              <a:t>TH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chemeClr val="tx1"/>
                </a:solidFill>
              </a:rPr>
              <a:t>COMMENT IDENTIFIER UNE FAUSSE ÉGLISE </a:t>
            </a:r>
            <a:endParaRPr lang="fr-FR" sz="4800" b="1" dirty="0" smtClean="0">
              <a:solidFill>
                <a:schemeClr val="tx1"/>
              </a:solidFill>
            </a:endParaRPr>
          </a:p>
          <a:p>
            <a:r>
              <a:rPr lang="fr-FR" sz="4800" b="1" dirty="0" smtClean="0">
                <a:solidFill>
                  <a:schemeClr val="tx1"/>
                </a:solidFill>
              </a:rPr>
              <a:t>ET </a:t>
            </a:r>
            <a:r>
              <a:rPr lang="fr-FR" sz="4800" b="1" dirty="0" smtClean="0">
                <a:solidFill>
                  <a:schemeClr val="tx1"/>
                </a:solidFill>
              </a:rPr>
              <a:t>UNE FAUSSE RELIGION</a:t>
            </a:r>
            <a:endParaRPr lang="en-US" sz="48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smtClean="0">
                <a:solidFill>
                  <a:srgbClr val="0D069A"/>
                </a:solidFill>
                <a:latin typeface="Arial Rounded MT Bold" pitchFamily="34" charset="0"/>
              </a:rPr>
              <a:t>LECTURE </a:t>
            </a:r>
            <a:endParaRPr lang="fr-FR" sz="4400" b="1" dirty="0" smtClean="0">
              <a:solidFill>
                <a:srgbClr val="0D069A"/>
              </a:solidFill>
              <a:latin typeface="Arial Rounded MT Bold" pitchFamily="34" charset="0"/>
            </a:endParaRPr>
          </a:p>
          <a:p>
            <a:pPr algn="just"/>
            <a:r>
              <a:rPr lang="fr-FR" sz="4400" b="1" dirty="0" smtClean="0">
                <a:solidFill>
                  <a:srgbClr val="FF0000"/>
                </a:solidFill>
                <a:latin typeface="Arial Rounded MT Bold" pitchFamily="34" charset="0"/>
              </a:rPr>
              <a:t>COLOSSIENS 2</a:t>
            </a:r>
            <a:r>
              <a:rPr lang="fr-FR" sz="4400" b="1" dirty="0" smtClean="0">
                <a:solidFill>
                  <a:srgbClr val="FF0000"/>
                </a:solidFill>
                <a:latin typeface="Arial Rounded MT Bold" pitchFamily="34" charset="0"/>
              </a:rPr>
              <a:t> : 18-23</a:t>
            </a:r>
            <a:endParaRPr lang="en-US" sz="4400" dirty="0" smtClean="0">
              <a:solidFill>
                <a:srgbClr val="FF0000"/>
              </a:solidFill>
              <a:latin typeface="Arial Rounded MT Bold" pitchFamily="34" charset="0"/>
            </a:endParaRPr>
          </a:p>
          <a:p>
            <a:pPr algn="just"/>
            <a:r>
              <a:rPr lang="fr-FR" sz="4400" dirty="0" smtClean="0">
                <a:solidFill>
                  <a:srgbClr val="003300"/>
                </a:solidFill>
                <a:latin typeface="Arial Rounded MT Bold" pitchFamily="34" charset="0"/>
              </a:rPr>
              <a:t>18 Qu'aucun homme, sous une apparence d'humilité et par un culte des anges, ne vous ravisse à son gré le prix de la course, tandis qu'il s'abandonne à ses visions et qu'il est enflé d'un vain orgueil par ses pensées charnelles,</a:t>
            </a:r>
            <a:endParaRPr lang="en-US" sz="4400" dirty="0" smtClean="0">
              <a:solidFill>
                <a:srgbClr val="003300"/>
              </a:solidFill>
              <a:latin typeface="Arial Rounded MT Bold" pitchFamily="34" charset="0"/>
            </a:endParaRPr>
          </a:p>
          <a:p>
            <a:pPr algn="just">
              <a:buNone/>
            </a:pPr>
            <a:endParaRPr lang="en-US" sz="4400" dirty="0" smtClean="0">
              <a:solidFill>
                <a:srgbClr val="0D069A"/>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smtClean="0">
                <a:solidFill>
                  <a:srgbClr val="003300"/>
                </a:solidFill>
                <a:latin typeface="Arial Rounded MT Bold" pitchFamily="34" charset="0"/>
              </a:rPr>
              <a:t>19 </a:t>
            </a:r>
            <a:r>
              <a:rPr lang="fr-FR" sz="4400" dirty="0" smtClean="0">
                <a:solidFill>
                  <a:srgbClr val="003300"/>
                </a:solidFill>
                <a:latin typeface="Arial Rounded MT Bold" pitchFamily="34" charset="0"/>
              </a:rPr>
              <a:t>sans s'attacher au chef, dont tout le corps, assisté et solidement assemblé par des jointures et des liens, tire l'accroissement que Dieu donne.</a:t>
            </a:r>
            <a:endParaRPr lang="en-US" sz="4400" dirty="0" smtClean="0">
              <a:solidFill>
                <a:srgbClr val="003300"/>
              </a:solidFill>
              <a:latin typeface="Arial Rounded MT Bold" pitchFamily="34" charset="0"/>
            </a:endParaRPr>
          </a:p>
          <a:p>
            <a:pPr algn="just"/>
            <a:r>
              <a:rPr lang="fr-FR" sz="4400" dirty="0" smtClean="0">
                <a:solidFill>
                  <a:srgbClr val="003300"/>
                </a:solidFill>
                <a:latin typeface="Arial Rounded MT Bold" pitchFamily="34" charset="0"/>
              </a:rPr>
              <a:t> </a:t>
            </a:r>
            <a:r>
              <a:rPr lang="fr-FR" sz="4400" dirty="0" smtClean="0">
                <a:solidFill>
                  <a:srgbClr val="FF0000"/>
                </a:solidFill>
                <a:latin typeface="Arial Rounded MT Bold" pitchFamily="34" charset="0"/>
              </a:rPr>
              <a:t>20 Si vous êtes morts avec Christ aux rudiments du monde, pourquoi, comme si vous viviez dans le monde, vous impose-t-on ces préceptes</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5000" dirty="0" smtClean="0">
                <a:solidFill>
                  <a:srgbClr val="003300"/>
                </a:solidFill>
                <a:latin typeface="Arial Rounded MT Bold" pitchFamily="34" charset="0"/>
              </a:rPr>
              <a:t>21 </a:t>
            </a:r>
            <a:r>
              <a:rPr lang="fr-FR" sz="5000" dirty="0" smtClean="0">
                <a:solidFill>
                  <a:srgbClr val="003300"/>
                </a:solidFill>
                <a:latin typeface="Arial Rounded MT Bold" pitchFamily="34" charset="0"/>
              </a:rPr>
              <a:t>Ne prends pas! Ne goûte pas! Ne touche pas!</a:t>
            </a:r>
            <a:endParaRPr lang="en-US" sz="5000" dirty="0" smtClean="0">
              <a:solidFill>
                <a:srgbClr val="003300"/>
              </a:solidFill>
              <a:latin typeface="Arial Rounded MT Bold" pitchFamily="34" charset="0"/>
            </a:endParaRPr>
          </a:p>
          <a:p>
            <a:pPr algn="just"/>
            <a:r>
              <a:rPr lang="fr-FR" sz="5000" dirty="0" smtClean="0">
                <a:solidFill>
                  <a:srgbClr val="FF0000"/>
                </a:solidFill>
                <a:latin typeface="Arial Rounded MT Bold" pitchFamily="34" charset="0"/>
              </a:rPr>
              <a:t> 22 préceptes qui tous deviennent pernicieux par l'abus, et qui ne sont fondés que sur les ordonnances et les doctrines des hommes?</a:t>
            </a:r>
            <a:endParaRPr lang="en-US" sz="5000" dirty="0" smtClean="0">
              <a:solidFill>
                <a:srgbClr val="FF0000"/>
              </a:solidFill>
              <a:latin typeface="Arial Rounded MT Bold" pitchFamily="34" charset="0"/>
            </a:endParaRPr>
          </a:p>
          <a:p>
            <a:pPr algn="just">
              <a:buNone/>
            </a:pPr>
            <a:endParaRPr lang="en-US" sz="4400" dirty="0" smtClean="0">
              <a:solidFill>
                <a:srgbClr val="0D069A"/>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FF0000"/>
                </a:solidFill>
                <a:latin typeface="Arial Rounded MT Bold" pitchFamily="34" charset="0"/>
              </a:rPr>
              <a:t>23</a:t>
            </a:r>
            <a:r>
              <a:rPr lang="fr-FR" sz="4400" dirty="0" smtClean="0">
                <a:solidFill>
                  <a:srgbClr val="003300"/>
                </a:solidFill>
                <a:latin typeface="Arial Rounded MT Bold" pitchFamily="34" charset="0"/>
              </a:rPr>
              <a:t> </a:t>
            </a:r>
            <a:r>
              <a:rPr lang="fr-FR" sz="4400" dirty="0" smtClean="0">
                <a:solidFill>
                  <a:srgbClr val="003300"/>
                </a:solidFill>
                <a:latin typeface="Arial Rounded MT Bold" pitchFamily="34" charset="0"/>
              </a:rPr>
              <a:t>Ils ont, à la vérité, une apparence de sagesse, en ce qu'ils indiquent un culte volontaire, de l'humilité, et le mépris du corps, mais ils sont sans aucun mérite et contribuent à la satisfaction de la chair.</a:t>
            </a:r>
            <a:endParaRPr lang="en-US" sz="4400" dirty="0" smtClean="0">
              <a:solidFill>
                <a:srgbClr val="003300"/>
              </a:solidFill>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lnSpcReduction="10000"/>
          </a:bodyPr>
          <a:lstStyle/>
          <a:p>
            <a:pPr algn="just"/>
            <a:r>
              <a:rPr lang="fr-FR" sz="4400" dirty="0" smtClean="0">
                <a:latin typeface="Arial Rounded MT Bold" pitchFamily="34" charset="0"/>
              </a:rPr>
              <a:t>Source : Google </a:t>
            </a:r>
            <a:endParaRPr lang="en-US" sz="4400" dirty="0" smtClean="0">
              <a:latin typeface="Arial Rounded MT Bold" pitchFamily="34" charset="0"/>
            </a:endParaRPr>
          </a:p>
          <a:p>
            <a:pPr algn="just"/>
            <a:r>
              <a:rPr lang="fr-FR" sz="2100" u="sng" dirty="0" smtClean="0">
                <a:latin typeface="Arial Rounded MT Bold" pitchFamily="34" charset="0"/>
                <a:hlinkClick r:id="rId2"/>
              </a:rPr>
              <a:t>https://www.google.com/search?q=comment+identifier+une+fausse+eglise+en+francais&amp;oq=comment+identifier+une+fausse+eglise&amp;aqs=chrome.5.69i57j33i160l5.24860j1j15&amp;sourceid=chrome&amp;ie=UTF-8</a:t>
            </a:r>
            <a:r>
              <a:rPr lang="en-US" sz="2100" dirty="0" smtClean="0">
                <a:latin typeface="Arial Rounded MT Bold" pitchFamily="34" charset="0"/>
              </a:rPr>
              <a:t> </a:t>
            </a:r>
          </a:p>
          <a:p>
            <a:pPr lvl="0" algn="just"/>
            <a:r>
              <a:rPr lang="fr-FR" sz="4400" i="1" dirty="0" smtClean="0">
                <a:latin typeface="Arial Rounded MT Bold" pitchFamily="34" charset="0"/>
              </a:rPr>
              <a:t>Pour identifier une fausse église, ii faut observer si elle enseigne la véritable Parole de Dieu,  si elle administre correctement les sacrements, et si elle exerce une discipline ecclésiastique fidele. </a:t>
            </a:r>
            <a:endParaRPr lang="en-US" sz="4400" i="1"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fontScale="92500" lnSpcReduction="10000"/>
          </a:bodyPr>
          <a:lstStyle/>
          <a:p>
            <a:pPr algn="just"/>
            <a:r>
              <a:rPr lang="fr-FR" sz="4400" b="1" dirty="0" smtClean="0">
                <a:solidFill>
                  <a:srgbClr val="0D069A"/>
                </a:solidFill>
                <a:latin typeface="Arial Rounded MT Bold" pitchFamily="34" charset="0"/>
              </a:rPr>
              <a:t>Galates </a:t>
            </a:r>
            <a:r>
              <a:rPr lang="fr-FR" sz="4400" b="1" dirty="0" smtClean="0">
                <a:solidFill>
                  <a:srgbClr val="0D069A"/>
                </a:solidFill>
                <a:latin typeface="Arial Rounded MT Bold" pitchFamily="34" charset="0"/>
              </a:rPr>
              <a:t>1:9 </a:t>
            </a:r>
            <a:r>
              <a:rPr lang="fr-FR" sz="4400" dirty="0" smtClean="0">
                <a:solidFill>
                  <a:srgbClr val="0D069A"/>
                </a:solidFill>
                <a:latin typeface="Arial Rounded MT Bold" pitchFamily="34" charset="0"/>
              </a:rPr>
              <a:t>Nous l'avons dit précédemment, et je le répète à cette heure: si quelqu'un vous annonce un autre Évangile que celui que vous avez reçu, qu'il soit anathème!</a:t>
            </a:r>
            <a:endParaRPr lang="en-US" sz="4400" dirty="0" smtClean="0">
              <a:solidFill>
                <a:srgbClr val="0D069A"/>
              </a:solidFill>
              <a:latin typeface="Arial Rounded MT Bold" pitchFamily="34" charset="0"/>
            </a:endParaRPr>
          </a:p>
          <a:p>
            <a:pPr lvl="0" algn="just"/>
            <a:r>
              <a:rPr lang="fr-FR" sz="4400" i="1" dirty="0" smtClean="0">
                <a:latin typeface="Arial Rounded MT Bold" pitchFamily="34" charset="0"/>
              </a:rPr>
              <a:t>Une fausse église peut mettre l'accent sur des traditions humaines plutôt que sur la Bible, ou chercher à ajouter des éléments à la foi chrétienne</a:t>
            </a:r>
            <a:r>
              <a:rPr lang="fr-FR" sz="4400" i="1" dirty="0" smtClean="0">
                <a:latin typeface="Arial Rounded MT Bold" pitchFamily="34" charset="0"/>
              </a:rPr>
              <a:t>.</a:t>
            </a:r>
            <a:endParaRPr lang="en-US" sz="4400" i="1"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lnSpcReduction="10000"/>
          </a:bodyPr>
          <a:lstStyle/>
          <a:p>
            <a:pPr algn="just"/>
            <a:r>
              <a:rPr lang="fr-FR" sz="4400" b="1" dirty="0" smtClean="0">
                <a:latin typeface="Arial Rounded MT Bold" pitchFamily="34" charset="0"/>
              </a:rPr>
              <a:t>Ésaïe </a:t>
            </a:r>
            <a:r>
              <a:rPr lang="fr-FR" sz="4400" b="1" dirty="0" smtClean="0">
                <a:latin typeface="Arial Rounded MT Bold" pitchFamily="34" charset="0"/>
              </a:rPr>
              <a:t>29:13</a:t>
            </a:r>
            <a:r>
              <a:rPr lang="fr-FR" sz="4400" dirty="0" smtClean="0">
                <a:latin typeface="Arial Rounded MT Bold" pitchFamily="34" charset="0"/>
              </a:rPr>
              <a:t> </a:t>
            </a:r>
            <a:r>
              <a:rPr lang="fr-FR" sz="4400" dirty="0" smtClean="0">
                <a:solidFill>
                  <a:srgbClr val="0D069A"/>
                </a:solidFill>
                <a:latin typeface="Arial Rounded MT Bold" pitchFamily="34" charset="0"/>
              </a:rPr>
              <a:t>Le Seigneur dit: Quand ce peuple s'approche de moi, Il m'honore de la bouche et des lèvres; Mais son cœur est éloigné de moi, Et la crainte qu'il a de moi N'est qu'un précepte de tradition humaine. </a:t>
            </a:r>
            <a:endParaRPr lang="en-US" sz="4400" dirty="0" smtClean="0">
              <a:solidFill>
                <a:srgbClr val="0D069A"/>
              </a:solidFill>
              <a:latin typeface="Arial Rounded MT Bold" pitchFamily="34" charset="0"/>
            </a:endParaRPr>
          </a:p>
          <a:p>
            <a:pPr lvl="0" algn="just"/>
            <a:r>
              <a:rPr lang="fr-FR" sz="4400" i="1" dirty="0" smtClean="0">
                <a:latin typeface="Arial Rounded MT Bold" pitchFamily="34" charset="0"/>
              </a:rPr>
              <a:t>Voici quelques éléments  à considérer pour identifier une fausse église: </a:t>
            </a:r>
            <a:endParaRPr lang="en-US" sz="4400" i="1"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a:bodyPr>
          <a:lstStyle/>
          <a:p>
            <a:pPr algn="just"/>
            <a:r>
              <a:rPr lang="fr-FR" sz="4400" b="1" dirty="0" smtClean="0">
                <a:solidFill>
                  <a:srgbClr val="FF0000"/>
                </a:solidFill>
                <a:latin typeface="Arial Rounded MT Bold" pitchFamily="34" charset="0"/>
              </a:rPr>
              <a:t>ENSEIGNEMENT: </a:t>
            </a:r>
            <a:endParaRPr lang="en-US" sz="4400" dirty="0" smtClean="0">
              <a:solidFill>
                <a:srgbClr val="FF0000"/>
              </a:solidFill>
              <a:latin typeface="Arial Rounded MT Bold" pitchFamily="34" charset="0"/>
            </a:endParaRPr>
          </a:p>
          <a:p>
            <a:pPr algn="just"/>
            <a:r>
              <a:rPr lang="fr-FR" sz="4400" b="1" dirty="0" smtClean="0">
                <a:solidFill>
                  <a:srgbClr val="0D069A"/>
                </a:solidFill>
                <a:latin typeface="Arial Rounded MT Bold" pitchFamily="34" charset="0"/>
              </a:rPr>
              <a:t>La Bible  comme   autorité suprême: </a:t>
            </a:r>
            <a:endParaRPr lang="en-US" sz="4400" dirty="0" smtClean="0">
              <a:solidFill>
                <a:srgbClr val="0D069A"/>
              </a:solidFill>
              <a:latin typeface="Arial Rounded MT Bold" pitchFamily="34" charset="0"/>
            </a:endParaRPr>
          </a:p>
          <a:p>
            <a:pPr lvl="0" algn="just"/>
            <a:r>
              <a:rPr lang="fr-FR" sz="5400" i="1" dirty="0" smtClean="0">
                <a:latin typeface="Arial Rounded MT Bold" pitchFamily="34" charset="0"/>
              </a:rPr>
              <a:t>Une  vraie église fonde son enseignement sur la Bible, la Parole de Dieu, et ne la contredit pas. </a:t>
            </a:r>
            <a:endParaRPr lang="en-US" sz="5400" i="1"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20000"/>
          </a:bodyPr>
          <a:lstStyle/>
          <a:p>
            <a:pPr algn="just"/>
            <a:r>
              <a:rPr lang="fr-FR" sz="4400" b="1" dirty="0" smtClean="0">
                <a:solidFill>
                  <a:srgbClr val="FF0000"/>
                </a:solidFill>
                <a:latin typeface="Arial Rounded MT Bold" pitchFamily="34" charset="0"/>
              </a:rPr>
              <a:t>Apocalypse 22 :18-19</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18 Je le déclare à quiconque entend les paroles de la prophétie de ce livre: Si quelqu'un y ajoute quelque chose, Dieu le frappera des fléaux décrits dans ce livre;</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19 et si quelqu'un retranche quelque chose des paroles du livre de cette prophétie, Dieu retranchera sa part de l'arbre de la vie et de la ville sainte, décrits dans ce livre.</a:t>
            </a:r>
            <a:endParaRPr lang="en-US" sz="4400" dirty="0" smtClean="0">
              <a:solidFill>
                <a:srgbClr val="FF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85000" lnSpcReduction="20000"/>
          </a:bodyPr>
          <a:lstStyle/>
          <a:p>
            <a:pPr algn="just"/>
            <a:r>
              <a:rPr lang="fr-FR" sz="4400" b="1" dirty="0" smtClean="0">
                <a:solidFill>
                  <a:srgbClr val="FF0000"/>
                </a:solidFill>
                <a:latin typeface="Arial Rounded MT Bold" pitchFamily="34" charset="0"/>
              </a:rPr>
              <a:t>La </a:t>
            </a:r>
            <a:r>
              <a:rPr lang="fr-FR" sz="4400" b="1" dirty="0" smtClean="0">
                <a:solidFill>
                  <a:srgbClr val="FF0000"/>
                </a:solidFill>
                <a:latin typeface="Arial Rounded MT Bold" pitchFamily="34" charset="0"/>
              </a:rPr>
              <a:t>vérité et l'intégrité:</a:t>
            </a:r>
            <a:endParaRPr lang="en-US" sz="4400" dirty="0" smtClean="0">
              <a:solidFill>
                <a:srgbClr val="FF0000"/>
              </a:solidFill>
              <a:latin typeface="Arial Rounded MT Bold" pitchFamily="34" charset="0"/>
            </a:endParaRPr>
          </a:p>
          <a:p>
            <a:pPr lvl="0" algn="just"/>
            <a:r>
              <a:rPr lang="fr-FR" sz="4400" i="1" dirty="0" smtClean="0">
                <a:latin typeface="Arial Rounded MT Bold" pitchFamily="34" charset="0"/>
              </a:rPr>
              <a:t>L'évangile  du Christ: L'église doit mettre l'accent sur le salut par la grâce, par la foi en Jésus- Christ, et non par les couvres ou des rituels supplémentaires. </a:t>
            </a:r>
            <a:endParaRPr lang="en-US" sz="4400" i="1" dirty="0" smtClean="0">
              <a:latin typeface="Arial Rounded MT Bold" pitchFamily="34" charset="0"/>
            </a:endParaRPr>
          </a:p>
          <a:p>
            <a:pPr algn="just"/>
            <a:r>
              <a:rPr lang="fr-FR" sz="4400" b="1" dirty="0" smtClean="0">
                <a:solidFill>
                  <a:srgbClr val="FF0000"/>
                </a:solidFill>
                <a:latin typeface="Arial Rounded MT Bold" pitchFamily="34" charset="0"/>
              </a:rPr>
              <a:t>Ephésiens 2 :8-9</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8 </a:t>
            </a:r>
            <a:r>
              <a:rPr lang="fr-FR" sz="4400" dirty="0" smtClean="0">
                <a:latin typeface="Arial Rounded MT Bold" pitchFamily="34" charset="0"/>
              </a:rPr>
              <a:t>Car c'est par la grâce que vous êtes sauvés, par le moyen de la foi. Et cela ne vient pas de vous, c'est le don de Dieu.</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9 </a:t>
            </a:r>
            <a:r>
              <a:rPr lang="fr-FR" sz="4400" dirty="0" smtClean="0">
                <a:solidFill>
                  <a:srgbClr val="FF0000"/>
                </a:solidFill>
                <a:latin typeface="Arial Rounded MT Bold" pitchFamily="34" charset="0"/>
              </a:rPr>
              <a:t>Ce n'est point par les œuvres, afin que personne ne se glorifie.</a:t>
            </a:r>
            <a:endParaRPr lang="en-US" sz="4400" dirty="0">
              <a:solidFill>
                <a:srgbClr val="FF00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PRATIQUES: </a:t>
            </a:r>
            <a:endParaRPr lang="en-US" sz="4400" dirty="0" smtClean="0">
              <a:solidFill>
                <a:srgbClr val="FF0000"/>
              </a:solidFill>
              <a:latin typeface="Arial Rounded MT Bold" pitchFamily="34" charset="0"/>
            </a:endParaRPr>
          </a:p>
          <a:p>
            <a:pPr algn="just"/>
            <a:r>
              <a:rPr lang="fr-FR" sz="4400" b="1" dirty="0" smtClean="0">
                <a:solidFill>
                  <a:srgbClr val="0D069A"/>
                </a:solidFill>
                <a:latin typeface="Arial Rounded MT Bold" pitchFamily="34" charset="0"/>
              </a:rPr>
              <a:t>Les Sacrements: </a:t>
            </a:r>
            <a:endParaRPr lang="en-US" sz="4400" dirty="0" smtClean="0">
              <a:solidFill>
                <a:srgbClr val="0D069A"/>
              </a:solidFill>
              <a:latin typeface="Arial Rounded MT Bold" pitchFamily="34" charset="0"/>
            </a:endParaRPr>
          </a:p>
          <a:p>
            <a:pPr lvl="0" algn="just"/>
            <a:r>
              <a:rPr lang="fr-FR" sz="4800" i="1" dirty="0" smtClean="0">
                <a:latin typeface="Arial Rounded MT Bold" pitchFamily="34" charset="0"/>
              </a:rPr>
              <a:t>Les  sacrements tels que le baptême et la Cène doivent être administrés correctement, selon les enseignements  bibliques. </a:t>
            </a:r>
            <a:endParaRPr lang="en-US" sz="4800" i="1"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dirty="0" smtClean="0">
                <a:solidFill>
                  <a:srgbClr val="0D069A"/>
                </a:solidFill>
                <a:latin typeface="Arial Rounded MT Bold" pitchFamily="34" charset="0"/>
              </a:rPr>
              <a:t>Le Baptême</a:t>
            </a:r>
            <a:endParaRPr lang="en-US" sz="4400" b="1" dirty="0" smtClean="0">
              <a:solidFill>
                <a:srgbClr val="0D069A"/>
              </a:solidFill>
              <a:latin typeface="Arial Rounded MT Bold" pitchFamily="34" charset="0"/>
            </a:endParaRPr>
          </a:p>
          <a:p>
            <a:pPr lvl="0" algn="just"/>
            <a:r>
              <a:rPr lang="fr-FR" sz="4400" dirty="0" smtClean="0">
                <a:latin typeface="Arial Rounded MT Bold" pitchFamily="34" charset="0"/>
              </a:rPr>
              <a:t>Matthieu </a:t>
            </a:r>
            <a:r>
              <a:rPr lang="fr-FR" sz="4400" dirty="0" smtClean="0">
                <a:latin typeface="Arial Rounded MT Bold" pitchFamily="34" charset="0"/>
              </a:rPr>
              <a:t>28:19 Allez, faites de toutes les nations des disciples, les baptisant au nom du Père, du Fils et du Saint-Esprit,</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Actes </a:t>
            </a:r>
            <a:r>
              <a:rPr lang="fr-FR" sz="4400" dirty="0" smtClean="0">
                <a:solidFill>
                  <a:srgbClr val="0D069A"/>
                </a:solidFill>
                <a:latin typeface="Arial Rounded MT Bold" pitchFamily="34" charset="0"/>
              </a:rPr>
              <a:t>2:38 Pierre leur dit: Repentez-vous, et que chacun de vous soit baptisé au nom de Jésus-Christ, pour le pardon de vos péchés; et vous recevrez le don du Saint-Esprit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dirty="0" smtClean="0">
                <a:solidFill>
                  <a:srgbClr val="0D069A"/>
                </a:solidFill>
                <a:latin typeface="Arial Rounded MT Bold" pitchFamily="34" charset="0"/>
              </a:rPr>
              <a:t>La </a:t>
            </a:r>
            <a:r>
              <a:rPr lang="fr-FR" sz="4400" dirty="0" smtClean="0">
                <a:solidFill>
                  <a:srgbClr val="0D069A"/>
                </a:solidFill>
                <a:latin typeface="Arial Rounded MT Bold" pitchFamily="34" charset="0"/>
              </a:rPr>
              <a:t>sainte cène</a:t>
            </a:r>
            <a:endParaRPr lang="en-US" sz="4400" dirty="0" smtClean="0">
              <a:solidFill>
                <a:srgbClr val="0D069A"/>
              </a:solidFill>
              <a:latin typeface="Arial Rounded MT Bold" pitchFamily="34" charset="0"/>
            </a:endParaRPr>
          </a:p>
          <a:p>
            <a:pPr lvl="0" algn="just"/>
            <a:r>
              <a:rPr lang="fr-FR" sz="4400" dirty="0" smtClean="0">
                <a:solidFill>
                  <a:srgbClr val="C00000"/>
                </a:solidFill>
                <a:latin typeface="Arial Rounded MT Bold" pitchFamily="34" charset="0"/>
              </a:rPr>
              <a:t>Luc </a:t>
            </a:r>
            <a:r>
              <a:rPr lang="fr-FR" sz="4400" dirty="0" smtClean="0">
                <a:solidFill>
                  <a:srgbClr val="C00000"/>
                </a:solidFill>
                <a:latin typeface="Arial Rounded MT Bold" pitchFamily="34" charset="0"/>
              </a:rPr>
              <a:t>22:19 </a:t>
            </a:r>
            <a:r>
              <a:rPr lang="fr-FR" sz="4400" dirty="0" smtClean="0">
                <a:latin typeface="Arial Rounded MT Bold" pitchFamily="34" charset="0"/>
              </a:rPr>
              <a:t>Ensuite </a:t>
            </a:r>
            <a:r>
              <a:rPr lang="fr-FR" sz="4400" dirty="0" smtClean="0">
                <a:latin typeface="Arial Rounded MT Bold" pitchFamily="34" charset="0"/>
              </a:rPr>
              <a:t>il prit du pain; et, après avoir rendu grâces, il le rompit, et le leur donna, en disant: Ceci est mon corps, qui est donné pour vous; </a:t>
            </a:r>
            <a:r>
              <a:rPr lang="fr-FR" sz="4400" b="1" u="sng" dirty="0" smtClean="0">
                <a:latin typeface="Arial Rounded MT Bold" pitchFamily="34" charset="0"/>
              </a:rPr>
              <a:t>faites ceci en mémoire de moi.</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1Co </a:t>
            </a:r>
            <a:r>
              <a:rPr lang="fr-FR" sz="4400" dirty="0" smtClean="0">
                <a:solidFill>
                  <a:srgbClr val="C00000"/>
                </a:solidFill>
                <a:latin typeface="Arial Rounded MT Bold" pitchFamily="34" charset="0"/>
              </a:rPr>
              <a:t>11 :26 </a:t>
            </a:r>
            <a:r>
              <a:rPr lang="fr-FR" sz="4400" dirty="0" smtClean="0">
                <a:solidFill>
                  <a:srgbClr val="0D069A"/>
                </a:solidFill>
                <a:latin typeface="Arial Rounded MT Bold" pitchFamily="34" charset="0"/>
              </a:rPr>
              <a:t>Car toutes les fois que vous mangez ce pain et que vous buvez cette coupe, </a:t>
            </a:r>
            <a:r>
              <a:rPr lang="fr-FR" sz="4400" u="sng" dirty="0" smtClean="0">
                <a:solidFill>
                  <a:srgbClr val="0D069A"/>
                </a:solidFill>
                <a:latin typeface="Arial Rounded MT Bold" pitchFamily="34" charset="0"/>
              </a:rPr>
              <a:t>vous annoncez la mort du Seigneur, jusqu'à ce qu'il vienne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smtClean="0">
                <a:latin typeface="Arial Rounded MT Bold" pitchFamily="34" charset="0"/>
              </a:rPr>
              <a:t>La  Discipline</a:t>
            </a:r>
            <a:r>
              <a:rPr lang="fr-FR" sz="4400" b="1" dirty="0" smtClean="0">
                <a:latin typeface="Arial Rounded MT Bold" pitchFamily="34" charset="0"/>
              </a:rPr>
              <a:t>: </a:t>
            </a:r>
            <a:endParaRPr lang="en-US" sz="4400" dirty="0" smtClean="0">
              <a:latin typeface="Arial Rounded MT Bold" pitchFamily="34" charset="0"/>
            </a:endParaRPr>
          </a:p>
          <a:p>
            <a:pPr lvl="0" algn="just"/>
            <a:r>
              <a:rPr lang="fr-FR" sz="4400" i="1" dirty="0" smtClean="0">
                <a:solidFill>
                  <a:srgbClr val="0D069A"/>
                </a:solidFill>
                <a:latin typeface="Arial Rounded MT Bold" pitchFamily="34" charset="0"/>
              </a:rPr>
              <a:t>Une  vraie église exerce une discipline fraternelle pour aider ses membres à grandir dans la foi et à corriger les erreurs. </a:t>
            </a:r>
            <a:endParaRPr lang="en-US" sz="4400" i="1" dirty="0" smtClean="0">
              <a:solidFill>
                <a:srgbClr val="0D069A"/>
              </a:solidFill>
              <a:latin typeface="Arial Rounded MT Bold" pitchFamily="34" charset="0"/>
            </a:endParaRPr>
          </a:p>
          <a:p>
            <a:pPr lvl="0" algn="just"/>
            <a:r>
              <a:rPr lang="fr-FR" sz="4400" dirty="0" smtClean="0">
                <a:solidFill>
                  <a:srgbClr val="C00000"/>
                </a:solidFill>
                <a:latin typeface="Arial Rounded MT Bold" pitchFamily="34" charset="0"/>
              </a:rPr>
              <a:t>Galates </a:t>
            </a:r>
            <a:r>
              <a:rPr lang="fr-FR" sz="4400" dirty="0" smtClean="0">
                <a:solidFill>
                  <a:srgbClr val="C00000"/>
                </a:solidFill>
                <a:latin typeface="Arial Rounded MT Bold" pitchFamily="34" charset="0"/>
              </a:rPr>
              <a:t>6:1 </a:t>
            </a:r>
            <a:r>
              <a:rPr lang="fr-FR" sz="4400" dirty="0" smtClean="0">
                <a:latin typeface="Arial Rounded MT Bold" pitchFamily="34" charset="0"/>
              </a:rPr>
              <a:t>¶ Frères, si un homme vient à être surpris en quelque faute, vous qui êtes spirituels, redressez-le avec un esprit de douceur. Prends garde à toi-même, de peur que tu ne sois aussi tenté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b="1" dirty="0" smtClean="0">
                <a:solidFill>
                  <a:srgbClr val="C00000"/>
                </a:solidFill>
                <a:latin typeface="Arial Rounded MT Bold" pitchFamily="34" charset="0"/>
              </a:rPr>
              <a:t>Matthieu </a:t>
            </a:r>
            <a:r>
              <a:rPr lang="fr-FR" sz="4400" b="1" dirty="0" smtClean="0">
                <a:solidFill>
                  <a:srgbClr val="C00000"/>
                </a:solidFill>
                <a:latin typeface="Arial Rounded MT Bold" pitchFamily="34" charset="0"/>
              </a:rPr>
              <a:t>18:15-17</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15 ¶ Si ton frère a péché, va et reprends-le entre toi et lui seul. S'il t'écoute, tu as gagné ton frère.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16 Mais, s'il ne t'écoute pas, prends avec toi une ou deux personnes, afin que toute l'affaire se règle sur la déclaration de deux ou de trois témoins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solidFill>
                  <a:srgbClr val="C00000"/>
                </a:solidFill>
                <a:latin typeface="Arial Rounded MT Bold" pitchFamily="34" charset="0"/>
              </a:rPr>
              <a:t>Matthieu </a:t>
            </a:r>
            <a:r>
              <a:rPr lang="fr-FR" sz="4400" b="1" dirty="0" smtClean="0">
                <a:solidFill>
                  <a:srgbClr val="C00000"/>
                </a:solidFill>
                <a:latin typeface="Arial Rounded MT Bold" pitchFamily="34" charset="0"/>
              </a:rPr>
              <a:t>18:15-17</a:t>
            </a:r>
            <a:endParaRPr lang="en-US" sz="4400" dirty="0" smtClean="0">
              <a:solidFill>
                <a:srgbClr val="C00000"/>
              </a:solidFill>
              <a:latin typeface="Arial Rounded MT Bold" pitchFamily="34" charset="0"/>
            </a:endParaRPr>
          </a:p>
          <a:p>
            <a:pPr lvl="0" algn="just"/>
            <a:r>
              <a:rPr lang="fr-FR" sz="5400" dirty="0" smtClean="0">
                <a:latin typeface="Arial Rounded MT Bold" pitchFamily="34" charset="0"/>
              </a:rPr>
              <a:t>17 </a:t>
            </a:r>
            <a:r>
              <a:rPr lang="fr-FR" sz="5400" dirty="0" smtClean="0">
                <a:latin typeface="Arial Rounded MT Bold" pitchFamily="34" charset="0"/>
              </a:rPr>
              <a:t>S'il refuse de les écouter, dis-le à l'Église; et s'il refuse aussi d'écouter l'Église, qu'il soit pour toi comme un païen et un publicain</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smtClean="0">
                <a:solidFill>
                  <a:srgbClr val="0D069A"/>
                </a:solidFill>
                <a:latin typeface="Arial Rounded MT Bold" pitchFamily="34" charset="0"/>
              </a:rPr>
              <a:t>Les </a:t>
            </a:r>
            <a:r>
              <a:rPr lang="fr-FR" sz="4400" b="1" dirty="0" smtClean="0">
                <a:solidFill>
                  <a:srgbClr val="0D069A"/>
                </a:solidFill>
                <a:latin typeface="Arial Rounded MT Bold" pitchFamily="34" charset="0"/>
              </a:rPr>
              <a:t>motivations: </a:t>
            </a:r>
            <a:endParaRPr lang="en-US" sz="4400" dirty="0" smtClean="0">
              <a:solidFill>
                <a:srgbClr val="0D069A"/>
              </a:solidFill>
              <a:latin typeface="Arial Rounded MT Bold" pitchFamily="34" charset="0"/>
            </a:endParaRPr>
          </a:p>
          <a:p>
            <a:pPr lvl="0" algn="just"/>
            <a:r>
              <a:rPr lang="fr-FR" sz="4400" i="1" dirty="0" smtClean="0">
                <a:latin typeface="Arial Rounded MT Bold" pitchFamily="34" charset="0"/>
              </a:rPr>
              <a:t>Une  fausse église peut être motivée par le profit, le pouvoir, ou la gloire personnelle, plutôt que par  le bien-être spirituel de ses membres.</a:t>
            </a:r>
            <a:endParaRPr lang="en-US" sz="4400" i="1" dirty="0" smtClean="0">
              <a:latin typeface="Arial Rounded MT Bold" pitchFamily="34" charset="0"/>
            </a:endParaRPr>
          </a:p>
          <a:p>
            <a:pPr algn="just"/>
            <a:r>
              <a:rPr lang="fr-FR" sz="4400" b="1" dirty="0" smtClean="0">
                <a:solidFill>
                  <a:srgbClr val="C00000"/>
                </a:solidFill>
                <a:latin typeface="Arial Rounded MT Bold" pitchFamily="34" charset="0"/>
              </a:rPr>
              <a:t>Matthieu 7:15</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15 ¶ Gardez-vous des faux prophètes. Ils viennent à vous en vêtements de brebis, mais au dedans ce sont des loups ravisseurs.</a:t>
            </a:r>
            <a:endParaRPr lang="en-US" sz="4400"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latin typeface="Arial Rounded MT Bold" pitchFamily="34" charset="0"/>
              </a:rPr>
              <a:t>Autres signes: </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L'ABSENCE      DE FRUIT    SPIRITUEL: </a:t>
            </a:r>
            <a:r>
              <a:rPr lang="fr-FR"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lvl="0" algn="just"/>
            <a:r>
              <a:rPr lang="fr-FR" sz="5400" i="1" dirty="0" smtClean="0">
                <a:latin typeface="Arial Rounded MT Bold" pitchFamily="34" charset="0"/>
              </a:rPr>
              <a:t>Une  fausse église peut manquer  de témoignages de vie transformée   par la foi. </a:t>
            </a:r>
            <a:endParaRPr lang="en-US" sz="5400" i="1"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smtClean="0">
                <a:solidFill>
                  <a:srgbClr val="C00000"/>
                </a:solidFill>
                <a:latin typeface="Arial Rounded MT Bold" pitchFamily="34" charset="0"/>
              </a:rPr>
              <a:t>Jacques </a:t>
            </a:r>
            <a:r>
              <a:rPr lang="fr-FR" sz="4400" b="1" dirty="0" smtClean="0">
                <a:solidFill>
                  <a:srgbClr val="C00000"/>
                </a:solidFill>
                <a:latin typeface="Arial Rounded MT Bold" pitchFamily="34" charset="0"/>
              </a:rPr>
              <a:t>5:19-20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19 Mes frères, si quelqu'un parmi vous s'est égaré loin de la vérité, et qu'un autre l'y ramène,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20 </a:t>
            </a:r>
            <a:r>
              <a:rPr lang="fr-FR" sz="4400" dirty="0" smtClean="0">
                <a:solidFill>
                  <a:srgbClr val="C00000"/>
                </a:solidFill>
                <a:latin typeface="Arial Rounded MT Bold" pitchFamily="34" charset="0"/>
              </a:rPr>
              <a:t>qu'il sache que celui qui ramènera un pécheur de la voie où il s'était égaré sauvera une âme de la mort et couvrira une multitude de péchés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C00000"/>
                </a:solidFill>
                <a:latin typeface="Arial Rounded MT Bold" pitchFamily="34" charset="0"/>
              </a:rPr>
              <a:t>L'idolâtrie</a:t>
            </a:r>
            <a:r>
              <a:rPr lang="fr-FR" sz="4400" b="1"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lvl="0" algn="just"/>
            <a:r>
              <a:rPr lang="fr-FR" sz="6000" i="1" dirty="0" smtClean="0">
                <a:latin typeface="Arial Rounded MT Bold" pitchFamily="34" charset="0"/>
              </a:rPr>
              <a:t>Une   fausse église peut  mettre l'accent sur des  personnes, des objets, ou des  traditions au lieu  de Dieu. </a:t>
            </a:r>
            <a:endParaRPr lang="en-US" sz="6000" i="1"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b="1" dirty="0" smtClean="0">
                <a:solidFill>
                  <a:srgbClr val="C00000"/>
                </a:solidFill>
                <a:latin typeface="Arial Rounded MT Bold" pitchFamily="34" charset="0"/>
              </a:rPr>
              <a:t>Apocalypse </a:t>
            </a:r>
            <a:r>
              <a:rPr lang="fr-FR" sz="4400" b="1" dirty="0" smtClean="0">
                <a:solidFill>
                  <a:srgbClr val="C00000"/>
                </a:solidFill>
                <a:latin typeface="Arial Rounded MT Bold" pitchFamily="34" charset="0"/>
              </a:rPr>
              <a:t>2:12-14</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12 ¶ Écris à l'ange de l'Église de Pergame: Voici ce que dit celui qui a l'épée aiguë, à deux tranchants: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13 Je sais où tu demeures, je sais que là est le trône de Satan. Tu retiens mon nom, et tu n'as pas renié ma foi, même aux jours d'Antipas, mon témoin fidèle, qui a été mis à mort chez vous, là où Satan a sa demeure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14 </a:t>
            </a:r>
            <a:r>
              <a:rPr lang="fr-FR" sz="4400" dirty="0" smtClean="0">
                <a:latin typeface="Arial Rounded MT Bold" pitchFamily="34" charset="0"/>
              </a:rPr>
              <a:t>Mais j'ai quelque chose contre toi, c'est que tu as là des gens attachés à la </a:t>
            </a:r>
            <a:r>
              <a:rPr lang="fr-FR" sz="4400" u="sng" dirty="0" smtClean="0">
                <a:latin typeface="Arial Rounded MT Bold" pitchFamily="34" charset="0"/>
              </a:rPr>
              <a:t>doctrine de Balaam</a:t>
            </a:r>
            <a:r>
              <a:rPr lang="fr-FR" sz="4400" dirty="0" smtClean="0">
                <a:latin typeface="Arial Rounded MT Bold" pitchFamily="34" charset="0"/>
              </a:rPr>
              <a:t>, qui enseignait à Balak à mettre une pierre d'achoppement devant les fils d'Israël, pour qu'ils mangeassent des viandes sacrifiées aux idoles et qu'ils se livrassent à l'impudicité.</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15 De même, toi aussi, tu as des gens attachés pareillement à la </a:t>
            </a:r>
            <a:r>
              <a:rPr lang="fr-FR" sz="4400" u="sng" dirty="0" smtClean="0">
                <a:solidFill>
                  <a:srgbClr val="C00000"/>
                </a:solidFill>
                <a:latin typeface="Arial Rounded MT Bold" pitchFamily="34" charset="0"/>
              </a:rPr>
              <a:t>doctrine des Nicolaïtes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C00000"/>
                </a:solidFill>
                <a:latin typeface="Arial Rounded MT Bold" pitchFamily="34" charset="0"/>
              </a:rPr>
              <a:t>L'esprit  </a:t>
            </a:r>
            <a:r>
              <a:rPr lang="fr-FR" sz="4400" b="1" dirty="0" smtClean="0">
                <a:solidFill>
                  <a:srgbClr val="C00000"/>
                </a:solidFill>
                <a:latin typeface="Arial Rounded MT Bold" pitchFamily="34" charset="0"/>
              </a:rPr>
              <a:t>de division</a:t>
            </a:r>
            <a:r>
              <a:rPr lang="fr-FR" sz="4400" dirty="0" smtClean="0">
                <a:solidFill>
                  <a:srgbClr val="C00000"/>
                </a:solidFill>
                <a:latin typeface="Arial Rounded MT Bold" pitchFamily="34" charset="0"/>
              </a:rPr>
              <a:t>: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Jean 17:11 ¶ Je ne suis plus dans le monde, et ils sont dans le monde, et je vais à toi. Père saint, garde en ton nom ceux que tu m'as donnés, afin qu'ils soient </a:t>
            </a:r>
            <a:r>
              <a:rPr lang="fr-FR" sz="4400" dirty="0" smtClean="0">
                <a:solidFill>
                  <a:srgbClr val="C00000"/>
                </a:solidFill>
                <a:latin typeface="Arial Rounded MT Bold" pitchFamily="34" charset="0"/>
              </a:rPr>
              <a:t>un </a:t>
            </a:r>
            <a:r>
              <a:rPr lang="fr-FR" sz="4400" dirty="0" smtClean="0">
                <a:latin typeface="Arial Rounded MT Bold" pitchFamily="34" charset="0"/>
              </a:rPr>
              <a:t>comme nous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i="1" dirty="0" smtClean="0">
                <a:latin typeface="Arial Rounded MT Bold" pitchFamily="34" charset="0"/>
              </a:rPr>
              <a:t>Une   </a:t>
            </a:r>
            <a:r>
              <a:rPr lang="fr-FR" sz="4400" i="1" dirty="0" smtClean="0">
                <a:latin typeface="Arial Rounded MT Bold" pitchFamily="34" charset="0"/>
              </a:rPr>
              <a:t>fausse église peut créer des  divisions et des conflits au sein de  la communauté. </a:t>
            </a:r>
            <a:endParaRPr lang="en-US" sz="4400" i="1" dirty="0" smtClean="0">
              <a:latin typeface="Arial Rounded MT Bold" pitchFamily="34" charset="0"/>
            </a:endParaRPr>
          </a:p>
          <a:p>
            <a:pPr lvl="0" algn="just"/>
            <a:r>
              <a:rPr lang="fr-FR" sz="4400" i="1" dirty="0" smtClean="0">
                <a:solidFill>
                  <a:srgbClr val="0D069A"/>
                </a:solidFill>
                <a:latin typeface="Arial Rounded MT Bold" pitchFamily="34" charset="0"/>
              </a:rPr>
              <a:t>Il est important de noter que la distinction  entre une vraie et une fausse  église peut être subtile, et il est conseillé de consulter des sources fiables et de prier pour la sagesse afin de discerner la vérité. </a:t>
            </a:r>
            <a:endParaRPr lang="en-US" sz="4400" i="1" dirty="0">
              <a:solidFill>
                <a:srgbClr val="0D069A"/>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smtClean="0">
                <a:solidFill>
                  <a:srgbClr val="C00000"/>
                </a:solidFill>
                <a:latin typeface="Arial Rounded MT Bold" pitchFamily="34" charset="0"/>
              </a:rPr>
              <a:t>Jean </a:t>
            </a:r>
            <a:r>
              <a:rPr lang="fr-FR" sz="4400" b="1" dirty="0" smtClean="0">
                <a:solidFill>
                  <a:srgbClr val="C00000"/>
                </a:solidFill>
                <a:latin typeface="Arial Rounded MT Bold" pitchFamily="34" charset="0"/>
              </a:rPr>
              <a:t>17:22-23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22 Je leur ai donné la gloire que tu m'as donnée, afin qu'ils </a:t>
            </a:r>
            <a:r>
              <a:rPr lang="fr-FR" sz="4400" dirty="0" smtClean="0">
                <a:solidFill>
                  <a:schemeClr val="tx1"/>
                </a:solidFill>
                <a:latin typeface="Arial Rounded MT Bold" pitchFamily="34" charset="0"/>
              </a:rPr>
              <a:t>soient </a:t>
            </a:r>
            <a:r>
              <a:rPr lang="fr-FR" sz="4400" dirty="0" smtClean="0">
                <a:solidFill>
                  <a:srgbClr val="FF0000"/>
                </a:solidFill>
                <a:latin typeface="Arial Rounded MT Bold" pitchFamily="34" charset="0"/>
              </a:rPr>
              <a:t>un</a:t>
            </a:r>
            <a:r>
              <a:rPr lang="fr-FR" sz="4400" dirty="0" smtClean="0">
                <a:solidFill>
                  <a:schemeClr val="tx1"/>
                </a:solidFill>
                <a:latin typeface="Arial Rounded MT Bold" pitchFamily="34" charset="0"/>
              </a:rPr>
              <a:t> comme nous sommes </a:t>
            </a:r>
            <a:r>
              <a:rPr lang="fr-FR" sz="4400" dirty="0" smtClean="0">
                <a:solidFill>
                  <a:srgbClr val="FF0000"/>
                </a:solidFill>
                <a:latin typeface="Arial Rounded MT Bold" pitchFamily="34" charset="0"/>
              </a:rPr>
              <a:t>un</a:t>
            </a:r>
            <a:r>
              <a:rPr lang="fr-FR" sz="4400" dirty="0" smtClean="0">
                <a:solidFill>
                  <a:schemeClr val="tx1"/>
                </a:solidFill>
                <a:latin typeface="Arial Rounded MT Bold" pitchFamily="34" charset="0"/>
              </a:rPr>
              <a:t>, -</a:t>
            </a:r>
            <a:endParaRPr lang="en-US" sz="4400" dirty="0" smtClean="0">
              <a:solidFill>
                <a:schemeClr val="tx1"/>
              </a:solidFill>
              <a:latin typeface="Arial Rounded MT Bold" pitchFamily="34" charset="0"/>
            </a:endParaRPr>
          </a:p>
          <a:p>
            <a:pPr lvl="0" algn="just"/>
            <a:r>
              <a:rPr lang="fr-FR" sz="4400" dirty="0" smtClean="0">
                <a:solidFill>
                  <a:srgbClr val="0D069A"/>
                </a:solidFill>
                <a:latin typeface="Arial Rounded MT Bold" pitchFamily="34" charset="0"/>
              </a:rPr>
              <a:t>23 moi en eux, et toi en moi, -afin qu'ils soient parfaitement </a:t>
            </a:r>
            <a:r>
              <a:rPr lang="fr-FR" sz="4400" dirty="0" smtClean="0">
                <a:solidFill>
                  <a:srgbClr val="FF0000"/>
                </a:solidFill>
                <a:latin typeface="Arial Rounded MT Bold" pitchFamily="34" charset="0"/>
              </a:rPr>
              <a:t>un</a:t>
            </a:r>
            <a:r>
              <a:rPr lang="fr-FR" sz="4400" dirty="0" smtClean="0">
                <a:solidFill>
                  <a:srgbClr val="0D069A"/>
                </a:solidFill>
                <a:latin typeface="Arial Rounded MT Bold" pitchFamily="34" charset="0"/>
              </a:rPr>
              <a:t>, et que le monde connaisse que tu m'as envoyé et que tu les as aimés comme tu m'as aimé</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85000" lnSpcReduction="20000"/>
          </a:bodyPr>
          <a:lstStyle/>
          <a:p>
            <a:pPr algn="just"/>
            <a:r>
              <a:rPr lang="fr-FR" sz="4400" dirty="0" smtClean="0">
                <a:solidFill>
                  <a:schemeClr val="accent6">
                    <a:lumMod val="50000"/>
                  </a:schemeClr>
                </a:solidFill>
                <a:latin typeface="Arial Rounded MT Bold" pitchFamily="34" charset="0"/>
              </a:rPr>
              <a:t>COMMENT IDENTIFIER UNE FAUSSE RELIGION</a:t>
            </a:r>
            <a:endParaRPr lang="en-US" sz="4400" dirty="0" smtClean="0">
              <a:solidFill>
                <a:schemeClr val="accent6">
                  <a:lumMod val="50000"/>
                </a:schemeClr>
              </a:solidFill>
              <a:latin typeface="Arial Rounded MT Bold" pitchFamily="34" charset="0"/>
            </a:endParaRPr>
          </a:p>
          <a:p>
            <a:pPr lvl="0" algn="just"/>
            <a:r>
              <a:rPr lang="fr-FR" sz="4400" i="1" dirty="0" smtClean="0">
                <a:latin typeface="Arial Rounded MT Bold" pitchFamily="34" charset="0"/>
              </a:rPr>
              <a:t>Selon la Bible, une fausse religion se distingue par plusieurs caractéristiques, notamment la contradiction avec </a:t>
            </a:r>
            <a:endParaRPr lang="en-US" sz="4400" i="1" dirty="0" smtClean="0">
              <a:latin typeface="Arial Rounded MT Bold" pitchFamily="34" charset="0"/>
            </a:endParaRPr>
          </a:p>
          <a:p>
            <a:pPr lvl="0" algn="just"/>
            <a:r>
              <a:rPr lang="fr-FR" sz="4400" i="1" dirty="0" smtClean="0">
                <a:solidFill>
                  <a:srgbClr val="0D069A"/>
                </a:solidFill>
                <a:latin typeface="Arial Rounded MT Bold" pitchFamily="34" charset="0"/>
              </a:rPr>
              <a:t>Les enseignements de  Jésus-Christ, la glorification d'autres dieux ou idoles, et le manque d'amour et de compassion envers autrui. </a:t>
            </a:r>
            <a:endParaRPr lang="en-US" sz="4400" i="1" dirty="0" smtClean="0">
              <a:solidFill>
                <a:srgbClr val="0D069A"/>
              </a:solidFill>
              <a:latin typeface="Arial Rounded MT Bold" pitchFamily="34" charset="0"/>
            </a:endParaRPr>
          </a:p>
          <a:p>
            <a:pPr lvl="0" algn="just"/>
            <a:r>
              <a:rPr lang="fr-FR" sz="4400" i="1" dirty="0" smtClean="0">
                <a:latin typeface="Arial Rounded MT Bold" pitchFamily="34" charset="0"/>
              </a:rPr>
              <a:t>Voici quelques éléments clés pour identifier une fausse religion selon la Bible: </a:t>
            </a:r>
            <a:endParaRPr lang="en-US" sz="4400" i="1"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lnSpcReduction="10000"/>
          </a:bodyPr>
          <a:lstStyle/>
          <a:p>
            <a:pPr algn="just"/>
            <a:r>
              <a:rPr lang="fr-FR" sz="4400" b="1" dirty="0" smtClean="0">
                <a:solidFill>
                  <a:srgbClr val="0D069A"/>
                </a:solidFill>
                <a:latin typeface="Arial Rounded MT Bold" pitchFamily="34" charset="0"/>
              </a:rPr>
              <a:t>Contradiction </a:t>
            </a:r>
            <a:r>
              <a:rPr lang="fr-FR" sz="4400" b="1" dirty="0" smtClean="0">
                <a:solidFill>
                  <a:srgbClr val="0D069A"/>
                </a:solidFill>
                <a:latin typeface="Arial Rounded MT Bold" pitchFamily="34" charset="0"/>
              </a:rPr>
              <a:t>avec les enseignements de Jésus: </a:t>
            </a:r>
            <a:endParaRPr lang="en-US" sz="4400" dirty="0" smtClean="0">
              <a:solidFill>
                <a:srgbClr val="0D069A"/>
              </a:solidFill>
              <a:latin typeface="Arial Rounded MT Bold" pitchFamily="34" charset="0"/>
            </a:endParaRPr>
          </a:p>
          <a:p>
            <a:pPr lvl="0" algn="just"/>
            <a:r>
              <a:rPr lang="fr-FR" sz="4400" i="1" dirty="0" smtClean="0">
                <a:latin typeface="Arial Rounded MT Bold" pitchFamily="34" charset="0"/>
              </a:rPr>
              <a:t>Une religion qui nie l'unicité de Dieu, la divinité de Jésus-Christ, ou qui promeut des pratiques contraires à l'amour, la grâce et le pardon enseignés par Jésus, est considérée comme fausse </a:t>
            </a:r>
            <a:r>
              <a:rPr lang="fr-FR" sz="4400" dirty="0" smtClean="0">
                <a:solidFill>
                  <a:srgbClr val="0D069A"/>
                </a:solidFill>
                <a:latin typeface="Arial Rounded MT Bold" pitchFamily="34" charset="0"/>
              </a:rPr>
              <a:t>(1 Jean 2:22-23, 4:1-3). </a:t>
            </a:r>
            <a:endParaRPr lang="en-US" sz="4400" dirty="0" smtClean="0">
              <a:solidFill>
                <a:srgbClr val="0D069A"/>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fr-FR" sz="4400" b="1" dirty="0" smtClean="0">
                <a:solidFill>
                  <a:srgbClr val="0D069A"/>
                </a:solidFill>
                <a:latin typeface="Arial Rounded MT Bold" pitchFamily="34" charset="0"/>
              </a:rPr>
              <a:t>1Jean </a:t>
            </a:r>
            <a:r>
              <a:rPr lang="fr-FR" sz="4400" b="1" dirty="0" smtClean="0">
                <a:solidFill>
                  <a:srgbClr val="0D069A"/>
                </a:solidFill>
                <a:latin typeface="Arial Rounded MT Bold" pitchFamily="34" charset="0"/>
              </a:rPr>
              <a:t>2:22-23 </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22 Qui est menteur, sinon celui qui nie que Jésus est le Christ? Celui-là est l'antéchrist, qui nie le Père et le Fils.</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 23 Quiconque nie le Fils n'a pas non plus le Père; quiconque confesse le Fils a aussi le Père</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lnSpcReduction="10000"/>
          </a:bodyPr>
          <a:lstStyle/>
          <a:p>
            <a:pPr algn="just"/>
            <a:r>
              <a:rPr lang="fr-FR" sz="4400" b="1" dirty="0" smtClean="0">
                <a:solidFill>
                  <a:srgbClr val="0D069A"/>
                </a:solidFill>
                <a:latin typeface="Arial Rounded MT Bold" pitchFamily="34" charset="0"/>
              </a:rPr>
              <a:t>1Jean </a:t>
            </a:r>
            <a:r>
              <a:rPr lang="fr-FR" sz="4400" b="1" dirty="0" smtClean="0">
                <a:solidFill>
                  <a:srgbClr val="0D069A"/>
                </a:solidFill>
                <a:latin typeface="Arial Rounded MT Bold" pitchFamily="34" charset="0"/>
              </a:rPr>
              <a:t>4:1-3 </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1¶ Bien-aimés, n'ajoutez pas foi à tout esprit; mais éprouvez les esprits, pour savoir s'ils sont de Dieu, car plusieurs faux prophètes sont venus dans le monde.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 2 Reconnaissez à ceci l'Esprit de Dieu: tout esprit qui confesse Jésus-Christ venu en chair est de Dieu</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algn="just"/>
            <a:r>
              <a:rPr lang="fr-FR" sz="4400" b="1" dirty="0" smtClean="0">
                <a:solidFill>
                  <a:srgbClr val="0D069A"/>
                </a:solidFill>
                <a:latin typeface="Arial Rounded MT Bold" pitchFamily="34" charset="0"/>
              </a:rPr>
              <a:t>1Jean </a:t>
            </a:r>
            <a:r>
              <a:rPr lang="fr-FR" sz="4400" b="1" dirty="0" smtClean="0">
                <a:solidFill>
                  <a:srgbClr val="0D069A"/>
                </a:solidFill>
                <a:latin typeface="Arial Rounded MT Bold" pitchFamily="34" charset="0"/>
              </a:rPr>
              <a:t>4:1-3 </a:t>
            </a:r>
            <a:endParaRPr lang="en-US" sz="4400" dirty="0" smtClean="0">
              <a:solidFill>
                <a:srgbClr val="0D069A"/>
              </a:solidFill>
              <a:latin typeface="Arial Rounded MT Bold" pitchFamily="34" charset="0"/>
            </a:endParaRPr>
          </a:p>
          <a:p>
            <a:pPr lvl="0" algn="just"/>
            <a:r>
              <a:rPr lang="fr-FR" sz="4800" dirty="0" smtClean="0">
                <a:latin typeface="Arial Rounded MT Bold" pitchFamily="34" charset="0"/>
              </a:rPr>
              <a:t>3 </a:t>
            </a:r>
            <a:r>
              <a:rPr lang="fr-FR" sz="4800" dirty="0" smtClean="0">
                <a:latin typeface="Arial Rounded MT Bold" pitchFamily="34" charset="0"/>
              </a:rPr>
              <a:t>et tout esprit qui ne confesse pas Jésus n'est pas de Dieu, c'est celui de l'antéchrist, dont vous avez appris la venue, et qui maintenant est déjà dans le monde.</a:t>
            </a:r>
            <a:endParaRPr lang="en-US" sz="48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400" b="1" dirty="0" smtClean="0">
                <a:solidFill>
                  <a:srgbClr val="0D069A"/>
                </a:solidFill>
                <a:latin typeface="Arial Rounded MT Bold" pitchFamily="34" charset="0"/>
              </a:rPr>
              <a:t>Idolâtrie et adoration d'autres dieux: </a:t>
            </a:r>
            <a:endParaRPr lang="en-US" sz="4400" dirty="0" smtClean="0">
              <a:solidFill>
                <a:srgbClr val="0D069A"/>
              </a:solidFill>
              <a:latin typeface="Arial Rounded MT Bold" pitchFamily="34" charset="0"/>
            </a:endParaRPr>
          </a:p>
          <a:p>
            <a:pPr lvl="0" algn="just"/>
            <a:r>
              <a:rPr lang="fr-FR" sz="4400" i="1" dirty="0" smtClean="0">
                <a:latin typeface="Arial Rounded MT Bold" pitchFamily="34" charset="0"/>
              </a:rPr>
              <a:t>La Bible met en garde contre l'adoration d'idoles ou de tout autre dieu que le Dieu unique, Yahvé </a:t>
            </a:r>
            <a:endParaRPr lang="fr-FR" sz="4400" i="1" dirty="0" smtClean="0">
              <a:latin typeface="Arial Rounded MT Bold" pitchFamily="34" charset="0"/>
            </a:endParaRPr>
          </a:p>
          <a:p>
            <a:pPr lvl="0" algn="just"/>
            <a:r>
              <a:rPr lang="fr-FR" sz="4400" dirty="0" smtClean="0">
                <a:solidFill>
                  <a:srgbClr val="0D069A"/>
                </a:solidFill>
                <a:latin typeface="Arial Rounded MT Bold" pitchFamily="34" charset="0"/>
              </a:rPr>
              <a:t>(</a:t>
            </a:r>
            <a:r>
              <a:rPr lang="fr-FR" sz="4400" dirty="0" smtClean="0">
                <a:solidFill>
                  <a:srgbClr val="0D069A"/>
                </a:solidFill>
                <a:latin typeface="Arial Rounded MT Bold" pitchFamily="34" charset="0"/>
              </a:rPr>
              <a:t>Exode 20:3-6). </a:t>
            </a:r>
            <a:endParaRPr lang="en-US" sz="4400" dirty="0" smtClean="0">
              <a:solidFill>
                <a:srgbClr val="0D069A"/>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400" b="1" dirty="0" smtClean="0">
                <a:solidFill>
                  <a:srgbClr val="0D069A"/>
                </a:solidFill>
                <a:latin typeface="Arial Rounded MT Bold" pitchFamily="34" charset="0"/>
              </a:rPr>
              <a:t>Exode </a:t>
            </a:r>
            <a:r>
              <a:rPr lang="fr-FR" sz="4400" b="1" dirty="0" smtClean="0">
                <a:solidFill>
                  <a:srgbClr val="0D069A"/>
                </a:solidFill>
                <a:latin typeface="Arial Rounded MT Bold" pitchFamily="34" charset="0"/>
              </a:rPr>
              <a:t>20:3-6 </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3Tu n'auras pas d'autres dieux devant ma face.</a:t>
            </a:r>
            <a:endParaRPr lang="en-US" sz="4400" dirty="0" smtClean="0">
              <a:latin typeface="Arial Rounded MT Bold" pitchFamily="34" charset="0"/>
            </a:endParaRPr>
          </a:p>
          <a:p>
            <a:pPr lvl="0" algn="just"/>
            <a:r>
              <a:rPr lang="fr-FR" sz="4400" dirty="0" smtClean="0">
                <a:latin typeface="Arial Rounded MT Bold" pitchFamily="34" charset="0"/>
              </a:rPr>
              <a:t> </a:t>
            </a:r>
            <a:r>
              <a:rPr lang="fr-FR" sz="4400" dirty="0" smtClean="0">
                <a:solidFill>
                  <a:srgbClr val="0D069A"/>
                </a:solidFill>
                <a:latin typeface="Arial Rounded MT Bold" pitchFamily="34" charset="0"/>
              </a:rPr>
              <a:t>4 Tu ne te feras point d'image taillée, ni de représentation quelconque des choses qui sont en haut dans les cieux, qui sont en bas sur la terre, et qui sont dans les eaux plus bas que la terre.</a:t>
            </a:r>
            <a:endParaRPr lang="en-US" sz="4400" dirty="0" smtClean="0">
              <a:solidFill>
                <a:srgbClr val="0D069A"/>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algn="just"/>
            <a:r>
              <a:rPr lang="fr-FR" sz="4400" dirty="0" smtClean="0">
                <a:latin typeface="Arial Rounded MT Bold" pitchFamily="34" charset="0"/>
              </a:rPr>
              <a:t>5 </a:t>
            </a:r>
            <a:r>
              <a:rPr lang="fr-FR" sz="4400" dirty="0" smtClean="0">
                <a:latin typeface="Arial Rounded MT Bold" pitchFamily="34" charset="0"/>
              </a:rPr>
              <a:t>Tu ne te prosterneras point devant elles, et tu ne les serviras point; car moi, l'Éternel, ton Dieu, je suis un Dieu jaloux, qui punis l'iniquité des pères sur les enfants jusqu'à la troisième et la quatrième génération de ceux qui me haïssent,</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 6 et qui fais miséricorde jusqu'en mille générations à ceux qui m'aiment et qui gardent mes commandements.</a:t>
            </a:r>
            <a:endParaRPr lang="en-US" sz="4400" dirty="0">
              <a:solidFill>
                <a:srgbClr val="0D069A"/>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C00000"/>
                </a:solidFill>
                <a:latin typeface="Arial Rounded MT Bold" pitchFamily="34" charset="0"/>
              </a:rPr>
              <a:t>Manque  d'amour  et de fruits: </a:t>
            </a:r>
            <a:endParaRPr lang="en-US" sz="4400" dirty="0" smtClean="0">
              <a:solidFill>
                <a:srgbClr val="C00000"/>
              </a:solidFill>
              <a:latin typeface="Arial Rounded MT Bold" pitchFamily="34" charset="0"/>
            </a:endParaRPr>
          </a:p>
          <a:p>
            <a:pPr lvl="0" algn="just"/>
            <a:r>
              <a:rPr lang="fr-FR" sz="4400" i="1" dirty="0" smtClean="0">
                <a:latin typeface="Arial Rounded MT Bold" pitchFamily="34" charset="0"/>
              </a:rPr>
              <a:t>Une religion centrée sur des rituels vides de sens ou sur l'intolérance, plutôt que sur l'amour, la compassion et le service envers les autres, est suspecte </a:t>
            </a:r>
            <a:endParaRPr lang="fr-FR" sz="4400" i="1" dirty="0" smtClean="0">
              <a:latin typeface="Arial Rounded MT Bold" pitchFamily="34" charset="0"/>
            </a:endParaRPr>
          </a:p>
          <a:p>
            <a:pPr lvl="0" algn="just"/>
            <a:r>
              <a:rPr lang="fr-FR" sz="4400" dirty="0" smtClean="0">
                <a:solidFill>
                  <a:srgbClr val="C00000"/>
                </a:solidFill>
                <a:latin typeface="Arial Rounded MT Bold" pitchFamily="34" charset="0"/>
              </a:rPr>
              <a:t>(</a:t>
            </a:r>
            <a:r>
              <a:rPr lang="fr-FR" sz="4400" dirty="0" smtClean="0">
                <a:solidFill>
                  <a:srgbClr val="C00000"/>
                </a:solidFill>
                <a:latin typeface="Arial Rounded MT Bold" pitchFamily="34" charset="0"/>
              </a:rPr>
              <a:t>Matthieu 7:16-20, 1 Corinthiens 13:1-3). </a:t>
            </a:r>
            <a:endParaRPr lang="en-US" sz="4400" dirty="0" smtClean="0">
              <a:solidFill>
                <a:srgbClr val="C0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C00000"/>
                </a:solidFill>
                <a:latin typeface="Arial Rounded MT Bold" pitchFamily="34" charset="0"/>
              </a:rPr>
              <a:t>Matthieu </a:t>
            </a:r>
            <a:r>
              <a:rPr lang="fr-FR" sz="4400" b="1" dirty="0" smtClean="0">
                <a:solidFill>
                  <a:srgbClr val="C00000"/>
                </a:solidFill>
                <a:latin typeface="Arial Rounded MT Bold" pitchFamily="34" charset="0"/>
              </a:rPr>
              <a:t>7:16-20</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16 Vous les reconnaîtrez à leurs fruits. Cueille-t-on des raisins sur des épines, ou des figues sur des chardons?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 17 Tout bon arbre porte de bons fruits, mais le mauvais arbre porte de mauvais fruits.</a:t>
            </a:r>
            <a:endParaRPr lang="en-US" sz="4400" dirty="0" smtClean="0">
              <a:solidFill>
                <a:srgbClr val="C00000"/>
              </a:solidFill>
              <a:latin typeface="Arial Rounded MT Bold" pitchFamily="34" charset="0"/>
            </a:endParaRPr>
          </a:p>
          <a:p>
            <a:pPr lvl="0" algn="just"/>
            <a:endParaRPr lang="en-US" sz="4400" dirty="0" smtClean="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latin typeface="Arial Rounded MT Bold" pitchFamily="34" charset="0"/>
              </a:rPr>
              <a:t>18 </a:t>
            </a:r>
            <a:r>
              <a:rPr lang="fr-FR" sz="4400" dirty="0" smtClean="0">
                <a:latin typeface="Arial Rounded MT Bold" pitchFamily="34" charset="0"/>
              </a:rPr>
              <a:t>Un bon arbre ne peut porter de mauvais fruits, ni un mauvais arbre porter de bons fruits.</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 19 Tout arbre qui ne porte pas de bons fruits est coupé et jeté au feu.</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 20 C'est donc à leurs fruits que vous les reconnaîtrez</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C00000"/>
                </a:solidFill>
                <a:latin typeface="Arial Rounded MT Bold" pitchFamily="34" charset="0"/>
              </a:rPr>
              <a:t>Manque  d'amour  et de fruits: </a:t>
            </a:r>
            <a:endParaRPr lang="en-US" sz="4400" dirty="0" smtClean="0">
              <a:solidFill>
                <a:srgbClr val="C00000"/>
              </a:solidFill>
              <a:latin typeface="Arial Rounded MT Bold" pitchFamily="34" charset="0"/>
            </a:endParaRPr>
          </a:p>
          <a:p>
            <a:pPr algn="just"/>
            <a:r>
              <a:rPr lang="fr-FR" sz="4800" b="1" dirty="0" smtClean="0">
                <a:latin typeface="Arial Rounded MT Bold" pitchFamily="34" charset="0"/>
              </a:rPr>
              <a:t>1 </a:t>
            </a:r>
            <a:r>
              <a:rPr lang="fr-FR" sz="4800" b="1" dirty="0" smtClean="0">
                <a:latin typeface="Arial Rounded MT Bold" pitchFamily="34" charset="0"/>
              </a:rPr>
              <a:t>Corinthiens 13:1-3</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1 ¶ Quand je parlerais les langues des hommes et des anges, si je n'ai pas la charité, je suis un airain qui résonne, ou une cymbale qui retentit.</a:t>
            </a:r>
            <a:endParaRPr lang="en-US" sz="4800" dirty="0" smtClean="0">
              <a:solidFill>
                <a:srgbClr val="C00000"/>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C00000"/>
                </a:solidFill>
                <a:latin typeface="Arial Rounded MT Bold" pitchFamily="34" charset="0"/>
              </a:rPr>
              <a:t>2</a:t>
            </a:r>
            <a:r>
              <a:rPr lang="fr-FR" sz="4400" dirty="0" smtClean="0">
                <a:latin typeface="Arial Rounded MT Bold" pitchFamily="34" charset="0"/>
              </a:rPr>
              <a:t> </a:t>
            </a:r>
            <a:r>
              <a:rPr lang="fr-FR" sz="4400" dirty="0" smtClean="0">
                <a:latin typeface="Arial Rounded MT Bold" pitchFamily="34" charset="0"/>
              </a:rPr>
              <a:t>Et quand j'aurais le don de prophétie, la science de tous les mystères et toute la connaissance, quand j'aurais même toute la foi jusqu'à transporter des montagnes, si je n'ai pas la charité, je ne suis rien.</a:t>
            </a:r>
            <a:endParaRPr lang="en-US" sz="4400" dirty="0" smtClean="0">
              <a:latin typeface="Arial Rounded MT Bold" pitchFamily="34" charset="0"/>
            </a:endParaRPr>
          </a:p>
          <a:p>
            <a:pPr lvl="0" algn="just"/>
            <a:endParaRPr lang="en-US" sz="4400" dirty="0">
              <a:solidFill>
                <a:srgbClr val="C0000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C00000"/>
                </a:solidFill>
                <a:latin typeface="Arial Rounded MT Bold" pitchFamily="34" charset="0"/>
              </a:rPr>
              <a:t>3</a:t>
            </a:r>
            <a:r>
              <a:rPr lang="fr-FR" sz="4800" dirty="0" smtClean="0">
                <a:latin typeface="Arial Rounded MT Bold" pitchFamily="34" charset="0"/>
              </a:rPr>
              <a:t> </a:t>
            </a:r>
            <a:r>
              <a:rPr lang="fr-FR" sz="4800" dirty="0" smtClean="0">
                <a:latin typeface="Arial Rounded MT Bold" pitchFamily="34" charset="0"/>
              </a:rPr>
              <a:t>Et quand je distribuerais tous mes biens pour la nourriture des pauvres, quand je livrerais même mon corps pour être brûlé, si je n'ai pas la charité, cela ne me sert de rien.</a:t>
            </a:r>
            <a:endParaRPr lang="en-US" sz="4800"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800" b="1" dirty="0" smtClean="0">
                <a:solidFill>
                  <a:srgbClr val="CCFF33"/>
                </a:solidFill>
                <a:latin typeface="Arial Rounded MT Bold" pitchFamily="34" charset="0"/>
              </a:rPr>
              <a:t>Faux prophètes et enseignements  trompeurs: </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La Bible avertit de la présence de faux prophètes qui, sous couvert de religion, sèment la confusion et l'erreur </a:t>
            </a:r>
            <a:endParaRPr lang="fr-FR" sz="4800" dirty="0" smtClean="0">
              <a:latin typeface="Arial Rounded MT Bold" pitchFamily="34" charset="0"/>
            </a:endParaRPr>
          </a:p>
          <a:p>
            <a:pPr lvl="0" algn="just"/>
            <a:r>
              <a:rPr lang="fr-FR" sz="4800" dirty="0" smtClean="0">
                <a:solidFill>
                  <a:srgbClr val="CCFF33"/>
                </a:solidFill>
                <a:latin typeface="Arial Rounded MT Bold" pitchFamily="34" charset="0"/>
              </a:rPr>
              <a:t>(</a:t>
            </a:r>
            <a:r>
              <a:rPr lang="fr-FR" sz="4800" dirty="0" smtClean="0">
                <a:solidFill>
                  <a:srgbClr val="CCFF33"/>
                </a:solidFill>
                <a:latin typeface="Arial Rounded MT Bold" pitchFamily="34" charset="0"/>
              </a:rPr>
              <a:t>Matthieu 7:15, 2 Pierre 2:1-3). </a:t>
            </a:r>
            <a:endParaRPr lang="en-US" sz="4800" dirty="0" smtClean="0">
              <a:solidFill>
                <a:srgbClr val="CCFF33"/>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smtClean="0">
                <a:solidFill>
                  <a:srgbClr val="CCFF33"/>
                </a:solidFill>
                <a:latin typeface="Arial Rounded MT Bold" pitchFamily="34" charset="0"/>
              </a:rPr>
              <a:t>Matthieu </a:t>
            </a:r>
            <a:r>
              <a:rPr lang="fr-FR" sz="4800" b="1" dirty="0" smtClean="0">
                <a:solidFill>
                  <a:srgbClr val="CCFF33"/>
                </a:solidFill>
                <a:latin typeface="Arial Rounded MT Bold" pitchFamily="34" charset="0"/>
              </a:rPr>
              <a:t>7:15</a:t>
            </a:r>
            <a:endParaRPr lang="en-US" sz="4800" dirty="0" smtClean="0">
              <a:solidFill>
                <a:srgbClr val="CCFF33"/>
              </a:solidFill>
              <a:latin typeface="Arial Rounded MT Bold" pitchFamily="34" charset="0"/>
            </a:endParaRPr>
          </a:p>
          <a:p>
            <a:pPr lvl="0" algn="just"/>
            <a:r>
              <a:rPr lang="fr-FR" sz="5400" dirty="0" smtClean="0">
                <a:latin typeface="Arial Rounded MT Bold" pitchFamily="34" charset="0"/>
              </a:rPr>
              <a:t>15 ¶ Gardez-vous des faux prophètes. Ils viennent à vous en vêtements de brebis, mais au dedans ce sont des loups ravisseurs</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800" b="1" dirty="0" smtClean="0">
                <a:solidFill>
                  <a:srgbClr val="CCFF33"/>
                </a:solidFill>
                <a:latin typeface="Arial Rounded MT Bold" pitchFamily="34" charset="0"/>
              </a:rPr>
              <a:t>2 </a:t>
            </a:r>
            <a:r>
              <a:rPr lang="fr-FR" sz="4800" b="1" dirty="0" smtClean="0">
                <a:solidFill>
                  <a:srgbClr val="CCFF33"/>
                </a:solidFill>
                <a:latin typeface="Arial Rounded MT Bold" pitchFamily="34" charset="0"/>
              </a:rPr>
              <a:t>Pierre 2:1-3</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1 ¶ Il y a eu parmi le peuple de faux prophètes, et il y aura de même parmi vous de faux docteurs, qui introduiront des sectes pernicieuses, et qui, reniant le maître qui les a rachetés, attireront sur eux une ruine soudaine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800" b="1" dirty="0" smtClean="0">
                <a:solidFill>
                  <a:srgbClr val="CCFF33"/>
                </a:solidFill>
                <a:latin typeface="Arial Rounded MT Bold" pitchFamily="34" charset="0"/>
              </a:rPr>
              <a:t>2 </a:t>
            </a:r>
            <a:r>
              <a:rPr lang="fr-FR" sz="4800" b="1" dirty="0" smtClean="0">
                <a:solidFill>
                  <a:srgbClr val="CCFF33"/>
                </a:solidFill>
                <a:latin typeface="Arial Rounded MT Bold" pitchFamily="34" charset="0"/>
              </a:rPr>
              <a:t>Pierre 2:1-3</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2 </a:t>
            </a:r>
            <a:r>
              <a:rPr lang="fr-FR" sz="4800" dirty="0" smtClean="0">
                <a:latin typeface="Arial Rounded MT Bold" pitchFamily="34" charset="0"/>
              </a:rPr>
              <a:t>Plusieurs les suivront dans leurs dissolutions, et la voie de la vérité sera calomniée à cause d'eux.</a:t>
            </a:r>
            <a:endParaRPr lang="en-US" sz="4800" dirty="0" smtClean="0">
              <a:latin typeface="Arial Rounded MT Bold" pitchFamily="34" charset="0"/>
            </a:endParaRPr>
          </a:p>
          <a:p>
            <a:pPr lvl="0" algn="just"/>
            <a:r>
              <a:rPr lang="fr-FR" sz="4800" dirty="0" smtClean="0">
                <a:latin typeface="Arial Rounded MT Bold" pitchFamily="34" charset="0"/>
              </a:rPr>
              <a:t> </a:t>
            </a:r>
            <a:r>
              <a:rPr lang="fr-FR" sz="4800" dirty="0" smtClean="0">
                <a:solidFill>
                  <a:srgbClr val="CCFF33"/>
                </a:solidFill>
                <a:latin typeface="Arial Rounded MT Bold" pitchFamily="34" charset="0"/>
              </a:rPr>
              <a:t>3 ¶ Par cupidité, ils trafiqueront de vous au moyen de paroles trompeuses, eux que menace depuis longtemps la condamnation, et dont la ruine ne sommeille point.</a:t>
            </a:r>
            <a:endParaRPr lang="en-US" sz="4800" dirty="0">
              <a:solidFill>
                <a:srgbClr val="CCFF33"/>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algn="just"/>
            <a:r>
              <a:rPr lang="fr-FR" sz="4400" b="1" i="1" dirty="0" smtClean="0">
                <a:solidFill>
                  <a:srgbClr val="0D069A"/>
                </a:solidFill>
                <a:latin typeface="Arial Rounded MT Bold" pitchFamily="34" charset="0"/>
              </a:rPr>
              <a:t>Désir de domination et de contrôle: </a:t>
            </a:r>
            <a:endParaRPr lang="en-US" sz="4400" i="1" dirty="0" smtClean="0">
              <a:solidFill>
                <a:srgbClr val="0D069A"/>
              </a:solidFill>
              <a:latin typeface="Arial Rounded MT Bold" pitchFamily="34" charset="0"/>
            </a:endParaRPr>
          </a:p>
          <a:p>
            <a:pPr lvl="0" algn="just"/>
            <a:r>
              <a:rPr lang="fr-FR" sz="4400" dirty="0" smtClean="0">
                <a:latin typeface="Arial Rounded MT Bold" pitchFamily="34" charset="0"/>
              </a:rPr>
              <a:t>Une religion qui cherche à dominer les autres, à manipuler ou à opprimer, est contraire à l'esprit du Christ, qui est venu pour servir et non pour être servi </a:t>
            </a:r>
            <a:endParaRPr lang="fr-FR" sz="4400" dirty="0" smtClean="0">
              <a:latin typeface="Arial Rounded MT Bold" pitchFamily="34" charset="0"/>
            </a:endParaRPr>
          </a:p>
          <a:p>
            <a:pPr lvl="0" algn="just"/>
            <a:r>
              <a:rPr lang="fr-FR" sz="4400" dirty="0" smtClean="0">
                <a:solidFill>
                  <a:srgbClr val="0D069A"/>
                </a:solidFill>
                <a:latin typeface="Arial Rounded MT Bold" pitchFamily="34" charset="0"/>
              </a:rPr>
              <a:t>(</a:t>
            </a:r>
            <a:r>
              <a:rPr lang="fr-FR" sz="4400" dirty="0" smtClean="0">
                <a:solidFill>
                  <a:srgbClr val="0D069A"/>
                </a:solidFill>
                <a:latin typeface="Arial Rounded MT Bold" pitchFamily="34" charset="0"/>
              </a:rPr>
              <a:t>Matthieu 20:25-28). </a:t>
            </a:r>
            <a:endParaRPr lang="en-US" sz="4400" dirty="0" smtClean="0">
              <a:solidFill>
                <a:srgbClr val="0D069A"/>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lnSpcReduction="10000"/>
          </a:bodyPr>
          <a:lstStyle/>
          <a:p>
            <a:pPr algn="just"/>
            <a:r>
              <a:rPr lang="fr-FR" sz="4400" b="1" dirty="0" smtClean="0">
                <a:solidFill>
                  <a:srgbClr val="0D069A"/>
                </a:solidFill>
                <a:latin typeface="Arial Rounded MT Bold" pitchFamily="34" charset="0"/>
              </a:rPr>
              <a:t>Matthieu </a:t>
            </a:r>
            <a:r>
              <a:rPr lang="fr-FR" sz="4400" b="1" dirty="0" smtClean="0">
                <a:solidFill>
                  <a:srgbClr val="0D069A"/>
                </a:solidFill>
                <a:latin typeface="Arial Rounded MT Bold" pitchFamily="34" charset="0"/>
              </a:rPr>
              <a:t>20:25-28</a:t>
            </a:r>
            <a:endParaRPr lang="en-US" sz="4400" dirty="0" smtClean="0">
              <a:solidFill>
                <a:srgbClr val="0D069A"/>
              </a:solidFill>
              <a:latin typeface="Arial Rounded MT Bold" pitchFamily="34" charset="0"/>
            </a:endParaRPr>
          </a:p>
          <a:p>
            <a:pPr lvl="0" algn="just"/>
            <a:r>
              <a:rPr lang="fr-FR" sz="4400" dirty="0" smtClean="0">
                <a:latin typeface="Arial Rounded MT Bold" pitchFamily="34" charset="0"/>
              </a:rPr>
              <a:t>Mt 20:25 Jésus les appela, et dit: Vous savez que les chefs des nations les tyrannisent, et que les grands les asservissent.</a:t>
            </a:r>
            <a:endParaRPr lang="en-US" sz="4400" dirty="0" smtClean="0">
              <a:latin typeface="Arial Rounded MT Bold" pitchFamily="34" charset="0"/>
            </a:endParaRPr>
          </a:p>
          <a:p>
            <a:pPr lvl="0" algn="just"/>
            <a:r>
              <a:rPr lang="fr-FR" sz="4400" dirty="0" smtClean="0">
                <a:latin typeface="Arial Rounded MT Bold" pitchFamily="34" charset="0"/>
              </a:rPr>
              <a:t> </a:t>
            </a:r>
            <a:r>
              <a:rPr lang="fr-FR" sz="4400" dirty="0" smtClean="0">
                <a:solidFill>
                  <a:srgbClr val="0D069A"/>
                </a:solidFill>
                <a:latin typeface="Arial Rounded MT Bold" pitchFamily="34" charset="0"/>
              </a:rPr>
              <a:t>26 Il n'en sera pas de même au milieu de vous. Mais quiconque veut être grand parmi vous, qu'il soit votre serviteur</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0800000" scaled="1"/>
            <a:tileRect/>
          </a:gradFill>
        </p:spPr>
        <p:txBody>
          <a:bodyPr>
            <a:normAutofit/>
          </a:bodyPr>
          <a:lstStyle/>
          <a:p>
            <a:pPr algn="just"/>
            <a:r>
              <a:rPr lang="fr-FR" sz="4400" dirty="0" smtClean="0">
                <a:latin typeface="Arial Rounded MT Bold" pitchFamily="34" charset="0"/>
              </a:rPr>
              <a:t>27 </a:t>
            </a:r>
            <a:r>
              <a:rPr lang="fr-FR" sz="4400" dirty="0" smtClean="0">
                <a:latin typeface="Arial Rounded MT Bold" pitchFamily="34" charset="0"/>
              </a:rPr>
              <a:t>et quiconque veut être le premier parmi vous, qu'il soit votre esclave.</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 28 C'est ainsi que le Fils de l'homme est venu, non pour être servi, mais pour servir et donner sa vie comme la rançon de plusieurs.</a:t>
            </a:r>
            <a:endParaRPr lang="en-US" sz="4400" dirty="0" smtClean="0">
              <a:solidFill>
                <a:srgbClr val="0D069A"/>
              </a:solidFill>
              <a:latin typeface="Arial Rounded MT Bold" pitchFamily="34" charset="0"/>
            </a:endParaRPr>
          </a:p>
          <a:p>
            <a:pPr algn="just">
              <a:buNone/>
            </a:pPr>
            <a:endParaRPr lang="en-US" sz="4400" dirty="0" smtClean="0">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buNone/>
            </a:pPr>
            <a:r>
              <a:rPr lang="en-US" sz="2400" dirty="0" smtClean="0">
                <a:solidFill>
                  <a:srgbClr val="0D069A"/>
                </a:solidFill>
                <a:latin typeface="Arial Rounded MT Bold" pitchFamily="34" charset="0"/>
              </a:rPr>
              <a:t>CONCLUSION</a:t>
            </a:r>
            <a:endParaRPr lang="en-US" sz="2400" dirty="0" smtClean="0">
              <a:solidFill>
                <a:srgbClr val="0D069A"/>
              </a:solidFill>
              <a:latin typeface="Arial Rounded MT Bold" pitchFamily="34" charset="0"/>
            </a:endParaRPr>
          </a:p>
          <a:p>
            <a:pPr lvl="0" algn="just"/>
            <a:r>
              <a:rPr lang="fr-FR" i="1" dirty="0" smtClean="0">
                <a:latin typeface="Arial Rounded MT Bold" pitchFamily="34" charset="0"/>
              </a:rPr>
              <a:t>En résumé,  une fausse religion se caractérise par sa divergence avec les enseignements de Jésus, son adoration  d'autres dieux, son manque d'amour et de fruits, la présence de faux prophètes, et son désir de domination.</a:t>
            </a:r>
            <a:endParaRPr lang="en-US" sz="2400" i="1" dirty="0" smtClean="0">
              <a:latin typeface="Arial Rounded MT Bold" pitchFamily="34" charset="0"/>
            </a:endParaRPr>
          </a:p>
          <a:p>
            <a:endParaRPr lang="en-US" sz="2400" dirty="0" smtClean="0"/>
          </a:p>
          <a:p>
            <a:r>
              <a:rPr lang="fr-FR" u="sng" dirty="0" smtClean="0">
                <a:hlinkClick r:id="rId2"/>
              </a:rPr>
              <a:t>https://www.google.com/search?q=comment+identifier+une+fausse+eglise+en+francais&amp;oq=comment+identifier+une+fausse+eglise&amp;aqs=chrome.5.69i57j33i160l5.24860j1j15&amp;sourceid=chrome&amp;ie=UTF-8</a:t>
            </a:r>
            <a:endParaRPr lang="en-US" sz="4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69914</TotalTime>
  <Words>2126</Words>
  <Application>Microsoft Office PowerPoint</Application>
  <PresentationFormat>On-screen Show (4:3)</PresentationFormat>
  <Paragraphs>129</Paragraphs>
  <Slides>48</Slides>
  <Notes>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CHRIST THE ROCK CONGREGATION SUNDAY JULY 6TH  2025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451</cp:revision>
  <dcterms:created xsi:type="dcterms:W3CDTF">2022-04-13T13:36:19Z</dcterms:created>
  <dcterms:modified xsi:type="dcterms:W3CDTF">2025-07-02T23:44:51Z</dcterms:modified>
</cp:coreProperties>
</file>