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04" r:id="rId2"/>
    <p:sldId id="2247" r:id="rId3"/>
    <p:sldId id="2292" r:id="rId4"/>
    <p:sldId id="2293" r:id="rId5"/>
    <p:sldId id="2294" r:id="rId6"/>
    <p:sldId id="2295" r:id="rId7"/>
    <p:sldId id="2296" r:id="rId8"/>
    <p:sldId id="2297" r:id="rId9"/>
    <p:sldId id="2288" r:id="rId10"/>
    <p:sldId id="2298" r:id="rId11"/>
    <p:sldId id="2299" r:id="rId12"/>
    <p:sldId id="2300" r:id="rId13"/>
    <p:sldId id="2289" r:id="rId14"/>
    <p:sldId id="2301" r:id="rId15"/>
    <p:sldId id="2302" r:id="rId16"/>
    <p:sldId id="2303" r:id="rId17"/>
    <p:sldId id="2304" r:id="rId18"/>
    <p:sldId id="2305" r:id="rId19"/>
    <p:sldId id="2306" r:id="rId20"/>
    <p:sldId id="2290" r:id="rId21"/>
    <p:sldId id="2307" r:id="rId22"/>
    <p:sldId id="2308" r:id="rId23"/>
    <p:sldId id="2309" r:id="rId24"/>
    <p:sldId id="2310" r:id="rId25"/>
    <p:sldId id="2311" r:id="rId26"/>
    <p:sldId id="2279" r:id="rId27"/>
    <p:sldId id="2312" r:id="rId28"/>
    <p:sldId id="2291" r:id="rId29"/>
    <p:sldId id="2313" r:id="rId30"/>
    <p:sldId id="2314" r:id="rId31"/>
    <p:sldId id="2315" r:id="rId32"/>
    <p:sldId id="2316" r:id="rId33"/>
    <p:sldId id="2280" r:id="rId34"/>
    <p:sldId id="2317" r:id="rId35"/>
    <p:sldId id="2318" r:id="rId36"/>
    <p:sldId id="2319" r:id="rId37"/>
    <p:sldId id="316" r:id="rId38"/>
    <p:sldId id="1675" r:id="rId39"/>
    <p:sldId id="318"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33CC"/>
    <a:srgbClr val="66FFFF"/>
    <a:srgbClr val="FC0AFC"/>
    <a:srgbClr val="000066"/>
    <a:srgbClr val="460000"/>
    <a:srgbClr val="99FF33"/>
    <a:srgbClr val="002E02"/>
    <a:srgbClr val="FF9300"/>
    <a:srgbClr val="CC00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040" autoAdjust="0"/>
    <p:restoredTop sz="94436" autoAdjust="0"/>
  </p:normalViewPr>
  <p:slideViewPr>
    <p:cSldViewPr>
      <p:cViewPr varScale="1">
        <p:scale>
          <a:sx n="70" d="100"/>
          <a:sy n="70" d="100"/>
        </p:scale>
        <p:origin x="-348" y="-102"/>
      </p:cViewPr>
      <p:guideLst>
        <p:guide orient="horz" pos="2160"/>
        <p:guide pos="2880"/>
      </p:guideLst>
    </p:cSldViewPr>
  </p:slideViewPr>
  <p:outlineViewPr>
    <p:cViewPr>
      <p:scale>
        <a:sx n="33" d="100"/>
        <a:sy n="33" d="100"/>
      </p:scale>
      <p:origin x="0" y="4265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6/11/2025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6/11/2025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6/11/2025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6/11/2025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6/11/2025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8100000" scaled="1"/>
            <a:tileRect/>
          </a:gradFill>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b="1" dirty="0"/>
              <a:t>CHRIST THE ROCK CONGREGATION</a:t>
            </a:r>
            <a:br>
              <a:rPr lang="en-US" sz="3600" b="1" dirty="0"/>
            </a:br>
            <a:r>
              <a:rPr lang="en-US" sz="3600" b="1" dirty="0">
                <a:solidFill>
                  <a:srgbClr val="FF0000"/>
                </a:solidFill>
              </a:rPr>
              <a:t>PRÉSENTE</a:t>
            </a:r>
            <a:r>
              <a:rPr lang="en-US" sz="3600" b="1" dirty="0">
                <a:solidFill>
                  <a:srgbClr val="0033CC"/>
                </a:solidFill>
              </a:rPr>
              <a:t/>
            </a:r>
            <a:br>
              <a:rPr lang="en-US" sz="3600" b="1" dirty="0">
                <a:solidFill>
                  <a:srgbClr val="0033CC"/>
                </a:solidFill>
              </a:rPr>
            </a:br>
            <a:r>
              <a:rPr lang="en-US" sz="3600" b="1" dirty="0">
                <a:solidFill>
                  <a:srgbClr val="0033CC"/>
                </a:solidFill>
              </a:rPr>
              <a:t>ÉTUDIONS LA BIBLE </a:t>
            </a:r>
            <a:r>
              <a:rPr lang="en-US" sz="3600" b="1" dirty="0" smtClean="0">
                <a:solidFill>
                  <a:srgbClr val="0033CC"/>
                </a:solidFill>
              </a:rPr>
              <a:t>111ÈME </a:t>
            </a:r>
            <a:r>
              <a:rPr lang="en-US" sz="3600" b="1" dirty="0">
                <a:solidFill>
                  <a:srgbClr val="0033CC"/>
                </a:solidFill>
              </a:rPr>
              <a:t>SESSION </a:t>
            </a:r>
            <a:r>
              <a:rPr lang="en-US" sz="3600" b="1" dirty="0"/>
              <a:t/>
            </a:r>
            <a:br>
              <a:rPr lang="en-US" sz="3600" b="1" dirty="0"/>
            </a:br>
            <a:r>
              <a:rPr lang="en-US" sz="3600" b="1" dirty="0">
                <a:solidFill>
                  <a:srgbClr val="460000"/>
                </a:solidFill>
              </a:rPr>
              <a:t>ORATEUR: PASTEUR MARC  SIMEON</a:t>
            </a:r>
          </a:p>
        </p:txBody>
      </p:sp>
      <p:sp>
        <p:nvSpPr>
          <p:cNvPr id="3" name="Subtitle 2"/>
          <p:cNvSpPr>
            <a:spLocks noGrp="1"/>
          </p:cNvSpPr>
          <p:nvPr>
            <p:ph type="subTitle" idx="1"/>
          </p:nvPr>
        </p:nvSpPr>
        <p:spPr>
          <a:xfrm>
            <a:off x="0" y="4191000"/>
            <a:ext cx="9144000" cy="2209800"/>
          </a:xfrm>
          <a:solidFill>
            <a:srgbClr val="002E02"/>
          </a:solidFill>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r>
              <a:rPr lang="fr-FR" sz="4000" b="1" dirty="0" smtClean="0">
                <a:solidFill>
                  <a:srgbClr val="FFFF00"/>
                </a:solidFill>
              </a:rPr>
              <a:t>VENDREDI </a:t>
            </a:r>
            <a:r>
              <a:rPr lang="fr-FR" sz="4000" b="1" dirty="0" smtClean="0">
                <a:solidFill>
                  <a:srgbClr val="FFFF00"/>
                </a:solidFill>
              </a:rPr>
              <a:t>13 </a:t>
            </a:r>
            <a:r>
              <a:rPr lang="fr-FR" sz="4000" b="1" dirty="0" smtClean="0">
                <a:solidFill>
                  <a:srgbClr val="FFFF00"/>
                </a:solidFill>
              </a:rPr>
              <a:t>JUIN 2025</a:t>
            </a:r>
          </a:p>
          <a:p>
            <a:r>
              <a:rPr lang="fr-FR" sz="4000" b="1" dirty="0" smtClean="0">
                <a:solidFill>
                  <a:schemeClr val="bg1"/>
                </a:solidFill>
              </a:rPr>
              <a:t>L’ENTRÉE </a:t>
            </a:r>
            <a:r>
              <a:rPr lang="fr-FR" sz="4000" b="1" dirty="0" smtClean="0">
                <a:solidFill>
                  <a:schemeClr val="bg1"/>
                </a:solidFill>
              </a:rPr>
              <a:t>TRIOMPHALE DE JÉSUS À JÉRUSALEM </a:t>
            </a:r>
            <a:endParaRPr lang="fr-FR" sz="4000" b="1" dirty="0" smtClean="0">
              <a:solidFill>
                <a:schemeClr val="bg1"/>
              </a:solidFill>
            </a:endParaRPr>
          </a:p>
          <a:p>
            <a:r>
              <a:rPr lang="fr-FR" sz="2800" b="1" dirty="0" smtClean="0">
                <a:solidFill>
                  <a:srgbClr val="00FF00"/>
                </a:solidFill>
                <a:latin typeface="Arial" panose="020B0604020202020204" pitchFamily="34" charset="0"/>
                <a:cs typeface="Times New Roman" panose="02020603050405020304" pitchFamily="18" charset="0"/>
              </a:rPr>
              <a:t>LUC </a:t>
            </a:r>
            <a:r>
              <a:rPr lang="fr-FR" sz="2800" b="1" dirty="0" smtClean="0">
                <a:solidFill>
                  <a:srgbClr val="00FF00"/>
                </a:solidFill>
                <a:latin typeface="Arial" panose="020B0604020202020204" pitchFamily="34" charset="0"/>
                <a:cs typeface="Times New Roman" panose="02020603050405020304" pitchFamily="18" charset="0"/>
              </a:rPr>
              <a:t>19: </a:t>
            </a:r>
            <a:r>
              <a:rPr lang="fr-FR" sz="2800" b="1" dirty="0" smtClean="0">
                <a:solidFill>
                  <a:srgbClr val="00FF00"/>
                </a:solidFill>
                <a:latin typeface="Arial" panose="020B0604020202020204" pitchFamily="34" charset="0"/>
                <a:cs typeface="Times New Roman" panose="02020603050405020304" pitchFamily="18" charset="0"/>
              </a:rPr>
              <a:t>28-48</a:t>
            </a:r>
            <a:r>
              <a:rPr lang="fr-FR" sz="2800" b="1" dirty="0" smtClean="0">
                <a:solidFill>
                  <a:srgbClr val="00FF00"/>
                </a:solidFill>
                <a:latin typeface="Arial" panose="020B0604020202020204" pitchFamily="34" charset="0"/>
                <a:cs typeface="Times New Roman" panose="02020603050405020304" pitchFamily="18" charset="0"/>
              </a:rPr>
              <a:t> </a:t>
            </a:r>
            <a:endParaRPr lang="en-US" sz="4000" b="1" dirty="0">
              <a:solidFill>
                <a:srgbClr val="00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algn="just"/>
            <a:r>
              <a:rPr lang="fr-FR" sz="4000" b="1" dirty="0" smtClean="0">
                <a:solidFill>
                  <a:srgbClr val="FF0000"/>
                </a:solidFill>
                <a:latin typeface="Arial Rounded MT Bold" pitchFamily="34" charset="0"/>
              </a:rPr>
              <a:t>LUC 19 : 28-48</a:t>
            </a:r>
            <a:endParaRPr lang="en-US" sz="4000" dirty="0" smtClean="0">
              <a:solidFill>
                <a:srgbClr val="FF0000"/>
              </a:solidFill>
              <a:latin typeface="Arial Rounded MT Bold" pitchFamily="34" charset="0"/>
            </a:endParaRPr>
          </a:p>
          <a:p>
            <a:pPr algn="just"/>
            <a:r>
              <a:rPr lang="fr-FR" sz="4000" dirty="0" smtClean="0">
                <a:solidFill>
                  <a:srgbClr val="000066"/>
                </a:solidFill>
                <a:latin typeface="Arial Rounded MT Bold" pitchFamily="34" charset="0"/>
              </a:rPr>
              <a:t>28 </a:t>
            </a:r>
            <a:r>
              <a:rPr lang="fr-FR" sz="4000" dirty="0" smtClean="0">
                <a:solidFill>
                  <a:srgbClr val="000066"/>
                </a:solidFill>
                <a:latin typeface="Arial Rounded MT Bold" pitchFamily="34" charset="0"/>
              </a:rPr>
              <a:t>¶ Après avoir ainsi parlé, Jésus marcha devant la foule, pour monter à Jérusalem.</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29 Lorsqu'il approcha de Bethphagé et de Béthanie, vers la montagne appelée montagne des oliviers, Jésus envoya deux de ses disciples,</a:t>
            </a:r>
            <a:endParaRPr lang="en-US" sz="4000" dirty="0" smtClean="0">
              <a:solidFill>
                <a:srgbClr val="FF0000"/>
              </a:solidFill>
              <a:latin typeface="Arial Rounded MT Bold" pitchFamily="34" charset="0"/>
            </a:endParaRPr>
          </a:p>
          <a:p>
            <a:pPr algn="just"/>
            <a:r>
              <a:rPr lang="fr-FR" sz="4000" dirty="0" smtClean="0">
                <a:solidFill>
                  <a:srgbClr val="000066"/>
                </a:solidFill>
                <a:latin typeface="Arial Rounded MT Bold" pitchFamily="34" charset="0"/>
              </a:rPr>
              <a:t> 30 en disant: Allez au village qui est en face; quand vous y serez entrés, vous trouverez un ânon attaché, sur lequel aucun homme ne s'est jamais assis; détachez-le, et amenez-le</a:t>
            </a:r>
            <a:r>
              <a:rPr lang="fr-FR" sz="4000" dirty="0" smtClean="0">
                <a:solidFill>
                  <a:srgbClr val="000066"/>
                </a:solidFill>
                <a:latin typeface="Arial Rounded MT Bold" pitchFamily="34" charset="0"/>
              </a:rPr>
              <a:t>.</a:t>
            </a:r>
            <a:endParaRPr lang="en-US" sz="4000" dirty="0" smtClean="0">
              <a:solidFill>
                <a:srgbClr val="000066"/>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lgn="just"/>
            <a:r>
              <a:rPr lang="fr-FR" sz="4000" dirty="0" smtClean="0">
                <a:solidFill>
                  <a:srgbClr val="000066"/>
                </a:solidFill>
                <a:latin typeface="Arial Rounded MT Bold" pitchFamily="34" charset="0"/>
              </a:rPr>
              <a:t>31 </a:t>
            </a:r>
            <a:r>
              <a:rPr lang="fr-FR" sz="4000" dirty="0" smtClean="0">
                <a:solidFill>
                  <a:srgbClr val="000066"/>
                </a:solidFill>
                <a:latin typeface="Arial Rounded MT Bold" pitchFamily="34" charset="0"/>
              </a:rPr>
              <a:t>Si quelqu'un vous demande: Pourquoi le détachez-vous? vous lui répondrez: Le Seigneur en a besoin.</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32 Ceux qui étaient envoyés allèrent, et trouvèrent les choses comme Jésus leur avait dit.</a:t>
            </a:r>
            <a:endParaRPr lang="en-US" sz="4000" dirty="0" smtClean="0">
              <a:solidFill>
                <a:srgbClr val="FF0000"/>
              </a:solidFill>
              <a:latin typeface="Arial Rounded MT Bold" pitchFamily="34" charset="0"/>
            </a:endParaRPr>
          </a:p>
          <a:p>
            <a:pPr algn="just"/>
            <a:r>
              <a:rPr lang="fr-FR" sz="4000" dirty="0" smtClean="0">
                <a:solidFill>
                  <a:srgbClr val="000066"/>
                </a:solidFill>
                <a:latin typeface="Arial Rounded MT Bold" pitchFamily="34" charset="0"/>
              </a:rPr>
              <a:t> 33 Comme ils détachaient l'ânon, ses maîtres leur dirent: Pourquoi détachez-vous l'ânon?</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34 Ils répondirent: Le Seigneur en a besoin</a:t>
            </a:r>
            <a:r>
              <a:rPr lang="fr-FR"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fr-FR" sz="4000" dirty="0" smtClean="0">
                <a:solidFill>
                  <a:srgbClr val="000066"/>
                </a:solidFill>
                <a:latin typeface="Arial Rounded MT Bold" pitchFamily="34" charset="0"/>
              </a:rPr>
              <a:t> 35 Et ils amenèrent à Jésus l'ânon, sur lequel ils jetèrent leurs vêtements, et firent monter Jésus.</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36 Quand il fut en marche, les gens étendirent leurs vêtements sur le chemin.</a:t>
            </a:r>
            <a:endParaRPr lang="en-US" sz="4000" dirty="0" smtClean="0">
              <a:solidFill>
                <a:srgbClr val="FF0000"/>
              </a:solidFill>
              <a:latin typeface="Arial Rounded MT Bold" pitchFamily="34" charset="0"/>
            </a:endParaRPr>
          </a:p>
          <a:p>
            <a:pPr algn="just"/>
            <a:r>
              <a:rPr lang="fr-FR" sz="4000" dirty="0" smtClean="0">
                <a:solidFill>
                  <a:srgbClr val="000066"/>
                </a:solidFill>
                <a:latin typeface="Arial Rounded MT Bold" pitchFamily="34" charset="0"/>
              </a:rPr>
              <a:t> 37 Et lorsque déjà il approchait de Jérusalem, vers la descente de la montagne des oliviers, toute la multitude des disciples, saisie de joie, se mit à louer Dieu à haute voix pour tous les miracles qu'ils avaient vus.</a:t>
            </a:r>
            <a:endParaRPr lang="en-US" sz="4000" dirty="0" smtClean="0">
              <a:solidFill>
                <a:srgbClr val="000066"/>
              </a:solidFill>
              <a:latin typeface="Arial Rounded MT Bold" pitchFamily="34" charset="0"/>
            </a:endParaRPr>
          </a:p>
          <a:p>
            <a:pPr algn="just"/>
            <a:endParaRPr lang="en-US" sz="4000" dirty="0" smtClean="0">
              <a:solidFill>
                <a:srgbClr val="000066"/>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solidFill>
                  <a:srgbClr val="000066"/>
                </a:solidFill>
                <a:latin typeface="Arial Rounded MT Bold" pitchFamily="34" charset="0"/>
              </a:rPr>
              <a:t> 38 Ils disaient: Béni soit le roi qui vient au nom du Seigneur! Paix dans le ciel, et gloire dans les lieux très hauts!</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39 Quelques pharisiens, du milieu de la foule, dirent à Jésus: Maître, reprends tes disciples.</a:t>
            </a:r>
            <a:endParaRPr lang="en-US" sz="4000" dirty="0" smtClean="0">
              <a:solidFill>
                <a:srgbClr val="FF0000"/>
              </a:solidFill>
              <a:latin typeface="Arial Rounded MT Bold" pitchFamily="34" charset="0"/>
            </a:endParaRPr>
          </a:p>
          <a:p>
            <a:pPr algn="just"/>
            <a:r>
              <a:rPr lang="fr-FR" sz="4000" dirty="0" smtClean="0">
                <a:solidFill>
                  <a:srgbClr val="000066"/>
                </a:solidFill>
                <a:latin typeface="Arial Rounded MT Bold" pitchFamily="34" charset="0"/>
              </a:rPr>
              <a:t> 40 Et il répondit: Je vous le dis, s'ils se taisent, les pierres crieront</a:t>
            </a:r>
            <a:r>
              <a:rPr lang="fr-FR" sz="4000" dirty="0" smtClean="0">
                <a:solidFill>
                  <a:srgbClr val="000066"/>
                </a:solidFill>
                <a:latin typeface="Arial Rounded MT Bold" pitchFamily="34" charset="0"/>
              </a:rPr>
              <a:t>!</a:t>
            </a:r>
            <a:endParaRPr lang="en-US" sz="4000" dirty="0" smtClean="0">
              <a:solidFill>
                <a:srgbClr val="000066"/>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algn="just"/>
            <a:r>
              <a:rPr lang="fr-FR" sz="4000" dirty="0" smtClean="0">
                <a:solidFill>
                  <a:srgbClr val="000066"/>
                </a:solidFill>
                <a:latin typeface="Arial Rounded MT Bold" pitchFamily="34" charset="0"/>
              </a:rPr>
              <a:t> 41 ¶ Comme il approchait de la ville, Jésus, en la voyant, pleura sur elle,</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42 (19:41) et dit: (19:42) Si toi aussi, au moins en ce jour qui t'est donné, tu connaissais les choses qui appartiennent à ta paix! Mais maintenant elles sont cachées à tes yeux.</a:t>
            </a:r>
            <a:endParaRPr lang="en-US" sz="4000" dirty="0" smtClean="0">
              <a:solidFill>
                <a:srgbClr val="FF0000"/>
              </a:solidFill>
              <a:latin typeface="Arial Rounded MT Bold" pitchFamily="34" charset="0"/>
            </a:endParaRPr>
          </a:p>
          <a:p>
            <a:pPr algn="just"/>
            <a:r>
              <a:rPr lang="fr-FR" sz="4000" dirty="0" smtClean="0">
                <a:solidFill>
                  <a:srgbClr val="000066"/>
                </a:solidFill>
                <a:latin typeface="Arial Rounded MT Bold" pitchFamily="34" charset="0"/>
              </a:rPr>
              <a:t> 43 Il viendra sur toi des jours où tes ennemis t'environneront de tranchées, t'enfermeront, et te serreront de toutes parts</a:t>
            </a:r>
            <a:r>
              <a:rPr lang="fr-FR" sz="4000" dirty="0" smtClean="0">
                <a:solidFill>
                  <a:srgbClr val="000066"/>
                </a:solidFill>
                <a:latin typeface="Arial Rounded MT Bold" pitchFamily="34" charset="0"/>
              </a:rPr>
              <a:t>;</a:t>
            </a:r>
            <a:endParaRPr lang="en-US" sz="4000" dirty="0" smtClean="0">
              <a:solidFill>
                <a:srgbClr val="000066"/>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r>
              <a:rPr lang="fr-FR" sz="4000" dirty="0" smtClean="0">
                <a:solidFill>
                  <a:srgbClr val="000066"/>
                </a:solidFill>
                <a:latin typeface="Arial Rounded MT Bold" pitchFamily="34" charset="0"/>
              </a:rPr>
              <a:t> 44 ils te détruiront, toi et tes enfants au milieu de toi, et ils ne laisseront pas en toi pierre sur pierre, parce que tu n'as pas connu le temps où tu as été visitée.</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45 Il entra dans le temple, et il se mit à chasser ceux qui vendaient,</a:t>
            </a:r>
            <a:endParaRPr lang="en-US" sz="4000" dirty="0" smtClean="0">
              <a:solidFill>
                <a:srgbClr val="FF0000"/>
              </a:solidFill>
              <a:latin typeface="Arial Rounded MT Bold" pitchFamily="34" charset="0"/>
            </a:endParaRPr>
          </a:p>
          <a:p>
            <a:pPr algn="just"/>
            <a:r>
              <a:rPr lang="fr-FR" sz="4000" dirty="0" smtClean="0">
                <a:solidFill>
                  <a:srgbClr val="000066"/>
                </a:solidFill>
                <a:latin typeface="Arial Rounded MT Bold" pitchFamily="34" charset="0"/>
              </a:rPr>
              <a:t> 46 leur disant: Il est écrit: Ma maison sera une maison de prière. Mais vous, vous en avez fait une caverne de voleurs.</a:t>
            </a:r>
            <a:endParaRPr lang="en-US" sz="4000" dirty="0" smtClean="0">
              <a:solidFill>
                <a:srgbClr val="000066"/>
              </a:solidFill>
              <a:latin typeface="Arial Rounded MT Bold" pitchFamily="34" charset="0"/>
            </a:endParaRPr>
          </a:p>
          <a:p>
            <a:pPr algn="just"/>
            <a:endParaRPr lang="en-US" sz="4000" dirty="0" smtClean="0">
              <a:solidFill>
                <a:srgbClr val="000066"/>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fr-FR" sz="4000" dirty="0" smtClean="0">
                <a:solidFill>
                  <a:srgbClr val="000066"/>
                </a:solidFill>
                <a:latin typeface="Arial Rounded MT Bold" pitchFamily="34" charset="0"/>
              </a:rPr>
              <a:t> 47 Il enseignait tous les jours dans le temple. Et les principaux sacrificateurs, les scribes, et les principaux du peuple cherchaient à le faire périr;</a:t>
            </a:r>
            <a:endParaRPr lang="en-US" sz="4000" dirty="0" smtClean="0">
              <a:solidFill>
                <a:srgbClr val="000066"/>
              </a:solidFill>
              <a:latin typeface="Arial Rounded MT Bold" pitchFamily="34" charset="0"/>
            </a:endParaRPr>
          </a:p>
          <a:p>
            <a:pPr algn="just"/>
            <a:r>
              <a:rPr lang="fr-FR" sz="4000" dirty="0" smtClean="0">
                <a:solidFill>
                  <a:srgbClr val="FF0000"/>
                </a:solidFill>
                <a:latin typeface="Arial Rounded MT Bold" pitchFamily="34" charset="0"/>
              </a:rPr>
              <a:t> 48 mais ils ne savaient comment s'y prendre, car tout le peuple l'écoutait avec admiration</a:t>
            </a:r>
            <a:r>
              <a:rPr lang="fr-FR" sz="4000" dirty="0" smtClean="0">
                <a:solidFill>
                  <a:srgbClr val="FF0000"/>
                </a:solidFill>
                <a:latin typeface="Arial Rounded MT Bold" pitchFamily="34" charset="0"/>
              </a:rPr>
              <a:t>. </a:t>
            </a:r>
            <a:r>
              <a:rPr lang="fr-FR" sz="4000" dirty="0" smtClean="0">
                <a:solidFill>
                  <a:srgbClr val="000066"/>
                </a:solidFill>
                <a:latin typeface="Arial Rounded MT Bold" pitchFamily="34" charset="0"/>
              </a:rPr>
              <a:t>Amen!</a:t>
            </a:r>
            <a:endParaRPr lang="en-US" sz="4000" dirty="0" smtClean="0">
              <a:solidFill>
                <a:srgbClr val="000066"/>
              </a:solidFill>
              <a:latin typeface="Arial Rounded MT Bold" pitchFamily="34" charset="0"/>
            </a:endParaRPr>
          </a:p>
          <a:p>
            <a:pPr algn="just">
              <a:buNone/>
            </a:pPr>
            <a:endParaRPr lang="en-US" sz="4000" dirty="0" smtClean="0">
              <a:solidFill>
                <a:srgbClr val="000066"/>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fontScale="92500"/>
          </a:bodyPr>
          <a:lstStyle/>
          <a:p>
            <a:pPr algn="ctr"/>
            <a:r>
              <a:rPr lang="fr-FR" sz="4000" dirty="0" smtClean="0">
                <a:solidFill>
                  <a:srgbClr val="000066"/>
                </a:solidFill>
                <a:latin typeface="Arial Rounded MT Bold" pitchFamily="34" charset="0"/>
              </a:rPr>
              <a:t> </a:t>
            </a:r>
            <a:r>
              <a:rPr lang="fr-FR" sz="4000" dirty="0" smtClean="0">
                <a:solidFill>
                  <a:srgbClr val="FC0AFC"/>
                </a:solidFill>
                <a:latin typeface="Arial Rounded MT Bold" pitchFamily="34" charset="0"/>
              </a:rPr>
              <a:t> INTRODUCTION</a:t>
            </a:r>
            <a:endParaRPr lang="en-US" sz="4000" dirty="0" smtClean="0">
              <a:solidFill>
                <a:srgbClr val="FC0AFC"/>
              </a:solidFill>
              <a:latin typeface="Arial Rounded MT Bold" pitchFamily="34" charset="0"/>
            </a:endParaRPr>
          </a:p>
          <a:p>
            <a:pPr lvl="0" algn="just"/>
            <a:r>
              <a:rPr lang="fr-FR" sz="4000" dirty="0" smtClean="0">
                <a:latin typeface="Arial Rounded MT Bold" pitchFamily="34" charset="0"/>
              </a:rPr>
              <a:t>Nous poursuivons avec notre étude du livre de Luc.</a:t>
            </a:r>
            <a:endParaRPr lang="en-US" sz="4000" dirty="0" smtClean="0">
              <a:latin typeface="Arial Rounded MT Bold" pitchFamily="34" charset="0"/>
            </a:endParaRPr>
          </a:p>
          <a:p>
            <a:pPr lvl="0" algn="just"/>
            <a:r>
              <a:rPr lang="fr-FR" sz="4000" dirty="0" smtClean="0">
                <a:solidFill>
                  <a:srgbClr val="FC0AFC"/>
                </a:solidFill>
                <a:latin typeface="Arial Rounded MT Bold" pitchFamily="34" charset="0"/>
              </a:rPr>
              <a:t>Notre objectif pour aujourd’hui c’est d’achever avec le chapitre 19.</a:t>
            </a:r>
            <a:endParaRPr lang="en-US" sz="4000" dirty="0" smtClean="0">
              <a:solidFill>
                <a:srgbClr val="FC0AFC"/>
              </a:solidFill>
              <a:latin typeface="Arial Rounded MT Bold" pitchFamily="34" charset="0"/>
            </a:endParaRPr>
          </a:p>
          <a:p>
            <a:pPr lvl="0" algn="just"/>
            <a:r>
              <a:rPr lang="fr-FR" sz="4000" dirty="0" smtClean="0">
                <a:latin typeface="Arial Rounded MT Bold" pitchFamily="34" charset="0"/>
              </a:rPr>
              <a:t>Le grand thème de notre leçon est : « La l’Entrée Triomphale de Jésus à Jérusalem. »</a:t>
            </a:r>
            <a:endParaRPr lang="en-US" sz="4000" dirty="0" smtClean="0">
              <a:latin typeface="Arial Rounded MT Bold" pitchFamily="34" charset="0"/>
            </a:endParaRPr>
          </a:p>
          <a:p>
            <a:pPr lvl="0" algn="just"/>
            <a:r>
              <a:rPr lang="fr-FR" sz="4000" dirty="0" smtClean="0">
                <a:solidFill>
                  <a:srgbClr val="FC0AFC"/>
                </a:solidFill>
                <a:latin typeface="Arial Rounded MT Bold" pitchFamily="34" charset="0"/>
              </a:rPr>
              <a:t>Encore, Luc n’accentue pas sur tous les mêmes détails que les autres évangiles</a:t>
            </a:r>
            <a:r>
              <a:rPr lang="fr-FR" sz="4000" dirty="0" smtClean="0">
                <a:solidFill>
                  <a:srgbClr val="FC0AFC"/>
                </a:solidFill>
                <a:latin typeface="Arial Rounded MT Bold" pitchFamily="34" charset="0"/>
              </a:rPr>
              <a:t>.</a:t>
            </a:r>
            <a:endParaRPr lang="en-US" sz="4000" dirty="0" smtClean="0">
              <a:solidFill>
                <a:srgbClr val="FC0AFC"/>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lvl="0" algn="just"/>
            <a:r>
              <a:rPr lang="fr-FR" sz="4000" dirty="0" smtClean="0">
                <a:latin typeface="Arial Rounded MT Bold" pitchFamily="34" charset="0"/>
              </a:rPr>
              <a:t>Dans </a:t>
            </a:r>
            <a:r>
              <a:rPr lang="fr-FR" sz="4000" dirty="0" smtClean="0">
                <a:latin typeface="Arial Rounded MT Bold" pitchFamily="34" charset="0"/>
              </a:rPr>
              <a:t>une narration, chaque témoin tend à souligner certains aspects du fait que l’autre n’a pas jugé nécessaire de mentionner.</a:t>
            </a:r>
            <a:endParaRPr lang="en-US" sz="4000" dirty="0" smtClean="0">
              <a:latin typeface="Arial Rounded MT Bold" pitchFamily="34" charset="0"/>
            </a:endParaRPr>
          </a:p>
          <a:p>
            <a:pPr lvl="0" algn="just"/>
            <a:r>
              <a:rPr lang="fr-FR" sz="4000" dirty="0" smtClean="0">
                <a:solidFill>
                  <a:srgbClr val="FC0AFC"/>
                </a:solidFill>
                <a:latin typeface="Arial Rounded MT Bold" pitchFamily="34" charset="0"/>
              </a:rPr>
              <a:t>Les variantes témoignent plutôt de la véracité du fait et non une contradiction.</a:t>
            </a:r>
            <a:endParaRPr lang="en-US" sz="4000" dirty="0" smtClean="0">
              <a:solidFill>
                <a:srgbClr val="FC0AFC"/>
              </a:solidFill>
              <a:latin typeface="Arial Rounded MT Bold" pitchFamily="34" charset="0"/>
            </a:endParaRPr>
          </a:p>
          <a:p>
            <a:pPr lvl="0" algn="just"/>
            <a:r>
              <a:rPr lang="fr-FR" sz="4000" dirty="0" smtClean="0">
                <a:latin typeface="Arial Rounded MT Bold" pitchFamily="34" charset="0"/>
              </a:rPr>
              <a:t>Est-ce que Jésus avait fait venir l’âne et son petit </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lvl="0" algn="just"/>
            <a:r>
              <a:rPr lang="fr-FR" sz="4000" dirty="0" smtClean="0">
                <a:latin typeface="Arial Rounded MT Bold" pitchFamily="34" charset="0"/>
              </a:rPr>
              <a:t>Est-ce </a:t>
            </a:r>
            <a:r>
              <a:rPr lang="fr-FR" sz="4000" dirty="0" smtClean="0">
                <a:latin typeface="Arial Rounded MT Bold" pitchFamily="34" charset="0"/>
              </a:rPr>
              <a:t>que c’est seulement l’ânon qu’on amenait à Jésus ?</a:t>
            </a:r>
            <a:endParaRPr lang="en-US" sz="4000" dirty="0" smtClean="0">
              <a:latin typeface="Arial Rounded MT Bold" pitchFamily="34" charset="0"/>
            </a:endParaRPr>
          </a:p>
          <a:p>
            <a:pPr lvl="0" algn="just"/>
            <a:r>
              <a:rPr lang="fr-FR" sz="4000" dirty="0" smtClean="0">
                <a:solidFill>
                  <a:srgbClr val="FC0AFC"/>
                </a:solidFill>
                <a:latin typeface="Arial Rounded MT Bold" pitchFamily="34" charset="0"/>
              </a:rPr>
              <a:t>L’essentiel c’est que Jésus s’est monté sur un ânon dont aucun homme ne s’était assis dessus.</a:t>
            </a:r>
            <a:endParaRPr lang="en-US" sz="4000" dirty="0" smtClean="0">
              <a:solidFill>
                <a:srgbClr val="FC0AFC"/>
              </a:solidFill>
              <a:latin typeface="Arial Rounded MT Bold" pitchFamily="34" charset="0"/>
            </a:endParaRPr>
          </a:p>
          <a:p>
            <a:pPr lvl="0" algn="just"/>
            <a:r>
              <a:rPr lang="fr-FR" sz="4000" dirty="0" smtClean="0">
                <a:latin typeface="Arial Rounded MT Bold" pitchFamily="34" charset="0"/>
              </a:rPr>
              <a:t>Un ânon qui était dompté par Dieu Lui-même</a:t>
            </a:r>
            <a:r>
              <a:rPr lang="fr-FR" sz="4000" dirty="0" smtClean="0">
                <a:latin typeface="Arial Rounded MT Bold" pitchFamily="34" charset="0"/>
              </a:rPr>
              <a:t>.</a:t>
            </a:r>
          </a:p>
          <a:p>
            <a:pPr lvl="0" algn="just"/>
            <a:r>
              <a:rPr lang="fr-FR" sz="4000" dirty="0" smtClean="0">
                <a:solidFill>
                  <a:srgbClr val="FC0AFC"/>
                </a:solidFill>
                <a:latin typeface="Arial Rounded MT Bold" pitchFamily="34" charset="0"/>
              </a:rPr>
              <a:t>Un ânon spécial qui était prophétisé des centaines d’années avant sa naissance.</a:t>
            </a:r>
            <a:endParaRPr lang="en-US" sz="4000" dirty="0" smtClean="0">
              <a:solidFill>
                <a:srgbClr val="FC0AFC"/>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txBody>
          <a:bodyPr>
            <a:normAutofit/>
          </a:bodyPr>
          <a:lstStyle/>
          <a:p>
            <a:pPr lvl="0" algn="just"/>
            <a:r>
              <a:rPr lang="fr-FR" sz="4800" dirty="0" smtClean="0">
                <a:latin typeface="Arial Rounded MT Bold" pitchFamily="34" charset="0"/>
              </a:rPr>
              <a:t>Dans </a:t>
            </a:r>
            <a:r>
              <a:rPr lang="fr-FR" sz="4800" dirty="0" smtClean="0">
                <a:latin typeface="Arial Rounded MT Bold" pitchFamily="34" charset="0"/>
              </a:rPr>
              <a:t>cet ordre d’idée nous apprécions la particularité de chacun des quatre Évangiles tout en tenant compte que les faits étaient mis en écrit près d’une trentaine d’années depuis leur actualité.</a:t>
            </a:r>
            <a:endParaRPr lang="en-US" sz="4800" dirty="0" smtClean="0">
              <a:latin typeface="Arial Rounded MT Bold" pitchFamily="34" charset="0"/>
            </a:endParaRPr>
          </a:p>
          <a:p>
            <a:pPr algn="just"/>
            <a:endParaRPr lang="en-US" sz="4000" dirty="0" smtClean="0">
              <a:solidFill>
                <a:srgbClr val="000066"/>
              </a:solidFill>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algn="just">
              <a:buNone/>
            </a:pPr>
            <a:r>
              <a:rPr lang="fr-FR" sz="4000" dirty="0" smtClean="0">
                <a:solidFill>
                  <a:srgbClr val="000066"/>
                </a:solidFill>
                <a:latin typeface="Arial Rounded MT Bold" pitchFamily="34" charset="0"/>
              </a:rPr>
              <a:t> </a:t>
            </a:r>
            <a:r>
              <a:rPr lang="fr-FR" sz="4000" dirty="0" smtClean="0">
                <a:latin typeface="Arial Rounded MT Bold" pitchFamily="34" charset="0"/>
              </a:rPr>
              <a:t> </a:t>
            </a:r>
            <a:r>
              <a:rPr lang="fr-FR" sz="4000" dirty="0" smtClean="0">
                <a:solidFill>
                  <a:srgbClr val="0033CC"/>
                </a:solidFill>
                <a:latin typeface="Arial Rounded MT Bold" pitchFamily="34" charset="0"/>
              </a:rPr>
              <a:t>EXPLICATION DES VERSETS</a:t>
            </a:r>
            <a:endParaRPr lang="en-US" sz="4000" dirty="0" smtClean="0">
              <a:solidFill>
                <a:srgbClr val="0033CC"/>
              </a:solidFill>
              <a:latin typeface="Arial Rounded MT Bold" pitchFamily="34" charset="0"/>
            </a:endParaRPr>
          </a:p>
          <a:p>
            <a:pPr algn="ctr">
              <a:buNone/>
            </a:pPr>
            <a:r>
              <a:rPr lang="fr-FR" sz="4000" dirty="0" smtClean="0">
                <a:latin typeface="Arial Rounded MT Bold" pitchFamily="34" charset="0"/>
              </a:rPr>
              <a:t>L’ENTRÉE TRIOMPHALE DE JÉSUS À JÉRUSALEM</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Lu 19:28 ¶ Après avoir ainsi parlé, Jésus marcha devant la foule, pour monter à Jérusalem.</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De Jéricho, Jésus prit la route pour se rendre à Jérusalem.</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Cette visite vers Jérusalem allait être la dernière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lvl="0" algn="just"/>
            <a:r>
              <a:rPr lang="fr-FR" sz="4000" dirty="0" smtClean="0">
                <a:latin typeface="Arial Rounded MT Bold" pitchFamily="34" charset="0"/>
              </a:rPr>
              <a:t>Le </a:t>
            </a:r>
            <a:r>
              <a:rPr lang="fr-FR" sz="4000" dirty="0" smtClean="0">
                <a:latin typeface="Arial Rounded MT Bold" pitchFamily="34" charset="0"/>
              </a:rPr>
              <a:t>ministère terrestre de Jésus était sur le point de toucher à sa fin.</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Jésus alla faire sa rentrée à Jérusalem magistralement comme l’avait prédit les Saintes Ecritures.</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L’histoire alla enregistrer cette rentrée comme l’Entrée Triomphale de Jésus à Jérusalem.</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Jésus surveillait à ce que tout ce qui était prophétisé de Lui soit accompli avec précision</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4000" dirty="0" smtClean="0">
                <a:latin typeface="Arial Rounded MT Bold" pitchFamily="34" charset="0"/>
              </a:rPr>
              <a:t>Il </a:t>
            </a:r>
            <a:r>
              <a:rPr lang="fr-FR" sz="4000" dirty="0" smtClean="0">
                <a:latin typeface="Arial Rounded MT Bold" pitchFamily="34" charset="0"/>
              </a:rPr>
              <a:t>alla faire sa Rentrée dite Triomphale comme un roi de paix comme prophétisé dans Zacharie.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Zacharie 9:9 ¶ Sois transportée d'allégresse, fille de Sion! Pousse des cris de joie, fille de Jérusalem! Voici, ton roi vient à toi; Il est juste et victorieux, Il est humble et monté sur un âne, Sur un âne, le petit d'une ânesse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a:bodyPr>
          <a:lstStyle/>
          <a:p>
            <a:pPr algn="just"/>
            <a:r>
              <a:rPr lang="fr-FR" sz="4000" dirty="0" smtClean="0">
                <a:latin typeface="Arial Rounded MT Bold" pitchFamily="34" charset="0"/>
              </a:rPr>
              <a:t> 29 Lorsqu'il approcha de Bethphagé et de Béthanie, vers la montagne appelée montagne des oliviers, Jésus envoya deux de ses disciples,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Béthanie était à distance de 2 miles de Jérusalem.</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30 en disant: Allez au village qui est en face; quand vous y serez entrés, vous trouverez un ânon attaché, sur lequel aucun homme ne s'est jamais assis; détachez-le, et amenez-le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fontScale="92500" lnSpcReduction="20000"/>
          </a:bodyPr>
          <a:lstStyle/>
          <a:p>
            <a:pPr lvl="0" algn="just"/>
            <a:r>
              <a:rPr lang="fr-FR" sz="4000" dirty="0" smtClean="0">
                <a:latin typeface="Arial Rounded MT Bold" pitchFamily="34" charset="0"/>
              </a:rPr>
              <a:t>Encore </a:t>
            </a:r>
            <a:r>
              <a:rPr lang="fr-FR" sz="4000" dirty="0" smtClean="0">
                <a:latin typeface="Arial Rounded MT Bold" pitchFamily="34" charset="0"/>
              </a:rPr>
              <a:t>cette instruction suit textuellement la prophétie de Zacharie ; pas n’importe quel ânon, mais un dont aucun homme n’a déjà monté dessus.</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 Saint Esprit alla les guider vers cet ânon en question. </a:t>
            </a:r>
            <a:endParaRPr lang="en-US" sz="4000" dirty="0" smtClean="0">
              <a:solidFill>
                <a:srgbClr val="0033CC"/>
              </a:solidFill>
              <a:latin typeface="Arial Rounded MT Bold" pitchFamily="34" charset="0"/>
            </a:endParaRPr>
          </a:p>
          <a:p>
            <a:pPr lvl="0" algn="just"/>
            <a:r>
              <a:rPr lang="fr-FR" sz="4000" dirty="0" smtClean="0">
                <a:latin typeface="Arial Rounded MT Bold" pitchFamily="34" charset="0"/>
              </a:rPr>
              <a:t>Jésus savait avec exactitude comment alla se dérouler la scène.</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Les disciples allèrent trouver l’ânon et ses propriétaires allèrent questionner le pourquoi de leur action comme Jésus l’avait prédit</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algn="just"/>
            <a:r>
              <a:rPr lang="fr-FR" sz="4000" dirty="0" smtClean="0">
                <a:latin typeface="Arial Rounded MT Bold" pitchFamily="34" charset="0"/>
              </a:rPr>
              <a:t> 31 Si quelqu'un vous demande: Pourquoi le détachez-vous? vous lui répondrez: Le Seigneur en a besoin.</a:t>
            </a:r>
            <a:endParaRPr lang="en-US" sz="4000" dirty="0" smtClean="0">
              <a:latin typeface="Arial Rounded MT Bold" pitchFamily="34" charset="0"/>
            </a:endParaRPr>
          </a:p>
          <a:p>
            <a:pPr lvl="0" algn="just"/>
            <a:r>
              <a:rPr lang="fr-FR" sz="4000" dirty="0" smtClean="0">
                <a:solidFill>
                  <a:srgbClr val="0033CC"/>
                </a:solidFill>
                <a:latin typeface="Arial Rounded MT Bold" pitchFamily="34" charset="0"/>
              </a:rPr>
              <a:t>Le mot de passe aurait été communiqué aux propriétaires de l’ânon peut-être mystérieusement au préalable ; ou, ils pourraient aussi être des gens qui étaient reliés à Jésus ou qui bénéficiaient déjà de son ministère</a:t>
            </a:r>
            <a:r>
              <a:rPr lang="fr-FR" sz="4000" dirty="0" smtClean="0">
                <a:solidFill>
                  <a:srgbClr val="0033CC"/>
                </a:solidFill>
                <a:latin typeface="Arial Rounded MT Bold" pitchFamily="34" charset="0"/>
              </a:rPr>
              <a:t>.</a:t>
            </a:r>
            <a:endParaRPr lang="en-US" sz="4000" dirty="0" smtClean="0">
              <a:solidFill>
                <a:srgbClr val="0033CC"/>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lvl="0" algn="just"/>
            <a:r>
              <a:rPr lang="fr-FR" sz="5400" dirty="0" smtClean="0">
                <a:latin typeface="Arial Rounded MT Bold" pitchFamily="34" charset="0"/>
              </a:rPr>
              <a:t>L’essentiel </a:t>
            </a:r>
            <a:r>
              <a:rPr lang="fr-FR" sz="5400" dirty="0" smtClean="0">
                <a:latin typeface="Arial Rounded MT Bold" pitchFamily="34" charset="0"/>
              </a:rPr>
              <a:t>c’est que Dieu prédispose toujours des gens pour assister à son service.</a:t>
            </a:r>
            <a:endParaRPr lang="en-US" sz="5400" dirty="0" smtClean="0">
              <a:latin typeface="Arial Rounded MT Bold" pitchFamily="34" charset="0"/>
            </a:endParaRPr>
          </a:p>
          <a:p>
            <a:pPr lvl="0" algn="just"/>
            <a:r>
              <a:rPr lang="fr-FR" sz="5400" dirty="0" smtClean="0">
                <a:solidFill>
                  <a:srgbClr val="0033CC"/>
                </a:solidFill>
                <a:latin typeface="Arial Rounded MT Bold" pitchFamily="34" charset="0"/>
              </a:rPr>
              <a:t>Dieu a toujours des serviteurs qui le servent à hui-clos. </a:t>
            </a:r>
            <a:endParaRPr lang="en-US" sz="5400" dirty="0" smtClean="0">
              <a:solidFill>
                <a:srgbClr val="0033CC"/>
              </a:solidFill>
              <a:latin typeface="Arial Rounded MT Bold" pitchFamily="34" charset="0"/>
            </a:endParaRPr>
          </a:p>
          <a:p>
            <a:pPr algn="just">
              <a:buNone/>
            </a:pPr>
            <a:endParaRPr lang="en-US" sz="4000" dirty="0" smtClean="0">
              <a:solidFill>
                <a:srgbClr val="000066"/>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6200000" scaled="1"/>
            <a:tileRect/>
          </a:gradFill>
        </p:spPr>
        <p:txBody>
          <a:bodyPr>
            <a:normAutofit fontScale="85000" lnSpcReduction="10000"/>
          </a:bodyPr>
          <a:lstStyle/>
          <a:p>
            <a:pPr algn="just"/>
            <a:r>
              <a:rPr lang="fr-FR" sz="4800" dirty="0" smtClean="0">
                <a:solidFill>
                  <a:srgbClr val="000066"/>
                </a:solidFill>
                <a:latin typeface="Arial Rounded MT Bold" pitchFamily="34" charset="0"/>
              </a:rPr>
              <a:t> </a:t>
            </a:r>
            <a:r>
              <a:rPr lang="fr-FR" sz="4800" dirty="0" smtClean="0">
                <a:latin typeface="Arial Rounded MT Bold" pitchFamily="34" charset="0"/>
              </a:rPr>
              <a:t>32 </a:t>
            </a:r>
            <a:r>
              <a:rPr lang="fr-FR" sz="4800" dirty="0" smtClean="0">
                <a:latin typeface="Arial Rounded MT Bold" pitchFamily="34" charset="0"/>
              </a:rPr>
              <a:t>Ceux qui étaient envoyés allèrent, et trouvèrent les choses comme Jésus leur avait dit.</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 33 Comme ils détachaient l'ânon, ses maîtres leur dirent: Pourquoi détachez-vous l'ânon?</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34 </a:t>
            </a:r>
            <a:r>
              <a:rPr lang="fr-FR" sz="4800" dirty="0" smtClean="0">
                <a:latin typeface="Arial Rounded MT Bold" pitchFamily="34" charset="0"/>
              </a:rPr>
              <a:t>Ils répondirent: Le Seigneur en a besoin.</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35 </a:t>
            </a:r>
            <a:r>
              <a:rPr lang="fr-FR" sz="4800" dirty="0" smtClean="0">
                <a:solidFill>
                  <a:srgbClr val="C00000"/>
                </a:solidFill>
                <a:latin typeface="Arial Rounded MT Bold" pitchFamily="34" charset="0"/>
              </a:rPr>
              <a:t>Et ils amenèrent à Jésus l'ânon, sur lequel ils jetèrent leurs vêtements, et firent monter Jésus</a:t>
            </a:r>
            <a:r>
              <a:rPr lang="fr-FR" sz="4800" dirty="0" smtClean="0">
                <a:solidFill>
                  <a:srgbClr val="C00000"/>
                </a:solidFill>
                <a:latin typeface="Arial Rounded MT Bold" pitchFamily="34" charset="0"/>
              </a:rPr>
              <a:t>.</a:t>
            </a:r>
            <a:endParaRPr lang="en-US" sz="4800" dirty="0" smtClean="0">
              <a:solidFill>
                <a:srgbClr val="C00000"/>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6200000" scaled="1"/>
            <a:tileRect/>
          </a:gradFill>
        </p:spPr>
        <p:txBody>
          <a:bodyPr>
            <a:normAutofit fontScale="77500" lnSpcReduction="20000"/>
          </a:bodyPr>
          <a:lstStyle/>
          <a:p>
            <a:pPr algn="just"/>
            <a:r>
              <a:rPr lang="fr-FR" sz="4800" dirty="0" smtClean="0">
                <a:latin typeface="Arial Rounded MT Bold" pitchFamily="34" charset="0"/>
              </a:rPr>
              <a:t>36 </a:t>
            </a:r>
            <a:r>
              <a:rPr lang="fr-FR" sz="4800" dirty="0" smtClean="0">
                <a:latin typeface="Arial Rounded MT Bold" pitchFamily="34" charset="0"/>
              </a:rPr>
              <a:t>Quand il fut en marche, les gens étendirent leurs vêtements sur le chemin.</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37 </a:t>
            </a:r>
            <a:r>
              <a:rPr lang="fr-FR" sz="4800" dirty="0" smtClean="0">
                <a:solidFill>
                  <a:srgbClr val="C00000"/>
                </a:solidFill>
                <a:latin typeface="Arial Rounded MT Bold" pitchFamily="34" charset="0"/>
              </a:rPr>
              <a:t>Et lorsque déjà il approchait de Jérusalem, vers la descente de la montagne des oliviers, toute la multitude des disciples, saisie de joie, se mit à louer Dieu à haute voix pour tous les miracles qu'ils avaient vus.</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38 </a:t>
            </a:r>
            <a:r>
              <a:rPr lang="fr-FR" sz="4800" dirty="0" smtClean="0">
                <a:latin typeface="Arial Rounded MT Bold" pitchFamily="34" charset="0"/>
              </a:rPr>
              <a:t>Ils disaient: Béni soit le roi qui vient au nom du Seigneur! Paix dans le ciel, et gloire dans les lieux très hauts</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6200000" scaled="1"/>
            <a:tileRect/>
          </a:gradFill>
        </p:spPr>
        <p:txBody>
          <a:bodyPr>
            <a:normAutofit fontScale="92500" lnSpcReduction="20000"/>
          </a:bodyPr>
          <a:lstStyle/>
          <a:p>
            <a:pPr lvl="0" algn="just"/>
            <a:r>
              <a:rPr lang="fr-FR" sz="4800" dirty="0" smtClean="0">
                <a:latin typeface="Arial Rounded MT Bold" pitchFamily="34" charset="0"/>
              </a:rPr>
              <a:t>Pour </a:t>
            </a:r>
            <a:r>
              <a:rPr lang="fr-FR" sz="4800" dirty="0" smtClean="0">
                <a:latin typeface="Arial Rounded MT Bold" pitchFamily="34" charset="0"/>
              </a:rPr>
              <a:t>cette première fois depuis sa naissance, Jésus enlevait la voile pour se laisser voir de son identité de roi.</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La ville de Jérusalem aurait été remplie de Juifs venant de tout part pour la grande convocation de Pâque.</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La renommée de Jésus était déjà répandue jusqu'à son climax après la résurrection de Lazare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6200000" scaled="1"/>
            <a:tileRect/>
          </a:gradFill>
        </p:spPr>
        <p:txBody>
          <a:bodyPr>
            <a:normAutofit fontScale="92500" lnSpcReduction="20000"/>
          </a:bodyPr>
          <a:lstStyle/>
          <a:p>
            <a:pPr lvl="0" algn="just"/>
            <a:r>
              <a:rPr lang="fr-FR" sz="4800" dirty="0" smtClean="0">
                <a:latin typeface="Arial Rounded MT Bold" pitchFamily="34" charset="0"/>
              </a:rPr>
              <a:t>Les </a:t>
            </a:r>
            <a:r>
              <a:rPr lang="fr-FR" sz="4800" dirty="0" smtClean="0">
                <a:latin typeface="Arial Rounded MT Bold" pitchFamily="34" charset="0"/>
              </a:rPr>
              <a:t>disciples de Jésus, accompagnés des gens de la ville donnaient à Jésus la bienvenue d’un roi.</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Béni soit le roi qui vient au nom du Seigneur! Paix dans le ciel, et gloire dans les lieux très hauts!</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A nous qui suivons le Christ est le devoir de l’acclamer de Roi des rois et Seigneur des seigneurs comme Il le mérite.</a:t>
            </a:r>
            <a:endParaRPr lang="en-US" sz="4800" dirty="0" smtClean="0">
              <a:latin typeface="Arial Rounded MT Bold" pitchFamily="34" charset="0"/>
            </a:endParaRPr>
          </a:p>
          <a:p>
            <a:pPr algn="just"/>
            <a:endParaRPr lang="en-US" sz="4800" dirty="0">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6200000" scaled="1"/>
            <a:tileRect/>
          </a:gradFill>
        </p:spPr>
        <p:txBody>
          <a:bodyPr>
            <a:normAutofit fontScale="85000" lnSpcReduction="20000"/>
          </a:bodyPr>
          <a:lstStyle/>
          <a:p>
            <a:pPr algn="just"/>
            <a:r>
              <a:rPr lang="fr-FR" sz="4800" dirty="0" smtClean="0">
                <a:latin typeface="Arial Rounded MT Bold" pitchFamily="34" charset="0"/>
              </a:rPr>
              <a:t> 39 Quelques pharisiens, du milieu de la foule, dirent à Jésus: Maître, reprends tes disciples.</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Luc est le seul des quatre évangiles à nous parler de la présence des pharisiens dans la foule qui acclamait Jésus.</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Il pourrait que ces pharisiens fussent du nombre des pèlerins qui descendaient à Jérusalem pour la fête et qui par curiosité et par accident se trouvaient au milieu de la foule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6200000" scaled="1"/>
            <a:tileRect/>
          </a:gradFill>
        </p:spPr>
        <p:txBody>
          <a:bodyPr>
            <a:normAutofit fontScale="92500" lnSpcReduction="20000"/>
          </a:bodyPr>
          <a:lstStyle/>
          <a:p>
            <a:pPr lvl="0" algn="just"/>
            <a:r>
              <a:rPr lang="fr-FR" sz="4800" dirty="0" smtClean="0">
                <a:latin typeface="Arial Rounded MT Bold" pitchFamily="34" charset="0"/>
              </a:rPr>
              <a:t>Je </a:t>
            </a:r>
            <a:r>
              <a:rPr lang="fr-FR" sz="4800" dirty="0" smtClean="0">
                <a:latin typeface="Arial Rounded MT Bold" pitchFamily="34" charset="0"/>
              </a:rPr>
              <a:t>doute que ce soient ces mêmes religieux qui allaient crier « Crucifie-Le ! » dans peu de jours après.</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Leur demande à Jésus de faire taire la foule  pourrait être afin de ne pas provoquer la Rome.</a:t>
            </a:r>
            <a:endParaRPr lang="en-US" sz="4800" dirty="0" smtClean="0">
              <a:solidFill>
                <a:srgbClr val="C00000"/>
              </a:solidFill>
              <a:latin typeface="Arial Rounded MT Bold" pitchFamily="34" charset="0"/>
            </a:endParaRPr>
          </a:p>
          <a:p>
            <a:pPr lvl="0" algn="just"/>
            <a:r>
              <a:rPr lang="fr-FR" sz="4800" dirty="0" smtClean="0">
                <a:latin typeface="Arial Rounded MT Bold" pitchFamily="34" charset="0"/>
              </a:rPr>
              <a:t>Proclamer un roi dans une colonie est un signe de révolte, et la Rome était à cheval sur ce point.</a:t>
            </a:r>
            <a:endParaRPr lang="en-US" sz="4800" dirty="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lnSpcReduction="10000"/>
          </a:bodyPr>
          <a:lstStyle/>
          <a:p>
            <a:pPr algn="just"/>
            <a:r>
              <a:rPr lang="fr-FR" sz="4000" dirty="0" smtClean="0">
                <a:solidFill>
                  <a:schemeClr val="bg1"/>
                </a:solidFill>
                <a:latin typeface="Arial Rounded MT Bold" pitchFamily="34" charset="0"/>
              </a:rPr>
              <a:t> 40 Et il répondit: Je vous le dis, s'ils se taisent, les pierres crieront!</a:t>
            </a:r>
            <a:endParaRPr lang="en-US" sz="4000" dirty="0" smtClean="0">
              <a:solidFill>
                <a:schemeClr val="bg1"/>
              </a:solidFill>
              <a:latin typeface="Arial Rounded MT Bold" pitchFamily="34" charset="0"/>
            </a:endParaRPr>
          </a:p>
          <a:p>
            <a:pPr lvl="0" algn="just"/>
            <a:r>
              <a:rPr lang="fr-FR" sz="4000" dirty="0" smtClean="0">
                <a:solidFill>
                  <a:srgbClr val="00FF00"/>
                </a:solidFill>
                <a:latin typeface="Arial Rounded MT Bold" pitchFamily="34" charset="0"/>
              </a:rPr>
              <a:t>Quand c’est l’heure de glorifier Dieu, on ne doit pas s’en soucier des conséquences.</a:t>
            </a:r>
            <a:endParaRPr lang="en-US" sz="4000" dirty="0" smtClean="0">
              <a:solidFill>
                <a:srgbClr val="00FF00"/>
              </a:solidFill>
              <a:latin typeface="Arial Rounded MT Bold" pitchFamily="34" charset="0"/>
            </a:endParaRPr>
          </a:p>
          <a:p>
            <a:pPr lvl="0" algn="just"/>
            <a:r>
              <a:rPr lang="fr-FR" sz="4000" dirty="0" smtClean="0">
                <a:solidFill>
                  <a:schemeClr val="bg1"/>
                </a:solidFill>
                <a:latin typeface="Arial Rounded MT Bold" pitchFamily="34" charset="0"/>
              </a:rPr>
              <a:t>Ne pas glorifier Dieu est une offense en soi-même.</a:t>
            </a:r>
            <a:endParaRPr lang="en-US" sz="4000" dirty="0" smtClean="0">
              <a:solidFill>
                <a:schemeClr val="bg1"/>
              </a:solidFill>
              <a:latin typeface="Arial Rounded MT Bold" pitchFamily="34" charset="0"/>
            </a:endParaRPr>
          </a:p>
          <a:p>
            <a:pPr lvl="0" algn="just"/>
            <a:r>
              <a:rPr lang="fr-FR" sz="4000" dirty="0" smtClean="0">
                <a:solidFill>
                  <a:srgbClr val="00FF00"/>
                </a:solidFill>
                <a:latin typeface="Arial Rounded MT Bold" pitchFamily="34" charset="0"/>
              </a:rPr>
              <a:t>Si les élus s’abstiennent de glorifier Dieu à l’heure opportune, Dieu suscitera des païens à le faire</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txBody>
          <a:bodyPr>
            <a:normAutofit fontScale="92500"/>
          </a:bodyPr>
          <a:lstStyle/>
          <a:p>
            <a:pPr lvl="0" algn="just"/>
            <a:r>
              <a:rPr lang="fr-FR" sz="4000" dirty="0" smtClean="0">
                <a:solidFill>
                  <a:schemeClr val="bg1"/>
                </a:solidFill>
                <a:latin typeface="Arial Rounded MT Bold" pitchFamily="34" charset="0"/>
              </a:rPr>
              <a:t>Cette </a:t>
            </a:r>
            <a:r>
              <a:rPr lang="fr-FR" sz="4000" dirty="0" smtClean="0">
                <a:solidFill>
                  <a:schemeClr val="bg1"/>
                </a:solidFill>
                <a:latin typeface="Arial Rounded MT Bold" pitchFamily="34" charset="0"/>
              </a:rPr>
              <a:t>théorie est exemplifiée chaque année au temps où le monde célèbre la naissance de Jésus.</a:t>
            </a:r>
            <a:endParaRPr lang="en-US" sz="4000" dirty="0" smtClean="0">
              <a:solidFill>
                <a:schemeClr val="bg1"/>
              </a:solidFill>
              <a:latin typeface="Arial Rounded MT Bold" pitchFamily="34" charset="0"/>
            </a:endParaRPr>
          </a:p>
          <a:p>
            <a:pPr lvl="0" algn="just"/>
            <a:r>
              <a:rPr lang="fr-FR" sz="4000" dirty="0" smtClean="0">
                <a:solidFill>
                  <a:srgbClr val="00FF00"/>
                </a:solidFill>
                <a:latin typeface="Arial Rounded MT Bold" pitchFamily="34" charset="0"/>
              </a:rPr>
              <a:t>Tout comme les astrologues de l’Orient firent le long voyage pour venir honorer le Roi qui venait de naître, au même instant, les scribes assistaient Hérode à le trouver pour le cribler. </a:t>
            </a:r>
            <a:endParaRPr lang="en-US" sz="4000" dirty="0" smtClean="0">
              <a:solidFill>
                <a:srgbClr val="00FF00"/>
              </a:solidFill>
              <a:latin typeface="Arial Rounded MT Bold" pitchFamily="34" charset="0"/>
            </a:endParaRPr>
          </a:p>
          <a:p>
            <a:pPr lvl="0" algn="just"/>
            <a:r>
              <a:rPr lang="fr-FR" sz="4000" dirty="0" smtClean="0">
                <a:solidFill>
                  <a:schemeClr val="bg1"/>
                </a:solidFill>
                <a:latin typeface="Arial Rounded MT Bold" pitchFamily="34" charset="0"/>
              </a:rPr>
              <a:t>« Je vous le dis, s'ils se taisent, les pierres crieront! »</a:t>
            </a:r>
            <a:endParaRPr lang="en-US" sz="4000" dirty="0" smtClean="0">
              <a:solidFill>
                <a:schemeClr val="bg1"/>
              </a:solidFill>
              <a:latin typeface="Arial Rounded MT Bold" pitchFamily="34" charset="0"/>
            </a:endParaRPr>
          </a:p>
          <a:p>
            <a:pPr lvl="0" algn="just">
              <a:buNone/>
            </a:pPr>
            <a:endParaRPr lang="en-US" sz="4400" dirty="0" smtClean="0">
              <a:solidFill>
                <a:schemeClr val="bg1"/>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fontScale="92500"/>
          </a:bodyPr>
          <a:lstStyle/>
          <a:p>
            <a:pPr algn="just"/>
            <a:r>
              <a:rPr lang="fr-FR" sz="4400" dirty="0" smtClean="0">
                <a:solidFill>
                  <a:srgbClr val="FFFF00"/>
                </a:solidFill>
                <a:latin typeface="Arial Rounded MT Bold" pitchFamily="34" charset="0"/>
              </a:rPr>
              <a:t>JÉSUS PLEURE SUR JÉRUSALEM</a:t>
            </a:r>
            <a:r>
              <a:rPr lang="fr-FR" sz="4400" dirty="0" smtClean="0">
                <a:solidFill>
                  <a:schemeClr val="bg1"/>
                </a:solidFill>
                <a:latin typeface="Arial Rounded MT Bold" pitchFamily="34" charset="0"/>
              </a:rPr>
              <a:t> </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41 ¶ Comme il approchait de la ville, Jésus, en la voyant, pleura sur elle,</a:t>
            </a:r>
            <a:endParaRPr lang="en-US" sz="4400" dirty="0" smtClean="0">
              <a:solidFill>
                <a:schemeClr val="bg1"/>
              </a:solidFill>
              <a:latin typeface="Arial Rounded MT Bold" pitchFamily="34" charset="0"/>
            </a:endParaRPr>
          </a:p>
          <a:p>
            <a:pPr algn="just"/>
            <a:r>
              <a:rPr lang="fr-FR" sz="4400" dirty="0" smtClean="0">
                <a:solidFill>
                  <a:schemeClr val="bg1"/>
                </a:solidFill>
                <a:latin typeface="Arial Rounded MT Bold" pitchFamily="34" charset="0"/>
              </a:rPr>
              <a:t> </a:t>
            </a:r>
            <a:r>
              <a:rPr lang="fr-FR" sz="4400" dirty="0" smtClean="0">
                <a:solidFill>
                  <a:srgbClr val="FFFF00"/>
                </a:solidFill>
                <a:latin typeface="Arial Rounded MT Bold" pitchFamily="34" charset="0"/>
              </a:rPr>
              <a:t>42 (19:41) et dit: (19:42) Si toi aussi, au moins en ce jour qui t'est donné, tu connaissais les choses qui appartiennent à ta paix! Mais maintenant elles sont cachées à tes yeux.</a:t>
            </a:r>
            <a:endParaRPr lang="en-US" sz="4400" dirty="0" smtClean="0">
              <a:solidFill>
                <a:srgbClr val="FFFF00"/>
              </a:solidFill>
              <a:latin typeface="Arial Rounded MT Bold" pitchFamily="34" charset="0"/>
            </a:endParaRPr>
          </a:p>
          <a:p>
            <a:pPr algn="just"/>
            <a:endParaRPr lang="en-US" sz="4400" dirty="0" smtClean="0">
              <a:solidFill>
                <a:schemeClr val="bg1"/>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lnSpcReduction="10000"/>
          </a:bodyPr>
          <a:lstStyle/>
          <a:p>
            <a:pPr algn="just"/>
            <a:r>
              <a:rPr lang="fr-FR" sz="4400" dirty="0" smtClean="0">
                <a:solidFill>
                  <a:schemeClr val="bg1"/>
                </a:solidFill>
                <a:latin typeface="Arial Rounded MT Bold" pitchFamily="34" charset="0"/>
              </a:rPr>
              <a:t> 43 Il viendra sur toi des jours où tes ennemis t'environneront de tranchées, t'enfermeront, et te serreront de toutes parts;</a:t>
            </a:r>
            <a:endParaRPr lang="en-US" sz="4400" dirty="0" smtClean="0">
              <a:solidFill>
                <a:schemeClr val="bg1"/>
              </a:solidFill>
              <a:latin typeface="Arial Rounded MT Bold" pitchFamily="34" charset="0"/>
            </a:endParaRPr>
          </a:p>
          <a:p>
            <a:pPr algn="just"/>
            <a:r>
              <a:rPr lang="fr-FR" sz="4400" dirty="0" smtClean="0">
                <a:solidFill>
                  <a:srgbClr val="FFFF00"/>
                </a:solidFill>
                <a:latin typeface="Arial Rounded MT Bold" pitchFamily="34" charset="0"/>
              </a:rPr>
              <a:t> 44 ils te détruiront, toi et tes enfants au milieu de toi, et ils ne laisseront pas en toi pierre sur pierre, parce que tu n'as pas connu le temps où tu as été visitée</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a:bodyPr>
          <a:lstStyle/>
          <a:p>
            <a:pPr lvl="0" algn="just"/>
            <a:r>
              <a:rPr lang="fr-FR" sz="4400" dirty="0" smtClean="0">
                <a:solidFill>
                  <a:schemeClr val="bg1"/>
                </a:solidFill>
                <a:latin typeface="Arial Rounded MT Bold" pitchFamily="34" charset="0"/>
              </a:rPr>
              <a:t>Cette </a:t>
            </a:r>
            <a:r>
              <a:rPr lang="fr-FR" sz="4400" dirty="0" smtClean="0">
                <a:solidFill>
                  <a:schemeClr val="bg1"/>
                </a:solidFill>
                <a:latin typeface="Arial Rounded MT Bold" pitchFamily="34" charset="0"/>
              </a:rPr>
              <a:t>prophétie a eu son accomplissement en l’an 70 AD à la destruction de Jérusalem.</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A la crucifixion de Jésus, les Juifs avaient prononcé ce jugement contre eux-mêmes et contre leurs enfants en disant, « que son sang retombe sur nous ! </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lnSpcReduction="10000"/>
          </a:bodyPr>
          <a:lstStyle/>
          <a:p>
            <a:pPr lvl="0" algn="just"/>
            <a:r>
              <a:rPr lang="fr-FR" sz="4400" dirty="0" smtClean="0">
                <a:solidFill>
                  <a:schemeClr val="bg1"/>
                </a:solidFill>
                <a:latin typeface="Arial Rounded MT Bold" pitchFamily="34" charset="0"/>
              </a:rPr>
              <a:t>Mt </a:t>
            </a:r>
            <a:r>
              <a:rPr lang="fr-FR" sz="4400" dirty="0" smtClean="0">
                <a:solidFill>
                  <a:schemeClr val="bg1"/>
                </a:solidFill>
                <a:latin typeface="Arial Rounded MT Bold" pitchFamily="34" charset="0"/>
              </a:rPr>
              <a:t>27:24 Pilate, voyant qu'il ne gagnait rien, mais que le tumulte augmentait, prit de l'eau, se lava les mains en présence de la foule, et dit: Je suis innocent du sang de ce juste. Cela vous regarde.</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25 Et tout le peuple répondit: Que son sang retombe sur nous et sur nos enfants</a:t>
            </a:r>
            <a:r>
              <a:rPr lang="fr-FR"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7030A0"/>
          </a:solidFill>
        </p:spPr>
        <p:txBody>
          <a:bodyPr>
            <a:normAutofit fontScale="92500" lnSpcReduction="20000"/>
          </a:bodyPr>
          <a:lstStyle/>
          <a:p>
            <a:pPr lvl="0" algn="just"/>
            <a:r>
              <a:rPr lang="fr-FR" sz="4400" dirty="0" smtClean="0">
                <a:solidFill>
                  <a:schemeClr val="bg1"/>
                </a:solidFill>
                <a:latin typeface="Arial Rounded MT Bold" pitchFamily="34" charset="0"/>
              </a:rPr>
              <a:t>Jésus </a:t>
            </a:r>
            <a:r>
              <a:rPr lang="fr-FR" sz="4400" dirty="0" smtClean="0">
                <a:solidFill>
                  <a:schemeClr val="bg1"/>
                </a:solidFill>
                <a:latin typeface="Arial Rounded MT Bold" pitchFamily="34" charset="0"/>
              </a:rPr>
              <a:t>signalait que rien de pareille n’arriverait s’ils auraient accueilli leur Messie et reconnaitre le jour de leur visitation de Dieu.</a:t>
            </a:r>
            <a:endParaRPr lang="en-US" sz="4400" dirty="0" smtClean="0">
              <a:solidFill>
                <a:schemeClr val="bg1"/>
              </a:solidFill>
              <a:latin typeface="Arial Rounded MT Bold" pitchFamily="34" charset="0"/>
            </a:endParaRPr>
          </a:p>
          <a:p>
            <a:pPr lvl="0" algn="just"/>
            <a:r>
              <a:rPr lang="fr-FR" sz="4400" dirty="0" smtClean="0">
                <a:solidFill>
                  <a:srgbClr val="FFFF00"/>
                </a:solidFill>
                <a:latin typeface="Arial Rounded MT Bold" pitchFamily="34" charset="0"/>
              </a:rPr>
              <a:t>Nos incrédulités donnent toujours le libre accès au diable pour nous faire du mal.</a:t>
            </a:r>
            <a:endParaRPr lang="en-US" sz="4400" dirty="0" smtClean="0">
              <a:solidFill>
                <a:srgbClr val="FFFF00"/>
              </a:solidFill>
              <a:latin typeface="Arial Rounded MT Bold" pitchFamily="34" charset="0"/>
            </a:endParaRPr>
          </a:p>
          <a:p>
            <a:pPr lvl="0" algn="just"/>
            <a:r>
              <a:rPr lang="fr-FR" sz="4400" dirty="0" smtClean="0">
                <a:solidFill>
                  <a:schemeClr val="bg1"/>
                </a:solidFill>
                <a:latin typeface="Arial Rounded MT Bold" pitchFamily="34" charset="0"/>
              </a:rPr>
              <a:t>Les mots que nous remuons de nos lèvres ont tous leurs répercussions sur notre vie et sur celle de nos enfants.</a:t>
            </a:r>
            <a:endParaRPr lang="en-US" sz="4400" dirty="0" smtClean="0">
              <a:solidFill>
                <a:schemeClr val="bg1"/>
              </a:solidFill>
              <a:latin typeface="Arial Rounded MT Bold" pitchFamily="34" charset="0"/>
            </a:endParaRPr>
          </a:p>
          <a:p>
            <a:pPr algn="just"/>
            <a:endParaRPr lang="en-US" sz="4400" dirty="0" smtClean="0">
              <a:solidFill>
                <a:srgbClr val="0033CC"/>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buNone/>
            </a:pPr>
            <a:r>
              <a:rPr lang="fr-FR" sz="4400" dirty="0" smtClean="0">
                <a:solidFill>
                  <a:srgbClr val="00FF00"/>
                </a:solidFill>
                <a:latin typeface="Arial Rounded MT Bold" pitchFamily="34" charset="0"/>
              </a:rPr>
              <a:t>LA SEMAINE DE LA PASSION DE CHRIST</a:t>
            </a:r>
            <a:endParaRPr lang="en-US" sz="4400" dirty="0" smtClean="0">
              <a:solidFill>
                <a:srgbClr val="00FF00"/>
              </a:solidFill>
              <a:latin typeface="Arial Rounded MT Bold" pitchFamily="34" charset="0"/>
            </a:endParaRPr>
          </a:p>
          <a:p>
            <a:pPr algn="just"/>
            <a:r>
              <a:rPr lang="fr-FR" sz="4400" dirty="0" smtClean="0">
                <a:latin typeface="Arial Rounded MT Bold" pitchFamily="34" charset="0"/>
              </a:rPr>
              <a:t>Le </a:t>
            </a:r>
            <a:r>
              <a:rPr lang="fr-FR" sz="4400" dirty="0" smtClean="0">
                <a:latin typeface="Arial Rounded MT Bold" pitchFamily="34" charset="0"/>
              </a:rPr>
              <a:t>nettoyage du temple se passa au lendemain de la Rentrée Triomphale. </a:t>
            </a:r>
            <a:endParaRPr lang="en-US" sz="4400" dirty="0" smtClean="0">
              <a:latin typeface="Arial Rounded MT Bold" pitchFamily="34" charset="0"/>
            </a:endParaRPr>
          </a:p>
          <a:p>
            <a:pPr algn="just"/>
            <a:r>
              <a:rPr lang="fr-FR" sz="4400" dirty="0" smtClean="0">
                <a:solidFill>
                  <a:srgbClr val="00FF00"/>
                </a:solidFill>
                <a:latin typeface="Arial Rounded MT Bold" pitchFamily="34" charset="0"/>
              </a:rPr>
              <a:t>45 Il entra dans le temple, et il se mit à chasser ceux qui vendaient,</a:t>
            </a:r>
            <a:endParaRPr lang="en-US" sz="4400" dirty="0" smtClean="0">
              <a:solidFill>
                <a:srgbClr val="00FF00"/>
              </a:solidFill>
              <a:latin typeface="Arial Rounded MT Bold" pitchFamily="34" charset="0"/>
            </a:endParaRPr>
          </a:p>
          <a:p>
            <a:pPr algn="just"/>
            <a:r>
              <a:rPr lang="fr-FR" sz="4400" dirty="0" smtClean="0">
                <a:latin typeface="Arial Rounded MT Bold" pitchFamily="34" charset="0"/>
              </a:rPr>
              <a:t> 46 leur disant: Il est écrit: Ma maison sera une maison de prière. Mais vous, vous en avez fait une caverne de voleurs</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lvl="0" algn="just"/>
            <a:r>
              <a:rPr lang="fr-FR" sz="4400" dirty="0" smtClean="0">
                <a:latin typeface="Arial Rounded MT Bold" pitchFamily="34" charset="0"/>
              </a:rPr>
              <a:t>Luc </a:t>
            </a:r>
            <a:r>
              <a:rPr lang="fr-FR" sz="4400" dirty="0" smtClean="0">
                <a:latin typeface="Arial Rounded MT Bold" pitchFamily="34" charset="0"/>
              </a:rPr>
              <a:t>ne s'élabore pas en petit détail de la dernière semaine de Jésus sur la terre, ensuite, il ne suit pas une allure chronologique des faits.</a:t>
            </a:r>
            <a:endParaRPr lang="en-US" sz="4400" dirty="0" smtClean="0">
              <a:latin typeface="Arial Rounded MT Bold" pitchFamily="34" charset="0"/>
            </a:endParaRPr>
          </a:p>
          <a:p>
            <a:pPr lvl="0" algn="just"/>
            <a:r>
              <a:rPr lang="fr-FR" sz="4400" dirty="0" smtClean="0">
                <a:solidFill>
                  <a:srgbClr val="00FF00"/>
                </a:solidFill>
                <a:latin typeface="Arial Rounded MT Bold" pitchFamily="34" charset="0"/>
              </a:rPr>
              <a:t>Luc complémente le vide des récits des autres évangiles pour faire la narration de la fin du ministère de Jésus.</a:t>
            </a:r>
            <a:endParaRPr lang="en-US" sz="4400" dirty="0" smtClean="0">
              <a:solidFill>
                <a:srgbClr val="00FF00"/>
              </a:solidFill>
              <a:latin typeface="Arial Rounded MT Bold" pitchFamily="34" charset="0"/>
            </a:endParaRPr>
          </a:p>
          <a:p>
            <a:pPr lvl="0" algn="just"/>
            <a:r>
              <a:rPr lang="fr-FR" sz="4400" dirty="0" smtClean="0">
                <a:latin typeface="Arial Rounded MT Bold" pitchFamily="34" charset="0"/>
              </a:rPr>
              <a:t>Par l’assemblage des quatre évangiles on peut avoir une image complète de la passion du Christ.    </a:t>
            </a:r>
            <a:endParaRPr lang="en-US" sz="4400" dirty="0" smtClean="0">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r>
              <a:rPr lang="fr-FR" sz="4400" dirty="0" smtClean="0">
                <a:latin typeface="Arial Rounded MT Bold" pitchFamily="34" charset="0"/>
              </a:rPr>
              <a:t>47 </a:t>
            </a:r>
            <a:r>
              <a:rPr lang="fr-FR" sz="4400" dirty="0" smtClean="0">
                <a:latin typeface="Arial Rounded MT Bold" pitchFamily="34" charset="0"/>
              </a:rPr>
              <a:t>Il enseignait tous les jours dans le temple. Et les principaux sacrificateurs, les scribes, et les principaux du peuple cherchaient à le faire périr;</a:t>
            </a:r>
            <a:endParaRPr lang="en-US" sz="4400" dirty="0" smtClean="0">
              <a:latin typeface="Arial Rounded MT Bold" pitchFamily="34" charset="0"/>
            </a:endParaRPr>
          </a:p>
          <a:p>
            <a:pPr algn="just"/>
            <a:r>
              <a:rPr lang="fr-FR" sz="4400" dirty="0" smtClean="0">
                <a:solidFill>
                  <a:srgbClr val="00FF00"/>
                </a:solidFill>
                <a:latin typeface="Arial Rounded MT Bold" pitchFamily="34" charset="0"/>
              </a:rPr>
              <a:t>48 </a:t>
            </a:r>
            <a:r>
              <a:rPr lang="fr-FR" sz="4400" dirty="0" smtClean="0">
                <a:solidFill>
                  <a:srgbClr val="00FF00"/>
                </a:solidFill>
                <a:latin typeface="Arial Rounded MT Bold" pitchFamily="34" charset="0"/>
              </a:rPr>
              <a:t>mais ils ne savaient comment s'y prendre, car tout le peuple l'écoutait avec admiration</a:t>
            </a:r>
            <a:r>
              <a:rPr lang="fr-FR" sz="4400" dirty="0" smtClean="0">
                <a:solidFill>
                  <a:srgbClr val="00FF00"/>
                </a:solidFill>
                <a:latin typeface="Arial Rounded MT Bold" pitchFamily="34" charset="0"/>
              </a:rPr>
              <a:t>.</a:t>
            </a:r>
            <a:endParaRPr lang="en-US" sz="4400" dirty="0" smtClean="0">
              <a:solidFill>
                <a:srgbClr val="00FF00"/>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lvl="0" algn="just"/>
            <a:r>
              <a:rPr lang="fr-FR" sz="4400" dirty="0" smtClean="0">
                <a:latin typeface="Arial Rounded MT Bold" pitchFamily="34" charset="0"/>
              </a:rPr>
              <a:t>Jésus </a:t>
            </a:r>
            <a:r>
              <a:rPr lang="fr-FR" sz="4400" dirty="0" smtClean="0">
                <a:latin typeface="Arial Rounded MT Bold" pitchFamily="34" charset="0"/>
              </a:rPr>
              <a:t>fit le va et vient vers le temple dans ses derniers jours sur terre pour mettre comble à ses enseignements.</a:t>
            </a:r>
            <a:endParaRPr lang="en-US" sz="4400" dirty="0" smtClean="0">
              <a:latin typeface="Arial Rounded MT Bold" pitchFamily="34" charset="0"/>
            </a:endParaRPr>
          </a:p>
          <a:p>
            <a:pPr lvl="0" algn="just"/>
            <a:r>
              <a:rPr lang="fr-FR" sz="4400" dirty="0" smtClean="0">
                <a:solidFill>
                  <a:srgbClr val="00FF00"/>
                </a:solidFill>
                <a:latin typeface="Arial Rounded MT Bold" pitchFamily="34" charset="0"/>
              </a:rPr>
              <a:t>Cette dernière semaine de la vie de Jésus était la plus surchargée.</a:t>
            </a:r>
            <a:endParaRPr lang="en-US" sz="4400" dirty="0" smtClean="0">
              <a:solidFill>
                <a:srgbClr val="00FF00"/>
              </a:solidFill>
              <a:latin typeface="Arial Rounded MT Bold" pitchFamily="34" charset="0"/>
            </a:endParaRPr>
          </a:p>
          <a:p>
            <a:pPr lvl="0" algn="just"/>
            <a:r>
              <a:rPr lang="fr-FR" sz="4400" dirty="0" smtClean="0">
                <a:latin typeface="Arial Rounded MT Bold" pitchFamily="34" charset="0"/>
              </a:rPr>
              <a:t>Beaucoup alla se passer du Lundi au Jeudi soir où Il fut capturé dans le Jardin de Gethsémani.</a:t>
            </a:r>
            <a:endParaRPr lang="en-US" sz="4400" dirty="0" smtClean="0">
              <a:latin typeface="Arial Rounded MT Bold" pitchFamily="34" charset="0"/>
            </a:endParaRPr>
          </a:p>
          <a:p>
            <a:pPr lvl="0" algn="just"/>
            <a:r>
              <a:rPr lang="fr-FR" sz="4400" dirty="0" smtClean="0">
                <a:solidFill>
                  <a:srgbClr val="00FF00"/>
                </a:solidFill>
                <a:latin typeface="Arial Rounded MT Bold" pitchFamily="34" charset="0"/>
              </a:rPr>
              <a:t>Ainsi débute la passion du Christ avec laquelle nous allons continuer la fois prochaine. </a:t>
            </a:r>
            <a:r>
              <a:rPr lang="fr-FR" sz="4400" dirty="0" smtClean="0">
                <a:latin typeface="Arial Rounded MT Bold" pitchFamily="34" charset="0"/>
              </a:rPr>
              <a:t>AMEN </a:t>
            </a:r>
            <a:r>
              <a:rPr lang="fr-FR" sz="4400" dirty="0" smtClean="0">
                <a:latin typeface="Arial Rounded MT Bold" pitchFamily="34" charset="0"/>
              </a:rPr>
              <a:t>!</a:t>
            </a:r>
            <a:r>
              <a:rPr lang="fr-FR" sz="4400" dirty="0" smtClean="0"/>
              <a:t> </a:t>
            </a:r>
            <a:endParaRPr lang="en-US" sz="4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dirty="0">
                <a:solidFill>
                  <a:srgbClr val="C00000"/>
                </a:solidFill>
                <a:latin typeface="Copperplate Gothic Bold" pitchFamily="34" charset="0"/>
              </a:rPr>
              <a:t>Format des rencontres :</a:t>
            </a:r>
            <a:endParaRPr lang="en-US" sz="4800" dirty="0">
              <a:solidFill>
                <a:srgbClr val="C00000"/>
              </a:solidFill>
              <a:latin typeface="Copperplate Gothic Bold" pitchFamily="34" charset="0"/>
            </a:endParaRPr>
          </a:p>
          <a:p>
            <a:pPr algn="just"/>
            <a:r>
              <a:rPr lang="fr-FR" sz="4800" dirty="0"/>
              <a:t>Chaque vendredi de </a:t>
            </a:r>
            <a:r>
              <a:rPr lang="fr-FR" sz="4800" dirty="0">
                <a:solidFill>
                  <a:srgbClr val="C00000"/>
                </a:solidFill>
              </a:rPr>
              <a:t>7 :30 a 9 :00 PM </a:t>
            </a:r>
          </a:p>
          <a:p>
            <a:pPr algn="just"/>
            <a:r>
              <a:rPr lang="en-US" sz="3600" b="1" dirty="0">
                <a:solidFill>
                  <a:srgbClr val="002060"/>
                </a:solidFill>
              </a:rPr>
              <a:t>YouTube Presentation 7:30-8:30pm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txBody>
          <a:bodyPr>
            <a:normAutofit/>
          </a:bodyPr>
          <a:lstStyle/>
          <a:p>
            <a:pPr marL="346075" lvl="1" indent="-290513"/>
            <a:r>
              <a:rPr lang="en-US" b="1" dirty="0"/>
              <a:t>(Mon, Wed) 7:30-9:30PM     PRAYER MEETING LINE # </a:t>
            </a:r>
            <a:r>
              <a:rPr lang="en-US" b="1" u="sng" dirty="0">
                <a:solidFill>
                  <a:srgbClr val="0000CC"/>
                </a:solidFill>
              </a:rPr>
              <a:t>(774) 217 6502</a:t>
            </a:r>
          </a:p>
          <a:p>
            <a:pPr marL="290513" lvl="1" indent="-290513"/>
            <a:r>
              <a:rPr lang="en-US" b="1" dirty="0">
                <a:solidFill>
                  <a:srgbClr val="003300"/>
                </a:solidFill>
              </a:rPr>
              <a:t>FRIDAY</a:t>
            </a:r>
            <a:r>
              <a:rPr lang="en-US" b="1" dirty="0"/>
              <a:t>: 7:30-9:00pm-----Bible Study (</a:t>
            </a:r>
            <a:r>
              <a:rPr lang="en-US" b="1" dirty="0">
                <a:solidFill>
                  <a:srgbClr val="002060"/>
                </a:solidFill>
              </a:rPr>
              <a:t>YOU TUBE</a:t>
            </a:r>
            <a:r>
              <a:rPr lang="en-US" b="1" dirty="0"/>
              <a:t>)</a:t>
            </a:r>
            <a:endParaRPr lang="en-US" b="1" dirty="0">
              <a:solidFill>
                <a:srgbClr val="003300"/>
              </a:solidFill>
            </a:endParaRPr>
          </a:p>
          <a:p>
            <a:pPr algn="ctr"/>
            <a:r>
              <a:rPr lang="en-US" sz="2400" b="1" dirty="0">
                <a:solidFill>
                  <a:srgbClr val="C00000"/>
                </a:solidFill>
              </a:rPr>
              <a:t>SATURDAY IN CHURCH</a:t>
            </a:r>
          </a:p>
          <a:p>
            <a:pPr lvl="1">
              <a:buNone/>
            </a:pPr>
            <a:r>
              <a:rPr lang="en-US" b="1" dirty="0">
                <a:solidFill>
                  <a:srgbClr val="0000CC"/>
                </a:solidFill>
              </a:rPr>
              <a:t>1:30—3:00 PM </a:t>
            </a:r>
            <a:r>
              <a:rPr lang="en-US" b="1" dirty="0">
                <a:solidFill>
                  <a:srgbClr val="C00000"/>
                </a:solidFill>
              </a:rPr>
              <a:t>CTRC  YOUTH MINISTRY</a:t>
            </a:r>
          </a:p>
          <a:p>
            <a:pPr lvl="1">
              <a:buNone/>
            </a:pPr>
            <a:r>
              <a:rPr lang="en-US" b="1" dirty="0">
                <a:solidFill>
                  <a:srgbClr val="0000CC"/>
                </a:solidFill>
              </a:rPr>
              <a:t>3:00—4:30PM </a:t>
            </a:r>
            <a:r>
              <a:rPr lang="en-US" b="1" dirty="0">
                <a:solidFill>
                  <a:srgbClr val="C00000"/>
                </a:solidFill>
              </a:rPr>
              <a:t>CTRC  CHILDREN MINISTRY</a:t>
            </a:r>
          </a:p>
          <a:p>
            <a:pPr lvl="1">
              <a:buNone/>
            </a:pPr>
            <a:r>
              <a:rPr lang="en-US" b="1" dirty="0">
                <a:solidFill>
                  <a:srgbClr val="0000CC"/>
                </a:solidFill>
              </a:rPr>
              <a:t>7:00—9:PM </a:t>
            </a:r>
            <a:r>
              <a:rPr lang="en-US" b="1" dirty="0">
                <a:solidFill>
                  <a:srgbClr val="C00000"/>
                </a:solidFill>
              </a:rPr>
              <a:t>CTRC  WOMEN MINISTRY</a:t>
            </a:r>
            <a:r>
              <a:rPr lang="en-US" b="1" dirty="0"/>
              <a:t> LINE # </a:t>
            </a:r>
            <a:r>
              <a:rPr lang="en-US" b="1" u="sng" dirty="0">
                <a:solidFill>
                  <a:srgbClr val="0000CC"/>
                </a:solidFill>
              </a:rPr>
              <a:t>(774) 217 6502</a:t>
            </a:r>
          </a:p>
          <a:p>
            <a:pPr lvl="1" algn="ctr">
              <a:buNone/>
            </a:pPr>
            <a:r>
              <a:rPr lang="en-US" b="1" dirty="0">
                <a:solidFill>
                  <a:srgbClr val="0000CC"/>
                </a:solidFill>
              </a:rPr>
              <a:t>SUNDAY</a:t>
            </a:r>
          </a:p>
          <a:p>
            <a:pPr lvl="1">
              <a:buNone/>
            </a:pPr>
            <a:r>
              <a:rPr lang="en-US" b="1" dirty="0">
                <a:solidFill>
                  <a:srgbClr val="0000CC"/>
                </a:solidFill>
              </a:rPr>
              <a:t>9:00—11:00AM </a:t>
            </a:r>
            <a:r>
              <a:rPr lang="en-US" b="1" dirty="0">
                <a:solidFill>
                  <a:srgbClr val="C00000"/>
                </a:solidFill>
              </a:rPr>
              <a:t> (MORNING WORSHIP)</a:t>
            </a:r>
          </a:p>
          <a:p>
            <a:pPr lvl="1">
              <a:buNone/>
            </a:pPr>
            <a:r>
              <a:rPr lang="en-US" b="1" dirty="0" smtClean="0">
                <a:solidFill>
                  <a:srgbClr val="0000CC"/>
                </a:solidFill>
              </a:rPr>
              <a:t>9:00PM -11:00AM</a:t>
            </a:r>
            <a:r>
              <a:rPr lang="en-US" b="1" dirty="0" smtClean="0">
                <a:solidFill>
                  <a:srgbClr val="C00000"/>
                </a:solidFill>
              </a:rPr>
              <a:t> </a:t>
            </a:r>
            <a:r>
              <a:rPr lang="en-US" b="1" dirty="0">
                <a:solidFill>
                  <a:srgbClr val="C00000"/>
                </a:solidFill>
              </a:rPr>
              <a:t>(CTRC ENGLISH WORSHIP)</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ctr">
              <a:buNone/>
            </a:pPr>
            <a:r>
              <a:rPr lang="fr-FR" sz="4800" b="1" u="sng" dirty="0">
                <a:solidFill>
                  <a:srgbClr val="0033CC"/>
                </a:solidFill>
              </a:rPr>
              <a:t>FLASH! </a:t>
            </a:r>
            <a:r>
              <a:rPr lang="fr-FR" sz="4800" b="1" u="sng" dirty="0">
                <a:solidFill>
                  <a:srgbClr val="FF3300"/>
                </a:solidFill>
              </a:rPr>
              <a:t>FLASH! </a:t>
            </a:r>
            <a:r>
              <a:rPr lang="fr-FR" sz="4800" b="1" u="sng" dirty="0">
                <a:solidFill>
                  <a:srgbClr val="0033CC"/>
                </a:solidFill>
              </a:rPr>
              <a:t>FLASH!</a:t>
            </a:r>
          </a:p>
          <a:p>
            <a:pPr algn="ctr">
              <a:buNone/>
            </a:pPr>
            <a:r>
              <a:rPr lang="fr-FR" sz="4000" b="1" dirty="0">
                <a:solidFill>
                  <a:srgbClr val="0033CC"/>
                </a:solidFill>
              </a:rPr>
              <a:t>SUNDAY SERVICES</a:t>
            </a:r>
          </a:p>
          <a:p>
            <a:pPr algn="ctr">
              <a:buNone/>
            </a:pPr>
            <a:r>
              <a:rPr lang="fr-FR" sz="4000" b="1" dirty="0">
                <a:solidFill>
                  <a:srgbClr val="460000"/>
                </a:solidFill>
              </a:rPr>
              <a:t>AM CREOLE FRENCH </a:t>
            </a:r>
            <a:r>
              <a:rPr lang="fr-FR" sz="4000" b="1" dirty="0" smtClean="0">
                <a:solidFill>
                  <a:srgbClr val="460000"/>
                </a:solidFill>
              </a:rPr>
              <a:t>SERVICE</a:t>
            </a:r>
            <a:endParaRPr lang="fr-FR" sz="4000" b="1" dirty="0">
              <a:solidFill>
                <a:srgbClr val="460000"/>
              </a:solidFill>
            </a:endParaRPr>
          </a:p>
          <a:p>
            <a:pPr algn="ctr">
              <a:buNone/>
            </a:pPr>
            <a:r>
              <a:rPr lang="fr-FR" sz="4000" b="1" dirty="0">
                <a:solidFill>
                  <a:srgbClr val="FF0000"/>
                </a:solidFill>
              </a:rPr>
              <a:t>SECOND ENGLISH WORSHIP SERVICE </a:t>
            </a:r>
          </a:p>
          <a:p>
            <a:pPr algn="ctr">
              <a:buNone/>
            </a:pPr>
            <a:r>
              <a:rPr lang="fr-FR" sz="4000" b="1" dirty="0" smtClean="0">
                <a:solidFill>
                  <a:srgbClr val="FF0000"/>
                </a:solidFill>
              </a:rPr>
              <a:t>9-11 AM </a:t>
            </a:r>
          </a:p>
          <a:p>
            <a:pPr algn="ctr">
              <a:buNone/>
            </a:pPr>
            <a:r>
              <a:rPr lang="fr-FR" sz="4000" b="1" dirty="0" smtClean="0">
                <a:solidFill>
                  <a:srgbClr val="460000"/>
                </a:solidFill>
              </a:rPr>
              <a:t>15 </a:t>
            </a:r>
            <a:r>
              <a:rPr lang="fr-FR" sz="4000" b="1" dirty="0">
                <a:solidFill>
                  <a:srgbClr val="460000"/>
                </a:solidFill>
              </a:rPr>
              <a:t>CARY ST, BROCKTON MASS 02302</a:t>
            </a:r>
          </a:p>
          <a:p>
            <a:pPr algn="ctr">
              <a:buNone/>
            </a:pPr>
            <a:r>
              <a:rPr lang="fr-FR" sz="4000" b="1" dirty="0">
                <a:solidFill>
                  <a:srgbClr val="460000"/>
                </a:solidFill>
              </a:rPr>
              <a:t>TEL: 857-318-3307</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80589</TotalTime>
  <Words>1068</Words>
  <Application>Microsoft Macintosh PowerPoint</Application>
  <PresentationFormat>On-screen Show (4:3)</PresentationFormat>
  <Paragraphs>135</Paragraphs>
  <Slides>39</Slides>
  <Notes>2</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CHRIST THE ROCK CONGREGATION PRÉSENTE ÉTUDIONS LA BIBLE 111ÈME SESSION  ORATEUR: PASTEUR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EDOUARD SIMEON</cp:lastModifiedBy>
  <cp:revision>717</cp:revision>
  <dcterms:created xsi:type="dcterms:W3CDTF">2022-04-13T13:36:19Z</dcterms:created>
  <dcterms:modified xsi:type="dcterms:W3CDTF">2025-06-11T13:26:45Z</dcterms:modified>
</cp:coreProperties>
</file>