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4" r:id="rId2"/>
    <p:sldId id="2247" r:id="rId3"/>
    <p:sldId id="2298" r:id="rId4"/>
    <p:sldId id="2299" r:id="rId5"/>
    <p:sldId id="2300" r:id="rId6"/>
    <p:sldId id="2301" r:id="rId7"/>
    <p:sldId id="2302" r:id="rId8"/>
    <p:sldId id="2303" r:id="rId9"/>
    <p:sldId id="2304" r:id="rId10"/>
    <p:sldId id="2305" r:id="rId11"/>
    <p:sldId id="2292" r:id="rId12"/>
    <p:sldId id="2306" r:id="rId13"/>
    <p:sldId id="2307" r:id="rId14"/>
    <p:sldId id="2309" r:id="rId15"/>
    <p:sldId id="2310" r:id="rId16"/>
    <p:sldId id="2293" r:id="rId17"/>
    <p:sldId id="2311" r:id="rId18"/>
    <p:sldId id="2312" r:id="rId19"/>
    <p:sldId id="2294" r:id="rId20"/>
    <p:sldId id="2313" r:id="rId21"/>
    <p:sldId id="2314" r:id="rId22"/>
    <p:sldId id="2315" r:id="rId23"/>
    <p:sldId id="2316" r:id="rId24"/>
    <p:sldId id="2295" r:id="rId25"/>
    <p:sldId id="2317" r:id="rId26"/>
    <p:sldId id="2318" r:id="rId27"/>
    <p:sldId id="2319" r:id="rId28"/>
    <p:sldId id="2320" r:id="rId29"/>
    <p:sldId id="2321" r:id="rId30"/>
    <p:sldId id="2322" r:id="rId31"/>
    <p:sldId id="2323" r:id="rId32"/>
    <p:sldId id="2296" r:id="rId33"/>
    <p:sldId id="2324" r:id="rId34"/>
    <p:sldId id="2325" r:id="rId35"/>
    <p:sldId id="2326" r:id="rId36"/>
    <p:sldId id="2327" r:id="rId37"/>
    <p:sldId id="2297" r:id="rId38"/>
    <p:sldId id="2328" r:id="rId39"/>
    <p:sldId id="2329" r:id="rId40"/>
    <p:sldId id="2330" r:id="rId41"/>
    <p:sldId id="2332" r:id="rId42"/>
    <p:sldId id="2334" r:id="rId43"/>
    <p:sldId id="2331" r:id="rId44"/>
    <p:sldId id="2335" r:id="rId45"/>
    <p:sldId id="2336" r:id="rId46"/>
    <p:sldId id="2337" r:id="rId47"/>
    <p:sldId id="2338" r:id="rId48"/>
    <p:sldId id="2339" r:id="rId49"/>
    <p:sldId id="2340" r:id="rId50"/>
    <p:sldId id="316" r:id="rId51"/>
    <p:sldId id="1675" r:id="rId52"/>
    <p:sldId id="318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FFFF"/>
    <a:srgbClr val="460000"/>
    <a:srgbClr val="00FF00"/>
    <a:srgbClr val="99FF33"/>
    <a:srgbClr val="0033CC"/>
    <a:srgbClr val="FC0AFC"/>
    <a:srgbClr val="002E02"/>
    <a:srgbClr val="FF9300"/>
    <a:srgbClr val="CC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40" autoAdjust="0"/>
    <p:restoredTop sz="94436" autoAdjust="0"/>
  </p:normalViewPr>
  <p:slideViewPr>
    <p:cSldViewPr>
      <p:cViewPr varScale="1">
        <p:scale>
          <a:sx n="70" d="100"/>
          <a:sy n="70" d="100"/>
        </p:scale>
        <p:origin x="-3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65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112ÈME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>
                <a:solidFill>
                  <a:srgbClr val="460000"/>
                </a:solidFill>
              </a:rPr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46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fr-FR" sz="4000" b="1" dirty="0" smtClean="0">
                <a:solidFill>
                  <a:srgbClr val="FFFF00"/>
                </a:solidFill>
              </a:rPr>
              <a:t>VENDREDI </a:t>
            </a:r>
            <a:r>
              <a:rPr lang="fr-FR" sz="4000" b="1" dirty="0" smtClean="0">
                <a:solidFill>
                  <a:srgbClr val="FFFF00"/>
                </a:solidFill>
              </a:rPr>
              <a:t>20</a:t>
            </a:r>
            <a:r>
              <a:rPr lang="fr-FR" sz="4000" b="1" dirty="0" smtClean="0">
                <a:solidFill>
                  <a:srgbClr val="FFFF00"/>
                </a:solidFill>
              </a:rPr>
              <a:t> </a:t>
            </a:r>
            <a:r>
              <a:rPr lang="fr-FR" sz="4000" b="1" dirty="0" smtClean="0">
                <a:solidFill>
                  <a:srgbClr val="FFFF00"/>
                </a:solidFill>
              </a:rPr>
              <a:t>JUIN 2025</a:t>
            </a:r>
          </a:p>
          <a:p>
            <a:r>
              <a:rPr lang="fr-FR" sz="4000" b="1" dirty="0" smtClean="0">
                <a:solidFill>
                  <a:srgbClr val="66FFFF"/>
                </a:solidFill>
              </a:rPr>
              <a:t>DONNEZ À CÉSAR CE QUI EST À CÉSAR ET À DIEU CE QUI EST À DIEU </a:t>
            </a:r>
            <a:endParaRPr lang="fr-FR" sz="4000" b="1" dirty="0" smtClean="0">
              <a:solidFill>
                <a:srgbClr val="66FFFF"/>
              </a:solidFill>
            </a:endParaRPr>
          </a:p>
          <a:p>
            <a:r>
              <a:rPr lang="fr-FR" sz="2800" b="1" dirty="0" smtClean="0">
                <a:solidFill>
                  <a:srgbClr val="00FF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LUC 20: 1 - 26</a:t>
            </a:r>
            <a:endParaRPr lang="en-US" sz="40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LUC </a:t>
            </a:r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20: 1-26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Lu 20:1 ¶ Un de ces jours-là, comme Jésus enseignait le peuple dans le temple et qu'il annonçait la bonne nouvelle, les principaux sacrificateurs et les scribes, avec les anciens, survinrent,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2 et lui dirent: Dis-nous, par quelle autorité fais-tu ces choses, ou qui est celui qui t'a donné cette autorité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?</a:t>
            </a:r>
            <a:endParaRPr lang="fr-FR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3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 leur répondit: Je vous adresserai aussi une question. (20:4) Dites-moi,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4 le baptême de Jean venait-il du ciel, ou des hommes?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5 Mais ils raisonnèrent ainsi entre eux: Si nous répondons: Du ciel, il dira: Pourquoi n'avez-vous pas cru en lui?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6 Et si nous répondons: Des hommes, tout le peuple nous lapidera, car il est persuadé que Jean était un prophète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fr-FR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7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Alors ils répondirent qu'ils ne savaient d'où il venait.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8 Et Jésus leur dit: Moi non plus, je ne vous dirai pas par quelle autorité je fais ces choses.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9 ¶ Il se mit ensuite à dire au peuple cette parabole: Un homme planta une vigne, l'afferma à des vignerons, et quitta pour longtemps le pays.</a:t>
            </a:r>
          </a:p>
          <a:p>
            <a:pPr algn="just"/>
            <a:endParaRPr lang="fr-FR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10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Au temps de la récolte, il envoya un serviteur vers les vignerons, pour qu'ils lui donnent une part du produit de la vigne. Les vignerons le battirent, et le renvoyèrent à vide.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11 Il envoya encore un autre serviteur; ils le battirent, l'outragèrent, et le renvoyèrent à vide.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12 Il en envoya encore un troisième; ils le blessèrent, et le chassèrent.</a:t>
            </a:r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13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Le maître de la vigne dit: Que ferai-je? J'enverrai mon fils bien-aimé; peut-être auront-ils pour lui du respect.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14 Mais, quand les vignerons le virent, ils raisonnèrent entre eux, et dirent: Voici l'héritier; tuons-le, afin que l'héritage soit à nous.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15 Et ils le jetèrent hors de la vigne, et le tuèrent. Maintenant, que leur fera le maître de la vigne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?</a:t>
            </a:r>
            <a:endParaRPr lang="fr-FR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16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 viendra, fera périr ces vignerons, et il donnera la vigne à d'autres. Lorsqu'ils eurent entendu cela, ils dirent: A Dieu ne plaise!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17 Mais, jetant les regards sur eux, Jésus dit: Que signifie donc ce qui est écrit: La pierre qu'ont rejetée ceux qui bâtissaient Est devenue la principale de l'angle?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18 Quiconque tombera sur cette pierre s'y brisera, et celui sur qui elle tombera sera écrasé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fr-FR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19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Les principaux sacrificateurs et les scribes cherchèrent à mettre la main sur lui à l'heure même, mais ils craignirent le peuple. Ils avaient compris que c'était pour eux que Jésus avait dit cette parabole.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20 ¶ Ils se mirent à observer Jésus; et ils envoyèrent des gens qui feignaient d'être justes, pour lui tendre des pièges et saisir de lui quelque parole, afin de le livrer au magistrat et à l'autorité du gouverneur.</a:t>
            </a:r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21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Ces gens lui posèrent cette question: Maître, nous savons que tu parles et enseignes droitement, et que tu ne regardes pas à l'apparence, mais que tu enseignes la voie de Dieu selon la vérité.</a:t>
            </a: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22 Nous est-il permis, ou non, de payer le tribut à César?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23 Jésus, apercevant leur ruse, leur répondit:</a:t>
            </a:r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24 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Montrez-moi un denier.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De qui porte-t-il l'effigie et l'inscription? De César, répondirent-ils.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25 Alors il leur dit: Rendez donc à César ce qui est à César, et à Dieu ce qui est à Dieu.</a:t>
            </a: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26 Ils ne purent rien reprendre dans ses paroles devant le peuple; mais, étonnés de sa réponse, ils gardèrent le silence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AMEN!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Nous sommes ici arrivés à la fin du ministère terrestre de Jésus.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La narration de Luc dans le chapitre 20 a supposément eu lieu dans la dernière semaine de la vie de Jésus après la purification du temple.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Personne n’osait ouvrir la bouche pour parler de la corruption qui se passait dans le temple, voir de l’éradiquer, sauf Jésus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chefs des peuples étaient les principaux bénéficiaires des échanges qui se tenaient dans le temple.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Ceux qui étaient munis de l’autorité  pour imposer la bonne marche du temple étaient les mêmes qui furent la cause de cette infamie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Ne </a:t>
            </a:r>
            <a:r>
              <a:rPr lang="fr-FR" sz="4000" dirty="0" smtClean="0">
                <a:latin typeface="Arial Rounded MT Bold" pitchFamily="34" charset="0"/>
              </a:rPr>
              <a:t>pouvant questionner la digne action de Jésus, les chefs religieux allèrent questionner son autorité.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Est-ce à toi de prendre soin de la discipline dans le temple ?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Est-ce par l’ordre du souverain sacrificateur que tu t'assumes l’autorité de chasser les vendeurs du temple ? 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</a:t>
            </a:r>
            <a:r>
              <a:rPr lang="fr-FR" sz="4000" dirty="0" smtClean="0">
                <a:latin typeface="Arial Rounded MT Bold" pitchFamily="34" charset="0"/>
              </a:rPr>
              <a:t>était le seul à avoir une indignation de la dégradation spirituelle du temple en se mettant à chasser les vendeurs et à condamner leurs conduites astucieuses.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Ne pouvant questionner la digne action de Jésus, les chefs religieux allèrent questionner son autorité.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Est-ce à toi de prendre soin de la discipline dans le temple </a:t>
            </a:r>
            <a:r>
              <a:rPr lang="fr-FR" sz="4000" dirty="0" smtClean="0">
                <a:latin typeface="Arial Rounded MT Bold" pitchFamily="34" charset="0"/>
              </a:rPr>
              <a:t>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Est-ce </a:t>
            </a:r>
            <a:r>
              <a:rPr lang="fr-FR" sz="4000" dirty="0" smtClean="0">
                <a:latin typeface="Arial Rounded MT Bold" pitchFamily="34" charset="0"/>
              </a:rPr>
              <a:t>par l’ordre du souverain sacrificateur que tu t'assumes l’autorité de chasser les vendeurs du temple ?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Ils ne s’en souciaient pas du fait que le temple de Dieu était devenu une caverne de voleurs.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était question de juridiction et non de révérence pour Dieu.  </a:t>
            </a:r>
            <a:r>
              <a:rPr lang="fr-FR" sz="4000" dirty="0" smtClean="0"/>
              <a:t> 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latin typeface="Arial Rounded MT Bold" pitchFamily="34" charset="0"/>
              </a:rPr>
              <a:t> EXPLICATION DES VERSETS</a:t>
            </a:r>
            <a:endParaRPr lang="en-US" sz="4000" dirty="0" smtClean="0">
              <a:latin typeface="Arial Rounded MT Bold" pitchFamily="34" charset="0"/>
            </a:endParaRPr>
          </a:p>
          <a:p>
            <a:pPr algn="ctr"/>
            <a:r>
              <a:rPr lang="fr-FR" sz="4000" b="1" dirty="0" smtClean="0">
                <a:solidFill>
                  <a:srgbClr val="C00000"/>
                </a:solidFill>
                <a:latin typeface="Arial Rounded MT Bold" pitchFamily="34" charset="0"/>
              </a:rPr>
              <a:t>L’AUTORITÉ DE JÉSUS QUESTIONNÉE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Lu </a:t>
            </a:r>
            <a:r>
              <a:rPr lang="fr-FR" sz="4000" dirty="0" smtClean="0">
                <a:latin typeface="Arial Rounded MT Bold" pitchFamily="34" charset="0"/>
              </a:rPr>
              <a:t>20:1-2 </a:t>
            </a:r>
            <a:r>
              <a:rPr lang="fr-FR" sz="4000" dirty="0" smtClean="0">
                <a:latin typeface="Arial Rounded MT Bold" pitchFamily="34" charset="0"/>
              </a:rPr>
              <a:t>¶ Un de ces jours-là, comme Jésus enseignait le peuple dans le temple et qu'il annonçait la bonne nouvelle, les principaux sacrificateurs et les scribes, avec les anciens, survinrent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2 et lui dirent: Dis-nous, par quelle autorité fais-tu ces choses, ou qui est celui qui t'a donné cette autorité?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Remarquez </a:t>
            </a:r>
            <a:r>
              <a:rPr lang="fr-FR" sz="4000" dirty="0" smtClean="0">
                <a:latin typeface="Arial Rounded MT Bold" pitchFamily="34" charset="0"/>
              </a:rPr>
              <a:t>la liste des gens qui questionnaient l’autorité de Jésus.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Les principaux sacrificateurs et les scribes, avec les anciens.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Ils étaient mécontents et jaloux de la révérence que le peuple avait pour Jésus.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Jésus parlait avec autorité et sans crainte ; il honorait Dieu dans tous ses enseignements ; </a:t>
            </a:r>
            <a:endParaRPr lang="fr-FR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I</a:t>
            </a:r>
            <a:r>
              <a:rPr lang="fr-FR" sz="4000" dirty="0" smtClean="0">
                <a:latin typeface="Arial Rounded MT Bold" pitchFamily="34" charset="0"/>
              </a:rPr>
              <a:t>l </a:t>
            </a:r>
            <a:r>
              <a:rPr lang="fr-FR" sz="4000" dirty="0" smtClean="0">
                <a:latin typeface="Arial Rounded MT Bold" pitchFamily="34" charset="0"/>
              </a:rPr>
              <a:t>faisait des prodiges au milieu du peuple ; il grandissait en popularité tandis la leur disparaissait progressivement.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« Dis-nous, par quelle autorité fais-tu ces choses, ou qui est celui qui t'a donné cette autorité? »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pourrait facilement répondre à cette question mais il s’abstenait de le faire parce que c’était un piège.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Jésus leur proposait sa propre question.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D’OŪ VIENT LE BAPTÊME DE JEAN ?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3 Il leur répondit: Je vous adresserai aussi une question. (20:4) Dites-moi,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4 le baptême de Jean venait-il du ciel, ou des hommes?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 5 Mais ils raisonnèrent ainsi entre eux: Si nous répondons: Du ciel, il dira: Pourquoi n'avez-vous pas cru en lui</a:t>
            </a:r>
            <a:r>
              <a:rPr lang="fr-FR" sz="4000" dirty="0" smtClean="0">
                <a:latin typeface="Arial Rounded MT Bold" pitchFamily="34" charset="0"/>
              </a:rPr>
              <a:t>?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6 Et si nous répondons: Des hommes, tout le peuple nous lapidera, car il est persuadé que Jean était un prophète.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7 Alors ils répondirent qu'ils ne savaient d'où il venait.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faut toujours surveiller sur comment répondre aux questions qui sont piégées.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Ils se concertent pour savoir quoi répondre à Jésus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ne s’agissait pas de répondre par la vérité, mais de prévoir l’implication et la répercussion de leur réponse.  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Ils avaient peur de la question qui suivrait la première question.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Si nous répondons: Du ciel, il dira: Pourquoi n'avez-vous pas cru en lui?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Et si nous répondions: Des hommes, tout le peuple nous lapidera, car il est persuadé que Jean était un prophète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That </a:t>
            </a:r>
            <a:r>
              <a:rPr lang="en-US" sz="4000" dirty="0" smtClean="0">
                <a:latin typeface="Arial Rounded MT Bold" pitchFamily="34" charset="0"/>
              </a:rPr>
              <a:t>is what we call reverse psychology.</a:t>
            </a: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Alors ils répondirent qu'ils ne savaient pas d'où il venait.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n’avait aucune sincérité ni dans leur question à Jésus ni dans leur réponse à la question du Maître.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 8 Et Jésus leur dit: Moi non plus, je ne vous dirai pas par quelle autorité je fais ces choses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</a:t>
            </a:r>
            <a:r>
              <a:rPr lang="fr-FR" sz="4000" dirty="0" smtClean="0">
                <a:latin typeface="Arial Rounded MT Bold" pitchFamily="34" charset="0"/>
              </a:rPr>
              <a:t>n’a pas dit « Moi aussi, je ne sais d’où vient mon autorité. »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Jésus adressait leur hypocrisie en disant : «Moi non plus, je ne vous dirai pas par quelle autorité je fais ces choses. »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C’est mieux de ne pas répondre à certaines questions même si on a la réponse.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La sagesse divine est toujours primordiale dans tout ce que nous entreprenons.</a:t>
            </a:r>
            <a:endParaRPr lang="en-US" sz="40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fr-FR" sz="4000" dirty="0" smtClean="0">
                <a:latin typeface="Arial Rounded MT Bold" pitchFamily="34" charset="0"/>
              </a:rPr>
              <a:t> PARABOLE DE LA VIGNE ET DES VIGNERONS INFIDÈLES : LUC 20 : 9-16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Cette parabole va à l’ endroit des responsables, des chefs religieux et civils du peuple d’Israël.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Dans notre ère, cette parabole va l’endroit des responsables de l’église, Jésus en étant  le propriétaire.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Je bâtirai mon Eglise a dit Jésus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La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vigne ce sont les enfants d’Israël, un peuple qui appartient seul à Dieu.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vignerons sont les prophètes, les sacrificateurs, les juges, les rois, etc., établis sur la nation d’Israël.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 9 ¶ Il se mit ensuite à dire au peuple cette parabole: Un homme planta une vigne, l'afferma à des vignerons, et quitta pour longtemps le pays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10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Au temps de la récolte, il envoya un serviteur vers les vignerons, pour qu'ils lui donnent une part du produit de la vigne. Les vignerons le battirent, et le renvoyèrent à vide.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De quelle sorte de récolte s’attendait le maître de la vigne ?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Dévotion, adoration, bonne conduite, obéissance, et allégeance à l’égard de Dieu.  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Ésaïe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 5:1b—3  Mon bien-aimé avait une vigne, Sur un coteau fertile. 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2 Il en remua le sol, ôta les pierres, et y mit un plant délicieux; Il bâtit une tour au milieu d'elle, Et il y creusa aussi une cuve. Puis il espéra qu'elle produirait de bons raisins, Mais elle en a produit de mauvais.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3 Maintenant donc, habitants de Jérusalem et hommes de Juda, Soyez juges entre moi et ma vigne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Dieu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considère Israël comme sa vigne en maintes reprises dans la bible.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Luc 20 :11 Il envoya encore un autre serviteur ; ils le battirent, l’outragèrent, et le renvoyèrent à vide.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12 Il en envoya encore un troisième ; ils le blessèrent, et le chassèrent.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réaction de l’homme pécheur est souvent identique envers Dieu à travers les âges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Les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habitants de l’ancien monde méprisaient la prédication et les prophéties de Noé et en payaient un prix ultime pour leur incrédulité.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Mt 23:37 Jérusalem, Jérusalem, qui tues les prophètes et qui lapides ceux qui te sont envoyés, combien de fois ai-je voulu rassembler tes enfants, comme une poule rassemble ses poussins sous ses ailes, et vous ne l'avez pas voulu</a:t>
            </a:r>
            <a:r>
              <a:rPr lang="fr-FR" sz="4000" dirty="0" smtClean="0">
                <a:latin typeface="Arial Rounded MT Bold" pitchFamily="34" charset="0"/>
              </a:rPr>
              <a:t>!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C’est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pire quand ce sont les leaders religieux qui dressent des embûches pour faire broncher le peuple de Dieu.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existe de nos jours beaucoup de soi-disant églises qui piétinent la parole de Dieu au profit de leurs traditions humaines et des pratiques diaboliques.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Les loups ravisseurs, les mercenaires qui se déguisent en bergers sont en grand nombre dans notre monde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just"/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Les </a:t>
            </a:r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prophètes qui travaillent pour leurs ventres font le bas plein.</a:t>
            </a:r>
            <a:endParaRPr lang="en-US" sz="42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200" dirty="0" smtClean="0">
                <a:latin typeface="Arial Rounded MT Bold" pitchFamily="34" charset="0"/>
              </a:rPr>
              <a:t>Michée 3:5 Ainsi parle l'Éternel sur les prophètes qui égarent mon peuple, Qui annoncent la paix si leurs dents ont quelque chose à mordre, Et qui publient la guerre si on ne leur met rien dans la bouche</a:t>
            </a:r>
            <a:r>
              <a:rPr lang="fr-FR" sz="4200" dirty="0" smtClean="0">
                <a:latin typeface="Arial Rounded MT Bold" pitchFamily="34" charset="0"/>
              </a:rPr>
              <a:t>:</a:t>
            </a:r>
            <a:endParaRPr lang="en-US" sz="42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4000" b="1" dirty="0" smtClean="0">
                <a:solidFill>
                  <a:srgbClr val="FF0000"/>
                </a:solidFill>
                <a:latin typeface="Arial Rounded MT Bold" pitchFamily="34" charset="0"/>
              </a:rPr>
              <a:t>L’envoie du Fils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Luc 20 : 13 Le maître de la vigne dit: Que ferai-je? J'enverrai mon fils bien-aimé; peut-être auront-ils pour lui du respect.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err="1" smtClean="0">
                <a:solidFill>
                  <a:srgbClr val="FF0000"/>
                </a:solidFill>
                <a:latin typeface="Arial Rounded MT Bold" pitchFamily="34" charset="0"/>
              </a:rPr>
              <a:t>Heb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1:1 ¶ Après avoir autrefois, à plusieurs reprises et de plusieurs manières, parlé à nos pères par les prophètes, (1:2) Dieu,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2 dans ces derniers temps, nous a parlé </a:t>
            </a:r>
            <a:r>
              <a:rPr lang="fr-FR" sz="4000" u="sng" dirty="0" smtClean="0">
                <a:latin typeface="Arial Rounded MT Bold" pitchFamily="34" charset="0"/>
              </a:rPr>
              <a:t>par le Fils</a:t>
            </a:r>
            <a:r>
              <a:rPr lang="fr-FR" sz="4000" dirty="0" smtClean="0">
                <a:latin typeface="Arial Rounded MT Bold" pitchFamily="34" charset="0"/>
              </a:rPr>
              <a:t>, qu'il a établi héritier de toutes choses, par lequel il a aussi créé le monde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Ce </a:t>
            </a:r>
            <a:r>
              <a:rPr lang="fr-FR" sz="4000" dirty="0" smtClean="0">
                <a:latin typeface="Arial Rounded MT Bold" pitchFamily="34" charset="0"/>
              </a:rPr>
              <a:t>furent les religieux qui orchestrèrent la crucifixion de Jésus.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Les gardiens du judaïsme ont tout fait pour mettre fin à la vie du Fils unique de Dieu en vue de sauvegarder Israël sous leur contrôle.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</a:rPr>
              <a:t>Luc 20 : 14—16 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14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Mais, quand les vignerons le virent, ils raisonnèrent entre eux, et dirent: Voici l'héritier; tuons-le, afin que l'héritage soit à nous.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 15 Et ils le jetèrent hors de la vigne, et le tuèrent. Maintenant, que leur fera le maître de la vigne?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 16 Il viendra, fera périr ces vignerons, et il donnera la vigne à d'autres. Lorsqu'ils eurent entendu cela, ils dirent: A Dieu ne plaise!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La semaine dernière nous </a:t>
            </a:r>
            <a:r>
              <a:rPr lang="fr-FR" sz="4000" dirty="0" smtClean="0">
                <a:latin typeface="Arial Rounded MT Bold" pitchFamily="34" charset="0"/>
              </a:rPr>
              <a:t>avions </a:t>
            </a:r>
            <a:r>
              <a:rPr lang="fr-FR" sz="4000" dirty="0" smtClean="0">
                <a:latin typeface="Arial Rounded MT Bold" pitchFamily="34" charset="0"/>
              </a:rPr>
              <a:t>pu voir comment le peuple Juif suscitait que le jugement du sang de Jésus soit retombé sur eux-mêmes et sur leurs enfants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Pour </a:t>
            </a:r>
            <a:r>
              <a:rPr lang="fr-FR" sz="4000" dirty="0" smtClean="0">
                <a:latin typeface="Arial Rounded MT Bold" pitchFamily="34" charset="0"/>
              </a:rPr>
              <a:t>les 2000 années écoulées, ce fut surtout par le biais des gentils que la propagation de l’évangile fut répandue.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Jean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1:11-13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Elle est venue chez les siens, et les siens ne l'ont point reçue.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12 Mais à tous ceux qui l'ont reçue, à ceux qui croient en son nom, elle a donné le pouvoir de devenir enfants de Dieu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13 </a:t>
            </a:r>
            <a:r>
              <a:rPr lang="fr-FR" sz="4000" dirty="0" smtClean="0">
                <a:latin typeface="Arial Rounded MT Bold" pitchFamily="34" charset="0"/>
              </a:rPr>
              <a:t>(1:12) lesquels sont nés, (1:13) non du sang, ni de la volonté de la chair, ni de la volonté de l'homme, mais de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Dieu a greffé nous autres païens a la place des Juif en vue d’exciter leur jalousie afin de revenir vers leur Maître. </a:t>
            </a:r>
            <a:r>
              <a:rPr lang="fr-FR" sz="4000" dirty="0" smtClean="0">
                <a:latin typeface="Arial Rounded MT Bold" pitchFamily="34" charset="0"/>
              </a:rPr>
              <a:t> 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 </a:t>
            </a: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 JESUS LA PIERRE REJETÉE PAR ISRAËL EST DEVENU LA PRINCIPALE DE L’ANGLE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LUC 20 : 17-18 Mais, jetant les regards sur eux, Jésus dit: Que signifie donc ce qui est écrit: La pierre qu'ont rejetée ceux qui bâtissaient Est devenue la principale de l'angle?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 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18 Quiconque tombera sur cette pierre s'y brisera, et celui sur qui elle tombera sera écrasé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Cette </a:t>
            </a: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cliché remonte depuis l’Ancien Testament, parce que Dieu savait que le peuple Juif allait rejeter le Messie dans sa première venue.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1Pierre 2:6-10 Car il est dit dans l'Écriture: Voici, je mets en Sion une pierre angulaire, choisie, précieuse; Et celui qui croit en elle ne sera point confus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7 </a:t>
            </a: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L'honneur est donc pour vous, qui croyez. Mais, pour les incrédules, La pierre qu'ont rejetée ceux qui bâtissaient Est devenue la principale de l'angle,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8 (2:7) Et une pierre d'achoppement Et un rocher de scandale; (2:8) ils s'y heurtent pour n'avoir pas cru à la parole, et c'est à cela qu'ils sont destinés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9 </a:t>
            </a:r>
            <a:r>
              <a:rPr lang="fr-FR" sz="4000" dirty="0" smtClean="0">
                <a:solidFill>
                  <a:srgbClr val="66FFFF"/>
                </a:solidFill>
                <a:latin typeface="Arial Rounded MT Bold" pitchFamily="34" charset="0"/>
              </a:rPr>
              <a:t>Vous, au contraire, vous êtes une race élue, un sacerdoce royal, une nation sainte, un peuple acquis, afin que vous annonciez les vertus de celui qui vous a appelés des ténèbres à son admirable lumière,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10 vous qui autrefois n'étiez pas un peuple, et qui maintenant êtes le peuple de Dieu, vous qui n'aviez pas obtenu miséricorde, et qui maintenant avez obtenu miséricorde.</a:t>
            </a:r>
            <a:endParaRPr lang="en-US" sz="4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66FFFF"/>
                </a:solidFill>
                <a:latin typeface="Arial Rounded MT Bold" pitchFamily="34" charset="0"/>
              </a:rPr>
              <a:t>La Réaction des Principaux Sacrificateurs</a:t>
            </a:r>
            <a:endParaRPr lang="en-US" sz="40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LUC 20 : 19-20 Les principaux sacrificateurs et les scribes cherchèrent à mettre la main sur lui à l'heure même, mais ils craignirent le peuple. Ils avaient compris que c'était pour eux que Jésus avait dit cette parabole.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20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¶ Ils se mirent à observer Jésus; et ils envoyèrent des gens qui feignaient d'être justes, pour lui tendre des pièges et saisir de lui quelque parole, afin de le livrer au magistrat et à l'autorité du gouverneur.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Autofit/>
          </a:bodyPr>
          <a:lstStyle/>
          <a:p>
            <a:pPr algn="just"/>
            <a:r>
              <a:rPr lang="fr-FR" sz="3600" b="1" dirty="0" smtClean="0">
                <a:solidFill>
                  <a:srgbClr val="460000"/>
                </a:solidFill>
                <a:latin typeface="Arial Rounded MT Bold" pitchFamily="34" charset="0"/>
              </a:rPr>
              <a:t>DONNEZ À CÉSAR CE QUI EST À CÉSAR ET À DIEU CE QUI EST À DIEU 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just"/>
            <a:r>
              <a:rPr lang="fr-FR" sz="3800" dirty="0" smtClean="0">
                <a:solidFill>
                  <a:srgbClr val="000066"/>
                </a:solidFill>
                <a:latin typeface="Arial Rounded MT Bold" pitchFamily="34" charset="0"/>
              </a:rPr>
              <a:t>21 Ces gens lui posèrent cette question: Maître, nous savons que tu parles et enseignes droitement, et que tu ne regardes pas à l'apparence, mais que tu enseignes la voie de Dieu selon la vérité.</a:t>
            </a:r>
            <a:endParaRPr lang="en-US" sz="38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800" dirty="0" smtClean="0">
                <a:solidFill>
                  <a:srgbClr val="460000"/>
                </a:solidFill>
                <a:latin typeface="Arial Rounded MT Bold" pitchFamily="34" charset="0"/>
              </a:rPr>
              <a:t>« Tout flatteur vit au dépens de celui qui l’écoute. » La Fontaine</a:t>
            </a:r>
            <a:r>
              <a:rPr lang="fr-FR" sz="38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38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Maître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, nous savons que tu parles et enseignes droitement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Tu ne regardes pas à l'apparence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Tu enseignes la voie de Dieu selon la vérité.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Nous savons que tu vas nous répondre sans avoir froid aux yeux.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Tu ne vas pas avoir d'égard même pour l’empereur César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lvl="0"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Tu </a:t>
            </a:r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vas nous dire la vérité selon Dieu. 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22 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Nous est-il permis, ou non, de payer le tribut à César?</a:t>
            </a:r>
            <a:endParaRPr lang="en-US" sz="36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S’il répondait par un oui, il deviendrait odieux au peuple Juif qui comment a le voir comme le Messie.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S’il répondait par un 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(non), </a:t>
            </a:r>
            <a:r>
              <a:rPr lang="fr-FR" sz="3600" dirty="0" smtClean="0">
                <a:solidFill>
                  <a:srgbClr val="000066"/>
                </a:solidFill>
                <a:latin typeface="Arial Rounded MT Bold" pitchFamily="34" charset="0"/>
              </a:rPr>
              <a:t>cela suffirait pour l’accuser comme quelqu’un qui suscitait de faire révolter le peuple contre la Rome</a:t>
            </a:r>
            <a:r>
              <a:rPr lang="fr-FR" sz="3600" dirty="0" smtClean="0">
                <a:solidFill>
                  <a:srgbClr val="460000"/>
                </a:solidFill>
                <a:latin typeface="Arial Rounded MT Bold" pitchFamily="34" charset="0"/>
              </a:rPr>
              <a:t>.  </a:t>
            </a:r>
            <a:endParaRPr lang="en-US" sz="36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Autofit/>
          </a:bodyPr>
          <a:lstStyle/>
          <a:p>
            <a:pPr algn="just"/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23 </a:t>
            </a:r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Jésus, apercevant leur ruse, leur répondit:</a:t>
            </a:r>
            <a:endParaRPr lang="en-US" sz="42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just"/>
            <a:r>
              <a:rPr lang="fr-FR" sz="4200" dirty="0" smtClean="0">
                <a:solidFill>
                  <a:srgbClr val="000066"/>
                </a:solidFill>
                <a:latin typeface="Arial Rounded MT Bold" pitchFamily="34" charset="0"/>
              </a:rPr>
              <a:t>24 </a:t>
            </a:r>
            <a:r>
              <a:rPr lang="fr-FR" sz="4200" dirty="0" smtClean="0">
                <a:solidFill>
                  <a:srgbClr val="000066"/>
                </a:solidFill>
                <a:latin typeface="Arial Rounded MT Bold" pitchFamily="34" charset="0"/>
              </a:rPr>
              <a:t>Montrez-moi un denier. De qui porte-t-il l'effigie et l'inscription? De César, répondirent-ils.</a:t>
            </a:r>
            <a:endParaRPr lang="en-US" sz="42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 25 Alors il leur dit: Rendez donc à César ce qui est à César, et à Dieu ce qui est à Dieu</a:t>
            </a:r>
            <a:r>
              <a:rPr lang="fr-FR" sz="42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2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 26 Ils ne purent rien reprendre dans ses paroles devant le peuple; mais, étonnés de sa réponse, ils gardèrent le silence.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Quelle sagesse !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Quelle maîtrise de soi !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Jésus répondait leur question par une question encore plus gênante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Rendez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donc à César ce qui est à César, et à Dieu ce qui est à Dieu.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Étonnés de sa réponse, ils gardèrent le silence.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Que Dieu nous aide pareillement à fermer la bouche de ceux qui essaient de nous piéger par leur ruse et leurs flatteries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La </a:t>
            </a:r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tentation du diable se manifeste en toutes sortes de formes.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Vous êtes véridique, méfiez-vous des interlocuteurs mal intentionnés.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Ecclésiastes 7:16 Ne sois pas juste à l'excès, et ne te montre pas trop sage: pourquoi te détruirais-tu?</a:t>
            </a:r>
            <a:endParaRPr lang="en-US" sz="4000" dirty="0" smtClean="0">
              <a:solidFill>
                <a:srgbClr val="460000"/>
              </a:solidFill>
              <a:latin typeface="Arial Rounded MT Bold" pitchFamily="34" charset="0"/>
            </a:endParaRPr>
          </a:p>
          <a:p>
            <a:pPr algn="r"/>
            <a:r>
              <a:rPr lang="fr-FR" sz="4000" dirty="0" smtClean="0">
                <a:solidFill>
                  <a:srgbClr val="4600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AMEN !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fr-FR" sz="2000" dirty="0" smtClean="0"/>
              <a:t> </a:t>
            </a:r>
            <a:endParaRPr lang="en-US" sz="2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0000CC"/>
                </a:solidFill>
              </a:rPr>
              <a:t>9:00PM -11:00AM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</a:t>
            </a:r>
            <a:r>
              <a:rPr lang="fr-FR" sz="4000" b="1" dirty="0" smtClean="0">
                <a:solidFill>
                  <a:srgbClr val="460000"/>
                </a:solidFill>
              </a:rPr>
              <a:t>SERVICE</a:t>
            </a:r>
            <a:endParaRPr lang="fr-FR" sz="4000" b="1" dirty="0">
              <a:solidFill>
                <a:srgbClr val="460000"/>
              </a:solidFill>
            </a:endParaRP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9-11 AM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</a:t>
            </a:r>
            <a:r>
              <a:rPr lang="fr-FR" sz="4000" b="1" dirty="0">
                <a:solidFill>
                  <a:srgbClr val="460000"/>
                </a:solidFill>
              </a:rPr>
              <a:t>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80629</TotalTime>
  <Words>2077</Words>
  <Application>Microsoft Macintosh PowerPoint</Application>
  <PresentationFormat>On-screen Show (4:3)</PresentationFormat>
  <Paragraphs>180</Paragraphs>
  <Slides>52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CHRIST THE ROCK CONGREGATION PRÉSENTE ÉTUDIONS LA BIBLE 112ÈME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725</cp:revision>
  <dcterms:created xsi:type="dcterms:W3CDTF">2022-04-13T13:36:19Z</dcterms:created>
  <dcterms:modified xsi:type="dcterms:W3CDTF">2025-06-17T19:02:36Z</dcterms:modified>
</cp:coreProperties>
</file>