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04" r:id="rId2"/>
    <p:sldId id="1805" r:id="rId3"/>
    <p:sldId id="1961" r:id="rId4"/>
    <p:sldId id="1962" r:id="rId5"/>
    <p:sldId id="1963" r:id="rId6"/>
    <p:sldId id="1964" r:id="rId7"/>
    <p:sldId id="1923" r:id="rId8"/>
    <p:sldId id="1957" r:id="rId9"/>
    <p:sldId id="1958" r:id="rId10"/>
    <p:sldId id="1959" r:id="rId11"/>
    <p:sldId id="1960" r:id="rId12"/>
    <p:sldId id="1918" r:id="rId13"/>
    <p:sldId id="1955" r:id="rId14"/>
    <p:sldId id="1956" r:id="rId15"/>
    <p:sldId id="1924" r:id="rId16"/>
    <p:sldId id="1950" r:id="rId17"/>
    <p:sldId id="1951" r:id="rId18"/>
    <p:sldId id="1952" r:id="rId19"/>
    <p:sldId id="1953" r:id="rId20"/>
    <p:sldId id="1954" r:id="rId21"/>
    <p:sldId id="1925" r:id="rId22"/>
    <p:sldId id="1949" r:id="rId23"/>
    <p:sldId id="1926" r:id="rId24"/>
    <p:sldId id="1945" r:id="rId25"/>
    <p:sldId id="1946" r:id="rId26"/>
    <p:sldId id="1947" r:id="rId27"/>
    <p:sldId id="1928" r:id="rId28"/>
    <p:sldId id="1938" r:id="rId29"/>
    <p:sldId id="1939" r:id="rId30"/>
    <p:sldId id="1944" r:id="rId31"/>
    <p:sldId id="1929" r:id="rId32"/>
    <p:sldId id="1935" r:id="rId33"/>
    <p:sldId id="1936" r:id="rId34"/>
    <p:sldId id="1937" r:id="rId35"/>
    <p:sldId id="1931" r:id="rId36"/>
    <p:sldId id="1933" r:id="rId37"/>
    <p:sldId id="1934" r:id="rId38"/>
    <p:sldId id="193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3300"/>
    <a:srgbClr val="66FFFF"/>
    <a:srgbClr val="FF3300"/>
    <a:srgbClr val="460000"/>
    <a:srgbClr val="00FF00"/>
    <a:srgbClr val="FF99FF"/>
    <a:srgbClr val="99FF33"/>
    <a:srgbClr val="FF6699"/>
    <a:srgbClr val="66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4" autoAdjust="0"/>
    <p:restoredTop sz="94436" autoAdjust="0"/>
  </p:normalViewPr>
  <p:slideViewPr>
    <p:cSldViewPr>
      <p:cViewPr varScale="1">
        <p:scale>
          <a:sx n="70" d="100"/>
          <a:sy n="70" d="100"/>
        </p:scale>
        <p:origin x="-276" y="-102"/>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6/11/2025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6/11/2025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6/11/2025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6/11/2025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6/11/2025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3A1750076838903&amp;q=Doctrine+erron%C3%A9e&amp;sa=X&amp;ved=2ahUKEwif-5Gi-PWNAxUHK1kFHcsWDgwQxccNegQIDx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3A1750076838903&amp;q=Accent+mis+sur+l%27argent&amp;sa=X&amp;ved=2ahUKEwif-5Gi-PWNAxUHK1kFHcsWDgwQxccNegQIEx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3A1750076838903&amp;q=Immoralit%C3%A9&amp;sa=X&amp;ved=2ahUKEwif-5Gi-PWNAxUHK1kFHcsWDgwQxccNegQIEB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3A1750076838903&amp;q=Manque+d%27int%C3%A9grit%C3%A9&amp;sa=X&amp;ved=2ahUKEwif-5Gi-PWNAxUHK1kFHcsWDgwQxccNegQIHR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JUNE </a:t>
            </a:r>
            <a:r>
              <a:rPr lang="en-US" sz="3600" b="1" dirty="0" smtClean="0">
                <a:solidFill>
                  <a:srgbClr val="660066"/>
                </a:solidFill>
              </a:rPr>
              <a:t>20</a:t>
            </a:r>
            <a:r>
              <a:rPr lang="en-US" sz="3600" b="1" dirty="0" smtClean="0">
                <a:solidFill>
                  <a:srgbClr val="660066"/>
                </a:solidFill>
              </a:rPr>
              <a:t>TH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BY PASTOR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rgbClr val="460000"/>
                </a:solidFill>
              </a:rPr>
              <a:t>COMMENT IDENTIFIER LES FAUX MINISTRES DE L’ÉVANGILE</a:t>
            </a:r>
            <a:endParaRPr lang="en-US" sz="4800" dirty="0">
              <a:solidFill>
                <a:srgbClr val="46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b="1" dirty="0" smtClean="0">
                <a:solidFill>
                  <a:srgbClr val="FF0000"/>
                </a:solidFill>
                <a:latin typeface="Arial Rounded MT Bold" pitchFamily="34" charset="0"/>
              </a:rPr>
              <a:t>2Pe 2:1-3</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1 ¶ Il y a eu parmi le peuple de faux prophètes, et il y aura de même parmi vous de faux docteurs, qui introduiront des sectes pernicieuses, et qui, reniant le maître qui les a rachetés, attireront sur eux une ruine soudaine.</a:t>
            </a:r>
            <a:endParaRPr lang="en-US" sz="4400" dirty="0" smtClean="0">
              <a:solidFill>
                <a:srgbClr val="0D069A"/>
              </a:solidFill>
              <a:latin typeface="Arial Rounded MT Bold" pitchFamily="34" charset="0"/>
            </a:endParaRPr>
          </a:p>
          <a:p>
            <a:pPr algn="just"/>
            <a:endParaRPr lang="en-US" sz="4400" dirty="0" smtClean="0">
              <a:solidFill>
                <a:srgbClr val="0D069A"/>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D069A"/>
                </a:solidFill>
                <a:latin typeface="Arial Rounded MT Bold" pitchFamily="34" charset="0"/>
              </a:rPr>
              <a:t>2 </a:t>
            </a:r>
            <a:r>
              <a:rPr lang="fr-FR" sz="4400" dirty="0" smtClean="0">
                <a:solidFill>
                  <a:srgbClr val="0D069A"/>
                </a:solidFill>
                <a:latin typeface="Arial Rounded MT Bold" pitchFamily="34" charset="0"/>
              </a:rPr>
              <a:t>Plusieurs les suivront dans leurs dissolutions, et la voie de la vérité sera calomniée à cause d'eux.</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3 ¶ Par cupidité, ils trafiqueront de vous au moyen de paroles trompeuses, eux que menace depuis longtemps la condamnation, et dont la ruine ne sommeille point</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b="1" dirty="0" smtClean="0">
                <a:solidFill>
                  <a:srgbClr val="FF0000"/>
                </a:solidFill>
                <a:latin typeface="Arial Rounded MT Bold" pitchFamily="34" charset="0"/>
              </a:rPr>
              <a:t>2Pe </a:t>
            </a:r>
            <a:r>
              <a:rPr lang="fr-FR" sz="4400" b="1" dirty="0" smtClean="0">
                <a:solidFill>
                  <a:srgbClr val="FF0000"/>
                </a:solidFill>
                <a:latin typeface="Arial Rounded MT Bold" pitchFamily="34" charset="0"/>
              </a:rPr>
              <a:t>2:17-22</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17 Ces gens-là sont des fontaines sans eau, des nuées que chasse un tourbillon: l'obscurité des ténèbres leur est réservée.</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18 Avec des discours enflés de vanité, ils amorcent par les convoitises de la chair, par les dissolutions, ceux qui viennent à peine d'échapper aux hommes qui vivent dans l'égarement</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smtClean="0">
                <a:solidFill>
                  <a:srgbClr val="0D069A"/>
                </a:solidFill>
                <a:latin typeface="Arial Rounded MT Bold" pitchFamily="34" charset="0"/>
              </a:rPr>
              <a:t>19 </a:t>
            </a:r>
            <a:r>
              <a:rPr lang="fr-FR" sz="4400" dirty="0" smtClean="0">
                <a:solidFill>
                  <a:srgbClr val="0D069A"/>
                </a:solidFill>
                <a:latin typeface="Arial Rounded MT Bold" pitchFamily="34" charset="0"/>
              </a:rPr>
              <a:t>ils leur promettent la liberté, quand ils sont eux-mêmes esclaves de la corruption, car chacun est esclave de ce qui a triomphé de lui.</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20 En effet, si, après s'être retirés des souillures du monde, par la connaissance du Seigneur et Sauveur Jésus-Christ, ils s'y engagent de nouveau et sont vaincus, leur dernière condition est pire que la première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D069A"/>
                </a:solidFill>
                <a:latin typeface="Arial Rounded MT Bold" pitchFamily="34" charset="0"/>
              </a:rPr>
              <a:t>21 </a:t>
            </a:r>
            <a:r>
              <a:rPr lang="fr-FR" sz="4400" dirty="0" smtClean="0">
                <a:solidFill>
                  <a:srgbClr val="0D069A"/>
                </a:solidFill>
                <a:latin typeface="Arial Rounded MT Bold" pitchFamily="34" charset="0"/>
              </a:rPr>
              <a:t>Car mieux valait pour eux n'avoir pas connu la voie de la justice, que de se détourner, après l'avoir connue, du saint commandement qui leur avait été donné.</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22 Il leur est arrivé ce que dit un proverbe vrai: Le chien est retourné à ce qu'il avait vomi</a:t>
            </a:r>
            <a:r>
              <a:rPr lang="fr-FR" sz="4400" dirty="0" smtClean="0">
                <a:solidFill>
                  <a:srgbClr val="FF0000"/>
                </a:solidFill>
                <a:latin typeface="Arial Rounded MT Bold" pitchFamily="34" charset="0"/>
              </a:rPr>
              <a:t>,…</a:t>
            </a:r>
            <a:endParaRPr lang="en-US" sz="4400" dirty="0">
              <a:solidFill>
                <a:srgbClr val="FF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buNone/>
            </a:pPr>
            <a:r>
              <a:rPr lang="fr-FR" sz="4400" b="1" dirty="0" smtClean="0">
                <a:solidFill>
                  <a:srgbClr val="0D069A"/>
                </a:solidFill>
                <a:latin typeface="Arial Rounded MT Bold" pitchFamily="34" charset="0"/>
              </a:rPr>
              <a:t>INTRODUCTION</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Nous vivons dans un temps très sombre sur le plan spirituel.</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Autre que la charité du plus grand nombre qui se refroidira, les faibles dans la foi sont exposées et susceptibles à tout vent de doctrine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92500" lnSpcReduction="10000"/>
          </a:bodyPr>
          <a:lstStyle/>
          <a:p>
            <a:pPr lvl="0" algn="just"/>
            <a:r>
              <a:rPr lang="fr-FR" sz="4400" dirty="0" smtClean="0">
                <a:latin typeface="Arial Rounded MT Bold" pitchFamily="34" charset="0"/>
              </a:rPr>
              <a:t>Les </a:t>
            </a:r>
            <a:r>
              <a:rPr lang="fr-FR" sz="4400" dirty="0" smtClean="0">
                <a:latin typeface="Arial Rounded MT Bold" pitchFamily="34" charset="0"/>
              </a:rPr>
              <a:t>mêmes chrétiens qui sont irréguliers à l’église et qui ne lisent pas la bible sont aussi très vulnérables aux fausses doctrines.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Les sectes comme les Témoins de Jéhovah, les Mormons et bien d’autres font bas plein sur ces brebis désorientées pour les détourner à jamais de la voie du salut</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92500" lnSpcReduction="20000"/>
          </a:bodyPr>
          <a:lstStyle/>
          <a:p>
            <a:pPr lvl="0" algn="just"/>
            <a:r>
              <a:rPr lang="fr-FR" sz="4400" dirty="0" smtClean="0">
                <a:latin typeface="Arial Rounded MT Bold" pitchFamily="34" charset="0"/>
              </a:rPr>
              <a:t>Les </a:t>
            </a:r>
            <a:r>
              <a:rPr lang="fr-FR" sz="4400" dirty="0" smtClean="0">
                <a:latin typeface="Arial Rounded MT Bold" pitchFamily="34" charset="0"/>
              </a:rPr>
              <a:t>chrétiens contemporains ne s’en soucient plus de leur pauvreté en connaissance des Saintes Écritures.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Les messages et les études bibliques n’intéressent pas la majorité de ceux professent la foi chrétienne.</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Le diable fait de son mieux pour arracher le peu de la parole de Dieu qu’ils ont </a:t>
            </a:r>
            <a:r>
              <a:rPr lang="fr-FR" sz="4400" dirty="0" smtClean="0">
                <a:latin typeface="Arial Rounded MT Bold" pitchFamily="34" charset="0"/>
              </a:rPr>
              <a:t>conservé </a:t>
            </a:r>
            <a:r>
              <a:rPr lang="fr-FR" sz="4400" dirty="0" smtClean="0">
                <a:latin typeface="Arial Rounded MT Bold" pitchFamily="34" charset="0"/>
              </a:rPr>
              <a:t>dans leur cœur</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r>
              <a:rPr lang="fr-FR" sz="4800" dirty="0" smtClean="0">
                <a:solidFill>
                  <a:srgbClr val="0D069A"/>
                </a:solidFill>
                <a:latin typeface="Arial Rounded MT Bold" pitchFamily="34" charset="0"/>
              </a:rPr>
              <a:t>Ho </a:t>
            </a:r>
            <a:r>
              <a:rPr lang="fr-FR" sz="4800" dirty="0" smtClean="0">
                <a:solidFill>
                  <a:srgbClr val="0D069A"/>
                </a:solidFill>
                <a:latin typeface="Arial Rounded MT Bold" pitchFamily="34" charset="0"/>
              </a:rPr>
              <a:t>4:6 </a:t>
            </a:r>
            <a:r>
              <a:rPr lang="fr-FR" sz="4800" dirty="0" smtClean="0">
                <a:latin typeface="Arial Rounded MT Bold" pitchFamily="34" charset="0"/>
              </a:rPr>
              <a:t>¶ Mon peuple est détruit, parce qu'il lui manque la connaissance.</a:t>
            </a:r>
            <a:endParaRPr lang="en-US" sz="4800" dirty="0" smtClean="0">
              <a:latin typeface="Arial Rounded MT Bold" pitchFamily="34" charset="0"/>
            </a:endParaRPr>
          </a:p>
          <a:p>
            <a:pPr lvl="0" algn="just"/>
            <a:r>
              <a:rPr lang="fr-FR" sz="4800" dirty="0" smtClean="0">
                <a:solidFill>
                  <a:srgbClr val="0D069A"/>
                </a:solidFill>
                <a:latin typeface="Arial Rounded MT Bold" pitchFamily="34" charset="0"/>
              </a:rPr>
              <a:t>Seuls ceux qui sont bien endoctrinés dans la parole de Dieu survivront les temps d’apostasie à venir</a:t>
            </a:r>
            <a:r>
              <a:rPr lang="fr-FR" sz="4800" dirty="0" smtClean="0">
                <a:solidFill>
                  <a:srgbClr val="0D069A"/>
                </a:solidFill>
                <a:latin typeface="Arial Rounded MT Bold" pitchFamily="34" charset="0"/>
              </a:rPr>
              <a:t>.</a:t>
            </a:r>
            <a:endParaRPr lang="en-US" sz="4800" dirty="0" smtClean="0">
              <a:solidFill>
                <a:srgbClr val="0D069A"/>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92500" lnSpcReduction="20000"/>
          </a:bodyPr>
          <a:lstStyle/>
          <a:p>
            <a:pPr algn="just"/>
            <a:r>
              <a:rPr lang="fr-FR" sz="4400" dirty="0" smtClean="0">
                <a:solidFill>
                  <a:srgbClr val="0D069A"/>
                </a:solidFill>
                <a:latin typeface="Arial Rounded MT Bold" pitchFamily="34" charset="0"/>
              </a:rPr>
              <a:t>Mt </a:t>
            </a:r>
            <a:r>
              <a:rPr lang="fr-FR" sz="4400" dirty="0" smtClean="0">
                <a:solidFill>
                  <a:srgbClr val="0D069A"/>
                </a:solidFill>
                <a:latin typeface="Arial Rounded MT Bold" pitchFamily="34" charset="0"/>
              </a:rPr>
              <a:t>13:19 </a:t>
            </a:r>
            <a:r>
              <a:rPr lang="fr-FR" sz="4400" dirty="0" smtClean="0">
                <a:latin typeface="Arial Rounded MT Bold" pitchFamily="34" charset="0"/>
              </a:rPr>
              <a:t>Lorsqu'un homme écoute la parole du royaume et ne la comprend pas, le malin vient et enlève ce qui a été semé dans son cœur: cet homme est celui qui a reçu la semence le long du chemin.</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Aujourd’hui nous allons parler des signes indicateurs pour savoir comment identifier une fausse église et un faux ministre de l’évangile.</a:t>
            </a:r>
            <a:endParaRPr lang="en-US" sz="4400" dirty="0">
              <a:solidFill>
                <a:srgbClr val="0D069A"/>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algn="just"/>
            <a:r>
              <a:rPr lang="fr-FR" sz="4000" i="1" dirty="0" smtClean="0">
                <a:solidFill>
                  <a:srgbClr val="FF0000"/>
                </a:solidFill>
                <a:latin typeface="Copperplate Gothic Bold" pitchFamily="34" charset="0"/>
              </a:rPr>
              <a:t>COMMENT IDENTIFIER UN FAUX PASTEUR</a:t>
            </a:r>
            <a:endParaRPr lang="en-US" sz="4000" dirty="0" smtClean="0">
              <a:solidFill>
                <a:srgbClr val="FF0000"/>
              </a:solidFill>
              <a:latin typeface="Copperplate Gothic Bold" pitchFamily="34" charset="0"/>
            </a:endParaRPr>
          </a:p>
          <a:p>
            <a:pPr lvl="0" algn="just"/>
            <a:r>
              <a:rPr lang="fr-FR" sz="4000" dirty="0" smtClean="0">
                <a:latin typeface="Arial Rounded MT Bold" pitchFamily="34" charset="0"/>
              </a:rPr>
              <a:t>Quand j’ai posé cette question sur le net, </a:t>
            </a:r>
            <a:r>
              <a:rPr lang="fr-FR" sz="4000" dirty="0" smtClean="0">
                <a:solidFill>
                  <a:srgbClr val="0D069A"/>
                </a:solidFill>
                <a:latin typeface="Arial Rounded MT Bold" pitchFamily="34" charset="0"/>
              </a:rPr>
              <a:t>AI</a:t>
            </a:r>
            <a:r>
              <a:rPr lang="fr-FR" sz="4000" dirty="0" smtClean="0">
                <a:latin typeface="Arial Rounded MT Bold" pitchFamily="34" charset="0"/>
              </a:rPr>
              <a:t> fut le premier à la répondre.</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Je vais faire usage de l’article généré par </a:t>
            </a:r>
            <a:r>
              <a:rPr lang="fr-FR" sz="4000" dirty="0" smtClean="0">
                <a:solidFill>
                  <a:srgbClr val="0D069A"/>
                </a:solidFill>
                <a:latin typeface="Arial Rounded MT Bold" pitchFamily="34" charset="0"/>
              </a:rPr>
              <a:t>AI</a:t>
            </a:r>
            <a:r>
              <a:rPr lang="fr-FR" sz="4000" dirty="0" smtClean="0">
                <a:solidFill>
                  <a:srgbClr val="FF0000"/>
                </a:solidFill>
                <a:latin typeface="Arial Rounded MT Bold" pitchFamily="34" charset="0"/>
              </a:rPr>
              <a:t> comme toile de fond pour mon message aujourd’hui</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92500" lnSpcReduction="10000"/>
          </a:bodyPr>
          <a:lstStyle/>
          <a:p>
            <a:pPr lvl="0" algn="just"/>
            <a:r>
              <a:rPr lang="fr-FR" sz="4000" b="1" dirty="0" smtClean="0">
                <a:solidFill>
                  <a:srgbClr val="FF0000"/>
                </a:solidFill>
                <a:latin typeface="Arial Rounded MT Bold" pitchFamily="34" charset="0"/>
              </a:rPr>
              <a:t>Mt </a:t>
            </a:r>
            <a:r>
              <a:rPr lang="fr-FR" sz="4000" b="1" dirty="0" smtClean="0">
                <a:solidFill>
                  <a:srgbClr val="FF0000"/>
                </a:solidFill>
                <a:latin typeface="Arial Rounded MT Bold" pitchFamily="34" charset="0"/>
              </a:rPr>
              <a:t>7:21-23</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21 ¶ Ceux qui me disent: Seigneur, Seigneur! n'entreront pas tous dans le royaume des cieux, mais celui-là seul qui fait la volonté de mon Père qui est dans les cieux.</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 22 Plusieurs me diront en ce jour-là: Seigneur, Seigneur, n'avons-nous pas prophétisé par ton nom? n'avons-nous pas chassé des démons par ton nom? et n'avons-nous pas fait beaucoup de miracles par ton nom</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85000" lnSpcReduction="10000"/>
          </a:bodyPr>
          <a:lstStyle/>
          <a:p>
            <a:pPr lvl="0" algn="just"/>
            <a:r>
              <a:rPr lang="fr-FR" sz="4000" b="1" dirty="0" smtClean="0">
                <a:solidFill>
                  <a:srgbClr val="FF0000"/>
                </a:solidFill>
                <a:latin typeface="Arial Rounded MT Bold" pitchFamily="34" charset="0"/>
              </a:rPr>
              <a:t>Mt 7:23</a:t>
            </a:r>
            <a:r>
              <a:rPr lang="en-US" sz="4000" b="1" dirty="0" smtClean="0">
                <a:solidFill>
                  <a:srgbClr val="FF0000"/>
                </a:solidFill>
                <a:latin typeface="Arial Rounded MT Bold" pitchFamily="34" charset="0"/>
              </a:rPr>
              <a:t> </a:t>
            </a:r>
            <a:r>
              <a:rPr lang="fr-FR" sz="4000" dirty="0" smtClean="0">
                <a:latin typeface="Arial Rounded MT Bold" pitchFamily="34" charset="0"/>
              </a:rPr>
              <a:t>Alors </a:t>
            </a:r>
            <a:r>
              <a:rPr lang="fr-FR" sz="4000" dirty="0" smtClean="0">
                <a:latin typeface="Arial Rounded MT Bold" pitchFamily="34" charset="0"/>
              </a:rPr>
              <a:t>je leur dirai ouvertement: Je ne vous ai jamais connus, retirez-vous de moi, vous qui commettez l'iniquité</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i="1" dirty="0" smtClean="0">
                <a:latin typeface="Arial Rounded MT Bold" pitchFamily="34" charset="0"/>
              </a:rPr>
              <a:t>Pour identifier un faux pasteur, il est crucial d'examiner son enseignement et son comportement à la lumière de la Bible.</a:t>
            </a:r>
            <a:endParaRPr lang="en-US" sz="4000" dirty="0" smtClean="0">
              <a:latin typeface="Arial Rounded MT Bold" pitchFamily="34" charset="0"/>
            </a:endParaRPr>
          </a:p>
          <a:p>
            <a:pPr lvl="0" algn="just"/>
            <a:r>
              <a:rPr lang="fr-FR" sz="4000" i="1" dirty="0" smtClean="0">
                <a:solidFill>
                  <a:srgbClr val="FF0000"/>
                </a:solidFill>
                <a:latin typeface="Arial Rounded MT Bold" pitchFamily="34" charset="0"/>
              </a:rPr>
              <a:t>Les </a:t>
            </a:r>
            <a:r>
              <a:rPr lang="fr-FR" sz="4000" i="1" dirty="0" smtClean="0">
                <a:solidFill>
                  <a:srgbClr val="FF0000"/>
                </a:solidFill>
                <a:latin typeface="Arial Rounded MT Bold" pitchFamily="34" charset="0"/>
              </a:rPr>
              <a:t>faux pasteurs peuvent être démasqués par des doctrines erronées, un manque de conformité à la Parole de Dieu, et des comportements immoraux ou motivés par l'argent. </a:t>
            </a:r>
            <a:endParaRPr lang="en-US" sz="4000" dirty="0" smtClean="0">
              <a:solidFill>
                <a:srgbClr val="FF0000"/>
              </a:solidFill>
              <a:latin typeface="Arial Rounded MT Bold" pitchFamily="34" charset="0"/>
            </a:endParaRPr>
          </a:p>
          <a:p>
            <a:pPr algn="just"/>
            <a:r>
              <a:rPr lang="fr-FR" sz="4000" i="1" dirty="0" smtClean="0">
                <a:latin typeface="Arial Rounded MT Bold" pitchFamily="34" charset="0"/>
              </a:rPr>
              <a:t>Voici quelques points clés à considérer : </a:t>
            </a:r>
            <a:endParaRPr lang="en-US" sz="4000" dirty="0" smtClean="0">
              <a:solidFill>
                <a:srgbClr val="0D069A"/>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buNone/>
            </a:pPr>
            <a:r>
              <a:rPr lang="fr-FR" sz="4400" b="1" i="1" dirty="0" smtClean="0">
                <a:latin typeface="Copperplate Gothic Bold" pitchFamily="34" charset="0"/>
              </a:rPr>
              <a:t> </a:t>
            </a:r>
            <a:r>
              <a:rPr lang="fr-FR" sz="4400" b="1" i="1" dirty="0" smtClean="0">
                <a:solidFill>
                  <a:srgbClr val="FF0000"/>
                </a:solidFill>
                <a:latin typeface="Copperplate Gothic Bold" pitchFamily="34" charset="0"/>
              </a:rPr>
              <a:t>Enseignement</a:t>
            </a:r>
            <a:r>
              <a:rPr lang="fr-FR" sz="4400" b="1" i="1" dirty="0" smtClean="0">
                <a:solidFill>
                  <a:srgbClr val="FF0000"/>
                </a:solidFill>
                <a:latin typeface="Copperplate Gothic Bold" pitchFamily="34" charset="0"/>
              </a:rPr>
              <a:t>:</a:t>
            </a:r>
            <a:endParaRPr lang="en-US" sz="4400" dirty="0" smtClean="0">
              <a:solidFill>
                <a:srgbClr val="FF0000"/>
              </a:solidFill>
              <a:latin typeface="Copperplate Gothic Bold" pitchFamily="34" charset="0"/>
            </a:endParaRPr>
          </a:p>
          <a:p>
            <a:pPr lvl="0" algn="just"/>
            <a:r>
              <a:rPr lang="fr-FR" sz="4400" i="1" dirty="0" smtClean="0">
                <a:latin typeface="Arial Rounded MT Bold" pitchFamily="34" charset="0"/>
                <a:hlinkClick r:id="rId2"/>
              </a:rPr>
              <a:t>Doctrine erronée</a:t>
            </a:r>
            <a:r>
              <a:rPr lang="fr-FR" sz="4400" i="1" dirty="0" smtClean="0">
                <a:latin typeface="Arial Rounded MT Bold" pitchFamily="34" charset="0"/>
              </a:rPr>
              <a:t>: Un faux pasteur peut enseigner des doctrines qui contredisent les enseignements fondamentaux de la Bible, tels que la divinité de Jésus, la nécessité de la repentance, ou le salut par la grâce. </a:t>
            </a:r>
            <a:endParaRPr lang="en-US" sz="44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000" b="1" dirty="0" smtClean="0">
                <a:solidFill>
                  <a:srgbClr val="0D069A"/>
                </a:solidFill>
                <a:latin typeface="Arial Rounded MT Bold" pitchFamily="34" charset="0"/>
              </a:rPr>
              <a:t>2Jean </a:t>
            </a:r>
            <a:r>
              <a:rPr lang="fr-FR" sz="4000" b="1" dirty="0" smtClean="0">
                <a:solidFill>
                  <a:srgbClr val="0D069A"/>
                </a:solidFill>
                <a:latin typeface="Arial Rounded MT Bold" pitchFamily="34" charset="0"/>
              </a:rPr>
              <a:t>1:10</a:t>
            </a:r>
            <a:r>
              <a:rPr lang="fr-FR" sz="4000" dirty="0" smtClean="0">
                <a:solidFill>
                  <a:srgbClr val="0D069A"/>
                </a:solidFill>
                <a:latin typeface="Arial Rounded MT Bold" pitchFamily="34" charset="0"/>
              </a:rPr>
              <a:t> </a:t>
            </a:r>
            <a:r>
              <a:rPr lang="fr-FR" sz="4000" dirty="0" smtClean="0">
                <a:latin typeface="Arial Rounded MT Bold" pitchFamily="34" charset="0"/>
              </a:rPr>
              <a:t>¶ Si quelqu'un vient à vous et n'apporte pas cette doctrine, ne le recevez pas dans votre maison, et ne lui dites pas: Salut</a:t>
            </a:r>
            <a:r>
              <a:rPr lang="fr-FR" sz="4000" dirty="0" smtClean="0">
                <a:latin typeface="Arial Rounded MT Bold" pitchFamily="34" charset="0"/>
              </a:rPr>
              <a:t>!</a:t>
            </a:r>
            <a:endParaRPr lang="en-US" sz="4000" dirty="0" smtClean="0">
              <a:latin typeface="Arial Rounded MT Bold" pitchFamily="34" charset="0"/>
            </a:endParaRPr>
          </a:p>
          <a:p>
            <a:pPr algn="just"/>
            <a:r>
              <a:rPr lang="fr-FR" sz="4000" b="1" dirty="0" smtClean="0">
                <a:solidFill>
                  <a:srgbClr val="0D069A"/>
                </a:solidFill>
                <a:latin typeface="Arial Rounded MT Bold" pitchFamily="34" charset="0"/>
              </a:rPr>
              <a:t>Galates </a:t>
            </a:r>
            <a:r>
              <a:rPr lang="fr-FR" sz="4000" b="1" dirty="0" smtClean="0">
                <a:solidFill>
                  <a:srgbClr val="0D069A"/>
                </a:solidFill>
                <a:latin typeface="Arial Rounded MT Bold" pitchFamily="34" charset="0"/>
              </a:rPr>
              <a:t>1:6-9</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6 ¶ Je m'étonne que vous vous détourniez si promptement de celui qui vous a appelés par la grâce de Christ, pour passer à un autre Évangile.</a:t>
            </a:r>
            <a:endParaRPr lang="en-US" sz="4000" dirty="0" smtClean="0">
              <a:latin typeface="Arial Rounded MT Bold" pitchFamily="34" charset="0"/>
            </a:endParaRPr>
          </a:p>
          <a:p>
            <a:pPr algn="just">
              <a:buNone/>
            </a:pPr>
            <a:endParaRPr lang="en-US" sz="2800" dirty="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Rounded MT Bold" pitchFamily="34" charset="0"/>
              </a:rPr>
              <a:t>Gal 1:7 </a:t>
            </a:r>
            <a:r>
              <a:rPr lang="fr-FR" sz="4000" dirty="0" smtClean="0">
                <a:latin typeface="Arial Rounded MT Bold" pitchFamily="34" charset="0"/>
              </a:rPr>
              <a:t>Non pas qu'il y ait un autre Évangile, mais il y a des gens qui vous troublent, et qui veulent renverser l'Évangile de Christ.</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D069A"/>
                </a:solidFill>
                <a:latin typeface="Arial Rounded MT Bold" pitchFamily="34" charset="0"/>
              </a:rPr>
              <a:t>8 Mais, quand nous-mêmes, quand un ange du ciel annoncerait un autre Évangile que celui que nous vous avons prêché, qu'il soit anathème</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algn="just"/>
            <a:r>
              <a:rPr lang="fr-FR" sz="3700" dirty="0" smtClean="0">
                <a:solidFill>
                  <a:srgbClr val="0D069A"/>
                </a:solidFill>
                <a:latin typeface="Arial Rounded MT Bold" pitchFamily="34" charset="0"/>
              </a:rPr>
              <a:t>Gal 1:9 </a:t>
            </a:r>
            <a:r>
              <a:rPr lang="fr-FR" sz="3700" dirty="0" smtClean="0">
                <a:latin typeface="Arial Rounded MT Bold" pitchFamily="34" charset="0"/>
              </a:rPr>
              <a:t>Nous l'avons dit précédemment, et je le répète à cette heure: si quelqu'un vous annonce un autre Évangile que celui que vous avez reçu, qu'il soit anathème</a:t>
            </a:r>
            <a:r>
              <a:rPr lang="fr-FR" sz="3700" dirty="0" smtClean="0">
                <a:latin typeface="Arial Rounded MT Bold" pitchFamily="34" charset="0"/>
              </a:rPr>
              <a:t>!</a:t>
            </a:r>
            <a:endParaRPr lang="en-US" sz="3700" dirty="0" smtClean="0">
              <a:latin typeface="Arial Rounded MT Bold" pitchFamily="34" charset="0"/>
            </a:endParaRPr>
          </a:p>
          <a:p>
            <a:pPr algn="just"/>
            <a:r>
              <a:rPr lang="fr-FR" sz="3700" b="1" dirty="0" smtClean="0">
                <a:solidFill>
                  <a:srgbClr val="0D069A"/>
                </a:solidFill>
                <a:latin typeface="Arial Rounded MT Bold" pitchFamily="34" charset="0"/>
              </a:rPr>
              <a:t>Col 2:8</a:t>
            </a:r>
            <a:r>
              <a:rPr lang="fr-FR" sz="3700" dirty="0" smtClean="0">
                <a:solidFill>
                  <a:srgbClr val="0D069A"/>
                </a:solidFill>
                <a:latin typeface="Arial Rounded MT Bold" pitchFamily="34" charset="0"/>
              </a:rPr>
              <a:t> Prenez garde que personne ne fasse de vous sa proie par la philosophie et par une vaine tromperie, s'appuyant sur la tradition des hommes, sur les rudiments du monde, et non sur Christ</a:t>
            </a:r>
            <a:r>
              <a:rPr lang="fr-FR" sz="3700" dirty="0" smtClean="0">
                <a:solidFill>
                  <a:srgbClr val="0D069A"/>
                </a:solidFill>
                <a:latin typeface="Arial Rounded MT Bold" pitchFamily="34" charset="0"/>
              </a:rPr>
              <a:t>.</a:t>
            </a:r>
            <a:endParaRPr lang="en-US" sz="3700" dirty="0" smtClean="0">
              <a:solidFill>
                <a:srgbClr val="0D069A"/>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dirty="0" smtClean="0">
                <a:solidFill>
                  <a:srgbClr val="0D069A"/>
                </a:solidFill>
                <a:latin typeface="Arial Rounded MT Bold" pitchFamily="34" charset="0"/>
              </a:rPr>
              <a:t>Col 2:16-18</a:t>
            </a:r>
          </a:p>
          <a:p>
            <a:pPr algn="just"/>
            <a:r>
              <a:rPr lang="fr-FR" sz="4400" dirty="0" smtClean="0">
                <a:latin typeface="Arial Rounded MT Bold" pitchFamily="34" charset="0"/>
              </a:rPr>
              <a:t>16 </a:t>
            </a:r>
            <a:r>
              <a:rPr lang="fr-FR" sz="4400" dirty="0" smtClean="0">
                <a:latin typeface="Arial Rounded MT Bold" pitchFamily="34" charset="0"/>
              </a:rPr>
              <a:t>¶ Que personne donc ne vous juge au sujet du manger ou du boire, ou au sujet d'une fête, d'une nouvelle lune, ou des sabbats:</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17 c'était l'ombre des choses à venir, mais le corps est en Christ</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dirty="0" smtClean="0">
                <a:solidFill>
                  <a:srgbClr val="0D069A"/>
                </a:solidFill>
                <a:latin typeface="Arial Rounded MT Bold" pitchFamily="34" charset="0"/>
              </a:rPr>
              <a:t>Col 2:18 </a:t>
            </a:r>
          </a:p>
          <a:p>
            <a:pPr algn="just"/>
            <a:r>
              <a:rPr lang="fr-FR" sz="4400" dirty="0" smtClean="0">
                <a:latin typeface="Arial Rounded MT Bold" pitchFamily="34" charset="0"/>
              </a:rPr>
              <a:t>Qu'aucun </a:t>
            </a:r>
            <a:r>
              <a:rPr lang="fr-FR" sz="4400" dirty="0" smtClean="0">
                <a:latin typeface="Arial Rounded MT Bold" pitchFamily="34" charset="0"/>
              </a:rPr>
              <a:t>homme, sous une apparence d'humilité et par un culte des anges, ne vous ravisse à son gré le prix de la course, tandis qu'il s'abandonne à ses visions et qu'il est enflé d'un vain orgueil par ses pensées charnelles,</a:t>
            </a:r>
            <a:endParaRPr lang="en-US" sz="4400" dirty="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lnSpcReduction="10000"/>
          </a:bodyPr>
          <a:lstStyle/>
          <a:p>
            <a:pPr algn="just"/>
            <a:r>
              <a:rPr lang="fr-FR" b="1" i="1" dirty="0" smtClean="0">
                <a:solidFill>
                  <a:srgbClr val="FF0000"/>
                </a:solidFill>
                <a:latin typeface="Copperplate Gothic Bold" pitchFamily="34" charset="0"/>
              </a:rPr>
              <a:t>Manque de référence à la Bible: </a:t>
            </a:r>
            <a:endParaRPr lang="en-US" sz="2800" dirty="0" smtClean="0">
              <a:solidFill>
                <a:srgbClr val="FF0000"/>
              </a:solidFill>
              <a:latin typeface="Copperplate Gothic Bold" pitchFamily="34" charset="0"/>
            </a:endParaRPr>
          </a:p>
          <a:p>
            <a:pPr lvl="0" algn="just"/>
            <a:r>
              <a:rPr lang="fr-FR" sz="3600" i="1" dirty="0" smtClean="0">
                <a:latin typeface="Arial Rounded MT Bold" pitchFamily="34" charset="0"/>
              </a:rPr>
              <a:t>Un manque de référence constante à la Bible comme fondement de l'enseignement est un signal d'alarme.</a:t>
            </a:r>
            <a:endParaRPr lang="en-US" sz="3600" dirty="0" smtClean="0">
              <a:latin typeface="Arial Rounded MT Bold" pitchFamily="34" charset="0"/>
            </a:endParaRPr>
          </a:p>
          <a:p>
            <a:pPr algn="just"/>
            <a:r>
              <a:rPr lang="fr-FR" dirty="0" smtClean="0">
                <a:solidFill>
                  <a:srgbClr val="FF0000"/>
                </a:solidFill>
                <a:latin typeface="Arial Rounded MT Bold" pitchFamily="34" charset="0"/>
              </a:rPr>
              <a:t>2Ti 3:16-17</a:t>
            </a:r>
            <a:endParaRPr lang="en-US" sz="2800" dirty="0" smtClean="0">
              <a:solidFill>
                <a:srgbClr val="FF0000"/>
              </a:solidFill>
              <a:latin typeface="Arial Rounded MT Bold" pitchFamily="34" charset="0"/>
            </a:endParaRPr>
          </a:p>
          <a:p>
            <a:pPr algn="just"/>
            <a:r>
              <a:rPr lang="fr-FR" sz="3600" dirty="0" smtClean="0">
                <a:latin typeface="Arial Rounded MT Bold" pitchFamily="34" charset="0"/>
              </a:rPr>
              <a:t>16  Toute Écriture est inspirée de Dieu, et utile pour enseigner, pour convaincre, pour corriger, pour instruire dans la justice,</a:t>
            </a:r>
            <a:endParaRPr lang="en-US" sz="3600" dirty="0" smtClean="0">
              <a:latin typeface="Arial Rounded MT Bold" pitchFamily="34" charset="0"/>
            </a:endParaRPr>
          </a:p>
          <a:p>
            <a:pPr algn="just"/>
            <a:r>
              <a:rPr lang="fr-FR" sz="3600" dirty="0" smtClean="0">
                <a:latin typeface="Arial Rounded MT Bold" pitchFamily="34" charset="0"/>
              </a:rPr>
              <a:t> 17 afin que l'homme de Dieu soit accompli et propre à toute bonne œuvre</a:t>
            </a:r>
            <a:r>
              <a:rPr lang="fr-FR"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Autofit/>
          </a:bodyPr>
          <a:lstStyle/>
          <a:p>
            <a:pPr algn="just"/>
            <a:r>
              <a:rPr lang="fr-FR" sz="3800" dirty="0" smtClean="0">
                <a:solidFill>
                  <a:srgbClr val="FF0000"/>
                </a:solidFill>
                <a:latin typeface="Arial Rounded MT Bold" pitchFamily="34" charset="0"/>
              </a:rPr>
              <a:t>2Pe </a:t>
            </a:r>
            <a:r>
              <a:rPr lang="fr-FR" sz="3800" dirty="0" smtClean="0">
                <a:solidFill>
                  <a:srgbClr val="FF0000"/>
                </a:solidFill>
                <a:latin typeface="Arial Rounded MT Bold" pitchFamily="34" charset="0"/>
              </a:rPr>
              <a:t>1:20-21</a:t>
            </a:r>
            <a:endParaRPr lang="en-US" sz="3800" dirty="0" smtClean="0">
              <a:solidFill>
                <a:srgbClr val="FF0000"/>
              </a:solidFill>
              <a:latin typeface="Arial Rounded MT Bold" pitchFamily="34" charset="0"/>
            </a:endParaRPr>
          </a:p>
          <a:p>
            <a:pPr algn="just"/>
            <a:r>
              <a:rPr lang="fr-FR" sz="3800" dirty="0" smtClean="0">
                <a:latin typeface="Arial Rounded MT Bold" pitchFamily="34" charset="0"/>
              </a:rPr>
              <a:t>20 sachant tout d'abord vous-mêmes qu'aucune prophétie de l'Écriture ne peut être un objet d'interprétation particulière,</a:t>
            </a:r>
            <a:endParaRPr lang="en-US" sz="3800" dirty="0" smtClean="0">
              <a:latin typeface="Arial Rounded MT Bold" pitchFamily="34" charset="0"/>
            </a:endParaRPr>
          </a:p>
          <a:p>
            <a:pPr algn="just"/>
            <a:r>
              <a:rPr lang="fr-FR" sz="3800" dirty="0" smtClean="0">
                <a:solidFill>
                  <a:srgbClr val="FF0000"/>
                </a:solidFill>
                <a:latin typeface="Arial Rounded MT Bold" pitchFamily="34" charset="0"/>
              </a:rPr>
              <a:t>21</a:t>
            </a:r>
            <a:r>
              <a:rPr lang="fr-FR" sz="3800" dirty="0" smtClean="0">
                <a:latin typeface="Arial Rounded MT Bold" pitchFamily="34" charset="0"/>
              </a:rPr>
              <a:t> car ce n'est pas par une volonté d'homme qu'une prophétie a jamais été apportée, mais c'est poussés par le Saint-Esprit que des hommes ont parlé de la part de Dieu.</a:t>
            </a:r>
            <a:endParaRPr lang="en-US" sz="3800" dirty="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fr-FR" sz="4000" b="1" i="1" dirty="0" smtClean="0">
                <a:solidFill>
                  <a:schemeClr val="bg1"/>
                </a:solidFill>
                <a:latin typeface="Copperplate Gothic Bold" pitchFamily="34" charset="0"/>
                <a:hlinkClick r:id="rId2"/>
              </a:rPr>
              <a:t>Accent mis sur l'argent</a:t>
            </a:r>
            <a:r>
              <a:rPr lang="fr-FR" sz="4000" b="1" i="1" dirty="0" smtClean="0">
                <a:solidFill>
                  <a:schemeClr val="bg1"/>
                </a:solidFill>
                <a:latin typeface="Copperplate Gothic Bold" pitchFamily="34" charset="0"/>
              </a:rPr>
              <a:t>:  </a:t>
            </a:r>
            <a:endParaRPr lang="en-US" sz="4000" dirty="0" smtClean="0">
              <a:solidFill>
                <a:schemeClr val="bg1"/>
              </a:solidFill>
              <a:latin typeface="Copperplate Gothic Bold" pitchFamily="34" charset="0"/>
            </a:endParaRPr>
          </a:p>
          <a:p>
            <a:pPr lvl="0" algn="just"/>
            <a:r>
              <a:rPr lang="fr-FR" sz="4000" i="1" dirty="0" smtClean="0">
                <a:solidFill>
                  <a:schemeClr val="tx1"/>
                </a:solidFill>
                <a:latin typeface="Arial Rounded MT Bold" pitchFamily="34" charset="0"/>
              </a:rPr>
              <a:t>Un accent excessif mis sur la collecte d'argent ou l'enrichissement personnel est un signe suspect.</a:t>
            </a:r>
            <a:endParaRPr lang="en-US" sz="4000" dirty="0" smtClean="0">
              <a:solidFill>
                <a:schemeClr val="tx1"/>
              </a:solidFill>
              <a:latin typeface="Arial Rounded MT Bold" pitchFamily="34" charset="0"/>
            </a:endParaRPr>
          </a:p>
          <a:p>
            <a:pPr algn="just"/>
            <a:r>
              <a:rPr lang="fr-FR" sz="4000" dirty="0" smtClean="0">
                <a:solidFill>
                  <a:srgbClr val="0D069A"/>
                </a:solidFill>
                <a:latin typeface="Arial Rounded MT Bold" pitchFamily="34" charset="0"/>
              </a:rPr>
              <a:t>Michée 3:5 </a:t>
            </a:r>
            <a:r>
              <a:rPr lang="fr-FR" sz="4000" dirty="0" smtClean="0">
                <a:solidFill>
                  <a:srgbClr val="003300"/>
                </a:solidFill>
                <a:latin typeface="Arial Rounded MT Bold" pitchFamily="34" charset="0"/>
              </a:rPr>
              <a:t>Ainsi parle l'Éternel sur les prophètes qui égarent mon peuple, Qui annoncent la paix si leurs dents ont quelque chose à mordre, Et qui publient la guerre si on ne leur met rien dans la bouche</a:t>
            </a:r>
            <a:r>
              <a:rPr lang="fr-FR"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000" b="1" dirty="0" smtClean="0">
                <a:solidFill>
                  <a:srgbClr val="003300"/>
                </a:solidFill>
                <a:latin typeface="Arial Rounded MT Bold" pitchFamily="34" charset="0"/>
              </a:rPr>
              <a:t>Isa </a:t>
            </a:r>
            <a:r>
              <a:rPr lang="fr-FR" sz="4000" b="1" dirty="0" smtClean="0">
                <a:solidFill>
                  <a:srgbClr val="003300"/>
                </a:solidFill>
                <a:latin typeface="Arial Rounded MT Bold" pitchFamily="34" charset="0"/>
              </a:rPr>
              <a:t>56:11 </a:t>
            </a:r>
            <a:r>
              <a:rPr lang="fr-FR" sz="4000" dirty="0" smtClean="0">
                <a:solidFill>
                  <a:schemeClr val="tx1"/>
                </a:solidFill>
                <a:latin typeface="Arial Rounded MT Bold" pitchFamily="34" charset="0"/>
              </a:rPr>
              <a:t>Et ce sont des chiens voraces, insatiables; Ce sont des bergers qui ne savent rien comprendre; Tous suivent leur propre voie, Chacun selon son intérêt, jusqu'au dernier: </a:t>
            </a:r>
            <a:r>
              <a:rPr lang="fr-FR" sz="4000" dirty="0" smtClean="0">
                <a:solidFill>
                  <a:schemeClr val="tx1"/>
                </a:solidFill>
                <a:latin typeface="Arial Rounded MT Bold" pitchFamily="34" charset="0"/>
              </a:rPr>
              <a:t>-</a:t>
            </a:r>
            <a:r>
              <a:rPr lang="fr-FR" sz="4000" dirty="0" smtClean="0">
                <a:solidFill>
                  <a:schemeClr val="tx1"/>
                </a:solidFill>
                <a:latin typeface="Arial Rounded MT Bold" pitchFamily="34" charset="0"/>
              </a:rPr>
              <a:t> </a:t>
            </a:r>
            <a:endParaRPr lang="fr-FR" sz="4000" dirty="0" smtClean="0">
              <a:solidFill>
                <a:schemeClr val="tx1"/>
              </a:solidFill>
              <a:latin typeface="Arial Rounded MT Bold" pitchFamily="34" charset="0"/>
            </a:endParaRPr>
          </a:p>
          <a:p>
            <a:pPr algn="just"/>
            <a:endParaRPr lang="en-US" sz="4000" dirty="0" smtClean="0">
              <a:solidFill>
                <a:schemeClr val="tx1"/>
              </a:solidFill>
              <a:latin typeface="Arial Rounded MT Bold" pitchFamily="34" charset="0"/>
            </a:endParaRPr>
          </a:p>
          <a:p>
            <a:pPr algn="just"/>
            <a:r>
              <a:rPr lang="fr-FR" sz="4000" dirty="0" err="1" smtClean="0">
                <a:solidFill>
                  <a:srgbClr val="003300"/>
                </a:solidFill>
                <a:latin typeface="Arial Rounded MT Bold" pitchFamily="34" charset="0"/>
              </a:rPr>
              <a:t>Ro</a:t>
            </a:r>
            <a:r>
              <a:rPr lang="fr-FR" sz="4000" dirty="0" smtClean="0">
                <a:solidFill>
                  <a:srgbClr val="003300"/>
                </a:solidFill>
                <a:latin typeface="Arial Rounded MT Bold" pitchFamily="34" charset="0"/>
              </a:rPr>
              <a:t> 16: 18 Car de tels hommes ne servent point Christ notre Seigneur, mais leur propre ventre; et, par des paroles douces et flatteuses, ils séduisent les cœurs des simples</a:t>
            </a:r>
            <a:r>
              <a:rPr lang="fr-FR"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fr-FR" sz="4000" dirty="0" smtClean="0">
                <a:solidFill>
                  <a:schemeClr val="tx1"/>
                </a:solidFill>
                <a:latin typeface="Arial Rounded MT Bold" pitchFamily="34" charset="0"/>
              </a:rPr>
              <a:t> </a:t>
            </a:r>
            <a:r>
              <a:rPr lang="fr-FR" sz="4000" dirty="0" smtClean="0">
                <a:solidFill>
                  <a:schemeClr val="tx1"/>
                </a:solidFill>
                <a:latin typeface="Arial Rounded MT Bold" pitchFamily="34" charset="0"/>
              </a:rPr>
              <a:t>Mt </a:t>
            </a:r>
            <a:r>
              <a:rPr lang="fr-FR" sz="4000" dirty="0" smtClean="0">
                <a:solidFill>
                  <a:schemeClr val="tx1"/>
                </a:solidFill>
                <a:latin typeface="Arial Rounded MT Bold" pitchFamily="34" charset="0"/>
              </a:rPr>
              <a:t>7:15 ¶ Gardez-vous des faux prophètes. Ils viennent à vous en vêtements de brebis, mais au dedans ce sont des loups ravisseurs</a:t>
            </a:r>
            <a:r>
              <a:rPr lang="fr-FR" sz="4000" dirty="0" smtClean="0">
                <a:solidFill>
                  <a:schemeClr val="tx1"/>
                </a:solidFill>
                <a:latin typeface="Arial Rounded MT Bold" pitchFamily="34" charset="0"/>
              </a:rPr>
              <a:t>.</a:t>
            </a:r>
          </a:p>
          <a:p>
            <a:pPr algn="just"/>
            <a:endParaRPr lang="en-US" sz="4000" dirty="0" smtClean="0">
              <a:solidFill>
                <a:schemeClr val="tx1"/>
              </a:solidFill>
              <a:latin typeface="Arial Rounded MT Bold" pitchFamily="34" charset="0"/>
            </a:endParaRPr>
          </a:p>
          <a:p>
            <a:pPr algn="just"/>
            <a:r>
              <a:rPr lang="fr-FR" sz="4000" dirty="0" smtClean="0">
                <a:solidFill>
                  <a:srgbClr val="003300"/>
                </a:solidFill>
                <a:latin typeface="Arial Rounded MT Bold" pitchFamily="34" charset="0"/>
              </a:rPr>
              <a:t>2Pe 2:3 ¶ Par cupidité, ils trafiqueront de vous au moyen de paroles trompeuses, eux que menace depuis longtemps la condamnation, et dont la ruine ne sommeille point</a:t>
            </a:r>
            <a:r>
              <a:rPr lang="fr-FR"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000" dirty="0" smtClean="0">
                <a:solidFill>
                  <a:schemeClr val="tx1"/>
                </a:solidFill>
                <a:latin typeface="Arial Rounded MT Bold" pitchFamily="34" charset="0"/>
              </a:rPr>
              <a:t>Mt </a:t>
            </a:r>
            <a:r>
              <a:rPr lang="fr-FR" sz="4000" dirty="0" smtClean="0">
                <a:solidFill>
                  <a:schemeClr val="tx1"/>
                </a:solidFill>
                <a:latin typeface="Arial Rounded MT Bold" pitchFamily="34" charset="0"/>
              </a:rPr>
              <a:t>10:8 Guérissez les malades, ressuscitez les morts, purifiez les lépreux, chassez les démons. Vous avez reçu gratuitement, donnez gratuitement.</a:t>
            </a:r>
            <a:endParaRPr lang="en-US" sz="4000" dirty="0" smtClean="0">
              <a:solidFill>
                <a:schemeClr val="tx1"/>
              </a:solidFill>
              <a:latin typeface="Arial Rounded MT Bold" pitchFamily="34" charset="0"/>
            </a:endParaRPr>
          </a:p>
          <a:p>
            <a:pPr algn="just">
              <a:buNone/>
            </a:pPr>
            <a:r>
              <a:rPr lang="fr-FR" sz="4000" dirty="0" smtClean="0">
                <a:solidFill>
                  <a:schemeClr val="tx1"/>
                </a:solidFill>
                <a:latin typeface="Arial Rounded MT Bold" pitchFamily="34" charset="0"/>
              </a:rPr>
              <a:t> </a:t>
            </a:r>
            <a:endParaRPr lang="en-US" sz="4000" dirty="0" smtClean="0">
              <a:solidFill>
                <a:schemeClr val="tx1"/>
              </a:solidFill>
              <a:latin typeface="Arial Rounded MT Bold" pitchFamily="34" charset="0"/>
            </a:endParaRPr>
          </a:p>
          <a:p>
            <a:pPr algn="just"/>
            <a:r>
              <a:rPr lang="fr-FR" sz="4000" dirty="0" smtClean="0">
                <a:solidFill>
                  <a:srgbClr val="003300"/>
                </a:solidFill>
                <a:latin typeface="Arial Rounded MT Bold" pitchFamily="34" charset="0"/>
              </a:rPr>
              <a:t>1Co 9:18 Quelle est donc ma récompense? C'est d'offrir gratuitement l'Évangile que j'annonce, sans user de mon droit de prédicateur de l'Évangile.</a:t>
            </a:r>
            <a:endParaRPr lang="en-US" sz="4000" dirty="0" smtClean="0">
              <a:solidFill>
                <a:srgbClr val="003300"/>
              </a:solidFill>
              <a:latin typeface="Arial Rounded MT Bold" pitchFamily="34" charset="0"/>
            </a:endParaRPr>
          </a:p>
          <a:p>
            <a:pPr>
              <a:buNone/>
            </a:pPr>
            <a:endParaRPr lang="en-US" sz="4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10000"/>
          </a:bodyPr>
          <a:lstStyle/>
          <a:p>
            <a:pPr algn="just"/>
            <a:r>
              <a:rPr lang="en-US" sz="4400" b="1" i="1" dirty="0" err="1" smtClean="0">
                <a:latin typeface="Copperplate Gothic Bold" pitchFamily="34" charset="0"/>
              </a:rPr>
              <a:t>Comportement</a:t>
            </a:r>
            <a:r>
              <a:rPr lang="en-US" sz="4400" b="1" i="1" dirty="0" smtClean="0">
                <a:latin typeface="Copperplate Gothic Bold" pitchFamily="34" charset="0"/>
              </a:rPr>
              <a:t>:</a:t>
            </a:r>
            <a:endParaRPr lang="en-US" sz="4400" dirty="0" smtClean="0">
              <a:latin typeface="Copperplate Gothic Bold" pitchFamily="34" charset="0"/>
            </a:endParaRPr>
          </a:p>
          <a:p>
            <a:pPr lvl="0" algn="just"/>
            <a:r>
              <a:rPr lang="fr-FR" sz="4400" b="1" i="1" u="sng" dirty="0" smtClean="0">
                <a:latin typeface="Arial Rounded MT Bold" pitchFamily="34" charset="0"/>
                <a:hlinkClick r:id="rId2"/>
              </a:rPr>
              <a:t>Immoralité</a:t>
            </a:r>
            <a:r>
              <a:rPr lang="fr-FR" sz="4400" i="1" dirty="0" smtClean="0">
                <a:latin typeface="Arial Rounded MT Bold" pitchFamily="34" charset="0"/>
              </a:rPr>
              <a:t>: Un comportement immoral, tel que l'adultère, l'abus de pouvoir, ou l'inconduite financière, peut indiquer un faux pasteur.</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1Co 5:11 </a:t>
            </a:r>
            <a:r>
              <a:rPr lang="fr-FR" sz="4400" dirty="0" smtClean="0">
                <a:latin typeface="Arial Rounded MT Bold" pitchFamily="34" charset="0"/>
              </a:rPr>
              <a:t>Maintenant, ce que je vous ai écrit, c'est de ne pas avoir des relations avec quelqu'un qui, se nommant frère, est impudique, ou cupide, ou idolâtre, ou outrageux, ou ivrogne, ou ravisseur, de ne pas même manger avec un tel homme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smtClean="0">
                <a:solidFill>
                  <a:srgbClr val="0D069A"/>
                </a:solidFill>
                <a:latin typeface="Arial Rounded MT Bold" pitchFamily="34" charset="0"/>
              </a:rPr>
              <a:t>2Th </a:t>
            </a:r>
            <a:r>
              <a:rPr lang="fr-FR" sz="4400" dirty="0" smtClean="0">
                <a:solidFill>
                  <a:srgbClr val="0D069A"/>
                </a:solidFill>
                <a:latin typeface="Arial Rounded MT Bold" pitchFamily="34" charset="0"/>
              </a:rPr>
              <a:t>3:6 </a:t>
            </a:r>
            <a:r>
              <a:rPr lang="fr-FR" sz="4400" dirty="0" smtClean="0">
                <a:latin typeface="Arial Rounded MT Bold" pitchFamily="34" charset="0"/>
              </a:rPr>
              <a:t>¶ nous vous recommandons, frères, au nom de notre Seigneur Jésus-Christ, de vous éloigner de tout frère qui vit dans le désordre, et non selon les instructions que vous avez reçues de nous</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1Ti 3:2 </a:t>
            </a:r>
            <a:r>
              <a:rPr lang="fr-FR" sz="4400" dirty="0" smtClean="0">
                <a:latin typeface="Arial Rounded MT Bold" pitchFamily="34" charset="0"/>
              </a:rPr>
              <a:t>Il faut donc que l'évêque soit irréprochable, mari d'une seule femme, sobre, modéré, réglé dans sa conduite, hospitalier, propre à l'enseignement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lvl="0" algn="just"/>
            <a:r>
              <a:rPr lang="fr-FR" sz="4400" b="1" i="1" u="sng" dirty="0" smtClean="0">
                <a:latin typeface="Arial Rounded MT Bold" pitchFamily="34" charset="0"/>
                <a:hlinkClick r:id="rId2"/>
              </a:rPr>
              <a:t>Manque </a:t>
            </a:r>
            <a:r>
              <a:rPr lang="fr-FR" sz="4400" b="1" i="1" u="sng" dirty="0" smtClean="0">
                <a:latin typeface="Arial Rounded MT Bold" pitchFamily="34" charset="0"/>
                <a:hlinkClick r:id="rId2"/>
              </a:rPr>
              <a:t>d'intégrité</a:t>
            </a:r>
            <a:r>
              <a:rPr lang="fr-FR" sz="4400" i="1" dirty="0" smtClean="0">
                <a:latin typeface="Arial Rounded MT Bold" pitchFamily="34" charset="0"/>
              </a:rPr>
              <a:t>: Un manque d'intégrité dans la vie personnelle et publique est un signe de danger</a:t>
            </a:r>
            <a:r>
              <a:rPr lang="fr-FR" sz="4400" i="1" dirty="0" smtClean="0">
                <a:latin typeface="Arial Rounded MT Bold" pitchFamily="34" charset="0"/>
              </a:rPr>
              <a:t>.</a:t>
            </a:r>
          </a:p>
          <a:p>
            <a:pPr algn="just"/>
            <a:r>
              <a:rPr lang="fr-FR" sz="4400" dirty="0" smtClean="0">
                <a:solidFill>
                  <a:srgbClr val="0D069A"/>
                </a:solidFill>
                <a:latin typeface="Arial Rounded MT Bold" pitchFamily="34" charset="0"/>
              </a:rPr>
              <a:t>Mt 5:37 </a:t>
            </a:r>
            <a:r>
              <a:rPr lang="fr-FR" sz="4400" dirty="0" smtClean="0">
                <a:latin typeface="Arial Rounded MT Bold" pitchFamily="34" charset="0"/>
              </a:rPr>
              <a:t>Que votre parole soit oui, oui, non, non; ce qu'on y ajoute vient du malin</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b="1" dirty="0" smtClean="0">
                <a:solidFill>
                  <a:srgbClr val="0D069A"/>
                </a:solidFill>
                <a:latin typeface="Arial Rounded MT Bold" pitchFamily="34" charset="0"/>
              </a:rPr>
              <a:t>Mt </a:t>
            </a:r>
            <a:r>
              <a:rPr lang="fr-FR" sz="4400" b="1" dirty="0" smtClean="0">
                <a:solidFill>
                  <a:srgbClr val="0D069A"/>
                </a:solidFill>
                <a:latin typeface="Arial Rounded MT Bold" pitchFamily="34" charset="0"/>
              </a:rPr>
              <a:t>7:21-23</a:t>
            </a:r>
            <a:r>
              <a:rPr lang="fr-FR" sz="4400" dirty="0" smtClean="0">
                <a:latin typeface="Arial Rounded MT Bold" pitchFamily="34" charset="0"/>
              </a:rPr>
              <a:t>¶ </a:t>
            </a:r>
            <a:r>
              <a:rPr lang="fr-FR" sz="4400" dirty="0" smtClean="0">
                <a:latin typeface="Arial Rounded MT Bold" pitchFamily="34" charset="0"/>
              </a:rPr>
              <a:t>Ceux qui me disent: Seigneur, Seigneur! n'entreront pas tous dans le royaume des cieux, mais celui-là seul qui fait la volonté de mon Père qui est dans les cieux</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4400" dirty="0" smtClean="0">
                <a:solidFill>
                  <a:srgbClr val="0D069A"/>
                </a:solidFill>
                <a:latin typeface="Arial Rounded MT Bold" pitchFamily="34" charset="0"/>
              </a:rPr>
              <a:t>22</a:t>
            </a:r>
            <a:r>
              <a:rPr lang="fr-FR" sz="4400" dirty="0" smtClean="0">
                <a:latin typeface="Arial Rounded MT Bold" pitchFamily="34" charset="0"/>
              </a:rPr>
              <a:t> </a:t>
            </a:r>
            <a:r>
              <a:rPr lang="fr-FR" sz="4400" dirty="0" smtClean="0">
                <a:latin typeface="Arial Rounded MT Bold" pitchFamily="34" charset="0"/>
              </a:rPr>
              <a:t>Plusieurs me diront en ce jour-là: Seigneur, Seigneur, n'avons-nous pas prophétisé par ton nom? n'avons-nous pas chassé des démons par ton nom? et n'avons-nous pas fait beaucoup de miracles par ton nom?</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D069A"/>
                </a:solidFill>
                <a:latin typeface="Arial Rounded MT Bold" pitchFamily="34" charset="0"/>
              </a:rPr>
              <a:t>23</a:t>
            </a:r>
            <a:r>
              <a:rPr lang="fr-FR" sz="4400" dirty="0" smtClean="0">
                <a:latin typeface="Arial Rounded MT Bold" pitchFamily="34" charset="0"/>
              </a:rPr>
              <a:t> Alors je leur dirai ouvertement: Je ne vous ai jamais connus, retirez-vous de moi, vous qui commettez l'iniquité</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en-US" sz="4000" b="1" i="1" dirty="0" smtClean="0">
                <a:solidFill>
                  <a:srgbClr val="0D069A"/>
                </a:solidFill>
                <a:latin typeface="Copperplate Gothic Bold" pitchFamily="34" charset="0"/>
              </a:rPr>
              <a:t>Focus </a:t>
            </a:r>
            <a:r>
              <a:rPr lang="en-US" sz="4000" b="1" i="1" dirty="0" err="1" smtClean="0">
                <a:solidFill>
                  <a:srgbClr val="0D069A"/>
                </a:solidFill>
                <a:latin typeface="Copperplate Gothic Bold" pitchFamily="34" charset="0"/>
              </a:rPr>
              <a:t>sur</a:t>
            </a:r>
            <a:r>
              <a:rPr lang="en-US" sz="4000" b="1" i="1" dirty="0" smtClean="0">
                <a:solidFill>
                  <a:srgbClr val="0D069A"/>
                </a:solidFill>
                <a:latin typeface="Copperplate Gothic Bold" pitchFamily="34" charset="0"/>
              </a:rPr>
              <a:t> </a:t>
            </a:r>
            <a:r>
              <a:rPr lang="en-US" sz="4000" b="1" i="1" dirty="0" err="1" smtClean="0">
                <a:solidFill>
                  <a:srgbClr val="0D069A"/>
                </a:solidFill>
                <a:latin typeface="Copperplate Gothic Bold" pitchFamily="34" charset="0"/>
              </a:rPr>
              <a:t>l'Évangile</a:t>
            </a:r>
            <a:r>
              <a:rPr lang="en-US" sz="4000" b="1" i="1" dirty="0" smtClean="0">
                <a:solidFill>
                  <a:srgbClr val="0D069A"/>
                </a:solidFill>
                <a:latin typeface="Copperplate Gothic Bold" pitchFamily="34" charset="0"/>
              </a:rPr>
              <a:t>:</a:t>
            </a:r>
            <a:endParaRPr lang="en-US" sz="4000" dirty="0" smtClean="0">
              <a:solidFill>
                <a:srgbClr val="0D069A"/>
              </a:solidFill>
              <a:latin typeface="Copperplate Gothic Bold" pitchFamily="34" charset="0"/>
            </a:endParaRPr>
          </a:p>
          <a:p>
            <a:pPr lvl="0" algn="just"/>
            <a:r>
              <a:rPr lang="fr-FR" sz="4000" i="1" dirty="0" smtClean="0">
                <a:latin typeface="Arial Rounded MT Bold" pitchFamily="34" charset="0"/>
              </a:rPr>
              <a:t>Manque d'accent sur le salut par Christ:  </a:t>
            </a:r>
            <a:endParaRPr lang="en-US" sz="4000" dirty="0" smtClean="0">
              <a:latin typeface="Arial Rounded MT Bold" pitchFamily="34" charset="0"/>
            </a:endParaRPr>
          </a:p>
          <a:p>
            <a:pPr lvl="0" algn="just"/>
            <a:r>
              <a:rPr lang="fr-FR" sz="4000" i="1" dirty="0" smtClean="0">
                <a:latin typeface="Arial Rounded MT Bold" pitchFamily="34" charset="0"/>
              </a:rPr>
              <a:t>Si le message central n'est pas le salut par la foi en Jésus-Christ, il y a lieu de s'interroger</a:t>
            </a:r>
            <a:r>
              <a:rPr lang="fr-FR" sz="4000" i="1" dirty="0" smtClean="0">
                <a:latin typeface="Arial Rounded MT Bold" pitchFamily="34" charset="0"/>
              </a:rPr>
              <a:t>.</a:t>
            </a:r>
          </a:p>
          <a:p>
            <a:pPr algn="just"/>
            <a:r>
              <a:rPr lang="fr-FR" sz="4000" b="1" dirty="0" smtClean="0">
                <a:solidFill>
                  <a:srgbClr val="0D069A"/>
                </a:solidFill>
                <a:latin typeface="Arial Rounded MT Bold" pitchFamily="34" charset="0"/>
              </a:rPr>
              <a:t>2Co 4:3-5</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3 Si notre Évangile est encore voilé, il est voilé pour ceux qui périssent;</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lnSpcReduction="10000"/>
          </a:bodyPr>
          <a:lstStyle/>
          <a:p>
            <a:pPr algn="just"/>
            <a:r>
              <a:rPr lang="fr-FR" sz="4000" dirty="0" smtClean="0">
                <a:latin typeface="Arial Rounded MT Bold" pitchFamily="34" charset="0"/>
              </a:rPr>
              <a:t>4 </a:t>
            </a:r>
            <a:r>
              <a:rPr lang="fr-FR" sz="4000" dirty="0" smtClean="0">
                <a:latin typeface="Arial Rounded MT Bold" pitchFamily="34" charset="0"/>
              </a:rPr>
              <a:t>pour les incrédules dont le dieu de ce siècle a aveuglé l'intelligence, afin qu'ils ne vissent pas briller la splendeur de l'Évangile de la gloire de Christ, qui est l'image de Dieu.</a:t>
            </a:r>
            <a:endParaRPr lang="en-US" sz="4000" dirty="0" smtClean="0">
              <a:latin typeface="Arial Rounded MT Bold" pitchFamily="34" charset="0"/>
            </a:endParaRPr>
          </a:p>
          <a:p>
            <a:pPr algn="just"/>
            <a:r>
              <a:rPr lang="fr-FR" sz="4000" dirty="0" smtClean="0">
                <a:solidFill>
                  <a:srgbClr val="0D069A"/>
                </a:solidFill>
                <a:latin typeface="Arial Rounded MT Bold" pitchFamily="34" charset="0"/>
              </a:rPr>
              <a:t> 5 Nous ne nous prêchons pas nous-mêmes; c'est Jésus-Christ le Seigneur que nous prêchons, et nous nous disons vos serviteurs à cause de Jésus.</a:t>
            </a:r>
            <a:r>
              <a:rPr lang="fr-FR" sz="4000" i="1" dirty="0" smtClean="0">
                <a:solidFill>
                  <a:srgbClr val="0D069A"/>
                </a:solidFill>
                <a:latin typeface="Arial Rounded MT Bold" pitchFamily="34" charset="0"/>
              </a:rPr>
              <a:t> </a:t>
            </a:r>
            <a:endParaRPr lang="en-US" sz="4000" dirty="0" smtClean="0">
              <a:solidFill>
                <a:srgbClr val="0D069A"/>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fr-FR" sz="4400" dirty="0" err="1" smtClean="0">
                <a:solidFill>
                  <a:srgbClr val="0D069A"/>
                </a:solidFill>
                <a:latin typeface="Arial Rounded MT Bold" pitchFamily="34" charset="0"/>
              </a:rPr>
              <a:t>Eph</a:t>
            </a:r>
            <a:r>
              <a:rPr lang="fr-FR" sz="4400" dirty="0" smtClean="0">
                <a:solidFill>
                  <a:srgbClr val="0D069A"/>
                </a:solidFill>
                <a:latin typeface="Arial Rounded MT Bold" pitchFamily="34" charset="0"/>
              </a:rPr>
              <a:t> 2:8-9</a:t>
            </a:r>
          </a:p>
          <a:p>
            <a:pPr algn="just"/>
            <a:r>
              <a:rPr lang="fr-FR" sz="4400" dirty="0" smtClean="0">
                <a:latin typeface="Arial Rounded MT Bold" pitchFamily="34" charset="0"/>
              </a:rPr>
              <a:t>8</a:t>
            </a:r>
            <a:r>
              <a:rPr lang="fr-FR" sz="4400" dirty="0" smtClean="0">
                <a:latin typeface="Arial Rounded MT Bold" pitchFamily="34" charset="0"/>
              </a:rPr>
              <a:t> </a:t>
            </a:r>
            <a:r>
              <a:rPr lang="fr-FR" sz="4400" dirty="0" smtClean="0">
                <a:latin typeface="Arial Rounded MT Bold" pitchFamily="34" charset="0"/>
              </a:rPr>
              <a:t>Car c'est par la grâce que vous êtes sauvés, par le moyen de la foi. Et cela ne vient pas de vous, c'est le don de Dieu.</a:t>
            </a:r>
            <a:endParaRPr lang="en-US" sz="4400" dirty="0" smtClean="0">
              <a:latin typeface="Arial Rounded MT Bold" pitchFamily="34" charset="0"/>
            </a:endParaRPr>
          </a:p>
          <a:p>
            <a:pPr algn="just"/>
            <a:r>
              <a:rPr lang="fr-FR" sz="4400" dirty="0" smtClean="0">
                <a:latin typeface="Arial Rounded MT Bold" pitchFamily="34" charset="0"/>
              </a:rPr>
              <a:t> 9 Ce n'est point par les œuvres, afin que personne ne se glorifie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fr-FR" sz="4000" dirty="0" smtClean="0">
                <a:latin typeface="Arial Rounded MT Bold" pitchFamily="34" charset="0"/>
              </a:rPr>
              <a:t> </a:t>
            </a:r>
            <a:r>
              <a:rPr lang="fr-FR" sz="4000" dirty="0" err="1" smtClean="0">
                <a:solidFill>
                  <a:srgbClr val="0D069A"/>
                </a:solidFill>
                <a:latin typeface="Arial Rounded MT Bold" pitchFamily="34" charset="0"/>
              </a:rPr>
              <a:t>Ro</a:t>
            </a:r>
            <a:r>
              <a:rPr lang="fr-FR" sz="4000" dirty="0" smtClean="0">
                <a:solidFill>
                  <a:srgbClr val="0D069A"/>
                </a:solidFill>
                <a:latin typeface="Arial Rounded MT Bold" pitchFamily="34" charset="0"/>
              </a:rPr>
              <a:t> </a:t>
            </a:r>
            <a:r>
              <a:rPr lang="fr-FR" sz="4000" dirty="0" smtClean="0">
                <a:solidFill>
                  <a:srgbClr val="0D069A"/>
                </a:solidFill>
                <a:latin typeface="Arial Rounded MT Bold" pitchFamily="34" charset="0"/>
              </a:rPr>
              <a:t>14:17 </a:t>
            </a:r>
            <a:r>
              <a:rPr lang="fr-FR" sz="4000" dirty="0" smtClean="0">
                <a:latin typeface="Arial Rounded MT Bold" pitchFamily="34" charset="0"/>
              </a:rPr>
              <a:t>Car le royaume de Dieu, ce n'est pas le manger et le boire, mais la justice, la paix et la joie, par le Saint-Esprit.</a:t>
            </a:r>
            <a:endParaRPr lang="en-US" sz="4000" dirty="0" smtClean="0">
              <a:latin typeface="Arial Rounded MT Bold" pitchFamily="34" charset="0"/>
            </a:endParaRPr>
          </a:p>
          <a:p>
            <a:pPr algn="just"/>
            <a:endParaRPr lang="en-US" sz="4000" dirty="0" smtClean="0">
              <a:latin typeface="Arial Rounded MT Bold" pitchFamily="34" charset="0"/>
            </a:endParaRPr>
          </a:p>
          <a:p>
            <a:pPr algn="just"/>
            <a:r>
              <a:rPr lang="fr-FR" sz="4000" dirty="0" err="1" smtClean="0">
                <a:solidFill>
                  <a:srgbClr val="0D069A"/>
                </a:solidFill>
                <a:latin typeface="Arial Rounded MT Bold" pitchFamily="34" charset="0"/>
              </a:rPr>
              <a:t>Ro</a:t>
            </a:r>
            <a:r>
              <a:rPr lang="fr-FR" sz="4000" dirty="0" smtClean="0">
                <a:solidFill>
                  <a:srgbClr val="0D069A"/>
                </a:solidFill>
                <a:latin typeface="Arial Rounded MT Bold" pitchFamily="34" charset="0"/>
              </a:rPr>
              <a:t> 3:20 </a:t>
            </a:r>
            <a:r>
              <a:rPr lang="fr-FR" sz="4000" dirty="0" smtClean="0">
                <a:latin typeface="Arial Rounded MT Bold" pitchFamily="34" charset="0"/>
              </a:rPr>
              <a:t>Car nul ne sera justifié devant lui par les œuvres de la loi, puisque c'est par la loi que vient la connaissance du péché.</a:t>
            </a:r>
            <a:endParaRPr lang="en-US" sz="4000" dirty="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solidFill>
                  <a:srgbClr val="C00000"/>
                </a:solidFill>
                <a:latin typeface="Arial Rounded MT Bold" pitchFamily="34" charset="0"/>
              </a:rPr>
              <a:t>CONCLUSION</a:t>
            </a:r>
            <a:endParaRPr lang="en-US" sz="4400" dirty="0" smtClean="0">
              <a:solidFill>
                <a:srgbClr val="C00000"/>
              </a:solidFill>
              <a:latin typeface="Arial Rounded MT Bold" pitchFamily="34" charset="0"/>
            </a:endParaRPr>
          </a:p>
          <a:p>
            <a:pPr lvl="0" algn="just"/>
            <a:r>
              <a:rPr lang="fr-FR" sz="4400" i="1" dirty="0" smtClean="0">
                <a:latin typeface="Arial Rounded MT Bold" pitchFamily="34" charset="0"/>
              </a:rPr>
              <a:t>En résumé, l'identification des faux pasteurs nécessite un discernement spirituel, une connaissance de la Bible, et une observation attentive de leur enseignement et de leur comportement.  </a:t>
            </a:r>
            <a:endParaRPr lang="fr-FR" sz="4400" i="1" dirty="0" smtClean="0">
              <a:latin typeface="Arial Rounded MT Bold" pitchFamily="34" charset="0"/>
            </a:endParaRPr>
          </a:p>
          <a:p>
            <a:pPr lvl="0" algn="just"/>
            <a:r>
              <a:rPr lang="fr-FR" sz="4400" i="1" dirty="0" smtClean="0">
                <a:solidFill>
                  <a:srgbClr val="0D069A"/>
                </a:solidFill>
                <a:latin typeface="Arial Rounded MT Bold" pitchFamily="34" charset="0"/>
              </a:rPr>
              <a:t>(source: </a:t>
            </a:r>
            <a:r>
              <a:rPr lang="fr-FR" sz="4400" i="1" dirty="0" smtClean="0">
                <a:solidFill>
                  <a:srgbClr val="0D069A"/>
                </a:solidFill>
                <a:latin typeface="Arial Rounded MT Bold" pitchFamily="34" charset="0"/>
              </a:rPr>
              <a:t>Google) </a:t>
            </a:r>
            <a:r>
              <a:rPr lang="fr-FR" sz="4400" i="1" dirty="0" smtClean="0">
                <a:solidFill>
                  <a:srgbClr val="0D069A"/>
                </a:solidFill>
                <a:latin typeface="Arial Rounded MT Bold" pitchFamily="34" charset="0"/>
              </a:rPr>
              <a:t>AI</a:t>
            </a:r>
            <a:endParaRPr lang="en-US" sz="4400" dirty="0" smtClean="0">
              <a:solidFill>
                <a:srgbClr val="0D069A"/>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latin typeface="Arial Rounded MT Bold" pitchFamily="34" charset="0"/>
              </a:rPr>
              <a:t>D’autres </a:t>
            </a:r>
            <a:r>
              <a:rPr lang="fr-FR" sz="4400" dirty="0" smtClean="0">
                <a:latin typeface="Arial Rounded MT Bold" pitchFamily="34" charset="0"/>
              </a:rPr>
              <a:t>signes indicateurs des faux pasteurs</a:t>
            </a:r>
            <a:endParaRPr lang="en-US" sz="4400" dirty="0" smtClean="0">
              <a:latin typeface="Arial Rounded MT Bold" pitchFamily="34" charset="0"/>
            </a:endParaRPr>
          </a:p>
          <a:p>
            <a:pPr lvl="1" algn="just"/>
            <a:r>
              <a:rPr lang="fr-FR" sz="4000" dirty="0" smtClean="0">
                <a:solidFill>
                  <a:srgbClr val="0D069A"/>
                </a:solidFill>
                <a:latin typeface="Arial Rounded MT Bold" pitchFamily="34" charset="0"/>
              </a:rPr>
              <a:t>Flirter avec les épouses et les époux des autres.</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Apparence voluptueuse pour séduire amoureusement.</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Matérialiste avide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Vie conjugale détériorée</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Mendiant, </a:t>
            </a:r>
            <a:r>
              <a:rPr lang="fr-FR" sz="4000" dirty="0" smtClean="0">
                <a:solidFill>
                  <a:srgbClr val="0D069A"/>
                </a:solidFill>
                <a:latin typeface="Arial Rounded MT Bold" pitchFamily="34" charset="0"/>
              </a:rPr>
              <a:t>Parasite</a:t>
            </a:r>
            <a:endParaRPr lang="en-US" sz="4000" dirty="0" smtClean="0">
              <a:solidFill>
                <a:srgbClr val="0D069A"/>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fontScale="92500" lnSpcReduction="10000"/>
          </a:bodyPr>
          <a:lstStyle/>
          <a:p>
            <a:pPr lvl="1" algn="just"/>
            <a:r>
              <a:rPr lang="fr-FR" sz="4000" dirty="0" smtClean="0">
                <a:solidFill>
                  <a:srgbClr val="0D069A"/>
                </a:solidFill>
                <a:latin typeface="Arial Rounded MT Bold" pitchFamily="34" charset="0"/>
              </a:rPr>
              <a:t>Manque </a:t>
            </a:r>
            <a:r>
              <a:rPr lang="fr-FR" sz="4000" dirty="0" smtClean="0">
                <a:solidFill>
                  <a:srgbClr val="0D069A"/>
                </a:solidFill>
                <a:latin typeface="Arial Rounded MT Bold" pitchFamily="34" charset="0"/>
              </a:rPr>
              <a:t>de respect pour les autres serviteurs de Dieu.</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Esprit de compétition, </a:t>
            </a:r>
            <a:r>
              <a:rPr lang="fr-FR" sz="4000" dirty="0" err="1" smtClean="0">
                <a:solidFill>
                  <a:srgbClr val="C00000"/>
                </a:solidFill>
                <a:latin typeface="Arial Rounded MT Bold" pitchFamily="34" charset="0"/>
              </a:rPr>
              <a:t>Pa’m</a:t>
            </a:r>
            <a:r>
              <a:rPr lang="fr-FR" sz="4000" dirty="0" smtClean="0">
                <a:solidFill>
                  <a:srgbClr val="C00000"/>
                </a:solidFill>
                <a:latin typeface="Arial Rounded MT Bold" pitchFamily="34" charset="0"/>
              </a:rPr>
              <a:t> pi bon, </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Alcoolique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Imposant</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Membre de secte pernicieux, secret, diabolique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Fréquentation ou relation inappropriée avec </a:t>
            </a:r>
            <a:r>
              <a:rPr lang="fr-FR" sz="4000" dirty="0" smtClean="0">
                <a:solidFill>
                  <a:srgbClr val="C00000"/>
                </a:solidFill>
                <a:latin typeface="Arial Rounded MT Bold" pitchFamily="34" charset="0"/>
              </a:rPr>
              <a:t>les gens de mauvaise vie.</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Qui rationalise le péché</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92500" lnSpcReduction="10000"/>
          </a:bodyPr>
          <a:lstStyle/>
          <a:p>
            <a:pPr algn="just"/>
            <a:r>
              <a:rPr lang="fr-FR" sz="4400" b="1" dirty="0" smtClean="0">
                <a:solidFill>
                  <a:srgbClr val="C00000"/>
                </a:solidFill>
                <a:latin typeface="Arial Rounded MT Bold" pitchFamily="34" charset="0"/>
              </a:rPr>
              <a:t>2Ti </a:t>
            </a:r>
            <a:r>
              <a:rPr lang="fr-FR" sz="4400" b="1" dirty="0" smtClean="0">
                <a:solidFill>
                  <a:srgbClr val="C00000"/>
                </a:solidFill>
                <a:latin typeface="Arial Rounded MT Bold" pitchFamily="34" charset="0"/>
              </a:rPr>
              <a:t>4:3-4</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3 Car il viendra un temps où les hommes ne supporteront pas la saine doctrine; mais, ayant la démangeaison d'entendre des choses agréables, ils se donneront une foule de docteurs selon leurs propres désirs, 4 détourneront l'oreille de la vérité, et se tourneront vers les fables. </a:t>
            </a:r>
            <a:endParaRPr lang="fr-FR" sz="4400" dirty="0" smtClean="0">
              <a:latin typeface="Arial Rounded MT Bold" pitchFamily="34" charset="0"/>
            </a:endParaRPr>
          </a:p>
          <a:p>
            <a:pPr algn="r"/>
            <a:r>
              <a:rPr lang="fr-FR" sz="4400" dirty="0" smtClean="0">
                <a:solidFill>
                  <a:srgbClr val="C00000"/>
                </a:solidFill>
                <a:latin typeface="Arial Rounded MT Bold" pitchFamily="34" charset="0"/>
              </a:rPr>
              <a:t>AMEN</a:t>
            </a:r>
            <a:r>
              <a:rPr lang="fr-FR" sz="4400" dirty="0" smtClean="0">
                <a:solidFill>
                  <a:srgbClr val="C00000"/>
                </a:solidFill>
                <a:latin typeface="Arial Rounded MT Bold" pitchFamily="34" charset="0"/>
              </a:rPr>
              <a:t> !</a:t>
            </a:r>
            <a:endParaRPr lang="en-US" sz="4400" dirty="0">
              <a:solidFill>
                <a:srgbClr val="C00000"/>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63514</TotalTime>
  <Words>1531</Words>
  <Application>Microsoft Office PowerPoint</Application>
  <PresentationFormat>On-screen Show (4:3)</PresentationFormat>
  <Paragraphs>112</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CHRIST THE ROCK CONGREGATION SUNDAY JUNE 20TH  2025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435</cp:revision>
  <dcterms:created xsi:type="dcterms:W3CDTF">2022-04-13T13:36:19Z</dcterms:created>
  <dcterms:modified xsi:type="dcterms:W3CDTF">2025-06-19T00:50:58Z</dcterms:modified>
</cp:coreProperties>
</file>