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86" autoAdjust="0"/>
    <p:restoredTop sz="94640" autoAdjust="0"/>
  </p:normalViewPr>
  <p:slideViewPr>
    <p:cSldViewPr>
      <p:cViewPr varScale="1">
        <p:scale>
          <a:sx n="70" d="100"/>
          <a:sy n="70" d="100"/>
        </p:scale>
        <p:origin x="-276" y="-102"/>
      </p:cViewPr>
      <p:guideLst>
        <p:guide orient="horz" pos="2160"/>
        <p:guide pos="2880"/>
      </p:guideLst>
    </p:cSldViewPr>
  </p:slideViewPr>
  <p:outlineViewPr>
    <p:cViewPr>
      <p:scale>
        <a:sx n="33" d="100"/>
        <a:sy n="33" d="100"/>
      </p:scale>
      <p:origin x="0" y="15924"/>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E784210-C9F7-47CC-963A-29DE267C7571}" type="datetimeFigureOut">
              <a:rPr lang="en-US" smtClean="0"/>
              <a:t>6/26/2025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57F90B0-CC2A-4FCF-A97F-0097DDBC2A40}"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B8D637C-FE98-459B-8230-2B28ED832E34}" type="datetimeFigureOut">
              <a:rPr lang="en-US" smtClean="0"/>
              <a:t>6/26/2025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260CD7-113B-4FE2-90DB-AFAE33170D6F}"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B8D637C-FE98-459B-8230-2B28ED832E34}" type="datetimeFigureOut">
              <a:rPr lang="en-US" smtClean="0"/>
              <a:t>6/26/2025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260CD7-113B-4FE2-90DB-AFAE33170D6F}"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B8D637C-FE98-459B-8230-2B28ED832E34}" type="datetimeFigureOut">
              <a:rPr lang="en-US" smtClean="0"/>
              <a:t>6/26/2025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260CD7-113B-4FE2-90DB-AFAE33170D6F}"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B8D637C-FE98-459B-8230-2B28ED832E34}" type="datetimeFigureOut">
              <a:rPr lang="en-US" smtClean="0"/>
              <a:t>6/26/2025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260CD7-113B-4FE2-90DB-AFAE33170D6F}"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B8D637C-FE98-459B-8230-2B28ED832E34}" type="datetimeFigureOut">
              <a:rPr lang="en-US" smtClean="0"/>
              <a:t>6/26/2025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F260CD7-113B-4FE2-90DB-AFAE33170D6F}"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B8D637C-FE98-459B-8230-2B28ED832E34}" type="datetimeFigureOut">
              <a:rPr lang="en-US" smtClean="0"/>
              <a:t>6/26/2025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F260CD7-113B-4FE2-90DB-AFAE33170D6F}"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8D637C-FE98-459B-8230-2B28ED832E34}" type="datetimeFigureOut">
              <a:rPr lang="en-US" smtClean="0"/>
              <a:t>6/26/2025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F260CD7-113B-4FE2-90DB-AFAE33170D6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B8D637C-FE98-459B-8230-2B28ED832E34}" type="datetimeFigureOut">
              <a:rPr lang="en-US" smtClean="0"/>
              <a:t>6/26/2025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260CD7-113B-4FE2-90DB-AFAE33170D6F}"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B8D637C-FE98-459B-8230-2B28ED832E34}" type="datetimeFigureOut">
              <a:rPr lang="en-US" smtClean="0"/>
              <a:t>6/26/2025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260CD7-113B-4FE2-90DB-AFAE33170D6F}"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B8D637C-FE98-459B-8230-2B28ED832E34}" type="datetimeFigureOut">
              <a:rPr lang="en-US" smtClean="0"/>
              <a:t>6/26/2025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260CD7-113B-4FE2-90DB-AFAE33170D6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B8D637C-FE98-459B-8230-2B28ED832E34}" type="datetimeFigureOut">
              <a:rPr lang="en-US" smtClean="0"/>
              <a:t>6/26/2025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260CD7-113B-4FE2-90DB-AFAE33170D6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8D637C-FE98-459B-8230-2B28ED832E34}" type="datetimeFigureOut">
              <a:rPr lang="en-US" smtClean="0"/>
              <a:t>6/26/2025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260CD7-113B-4FE2-90DB-AFAE33170D6F}"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hyperlink" Target="https://www.google.com/search?sca_esv=f1d46e54a177805b&amp;cs=0&amp;sxsrf=AE3TifMpeLyL9U6sNlucaaTWvQo8DvrY6g:1750076838903&amp;q=Accent+mis+sur+l'argent&amp;sa=X&amp;ved=2ahUKEwif-5Gi-PWNAxUHK1kFHcsWDgwQxccNegQIExAB&amp;mstk=AUtExfDoVbD75pNsvOAksJcHAIamn3HhRnIljUKljjYHQSvprJWWETRc8WrZ8LKHaNBZEBbWVwD-S6kmD2l2FkrwF7QIYNM_fj9sM2setq6e9Cf_peY9B99JtsAKP2sWqPokFVXqUMKcgXCi6Wr8kxRVhPxJxDp7oxeS9N23CLvom1BNwC3x-LCLQ4WwI8cWhIh6Hf2kxfue4Zpls6Sl-P4Z7fV2monDjjssPXsmQJliUmub57y2nDgzx9nH5Q2OeQcuE7ZsqPVXx6UIP-lSbZTDMmKX8ltaq58cuBm4apX7qU1UIR8GcxsPZPHpLIscLOHykSgc89DgioMIbSWrPX8EXTgmc-EGa2aYgg-K3aGezfeHtqpJPeH_hY7FCBqphkGJOA&amp;csui=3"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google.com/search?sca_esv=f1d46e54a177805b&amp;cs=0&amp;sxsrf=AE3TifMpeLyL9U6sNlucaaTWvQo8DvrY6g:1750076838903&amp;q=Immoralit%C3%A9&amp;sa=X&amp;ved=2ahUKEwif-5Gi-PWNAxUHK1kFHcsWDgwQxccNegQIEBAB&amp;mstk=AUtExfDoVbD75pNsvOAksJcHAIamn3HhRnIljUKljjYHQSvprJWWETRc8WrZ8LKHaNBZEBbWVwD-S6kmD2l2FkrwF7QIYNM_fj9sM2setq6e9Cf_peY9B99JtsAKP2sWqPokFVXqUMKcgXCi6Wr8kxRVhPxJxDp7oxeS9N23CLvom1BNwC3x-LCLQ4WwI8cWhIh6Hf2kxfue4Zpls6Sl-P4Z7fV2monDjjssPXsmQJliUmub57y2nDgzx9nH5Q2OeQcuE7ZsqPVXx6UIP-lSbZTDMmKX8ltaq58cuBm4apX7qU1UIR8GcxsPZPHpLIscLOHykSgc89DgioMIbSWrPX8EXTgmc-EGa2aYgg-K3aGezfeHtqpJPeH_hY7FCBqphkGJOA&amp;csui=3"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www.google.com/search?sca_esv=f1d46e54a177805b&amp;cs=0&amp;sxsrf=AE3TifMpeLyL9U6sNlucaaTWvQo8DvrY6g:1750076838903&amp;q=Manque+d'int%C3%A9grit%C3%A9&amp;sa=X&amp;ved=2ahUKEwif-5Gi-PWNAxUHK1kFHcsWDgwQxccNegQIHRAB&amp;mstk=AUtExfDoVbD75pNsvOAksJcHAIamn3HhRnIljUKljjYHQSvprJWWETRc8WrZ8LKHaNBZEBbWVwD-S6kmD2l2FkrwF7QIYNM_fj9sM2setq6e9Cf_peY9B99JtsAKP2sWqPokFVXqUMKcgXCi6Wr8kxRVhPxJxDp7oxeS9N23CLvom1BNwC3x-LCLQ4WwI8cWhIh6Hf2kxfue4Zpls6Sl-P4Z7fV2monDjjssPXsmQJliUmub57y2nDgzx9nH5Q2OeQcuE7ZsqPVXx6UIP-lSbZTDMmKX8ltaq58cuBm4apX7qU1UIR8GcxsPZPHpLIscLOHykSgc89DgioMIbSWrPX8EXTgmc-EGa2aYgg-K3aGezfeHtqpJPeH_hY7FCBqphkGJOA&amp;csui=3"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3"/>
          <a:stretch>
            <a:fillRect/>
          </a:stretch>
        </p:blipFill>
        <p:spPr>
          <a:xfrm>
            <a:off x="0" y="990600"/>
            <a:ext cx="8991600" cy="6858000"/>
          </a:xfrm>
          <a:prstGeom prst="rect">
            <a:avLst/>
          </a:prstGeom>
          <a:solidFill>
            <a:srgbClr val="00FF00"/>
          </a:solidFill>
        </p:spPr>
      </p:pic>
      <p:sp>
        <p:nvSpPr>
          <p:cNvPr id="2" name="Title 1"/>
          <p:cNvSpPr>
            <a:spLocks noGrp="1"/>
          </p:cNvSpPr>
          <p:nvPr>
            <p:ph type="ctrTitle"/>
          </p:nvPr>
        </p:nvSpPr>
        <p:spPr>
          <a:xfrm>
            <a:off x="0" y="0"/>
            <a:ext cx="9144000" cy="1981200"/>
          </a:xfrm>
          <a:solidFill>
            <a:schemeClr val="accent5">
              <a:lumMod val="20000"/>
              <a:lumOff val="80000"/>
            </a:schemeClr>
          </a:solidFill>
        </p:spPr>
        <p:txBody>
          <a:bodyPr>
            <a:normAutofit/>
          </a:bodyPr>
          <a:lstStyle/>
          <a:p>
            <a:pPr>
              <a:tabLst>
                <a:tab pos="2344738" algn="l"/>
              </a:tabLst>
            </a:pPr>
            <a:r>
              <a:rPr lang="en-US" sz="3600" b="1" dirty="0" smtClean="0">
                <a:solidFill>
                  <a:srgbClr val="000066"/>
                </a:solidFill>
              </a:rPr>
              <a:t>CHRIST THE ROCK CONGREGATION</a:t>
            </a:r>
            <a:r>
              <a:rPr lang="en-US" sz="3600" b="1" dirty="0" smtClean="0"/>
              <a:t/>
            </a:r>
            <a:br>
              <a:rPr lang="en-US" sz="3600" b="1" dirty="0" smtClean="0"/>
            </a:br>
            <a:r>
              <a:rPr lang="en-US" sz="3600" b="1" dirty="0" smtClean="0">
                <a:solidFill>
                  <a:srgbClr val="660066"/>
                </a:solidFill>
              </a:rPr>
              <a:t>SUNDAY JUNE </a:t>
            </a:r>
            <a:r>
              <a:rPr lang="en-US" sz="3600" b="1" dirty="0" smtClean="0">
                <a:solidFill>
                  <a:srgbClr val="660066"/>
                </a:solidFill>
              </a:rPr>
              <a:t>28TH  </a:t>
            </a:r>
            <a:r>
              <a:rPr lang="en-US" sz="3600" b="1" dirty="0" smtClean="0">
                <a:solidFill>
                  <a:srgbClr val="660066"/>
                </a:solidFill>
              </a:rPr>
              <a:t>2025</a:t>
            </a:r>
            <a:r>
              <a:rPr lang="fr-FR" sz="3600" b="1" dirty="0" smtClean="0"/>
              <a:t> </a:t>
            </a:r>
            <a:br>
              <a:rPr lang="fr-FR" sz="3600" b="1" dirty="0" smtClean="0"/>
            </a:br>
            <a:r>
              <a:rPr lang="fr-FR" sz="3600" b="1" dirty="0" smtClean="0">
                <a:solidFill>
                  <a:srgbClr val="460000"/>
                </a:solidFill>
              </a:rPr>
              <a:t>SERMON</a:t>
            </a:r>
            <a:r>
              <a:rPr lang="en-US" sz="3600" b="1" dirty="0" smtClean="0">
                <a:solidFill>
                  <a:srgbClr val="460000"/>
                </a:solidFill>
              </a:rPr>
              <a:t> BY PASTOR MARC SIMEON</a:t>
            </a:r>
            <a:endParaRPr lang="en-US" sz="3600" b="1" dirty="0">
              <a:solidFill>
                <a:srgbClr val="460000"/>
              </a:solidFill>
            </a:endParaRPr>
          </a:p>
        </p:txBody>
      </p:sp>
      <p:pic>
        <p:nvPicPr>
          <p:cNvPr id="6" name="Picture 5" descr="Praise Worship Images – Browse 45,655 Stock Photos, Vectors, and Video |  Adobe Stock"/>
          <p:cNvPicPr/>
          <p:nvPr/>
        </p:nvPicPr>
        <p:blipFill>
          <a:blip r:embed="rId4"/>
          <a:srcRect/>
          <a:stretch>
            <a:fillRect/>
          </a:stretch>
        </p:blipFill>
        <p:spPr bwMode="auto">
          <a:xfrm>
            <a:off x="0" y="3505200"/>
            <a:ext cx="9144000" cy="3581400"/>
          </a:xfrm>
          <a:prstGeom prst="rect">
            <a:avLst/>
          </a:prstGeom>
          <a:noFill/>
          <a:ln w="9525">
            <a:noFill/>
            <a:miter lim="800000"/>
            <a:headEnd/>
            <a:tailEnd/>
          </a:ln>
        </p:spPr>
      </p:pic>
      <p:sp>
        <p:nvSpPr>
          <p:cNvPr id="3" name="Subtitle 2"/>
          <p:cNvSpPr>
            <a:spLocks noGrp="1"/>
          </p:cNvSpPr>
          <p:nvPr>
            <p:ph type="subTitle" idx="1"/>
          </p:nvPr>
        </p:nvSpPr>
        <p:spPr>
          <a:xfrm>
            <a:off x="0" y="3581400"/>
            <a:ext cx="9144000" cy="2362200"/>
          </a:xfrm>
          <a:solidFill>
            <a:schemeClr val="bg1"/>
          </a:solidFill>
        </p:spPr>
        <p:style>
          <a:lnRef idx="2">
            <a:schemeClr val="dk1">
              <a:shade val="50000"/>
            </a:schemeClr>
          </a:lnRef>
          <a:fillRef idx="1">
            <a:schemeClr val="dk1"/>
          </a:fillRef>
          <a:effectRef idx="0">
            <a:schemeClr val="dk1"/>
          </a:effectRef>
          <a:fontRef idx="minor">
            <a:schemeClr val="lt1"/>
          </a:fontRef>
        </p:style>
        <p:txBody>
          <a:bodyPr>
            <a:noAutofit/>
          </a:bodyPr>
          <a:lstStyle/>
          <a:p>
            <a:r>
              <a:rPr lang="fr-FR" sz="4800" b="1" dirty="0" smtClean="0">
                <a:solidFill>
                  <a:srgbClr val="460000"/>
                </a:solidFill>
              </a:rPr>
              <a:t>COMMENT IDENTIFIER LES FAUX MINISTRES DE L’ÉVANGILE</a:t>
            </a:r>
            <a:endParaRPr lang="en-US" sz="4800" dirty="0">
              <a:solidFill>
                <a:srgbClr val="46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lnSpcReduction="10000"/>
          </a:bodyPr>
          <a:lstStyle/>
          <a:p>
            <a:r>
              <a:rPr lang="fr-FR" sz="4000" b="1" i="1" dirty="0" smtClean="0">
                <a:solidFill>
                  <a:schemeClr val="bg1"/>
                </a:solidFill>
                <a:latin typeface="Copperplate Gothic Bold" pitchFamily="34" charset="0"/>
                <a:hlinkClick r:id="rId2"/>
              </a:rPr>
              <a:t>Accent mis sur l'argent</a:t>
            </a:r>
            <a:r>
              <a:rPr lang="fr-FR" sz="4000" b="1" i="1" dirty="0" smtClean="0">
                <a:solidFill>
                  <a:schemeClr val="bg1"/>
                </a:solidFill>
                <a:latin typeface="Copperplate Gothic Bold" pitchFamily="34" charset="0"/>
              </a:rPr>
              <a:t>:  </a:t>
            </a:r>
            <a:endParaRPr lang="en-US" sz="4000" dirty="0" smtClean="0">
              <a:solidFill>
                <a:schemeClr val="bg1"/>
              </a:solidFill>
              <a:latin typeface="Copperplate Gothic Bold" pitchFamily="34" charset="0"/>
            </a:endParaRPr>
          </a:p>
          <a:p>
            <a:pPr lvl="0" algn="just"/>
            <a:r>
              <a:rPr lang="fr-FR" sz="4000" i="1" dirty="0" smtClean="0">
                <a:solidFill>
                  <a:schemeClr val="tx1"/>
                </a:solidFill>
                <a:latin typeface="Arial Rounded MT Bold" pitchFamily="34" charset="0"/>
              </a:rPr>
              <a:t>Un accent excessif mis sur la collecte d'argent ou l'enrichissement personnel est un signe suspect.</a:t>
            </a:r>
            <a:endParaRPr lang="en-US" sz="4000" dirty="0" smtClean="0">
              <a:solidFill>
                <a:schemeClr val="tx1"/>
              </a:solidFill>
              <a:latin typeface="Arial Rounded MT Bold" pitchFamily="34" charset="0"/>
            </a:endParaRPr>
          </a:p>
          <a:p>
            <a:pPr algn="just"/>
            <a:r>
              <a:rPr lang="fr-FR" sz="4000" dirty="0" smtClean="0">
                <a:solidFill>
                  <a:srgbClr val="0D069A"/>
                </a:solidFill>
                <a:latin typeface="Arial Rounded MT Bold" pitchFamily="34" charset="0"/>
              </a:rPr>
              <a:t>Michée 3:5 </a:t>
            </a:r>
            <a:r>
              <a:rPr lang="fr-FR" sz="4000" dirty="0" smtClean="0">
                <a:solidFill>
                  <a:srgbClr val="003300"/>
                </a:solidFill>
                <a:latin typeface="Arial Rounded MT Bold" pitchFamily="34" charset="0"/>
              </a:rPr>
              <a:t>Ainsi parle l'Éternel sur les prophètes qui égarent mon peuple, Qui annoncent la paix si leurs dents ont quelque chose à mordre, Et qui publient la guerre si on ne leur met rien dans la bouche:</a:t>
            </a:r>
            <a:endParaRPr lang="en-US" sz="4000" dirty="0" smtClean="0">
              <a:solidFill>
                <a:srgbClr val="003300"/>
              </a:solidFill>
              <a:latin typeface="Arial Rounded MT Bold"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fontScale="92500" lnSpcReduction="10000"/>
          </a:bodyPr>
          <a:lstStyle/>
          <a:p>
            <a:pPr algn="just"/>
            <a:r>
              <a:rPr lang="fr-FR" sz="4000" b="1" dirty="0" smtClean="0">
                <a:solidFill>
                  <a:srgbClr val="003300"/>
                </a:solidFill>
                <a:latin typeface="Arial Rounded MT Bold" pitchFamily="34" charset="0"/>
              </a:rPr>
              <a:t>Isa 56:11 </a:t>
            </a:r>
            <a:r>
              <a:rPr lang="fr-FR" sz="4000" dirty="0" smtClean="0">
                <a:solidFill>
                  <a:schemeClr val="tx1"/>
                </a:solidFill>
                <a:latin typeface="Arial Rounded MT Bold" pitchFamily="34" charset="0"/>
              </a:rPr>
              <a:t>Et ce sont des chiens voraces, insatiables; Ce sont des bergers qui ne savent rien comprendre; Tous suivent leur propre voie, Chacun selon son intérêt, jusqu'au dernier: - </a:t>
            </a:r>
          </a:p>
          <a:p>
            <a:pPr algn="just"/>
            <a:endParaRPr lang="en-US" sz="4000" dirty="0" smtClean="0">
              <a:solidFill>
                <a:schemeClr val="tx1"/>
              </a:solidFill>
              <a:latin typeface="Arial Rounded MT Bold" pitchFamily="34" charset="0"/>
            </a:endParaRPr>
          </a:p>
          <a:p>
            <a:pPr algn="just"/>
            <a:r>
              <a:rPr lang="fr-FR" sz="4000" dirty="0" err="1" smtClean="0">
                <a:solidFill>
                  <a:srgbClr val="003300"/>
                </a:solidFill>
                <a:latin typeface="Arial Rounded MT Bold" pitchFamily="34" charset="0"/>
              </a:rPr>
              <a:t>Ro</a:t>
            </a:r>
            <a:r>
              <a:rPr lang="fr-FR" sz="4000" dirty="0" smtClean="0">
                <a:solidFill>
                  <a:srgbClr val="003300"/>
                </a:solidFill>
                <a:latin typeface="Arial Rounded MT Bold" pitchFamily="34" charset="0"/>
              </a:rPr>
              <a:t> 16: 18 Car de tels hommes ne servent point Christ notre Seigneur, mais leur propre ventre; et, par des paroles douces et flatteuses, ils séduisent les cœurs des simples.</a:t>
            </a:r>
            <a:endParaRPr lang="en-US" sz="4000" dirty="0" smtClean="0">
              <a:solidFill>
                <a:srgbClr val="003300"/>
              </a:solidFill>
              <a:latin typeface="Arial Rounded MT Bold"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fontScale="92500"/>
          </a:bodyPr>
          <a:lstStyle/>
          <a:p>
            <a:pPr algn="just"/>
            <a:r>
              <a:rPr lang="fr-FR" sz="4000" dirty="0" smtClean="0">
                <a:solidFill>
                  <a:schemeClr val="tx1"/>
                </a:solidFill>
                <a:latin typeface="Arial Rounded MT Bold" pitchFamily="34" charset="0"/>
              </a:rPr>
              <a:t> Mt 7:15 ¶ Gardez-vous des faux prophètes. Ils viennent à vous en vêtements de brebis, mais au dedans ce sont des loups ravisseurs.</a:t>
            </a:r>
          </a:p>
          <a:p>
            <a:pPr algn="just"/>
            <a:endParaRPr lang="en-US" sz="4000" dirty="0" smtClean="0">
              <a:solidFill>
                <a:schemeClr val="tx1"/>
              </a:solidFill>
              <a:latin typeface="Arial Rounded MT Bold" pitchFamily="34" charset="0"/>
            </a:endParaRPr>
          </a:p>
          <a:p>
            <a:pPr algn="just"/>
            <a:r>
              <a:rPr lang="fr-FR" sz="4000" dirty="0" smtClean="0">
                <a:solidFill>
                  <a:srgbClr val="003300"/>
                </a:solidFill>
                <a:latin typeface="Arial Rounded MT Bold" pitchFamily="34" charset="0"/>
              </a:rPr>
              <a:t>2Pe 2:3 ¶ Par cupidité, ils trafiqueront de vous au moyen de paroles trompeuses, eux que menace depuis longtemps la condamnation, et dont la ruine ne sommeille point.</a:t>
            </a:r>
            <a:endParaRPr lang="en-US" sz="4000" dirty="0" smtClean="0">
              <a:solidFill>
                <a:srgbClr val="003300"/>
              </a:solidFill>
              <a:latin typeface="Arial Rounded MT Bold"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lnSpcReduction="10000"/>
          </a:bodyPr>
          <a:lstStyle/>
          <a:p>
            <a:pPr algn="just"/>
            <a:r>
              <a:rPr lang="fr-FR" sz="4000" dirty="0" smtClean="0">
                <a:solidFill>
                  <a:schemeClr val="tx1"/>
                </a:solidFill>
                <a:latin typeface="Arial Rounded MT Bold" pitchFamily="34" charset="0"/>
              </a:rPr>
              <a:t>Mt 10:8 Guérissez les malades, ressuscitez les morts, purifiez les lépreux, chassez les démons. </a:t>
            </a:r>
            <a:r>
              <a:rPr lang="fr-FR" sz="4000" u="sng" dirty="0" smtClean="0">
                <a:solidFill>
                  <a:schemeClr val="tx1"/>
                </a:solidFill>
                <a:latin typeface="Arial Rounded MT Bold" pitchFamily="34" charset="0"/>
              </a:rPr>
              <a:t>Vous avez reçu gratuitement, donnez gratuitement.</a:t>
            </a:r>
            <a:endParaRPr lang="en-US" sz="4000" u="sng" dirty="0" smtClean="0">
              <a:solidFill>
                <a:schemeClr val="tx1"/>
              </a:solidFill>
              <a:latin typeface="Arial Rounded MT Bold" pitchFamily="34" charset="0"/>
            </a:endParaRPr>
          </a:p>
          <a:p>
            <a:pPr algn="just">
              <a:buNone/>
            </a:pPr>
            <a:r>
              <a:rPr lang="fr-FR" sz="4000" dirty="0" smtClean="0">
                <a:solidFill>
                  <a:schemeClr val="tx1"/>
                </a:solidFill>
                <a:latin typeface="Arial Rounded MT Bold" pitchFamily="34" charset="0"/>
              </a:rPr>
              <a:t> </a:t>
            </a:r>
            <a:endParaRPr lang="en-US" sz="4000" dirty="0" smtClean="0">
              <a:solidFill>
                <a:schemeClr val="tx1"/>
              </a:solidFill>
              <a:latin typeface="Arial Rounded MT Bold" pitchFamily="34" charset="0"/>
            </a:endParaRPr>
          </a:p>
          <a:p>
            <a:pPr algn="just"/>
            <a:r>
              <a:rPr lang="fr-FR" sz="4000" dirty="0" smtClean="0">
                <a:solidFill>
                  <a:srgbClr val="003300"/>
                </a:solidFill>
                <a:latin typeface="Arial Rounded MT Bold" pitchFamily="34" charset="0"/>
              </a:rPr>
              <a:t>1Co 9:18 Quelle est donc ma récompense? C'est d'offrir gratuitement l'Évangile que j'annonce, sans user de mon droit de prédicateur de l'Évangile.</a:t>
            </a:r>
            <a:endParaRPr lang="en-US" sz="4000" dirty="0" smtClean="0">
              <a:solidFill>
                <a:srgbClr val="003300"/>
              </a:solidFill>
              <a:latin typeface="Arial Rounded MT Bold" pitchFamily="34" charset="0"/>
            </a:endParaRPr>
          </a:p>
          <a:p>
            <a:pPr>
              <a:buNone/>
            </a:pPr>
            <a:endParaRPr lang="en-US" sz="4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85000" lnSpcReduction="10000"/>
          </a:bodyPr>
          <a:lstStyle/>
          <a:p>
            <a:pPr algn="just"/>
            <a:r>
              <a:rPr lang="en-US" sz="4400" b="1" i="1" dirty="0" err="1" smtClean="0">
                <a:solidFill>
                  <a:srgbClr val="C00000"/>
                </a:solidFill>
                <a:latin typeface="Copperplate Gothic Bold" pitchFamily="34" charset="0"/>
              </a:rPr>
              <a:t>Comportement</a:t>
            </a:r>
            <a:r>
              <a:rPr lang="en-US" sz="4400" b="1" i="1" dirty="0" smtClean="0">
                <a:solidFill>
                  <a:srgbClr val="C00000"/>
                </a:solidFill>
                <a:latin typeface="Copperplate Gothic Bold" pitchFamily="34" charset="0"/>
              </a:rPr>
              <a:t>:</a:t>
            </a:r>
            <a:endParaRPr lang="en-US" sz="4400" dirty="0" smtClean="0">
              <a:solidFill>
                <a:srgbClr val="C00000"/>
              </a:solidFill>
              <a:latin typeface="Copperplate Gothic Bold" pitchFamily="34" charset="0"/>
            </a:endParaRPr>
          </a:p>
          <a:p>
            <a:pPr lvl="0" algn="just"/>
            <a:r>
              <a:rPr lang="fr-FR" sz="4400" b="1" i="1" u="sng" dirty="0" smtClean="0">
                <a:latin typeface="Arial Rounded MT Bold" pitchFamily="34" charset="0"/>
                <a:hlinkClick r:id="rId2"/>
              </a:rPr>
              <a:t>Immoralité</a:t>
            </a:r>
            <a:r>
              <a:rPr lang="fr-FR" sz="4400" i="1" dirty="0" smtClean="0">
                <a:latin typeface="Arial Rounded MT Bold" pitchFamily="34" charset="0"/>
              </a:rPr>
              <a:t>: Un comportement immoral, tel que l'adultère, l'abus de pouvoir, ou l'inconduite financière, peut indiquer un faux pasteur.</a:t>
            </a:r>
            <a:endParaRPr lang="en-US" sz="4400" dirty="0" smtClean="0">
              <a:latin typeface="Arial Rounded MT Bold" pitchFamily="34" charset="0"/>
            </a:endParaRPr>
          </a:p>
          <a:p>
            <a:pPr algn="just"/>
            <a:r>
              <a:rPr lang="fr-FR" sz="4400" dirty="0" smtClean="0">
                <a:solidFill>
                  <a:srgbClr val="0D069A"/>
                </a:solidFill>
                <a:latin typeface="Arial Rounded MT Bold" pitchFamily="34" charset="0"/>
              </a:rPr>
              <a:t>1Co 5:11 </a:t>
            </a:r>
            <a:r>
              <a:rPr lang="fr-FR" sz="4400" dirty="0" smtClean="0">
                <a:latin typeface="Arial Rounded MT Bold" pitchFamily="34" charset="0"/>
              </a:rPr>
              <a:t>Maintenant, ce que je vous ai écrit, c'est de ne pas avoir des relations avec quelqu'un qui, se nommant frère, est impudique, ou cupide, ou idolâtre, ou outrageux, ou ivrogne, ou ravisseur, de ne pas même manger avec un tel homme.</a:t>
            </a:r>
            <a:endParaRPr lang="en-US" sz="4400" dirty="0" smtClean="0">
              <a:latin typeface="Arial Rounded MT Bold"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lnSpcReduction="20000"/>
          </a:bodyPr>
          <a:lstStyle/>
          <a:p>
            <a:pPr algn="just"/>
            <a:r>
              <a:rPr lang="fr-FR" sz="4400" dirty="0" smtClean="0">
                <a:solidFill>
                  <a:srgbClr val="0D069A"/>
                </a:solidFill>
                <a:latin typeface="Arial Rounded MT Bold" pitchFamily="34" charset="0"/>
              </a:rPr>
              <a:t>2Th 3:6 </a:t>
            </a:r>
            <a:r>
              <a:rPr lang="fr-FR" sz="4400" dirty="0" smtClean="0">
                <a:latin typeface="Arial Rounded MT Bold" pitchFamily="34" charset="0"/>
              </a:rPr>
              <a:t>¶ nous vous recommandons, frères, au nom de notre Seigneur Jésus-Christ, de vous éloigner de tout frère qui vit dans le désordre, et non selon les instructions que vous avez reçues de nous.</a:t>
            </a:r>
            <a:endParaRPr lang="en-US" sz="4400" dirty="0" smtClean="0">
              <a:latin typeface="Arial Rounded MT Bold" pitchFamily="34" charset="0"/>
            </a:endParaRPr>
          </a:p>
          <a:p>
            <a:pPr algn="just"/>
            <a:r>
              <a:rPr lang="fr-FR" sz="4400" dirty="0" smtClean="0">
                <a:solidFill>
                  <a:srgbClr val="0D069A"/>
                </a:solidFill>
                <a:latin typeface="Arial Rounded MT Bold" pitchFamily="34" charset="0"/>
              </a:rPr>
              <a:t>1Ti 3:2 </a:t>
            </a:r>
            <a:r>
              <a:rPr lang="fr-FR" sz="4400" dirty="0" smtClean="0">
                <a:latin typeface="Arial Rounded MT Bold" pitchFamily="34" charset="0"/>
              </a:rPr>
              <a:t>Il faut donc que l'évêque soit irréprochable, mari d'une seule femme, sobre, modéré, réglé dans sa conduite, hospitalier, propre à l'enseignement.</a:t>
            </a:r>
            <a:endParaRPr lang="en-US" sz="4400" dirty="0" smtClean="0">
              <a:latin typeface="Arial Rounded MT Bold"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txBody>
          <a:bodyPr>
            <a:normAutofit/>
          </a:bodyPr>
          <a:lstStyle/>
          <a:p>
            <a:pPr algn="just"/>
            <a:r>
              <a:rPr lang="fr-FR" sz="4800" b="1" dirty="0" smtClean="0">
                <a:solidFill>
                  <a:srgbClr val="0D069A"/>
                </a:solidFill>
                <a:latin typeface="Arial Rounded MT Bold" pitchFamily="34" charset="0"/>
              </a:rPr>
              <a:t>Faux prophètes et enseignements  trompeurs: </a:t>
            </a:r>
            <a:endParaRPr lang="en-US" sz="4800" dirty="0" smtClean="0">
              <a:solidFill>
                <a:srgbClr val="0D069A"/>
              </a:solidFill>
              <a:latin typeface="Arial Rounded MT Bold" pitchFamily="34" charset="0"/>
            </a:endParaRPr>
          </a:p>
          <a:p>
            <a:pPr lvl="0" algn="just"/>
            <a:r>
              <a:rPr lang="fr-FR" sz="4800" dirty="0" smtClean="0">
                <a:latin typeface="Arial Rounded MT Bold" pitchFamily="34" charset="0"/>
              </a:rPr>
              <a:t>La Bible avertit de la présence de faux prophètes qui, sous couvert de religion, sèment la confusion et l'erreur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txBody>
          <a:bodyPr>
            <a:normAutofit/>
          </a:bodyPr>
          <a:lstStyle/>
          <a:p>
            <a:pPr lvl="0" algn="just"/>
            <a:r>
              <a:rPr lang="fr-FR" sz="4000" dirty="0" smtClean="0">
                <a:latin typeface="Arial Rounded MT Bold" pitchFamily="34" charset="0"/>
              </a:rPr>
              <a:t>Mt 7:15-16</a:t>
            </a:r>
          </a:p>
          <a:p>
            <a:pPr lvl="0" algn="just"/>
            <a:r>
              <a:rPr lang="fr-FR" sz="4000" dirty="0" smtClean="0">
                <a:solidFill>
                  <a:srgbClr val="0D069A"/>
                </a:solidFill>
                <a:latin typeface="Arial Rounded MT Bold" pitchFamily="34" charset="0"/>
              </a:rPr>
              <a:t>15 ¶ Gardez-vous des faux prophètes. Ils viennent à vous en vêtements de brebis, mais au dedans ce sont des loups ravisseurs</a:t>
            </a:r>
            <a:r>
              <a:rPr lang="fr-FR" sz="4000" dirty="0" smtClean="0">
                <a:latin typeface="Arial Rounded MT Bold" pitchFamily="34" charset="0"/>
              </a:rPr>
              <a:t>.</a:t>
            </a:r>
          </a:p>
          <a:p>
            <a:pPr lvl="0" algn="just"/>
            <a:r>
              <a:rPr lang="fr-FR" sz="4000" dirty="0" smtClean="0">
                <a:latin typeface="Arial Rounded MT Bold" pitchFamily="34" charset="0"/>
              </a:rPr>
              <a:t> 16 Vous les reconnaîtrez à leurs fruits. Cueille-t-on des raisins sur des épines, ou des figues sur des chardons</a:t>
            </a:r>
            <a:r>
              <a:rPr lang="fr-FR" sz="4000" dirty="0" smtClean="0">
                <a:latin typeface="Arial Rounded MT Bold" pitchFamily="34" charset="0"/>
              </a:rPr>
              <a:t>? </a:t>
            </a:r>
            <a:endParaRPr lang="en-US" sz="4000" dirty="0">
              <a:latin typeface="Arial Rounded MT Bold"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txBody>
          <a:bodyPr>
            <a:normAutofit/>
          </a:bodyPr>
          <a:lstStyle/>
          <a:p>
            <a:pPr algn="just"/>
            <a:r>
              <a:rPr lang="fr-FR" sz="4400" dirty="0" smtClean="0">
                <a:solidFill>
                  <a:srgbClr val="0D069A"/>
                </a:solidFill>
                <a:latin typeface="Arial Rounded MT Bold" pitchFamily="34" charset="0"/>
              </a:rPr>
              <a:t>2Pe 2:1-3</a:t>
            </a:r>
          </a:p>
          <a:p>
            <a:pPr algn="just"/>
            <a:r>
              <a:rPr lang="fr-FR" sz="4400" dirty="0" smtClean="0">
                <a:latin typeface="Arial Rounded MT Bold" pitchFamily="34" charset="0"/>
              </a:rPr>
              <a:t>1</a:t>
            </a:r>
            <a:r>
              <a:rPr lang="fr-FR" sz="4400" dirty="0" smtClean="0">
                <a:latin typeface="Arial Rounded MT Bold" pitchFamily="34" charset="0"/>
              </a:rPr>
              <a:t> </a:t>
            </a:r>
            <a:r>
              <a:rPr lang="fr-FR" sz="4400" dirty="0" smtClean="0">
                <a:latin typeface="Arial Rounded MT Bold" pitchFamily="34" charset="0"/>
              </a:rPr>
              <a:t>¶ Il y a eu parmi le peuple de faux prophètes, et il y aura de même parmi vous de faux docteurs, qui introduiront des sectes pernicieuses, et qui, reniant le maître qui les a rachetés, attireront sur eux une ruine soudaine</a:t>
            </a:r>
            <a:r>
              <a:rPr lang="fr-FR" dirty="0" smtClean="0">
                <a:latin typeface="Arial Rounded MT Bold" pitchFamily="34" charset="0"/>
              </a:rPr>
              <a:t>.</a:t>
            </a:r>
            <a:endParaRPr lang="fr-FR" dirty="0" smtClean="0">
              <a:latin typeface="Arial Rounded MT Bold"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txBody>
          <a:bodyPr>
            <a:normAutofit/>
          </a:bodyPr>
          <a:lstStyle/>
          <a:p>
            <a:pPr algn="just"/>
            <a:r>
              <a:rPr lang="fr-FR" sz="4000" dirty="0" smtClean="0">
                <a:latin typeface="Arial Rounded MT Bold" pitchFamily="34" charset="0"/>
              </a:rPr>
              <a:t>2 </a:t>
            </a:r>
            <a:r>
              <a:rPr lang="fr-FR" sz="4000" dirty="0" smtClean="0">
                <a:latin typeface="Arial Rounded MT Bold" pitchFamily="34" charset="0"/>
              </a:rPr>
              <a:t>Plusieurs les suivront dans leurs dissolutions, et la voie de la vérité sera calomniée à cause d'eux.</a:t>
            </a:r>
          </a:p>
          <a:p>
            <a:pPr lvl="0" algn="just"/>
            <a:r>
              <a:rPr lang="fr-FR" sz="4000" dirty="0" smtClean="0">
                <a:solidFill>
                  <a:srgbClr val="0D069A"/>
                </a:solidFill>
                <a:latin typeface="Arial Rounded MT Bold" pitchFamily="34" charset="0"/>
              </a:rPr>
              <a:t> 3 ¶ Par cupidité, ils trafiqueront de vous au moyen de paroles trompeuses, eux que menace depuis longtemps la condamnation, et dont la ruine ne sommeille point.</a:t>
            </a:r>
            <a:endParaRPr lang="fr-FR" sz="4000" dirty="0" smtClean="0">
              <a:solidFill>
                <a:srgbClr val="0D069A"/>
              </a:solidFill>
              <a:latin typeface="Arial Rounded MT Bold" pitchFamily="34" charset="0"/>
            </a:endParaRPr>
          </a:p>
          <a:p>
            <a:pPr lvl="0" algn="just"/>
            <a:endParaRPr lang="fr-FR" dirty="0" smtClean="0">
              <a:latin typeface="Arial Rounded MT Bold" pitchFamily="34" charset="0"/>
            </a:endParaRPr>
          </a:p>
          <a:p>
            <a:pPr lvl="0" algn="just"/>
            <a:endParaRPr lang="en-US" sz="2400" dirty="0">
              <a:latin typeface="Arial Rounded MT Bold"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lnSpcReduction="20000"/>
          </a:bodyPr>
          <a:lstStyle/>
          <a:p>
            <a:pPr lvl="0" algn="just"/>
            <a:r>
              <a:rPr lang="fr-FR" sz="4400" b="1" i="1" u="sng" dirty="0" smtClean="0">
                <a:solidFill>
                  <a:srgbClr val="C00000"/>
                </a:solidFill>
                <a:latin typeface="Arial Rounded MT Bold" pitchFamily="34" charset="0"/>
                <a:hlinkClick r:id="rId2"/>
              </a:rPr>
              <a:t>Manque d'intégrité</a:t>
            </a:r>
            <a:r>
              <a:rPr lang="fr-FR" sz="4400" i="1" dirty="0" smtClean="0">
                <a:solidFill>
                  <a:srgbClr val="C00000"/>
                </a:solidFill>
                <a:latin typeface="Arial Rounded MT Bold" pitchFamily="34" charset="0"/>
              </a:rPr>
              <a:t>:</a:t>
            </a:r>
            <a:r>
              <a:rPr lang="fr-FR" sz="4400" i="1" dirty="0" smtClean="0">
                <a:latin typeface="Arial Rounded MT Bold" pitchFamily="34" charset="0"/>
              </a:rPr>
              <a:t> Un manque d'intégrité dans la vie personnelle et publique est un signe de danger.</a:t>
            </a:r>
          </a:p>
          <a:p>
            <a:pPr algn="just"/>
            <a:r>
              <a:rPr lang="fr-FR" sz="4400" dirty="0" smtClean="0">
                <a:solidFill>
                  <a:srgbClr val="C00000"/>
                </a:solidFill>
                <a:latin typeface="Arial Rounded MT Bold" pitchFamily="34" charset="0"/>
              </a:rPr>
              <a:t>Mt 5:37 </a:t>
            </a:r>
            <a:r>
              <a:rPr lang="fr-FR" sz="4400" dirty="0" smtClean="0">
                <a:latin typeface="Arial Rounded MT Bold" pitchFamily="34" charset="0"/>
              </a:rPr>
              <a:t>Que votre parole soit oui, oui, non, non; ce qu'on y ajoute vient du malin.</a:t>
            </a:r>
            <a:endParaRPr lang="en-US" sz="4400" dirty="0" smtClean="0">
              <a:latin typeface="Arial Rounded MT Bold" pitchFamily="34" charset="0"/>
            </a:endParaRPr>
          </a:p>
          <a:p>
            <a:pPr algn="just"/>
            <a:r>
              <a:rPr lang="fr-FR" sz="4400" b="1" dirty="0" smtClean="0">
                <a:solidFill>
                  <a:srgbClr val="C00000"/>
                </a:solidFill>
                <a:latin typeface="Arial Rounded MT Bold" pitchFamily="34" charset="0"/>
              </a:rPr>
              <a:t>Mt 7:21-23</a:t>
            </a:r>
            <a:r>
              <a:rPr lang="fr-FR" sz="4400" dirty="0" smtClean="0">
                <a:latin typeface="Arial Rounded MT Bold" pitchFamily="34" charset="0"/>
              </a:rPr>
              <a:t>¶ Ceux qui me disent: Seigneur, Seigneur! n'entreront pas tous dans le royaume des cieux, mais celui-là seul qui fait la volonté de mon Père qui est dans les cieux.</a:t>
            </a:r>
            <a:endParaRPr lang="en-US" sz="4400" dirty="0" smtClean="0">
              <a:latin typeface="Arial Rounded MT Bold"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lnSpcReduction="10000"/>
          </a:bodyPr>
          <a:lstStyle/>
          <a:p>
            <a:pPr lvl="0" algn="just"/>
            <a:r>
              <a:rPr lang="fr-FR" sz="4400" dirty="0" smtClean="0">
                <a:solidFill>
                  <a:srgbClr val="0D069A"/>
                </a:solidFill>
                <a:latin typeface="Arial Rounded MT Bold" pitchFamily="34" charset="0"/>
              </a:rPr>
              <a:t>22</a:t>
            </a:r>
            <a:r>
              <a:rPr lang="fr-FR" sz="4400" dirty="0" smtClean="0">
                <a:latin typeface="Arial Rounded MT Bold" pitchFamily="34" charset="0"/>
              </a:rPr>
              <a:t> Plusieurs me diront en ce jour-là: Seigneur, Seigneur, n'avons-nous pas prophétisé par ton nom? n'avons-nous pas chassé des démons par ton nom? et n'avons-nous pas fait beaucoup de miracles par ton nom?</a:t>
            </a:r>
            <a:endParaRPr lang="en-US" sz="4400" dirty="0" smtClean="0">
              <a:latin typeface="Arial Rounded MT Bold" pitchFamily="34" charset="0"/>
            </a:endParaRPr>
          </a:p>
          <a:p>
            <a:pPr algn="just"/>
            <a:r>
              <a:rPr lang="fr-FR" sz="4400" dirty="0" smtClean="0">
                <a:latin typeface="Arial Rounded MT Bold" pitchFamily="34" charset="0"/>
              </a:rPr>
              <a:t> </a:t>
            </a:r>
            <a:r>
              <a:rPr lang="fr-FR" sz="4400" dirty="0" smtClean="0">
                <a:solidFill>
                  <a:srgbClr val="0D069A"/>
                </a:solidFill>
                <a:latin typeface="Arial Rounded MT Bold" pitchFamily="34" charset="0"/>
              </a:rPr>
              <a:t>23</a:t>
            </a:r>
            <a:r>
              <a:rPr lang="fr-FR" sz="4400" dirty="0" smtClean="0">
                <a:latin typeface="Arial Rounded MT Bold" pitchFamily="34" charset="0"/>
              </a:rPr>
              <a:t> Alors je leur dirai ouvertement: </a:t>
            </a:r>
            <a:r>
              <a:rPr lang="fr-FR" sz="4400" u="sng" dirty="0" smtClean="0">
                <a:latin typeface="Arial Rounded MT Bold" pitchFamily="34" charset="0"/>
              </a:rPr>
              <a:t>Je ne vous ai jamais connus, retirez-vous de moi, vous qui commettez l'iniquité</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3300">
                  <a:tint val="66000"/>
                  <a:satMod val="160000"/>
                </a:srgbClr>
              </a:gs>
              <a:gs pos="50000">
                <a:srgbClr val="FF3300">
                  <a:tint val="44500"/>
                  <a:satMod val="160000"/>
                </a:srgbClr>
              </a:gs>
              <a:gs pos="100000">
                <a:srgbClr val="FF3300">
                  <a:tint val="23500"/>
                  <a:satMod val="160000"/>
                </a:srgbClr>
              </a:gs>
            </a:gsLst>
            <a:lin ang="5400000" scaled="1"/>
            <a:tileRect/>
          </a:gradFill>
        </p:spPr>
        <p:txBody>
          <a:bodyPr>
            <a:normAutofit/>
          </a:bodyPr>
          <a:lstStyle/>
          <a:p>
            <a:pPr algn="just"/>
            <a:r>
              <a:rPr lang="en-US" sz="4000" b="1" i="1" dirty="0" smtClean="0">
                <a:solidFill>
                  <a:srgbClr val="0D069A"/>
                </a:solidFill>
                <a:latin typeface="Copperplate Gothic Bold" pitchFamily="34" charset="0"/>
              </a:rPr>
              <a:t>Focus </a:t>
            </a:r>
            <a:r>
              <a:rPr lang="en-US" sz="4000" b="1" i="1" dirty="0" err="1" smtClean="0">
                <a:solidFill>
                  <a:srgbClr val="0D069A"/>
                </a:solidFill>
                <a:latin typeface="Copperplate Gothic Bold" pitchFamily="34" charset="0"/>
              </a:rPr>
              <a:t>sur</a:t>
            </a:r>
            <a:r>
              <a:rPr lang="en-US" sz="4000" b="1" i="1" dirty="0" smtClean="0">
                <a:solidFill>
                  <a:srgbClr val="0D069A"/>
                </a:solidFill>
                <a:latin typeface="Copperplate Gothic Bold" pitchFamily="34" charset="0"/>
              </a:rPr>
              <a:t> </a:t>
            </a:r>
            <a:r>
              <a:rPr lang="en-US" sz="4000" b="1" i="1" dirty="0" err="1" smtClean="0">
                <a:solidFill>
                  <a:srgbClr val="0D069A"/>
                </a:solidFill>
                <a:latin typeface="Copperplate Gothic Bold" pitchFamily="34" charset="0"/>
              </a:rPr>
              <a:t>l'Évangile</a:t>
            </a:r>
            <a:r>
              <a:rPr lang="en-US" sz="4000" b="1" i="1" dirty="0" smtClean="0">
                <a:solidFill>
                  <a:srgbClr val="0D069A"/>
                </a:solidFill>
                <a:latin typeface="Copperplate Gothic Bold" pitchFamily="34" charset="0"/>
              </a:rPr>
              <a:t>:</a:t>
            </a:r>
            <a:endParaRPr lang="en-US" sz="4000" dirty="0" smtClean="0">
              <a:solidFill>
                <a:srgbClr val="0D069A"/>
              </a:solidFill>
              <a:latin typeface="Copperplate Gothic Bold" pitchFamily="34" charset="0"/>
            </a:endParaRPr>
          </a:p>
          <a:p>
            <a:pPr lvl="0" algn="just"/>
            <a:r>
              <a:rPr lang="fr-FR" sz="4000" i="1" dirty="0" smtClean="0">
                <a:latin typeface="Arial Rounded MT Bold" pitchFamily="34" charset="0"/>
              </a:rPr>
              <a:t>Manque d'accent sur le salut par Christ:  </a:t>
            </a:r>
            <a:endParaRPr lang="en-US" sz="4000" dirty="0" smtClean="0">
              <a:latin typeface="Arial Rounded MT Bold" pitchFamily="34" charset="0"/>
            </a:endParaRPr>
          </a:p>
          <a:p>
            <a:pPr lvl="0" algn="just"/>
            <a:r>
              <a:rPr lang="fr-FR" sz="4000" i="1" dirty="0" smtClean="0">
                <a:latin typeface="Arial Rounded MT Bold" pitchFamily="34" charset="0"/>
              </a:rPr>
              <a:t>Si le message central n'est pas le salut par la foi en Jésus-Christ, il y a lieu de s'interroger.</a:t>
            </a:r>
          </a:p>
          <a:p>
            <a:pPr algn="just"/>
            <a:r>
              <a:rPr lang="fr-FR" sz="4000" b="1" dirty="0" smtClean="0">
                <a:solidFill>
                  <a:srgbClr val="0D069A"/>
                </a:solidFill>
                <a:latin typeface="Arial Rounded MT Bold" pitchFamily="34" charset="0"/>
              </a:rPr>
              <a:t>2Co 4:3-5</a:t>
            </a:r>
            <a:endParaRPr lang="en-US" sz="4000" dirty="0" smtClean="0">
              <a:solidFill>
                <a:srgbClr val="0D069A"/>
              </a:solidFill>
              <a:latin typeface="Arial Rounded MT Bold" pitchFamily="34" charset="0"/>
            </a:endParaRPr>
          </a:p>
          <a:p>
            <a:pPr algn="just"/>
            <a:r>
              <a:rPr lang="fr-FR" sz="4000" dirty="0" smtClean="0">
                <a:latin typeface="Arial Rounded MT Bold" pitchFamily="34" charset="0"/>
              </a:rPr>
              <a:t>3 Si notre Évangile est encore voilé, il est voilé pour ceux qui périssent;</a:t>
            </a:r>
            <a:endParaRPr lang="en-US" sz="4000" dirty="0" smtClean="0">
              <a:latin typeface="Arial Rounded MT Bold" pitchFamily="34" charset="0"/>
            </a:endParaRPr>
          </a:p>
          <a:p>
            <a:pPr algn="just"/>
            <a:endParaRPr lang="en-US" sz="4000" dirty="0">
              <a:latin typeface="Arial Rounded MT Bold"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3300">
                  <a:tint val="66000"/>
                  <a:satMod val="160000"/>
                </a:srgbClr>
              </a:gs>
              <a:gs pos="50000">
                <a:srgbClr val="FF3300">
                  <a:tint val="44500"/>
                  <a:satMod val="160000"/>
                </a:srgbClr>
              </a:gs>
              <a:gs pos="100000">
                <a:srgbClr val="FF3300">
                  <a:tint val="23500"/>
                  <a:satMod val="160000"/>
                </a:srgbClr>
              </a:gs>
            </a:gsLst>
            <a:lin ang="5400000" scaled="1"/>
            <a:tileRect/>
          </a:gradFill>
        </p:spPr>
        <p:txBody>
          <a:bodyPr>
            <a:normAutofit lnSpcReduction="10000"/>
          </a:bodyPr>
          <a:lstStyle/>
          <a:p>
            <a:pPr algn="just"/>
            <a:r>
              <a:rPr lang="fr-FR" sz="4000" dirty="0" smtClean="0">
                <a:latin typeface="Arial Rounded MT Bold" pitchFamily="34" charset="0"/>
              </a:rPr>
              <a:t>4 pour les incrédules dont le dieu de ce siècle a aveuglé l'intelligence, afin qu'ils ne vissent pas briller la splendeur de l'Évangile de la gloire de Christ, qui est l'image de Dieu.</a:t>
            </a:r>
            <a:endParaRPr lang="en-US" sz="4000" dirty="0" smtClean="0">
              <a:latin typeface="Arial Rounded MT Bold" pitchFamily="34" charset="0"/>
            </a:endParaRPr>
          </a:p>
          <a:p>
            <a:pPr algn="just"/>
            <a:r>
              <a:rPr lang="fr-FR" sz="4000" dirty="0" smtClean="0">
                <a:solidFill>
                  <a:srgbClr val="0D069A"/>
                </a:solidFill>
                <a:latin typeface="Arial Rounded MT Bold" pitchFamily="34" charset="0"/>
              </a:rPr>
              <a:t> 5 Nous ne nous prêchons pas nous-mêmes; </a:t>
            </a:r>
            <a:r>
              <a:rPr lang="fr-FR" sz="4000" u="sng" dirty="0" smtClean="0">
                <a:solidFill>
                  <a:srgbClr val="0D069A"/>
                </a:solidFill>
                <a:latin typeface="Arial Rounded MT Bold" pitchFamily="34" charset="0"/>
              </a:rPr>
              <a:t>c'est Jésus-Christ le Seigneur que nous prêchons</a:t>
            </a:r>
            <a:r>
              <a:rPr lang="fr-FR" sz="4000" dirty="0" smtClean="0">
                <a:solidFill>
                  <a:srgbClr val="0D069A"/>
                </a:solidFill>
                <a:latin typeface="Arial Rounded MT Bold" pitchFamily="34" charset="0"/>
              </a:rPr>
              <a:t>, et nous nous disons vos serviteurs à cause de Jésus.</a:t>
            </a:r>
            <a:r>
              <a:rPr lang="fr-FR" sz="4000" i="1" dirty="0" smtClean="0">
                <a:solidFill>
                  <a:srgbClr val="0D069A"/>
                </a:solidFill>
                <a:latin typeface="Arial Rounded MT Bold" pitchFamily="34" charset="0"/>
              </a:rPr>
              <a:t> </a:t>
            </a:r>
            <a:endParaRPr lang="en-US" sz="4000" dirty="0" smtClean="0">
              <a:solidFill>
                <a:srgbClr val="0D069A"/>
              </a:solidFill>
              <a:latin typeface="Arial Rounded MT Bold"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3300">
                  <a:tint val="66000"/>
                  <a:satMod val="160000"/>
                </a:srgbClr>
              </a:gs>
              <a:gs pos="50000">
                <a:srgbClr val="FF3300">
                  <a:tint val="44500"/>
                  <a:satMod val="160000"/>
                </a:srgbClr>
              </a:gs>
              <a:gs pos="100000">
                <a:srgbClr val="FF3300">
                  <a:tint val="23500"/>
                  <a:satMod val="160000"/>
                </a:srgbClr>
              </a:gs>
            </a:gsLst>
            <a:lin ang="5400000" scaled="1"/>
            <a:tileRect/>
          </a:gradFill>
        </p:spPr>
        <p:txBody>
          <a:bodyPr>
            <a:normAutofit/>
          </a:bodyPr>
          <a:lstStyle/>
          <a:p>
            <a:pPr algn="just"/>
            <a:r>
              <a:rPr lang="fr-FR" sz="4400" dirty="0" err="1" smtClean="0">
                <a:solidFill>
                  <a:srgbClr val="0D069A"/>
                </a:solidFill>
                <a:latin typeface="Arial Rounded MT Bold" pitchFamily="34" charset="0"/>
              </a:rPr>
              <a:t>Eph</a:t>
            </a:r>
            <a:r>
              <a:rPr lang="fr-FR" sz="4400" dirty="0" smtClean="0">
                <a:solidFill>
                  <a:srgbClr val="0D069A"/>
                </a:solidFill>
                <a:latin typeface="Arial Rounded MT Bold" pitchFamily="34" charset="0"/>
              </a:rPr>
              <a:t> 2:8-9</a:t>
            </a:r>
          </a:p>
          <a:p>
            <a:pPr algn="just"/>
            <a:r>
              <a:rPr lang="fr-FR" sz="4400" dirty="0" smtClean="0">
                <a:latin typeface="Arial Rounded MT Bold" pitchFamily="34" charset="0"/>
              </a:rPr>
              <a:t>8 Car c'est par </a:t>
            </a:r>
            <a:r>
              <a:rPr lang="fr-FR" sz="4400" u="sng" dirty="0" smtClean="0">
                <a:latin typeface="Arial Rounded MT Bold" pitchFamily="34" charset="0"/>
              </a:rPr>
              <a:t>la grâce que vous êtes sauvés</a:t>
            </a:r>
            <a:r>
              <a:rPr lang="fr-FR" sz="4400" dirty="0" smtClean="0">
                <a:latin typeface="Arial Rounded MT Bold" pitchFamily="34" charset="0"/>
              </a:rPr>
              <a:t>, par le moyen de la foi. Et cela ne vient pas de vous, c'est le don de Dieu.</a:t>
            </a:r>
            <a:endParaRPr lang="en-US" sz="4400" dirty="0" smtClean="0">
              <a:latin typeface="Arial Rounded MT Bold" pitchFamily="34" charset="0"/>
            </a:endParaRPr>
          </a:p>
          <a:p>
            <a:pPr algn="just"/>
            <a:r>
              <a:rPr lang="fr-FR" sz="4400" dirty="0" smtClean="0">
                <a:latin typeface="Arial Rounded MT Bold" pitchFamily="34" charset="0"/>
              </a:rPr>
              <a:t> 9 Ce n'est point par les œuvres, afin que personne ne se glorifie.</a:t>
            </a:r>
            <a:endParaRPr lang="en-US" sz="4400" dirty="0" smtClean="0">
              <a:latin typeface="Arial Rounded MT Bold"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FF3300">
                  <a:tint val="66000"/>
                  <a:satMod val="160000"/>
                </a:srgbClr>
              </a:gs>
              <a:gs pos="50000">
                <a:srgbClr val="FF3300">
                  <a:tint val="44500"/>
                  <a:satMod val="160000"/>
                </a:srgbClr>
              </a:gs>
              <a:gs pos="100000">
                <a:srgbClr val="FF3300">
                  <a:tint val="23500"/>
                  <a:satMod val="160000"/>
                </a:srgbClr>
              </a:gs>
            </a:gsLst>
            <a:lin ang="5400000" scaled="1"/>
            <a:tileRect/>
          </a:gradFill>
        </p:spPr>
        <p:txBody>
          <a:bodyPr>
            <a:normAutofit/>
          </a:bodyPr>
          <a:lstStyle/>
          <a:p>
            <a:pPr algn="just"/>
            <a:r>
              <a:rPr lang="fr-FR" sz="4000" dirty="0" smtClean="0">
                <a:latin typeface="Arial Rounded MT Bold" pitchFamily="34" charset="0"/>
              </a:rPr>
              <a:t> </a:t>
            </a:r>
            <a:r>
              <a:rPr lang="fr-FR" sz="4000" dirty="0" err="1" smtClean="0">
                <a:solidFill>
                  <a:srgbClr val="0D069A"/>
                </a:solidFill>
                <a:latin typeface="Arial Rounded MT Bold" pitchFamily="34" charset="0"/>
              </a:rPr>
              <a:t>Ro</a:t>
            </a:r>
            <a:r>
              <a:rPr lang="fr-FR" sz="4000" dirty="0" smtClean="0">
                <a:solidFill>
                  <a:srgbClr val="0D069A"/>
                </a:solidFill>
                <a:latin typeface="Arial Rounded MT Bold" pitchFamily="34" charset="0"/>
              </a:rPr>
              <a:t> 14:17 </a:t>
            </a:r>
            <a:r>
              <a:rPr lang="fr-FR" sz="4000" dirty="0" smtClean="0">
                <a:latin typeface="Arial Rounded MT Bold" pitchFamily="34" charset="0"/>
              </a:rPr>
              <a:t>Car le royaume de Dieu, ce n'est pas le manger et le boire, mais la justice, la paix et la joie, par le Saint-Esprit.</a:t>
            </a:r>
            <a:endParaRPr lang="en-US" sz="4000" dirty="0" smtClean="0">
              <a:latin typeface="Arial Rounded MT Bold" pitchFamily="34" charset="0"/>
            </a:endParaRPr>
          </a:p>
          <a:p>
            <a:pPr algn="just"/>
            <a:endParaRPr lang="en-US" sz="4000" dirty="0" smtClean="0">
              <a:latin typeface="Arial Rounded MT Bold" pitchFamily="34" charset="0"/>
            </a:endParaRPr>
          </a:p>
          <a:p>
            <a:pPr algn="just"/>
            <a:r>
              <a:rPr lang="fr-FR" sz="4000" dirty="0" err="1" smtClean="0">
                <a:solidFill>
                  <a:srgbClr val="0D069A"/>
                </a:solidFill>
                <a:latin typeface="Arial Rounded MT Bold" pitchFamily="34" charset="0"/>
              </a:rPr>
              <a:t>Ro</a:t>
            </a:r>
            <a:r>
              <a:rPr lang="fr-FR" sz="4000" dirty="0" smtClean="0">
                <a:solidFill>
                  <a:srgbClr val="0D069A"/>
                </a:solidFill>
                <a:latin typeface="Arial Rounded MT Bold" pitchFamily="34" charset="0"/>
              </a:rPr>
              <a:t> 3:20 </a:t>
            </a:r>
            <a:r>
              <a:rPr lang="fr-FR" sz="4000" dirty="0" smtClean="0">
                <a:latin typeface="Arial Rounded MT Bold" pitchFamily="34" charset="0"/>
              </a:rPr>
              <a:t>Car nul ne sera justifié devant lui par les œuvres de la loi, puisque c'est par la loi que vient la connaissance du péché.</a:t>
            </a:r>
            <a:endParaRPr lang="en-US" sz="4000" dirty="0">
              <a:latin typeface="Arial Rounded MT Bold"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txBody>
          <a:bodyPr>
            <a:normAutofit/>
          </a:bodyPr>
          <a:lstStyle/>
          <a:p>
            <a:pPr algn="just"/>
            <a:r>
              <a:rPr lang="fr-FR" sz="4400" dirty="0" smtClean="0">
                <a:solidFill>
                  <a:srgbClr val="C00000"/>
                </a:solidFill>
                <a:latin typeface="Arial Rounded MT Bold" pitchFamily="34" charset="0"/>
              </a:rPr>
              <a:t>CONCLUSION</a:t>
            </a:r>
            <a:endParaRPr lang="en-US" sz="4400" dirty="0" smtClean="0">
              <a:solidFill>
                <a:srgbClr val="C00000"/>
              </a:solidFill>
              <a:latin typeface="Arial Rounded MT Bold" pitchFamily="34" charset="0"/>
            </a:endParaRPr>
          </a:p>
          <a:p>
            <a:pPr lvl="0" algn="just"/>
            <a:r>
              <a:rPr lang="fr-FR" sz="4400" i="1" dirty="0" smtClean="0">
                <a:latin typeface="Arial Rounded MT Bold" pitchFamily="34" charset="0"/>
              </a:rPr>
              <a:t>En résumé, l'identification des faux pasteurs nécessite un discernement spirituel, une connaissance de la Bible, et une observation attentive de leur enseignement et de leur comportement.  </a:t>
            </a:r>
          </a:p>
          <a:p>
            <a:pPr lvl="0" algn="just"/>
            <a:r>
              <a:rPr lang="fr-FR" sz="4400" i="1" dirty="0" smtClean="0">
                <a:solidFill>
                  <a:srgbClr val="0D069A"/>
                </a:solidFill>
                <a:latin typeface="Arial Rounded MT Bold" pitchFamily="34" charset="0"/>
              </a:rPr>
              <a:t>(source: Google) AI</a:t>
            </a:r>
            <a:endParaRPr lang="en-US" sz="4400" dirty="0" smtClean="0">
              <a:solidFill>
                <a:srgbClr val="0D069A"/>
              </a:solidFill>
              <a:latin typeface="Arial Rounded MT Bold"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txBody>
          <a:bodyPr>
            <a:normAutofit/>
          </a:bodyPr>
          <a:lstStyle/>
          <a:p>
            <a:pPr algn="just"/>
            <a:r>
              <a:rPr lang="fr-FR" sz="4400" dirty="0" smtClean="0">
                <a:latin typeface="Arial Rounded MT Bold" pitchFamily="34" charset="0"/>
              </a:rPr>
              <a:t>D’autres signes indicateurs des faux pasteurs</a:t>
            </a:r>
            <a:endParaRPr lang="en-US" sz="4400" dirty="0" smtClean="0">
              <a:latin typeface="Arial Rounded MT Bold" pitchFamily="34" charset="0"/>
            </a:endParaRPr>
          </a:p>
          <a:p>
            <a:pPr lvl="1" algn="just"/>
            <a:r>
              <a:rPr lang="fr-FR" sz="4000" dirty="0" smtClean="0">
                <a:solidFill>
                  <a:srgbClr val="0D069A"/>
                </a:solidFill>
                <a:latin typeface="Arial Rounded MT Bold" pitchFamily="34" charset="0"/>
              </a:rPr>
              <a:t>Flirter avec les épouses et les époux des autres.</a:t>
            </a:r>
            <a:endParaRPr lang="en-US" sz="4000" dirty="0" smtClean="0">
              <a:solidFill>
                <a:srgbClr val="0D069A"/>
              </a:solidFill>
              <a:latin typeface="Arial Rounded MT Bold" pitchFamily="34" charset="0"/>
            </a:endParaRPr>
          </a:p>
          <a:p>
            <a:pPr lvl="1" algn="just"/>
            <a:r>
              <a:rPr lang="fr-FR" sz="4000" dirty="0" smtClean="0">
                <a:solidFill>
                  <a:srgbClr val="C00000"/>
                </a:solidFill>
                <a:latin typeface="Arial Rounded MT Bold" pitchFamily="34" charset="0"/>
              </a:rPr>
              <a:t>Apparence voluptueuse pour séduire amoureusement.</a:t>
            </a:r>
            <a:endParaRPr lang="en-US" sz="4000" dirty="0" smtClean="0">
              <a:solidFill>
                <a:srgbClr val="C00000"/>
              </a:solidFill>
              <a:latin typeface="Arial Rounded MT Bold" pitchFamily="34" charset="0"/>
            </a:endParaRPr>
          </a:p>
          <a:p>
            <a:pPr lvl="1" algn="just"/>
            <a:r>
              <a:rPr lang="fr-FR" sz="4000" dirty="0" smtClean="0">
                <a:solidFill>
                  <a:srgbClr val="0D069A"/>
                </a:solidFill>
                <a:latin typeface="Arial Rounded MT Bold" pitchFamily="34" charset="0"/>
              </a:rPr>
              <a:t>Matérialiste avide</a:t>
            </a:r>
            <a:endParaRPr lang="en-US" sz="4000" dirty="0" smtClean="0">
              <a:solidFill>
                <a:srgbClr val="0D069A"/>
              </a:solidFill>
              <a:latin typeface="Arial Rounded MT Bold" pitchFamily="34" charset="0"/>
            </a:endParaRPr>
          </a:p>
          <a:p>
            <a:pPr lvl="1" algn="just"/>
            <a:r>
              <a:rPr lang="fr-FR" sz="4000" dirty="0" smtClean="0">
                <a:solidFill>
                  <a:srgbClr val="C00000"/>
                </a:solidFill>
                <a:latin typeface="Arial Rounded MT Bold" pitchFamily="34" charset="0"/>
              </a:rPr>
              <a:t>Vie conjugale détériorée</a:t>
            </a:r>
            <a:endParaRPr lang="en-US" sz="4000" dirty="0" smtClean="0">
              <a:solidFill>
                <a:srgbClr val="C00000"/>
              </a:solidFill>
              <a:latin typeface="Arial Rounded MT Bold" pitchFamily="34" charset="0"/>
            </a:endParaRPr>
          </a:p>
          <a:p>
            <a:pPr lvl="1" algn="just"/>
            <a:r>
              <a:rPr lang="fr-FR" sz="4000" dirty="0" smtClean="0">
                <a:solidFill>
                  <a:srgbClr val="0D069A"/>
                </a:solidFill>
                <a:latin typeface="Arial Rounded MT Bold" pitchFamily="34" charset="0"/>
              </a:rPr>
              <a:t>Mendiant, Parasite</a:t>
            </a:r>
            <a:endParaRPr lang="en-US" sz="4000" dirty="0" smtClean="0">
              <a:solidFill>
                <a:srgbClr val="0D069A"/>
              </a:solidFill>
              <a:latin typeface="Arial Rounded MT Bold"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txBody>
          <a:bodyPr>
            <a:normAutofit fontScale="92500" lnSpcReduction="10000"/>
          </a:bodyPr>
          <a:lstStyle/>
          <a:p>
            <a:pPr lvl="1" algn="just"/>
            <a:r>
              <a:rPr lang="fr-FR" sz="4000" dirty="0" smtClean="0">
                <a:solidFill>
                  <a:srgbClr val="0D069A"/>
                </a:solidFill>
                <a:latin typeface="Arial Rounded MT Bold" pitchFamily="34" charset="0"/>
              </a:rPr>
              <a:t>Manque de respect pour les autres serviteurs de Dieu.</a:t>
            </a:r>
            <a:endParaRPr lang="en-US" sz="4000" dirty="0" smtClean="0">
              <a:solidFill>
                <a:srgbClr val="0D069A"/>
              </a:solidFill>
              <a:latin typeface="Arial Rounded MT Bold" pitchFamily="34" charset="0"/>
            </a:endParaRPr>
          </a:p>
          <a:p>
            <a:pPr lvl="1" algn="just"/>
            <a:r>
              <a:rPr lang="fr-FR" sz="4000" dirty="0" smtClean="0">
                <a:solidFill>
                  <a:srgbClr val="C00000"/>
                </a:solidFill>
                <a:latin typeface="Arial Rounded MT Bold" pitchFamily="34" charset="0"/>
              </a:rPr>
              <a:t>Esprit de compétition, </a:t>
            </a:r>
            <a:r>
              <a:rPr lang="fr-FR" sz="4000" dirty="0" err="1" smtClean="0">
                <a:solidFill>
                  <a:srgbClr val="C00000"/>
                </a:solidFill>
                <a:latin typeface="Arial Rounded MT Bold" pitchFamily="34" charset="0"/>
              </a:rPr>
              <a:t>Pa’m</a:t>
            </a:r>
            <a:r>
              <a:rPr lang="fr-FR" sz="4000" dirty="0" smtClean="0">
                <a:solidFill>
                  <a:srgbClr val="C00000"/>
                </a:solidFill>
                <a:latin typeface="Arial Rounded MT Bold" pitchFamily="34" charset="0"/>
              </a:rPr>
              <a:t> pi bon, </a:t>
            </a:r>
            <a:endParaRPr lang="en-US" sz="4000" dirty="0" smtClean="0">
              <a:solidFill>
                <a:srgbClr val="C00000"/>
              </a:solidFill>
              <a:latin typeface="Arial Rounded MT Bold" pitchFamily="34" charset="0"/>
            </a:endParaRPr>
          </a:p>
          <a:p>
            <a:pPr lvl="1" algn="just"/>
            <a:r>
              <a:rPr lang="fr-FR" sz="4000" dirty="0" smtClean="0">
                <a:solidFill>
                  <a:srgbClr val="0D069A"/>
                </a:solidFill>
                <a:latin typeface="Arial Rounded MT Bold" pitchFamily="34" charset="0"/>
              </a:rPr>
              <a:t>Alcoolique</a:t>
            </a:r>
            <a:endParaRPr lang="en-US" sz="4000" dirty="0" smtClean="0">
              <a:solidFill>
                <a:srgbClr val="0D069A"/>
              </a:solidFill>
              <a:latin typeface="Arial Rounded MT Bold" pitchFamily="34" charset="0"/>
            </a:endParaRPr>
          </a:p>
          <a:p>
            <a:pPr lvl="1" algn="just"/>
            <a:r>
              <a:rPr lang="fr-FR" sz="4000" dirty="0" smtClean="0">
                <a:solidFill>
                  <a:srgbClr val="C00000"/>
                </a:solidFill>
                <a:latin typeface="Arial Rounded MT Bold" pitchFamily="34" charset="0"/>
              </a:rPr>
              <a:t>Imposant</a:t>
            </a:r>
            <a:endParaRPr lang="en-US" sz="4000" dirty="0" smtClean="0">
              <a:solidFill>
                <a:srgbClr val="C00000"/>
              </a:solidFill>
              <a:latin typeface="Arial Rounded MT Bold" pitchFamily="34" charset="0"/>
            </a:endParaRPr>
          </a:p>
          <a:p>
            <a:pPr lvl="1" algn="just"/>
            <a:r>
              <a:rPr lang="fr-FR" sz="4000" dirty="0" smtClean="0">
                <a:solidFill>
                  <a:srgbClr val="0D069A"/>
                </a:solidFill>
                <a:latin typeface="Arial Rounded MT Bold" pitchFamily="34" charset="0"/>
              </a:rPr>
              <a:t>Membre de secte pernicieux, secret, diabolique</a:t>
            </a:r>
            <a:endParaRPr lang="en-US" sz="4000" dirty="0" smtClean="0">
              <a:solidFill>
                <a:srgbClr val="0D069A"/>
              </a:solidFill>
              <a:latin typeface="Arial Rounded MT Bold" pitchFamily="34" charset="0"/>
            </a:endParaRPr>
          </a:p>
          <a:p>
            <a:pPr lvl="1" algn="just"/>
            <a:r>
              <a:rPr lang="fr-FR" sz="4000" dirty="0" smtClean="0">
                <a:solidFill>
                  <a:srgbClr val="C00000"/>
                </a:solidFill>
                <a:latin typeface="Arial Rounded MT Bold" pitchFamily="34" charset="0"/>
              </a:rPr>
              <a:t>Fréquentation ou relation inappropriée avec les gens de mauvaise vie.</a:t>
            </a:r>
            <a:endParaRPr lang="en-US" sz="4000" dirty="0" smtClean="0">
              <a:solidFill>
                <a:srgbClr val="C00000"/>
              </a:solidFill>
              <a:latin typeface="Arial Rounded MT Bold" pitchFamily="34" charset="0"/>
            </a:endParaRPr>
          </a:p>
          <a:p>
            <a:pPr lvl="1" algn="just"/>
            <a:r>
              <a:rPr lang="fr-FR" sz="4000" dirty="0" smtClean="0">
                <a:solidFill>
                  <a:srgbClr val="0D069A"/>
                </a:solidFill>
                <a:latin typeface="Arial Rounded MT Bold" pitchFamily="34" charset="0"/>
              </a:rPr>
              <a:t>Qui rationalise le péché.</a:t>
            </a:r>
            <a:endParaRPr lang="en-US" sz="4000" dirty="0" smtClean="0">
              <a:solidFill>
                <a:srgbClr val="0D069A"/>
              </a:solidFill>
              <a:latin typeface="Arial Rounded MT Bold"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10800000" scaled="1"/>
            <a:tileRect/>
          </a:gradFill>
        </p:spPr>
        <p:txBody>
          <a:bodyPr>
            <a:normAutofit fontScale="92500" lnSpcReduction="10000"/>
          </a:bodyPr>
          <a:lstStyle/>
          <a:p>
            <a:pPr algn="just"/>
            <a:r>
              <a:rPr lang="fr-FR" sz="4400" b="1" dirty="0" smtClean="0">
                <a:solidFill>
                  <a:srgbClr val="C00000"/>
                </a:solidFill>
                <a:latin typeface="Arial Rounded MT Bold" pitchFamily="34" charset="0"/>
              </a:rPr>
              <a:t>2Ti 4:3-4</a:t>
            </a:r>
            <a:endParaRPr lang="en-US" sz="4400" dirty="0" smtClean="0">
              <a:solidFill>
                <a:srgbClr val="C00000"/>
              </a:solidFill>
              <a:latin typeface="Arial Rounded MT Bold" pitchFamily="34" charset="0"/>
            </a:endParaRPr>
          </a:p>
          <a:p>
            <a:pPr algn="just"/>
            <a:r>
              <a:rPr lang="fr-FR" sz="4400" dirty="0" smtClean="0">
                <a:latin typeface="Arial Rounded MT Bold" pitchFamily="34" charset="0"/>
              </a:rPr>
              <a:t>3 Car il viendra un temps où les hommes ne supporteront pas la saine doctrine; mais, ayant la démangeaison d'entendre des choses agréables, ils se donneront </a:t>
            </a:r>
            <a:r>
              <a:rPr lang="fr-FR" sz="4400" u="sng" dirty="0" smtClean="0">
                <a:latin typeface="Arial Rounded MT Bold" pitchFamily="34" charset="0"/>
              </a:rPr>
              <a:t>une foule de docteurs selon leurs propres désirs</a:t>
            </a:r>
            <a:r>
              <a:rPr lang="fr-FR" sz="4400" dirty="0" smtClean="0">
                <a:latin typeface="Arial Rounded MT Bold" pitchFamily="34" charset="0"/>
              </a:rPr>
              <a:t>, 4 détourneront l'oreille de la vérité, et se tourneront vers les fables. </a:t>
            </a:r>
          </a:p>
          <a:p>
            <a:pPr algn="r"/>
            <a:r>
              <a:rPr lang="fr-FR" sz="4400" dirty="0" smtClean="0">
                <a:solidFill>
                  <a:srgbClr val="C00000"/>
                </a:solidFill>
                <a:latin typeface="Arial Rounded MT Bold" pitchFamily="34" charset="0"/>
              </a:rPr>
              <a:t>AMEN !</a:t>
            </a:r>
            <a:endParaRPr lang="en-US" sz="4400" dirty="0">
              <a:solidFill>
                <a:srgbClr val="C00000"/>
              </a:solidFill>
              <a:latin typeface="Arial Rounded MT Bold" pitchFamily="34"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2409</TotalTime>
  <Words>685</Words>
  <Application>Microsoft Office PowerPoint</Application>
  <PresentationFormat>On-screen Show (4:3)</PresentationFormat>
  <Paragraphs>66</Paragraphs>
  <Slides>21</Slides>
  <Notes>1</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CHRIST THE ROCK CONGREGATION SUNDAY JUNE 28TH  2025  SERMON BY PASTOR MARC SIMEON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JUNE 28TH  2025  SERMON BY PASTOR MARC SIMEON</dc:title>
  <dc:creator>MARC EDOUARD SIMEON</dc:creator>
  <cp:lastModifiedBy>MARC EDOUARD SIMEON</cp:lastModifiedBy>
  <cp:revision>2</cp:revision>
  <dcterms:created xsi:type="dcterms:W3CDTF">2025-06-27T00:17:08Z</dcterms:created>
  <dcterms:modified xsi:type="dcterms:W3CDTF">2025-06-28T16:26:43Z</dcterms:modified>
</cp:coreProperties>
</file>