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4" r:id="rId2"/>
    <p:sldId id="1805" r:id="rId3"/>
    <p:sldId id="1918" r:id="rId4"/>
    <p:sldId id="1919" r:id="rId5"/>
    <p:sldId id="1920" r:id="rId6"/>
    <p:sldId id="1916" r:id="rId7"/>
    <p:sldId id="1921" r:id="rId8"/>
    <p:sldId id="1922" r:id="rId9"/>
    <p:sldId id="1923" r:id="rId10"/>
    <p:sldId id="1924" r:id="rId11"/>
    <p:sldId id="1925" r:id="rId12"/>
    <p:sldId id="1927" r:id="rId13"/>
    <p:sldId id="1928" r:id="rId14"/>
    <p:sldId id="1934" r:id="rId15"/>
    <p:sldId id="1917" r:id="rId16"/>
    <p:sldId id="1929" r:id="rId17"/>
    <p:sldId id="1930" r:id="rId18"/>
    <p:sldId id="1931" r:id="rId19"/>
    <p:sldId id="1932" r:id="rId20"/>
    <p:sldId id="1935" r:id="rId21"/>
    <p:sldId id="1936" r:id="rId22"/>
    <p:sldId id="1937" r:id="rId23"/>
    <p:sldId id="1933" r:id="rId24"/>
    <p:sldId id="1911" r:id="rId25"/>
    <p:sldId id="1938" r:id="rId26"/>
    <p:sldId id="1939" r:id="rId27"/>
    <p:sldId id="1940" r:id="rId28"/>
    <p:sldId id="1912" r:id="rId29"/>
    <p:sldId id="1941" r:id="rId30"/>
    <p:sldId id="1942" r:id="rId31"/>
    <p:sldId id="1943" r:id="rId32"/>
    <p:sldId id="1944" r:id="rId33"/>
    <p:sldId id="1945" r:id="rId34"/>
    <p:sldId id="1946" r:id="rId35"/>
    <p:sldId id="1947" r:id="rId36"/>
    <p:sldId id="1913" r:id="rId37"/>
    <p:sldId id="1948" r:id="rId38"/>
    <p:sldId id="1949" r:id="rId39"/>
    <p:sldId id="1950" r:id="rId40"/>
    <p:sldId id="1951" r:id="rId41"/>
    <p:sldId id="1952" r:id="rId42"/>
    <p:sldId id="1953" r:id="rId43"/>
    <p:sldId id="1954" r:id="rId44"/>
    <p:sldId id="1955" r:id="rId45"/>
    <p:sldId id="1956" r:id="rId46"/>
    <p:sldId id="1958" r:id="rId47"/>
    <p:sldId id="1914" r:id="rId48"/>
    <p:sldId id="1960" r:id="rId49"/>
    <p:sldId id="196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99FF33"/>
    <a:srgbClr val="460000"/>
    <a:srgbClr val="0D069A"/>
    <a:srgbClr val="660066"/>
    <a:srgbClr val="003300"/>
    <a:srgbClr val="FF3300"/>
    <a:srgbClr val="FF99FF"/>
    <a:srgbClr val="0033CC"/>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4" autoAdjust="0"/>
    <p:restoredTop sz="94436"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48" y="233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5/28/2025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5/28/2025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5/28/2025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a:t>
            </a:r>
            <a:r>
              <a:rPr lang="en-US" sz="3600" b="1" dirty="0" smtClean="0">
                <a:solidFill>
                  <a:srgbClr val="660066"/>
                </a:solidFill>
              </a:rPr>
              <a:t>JUNE 1</a:t>
            </a:r>
            <a:r>
              <a:rPr lang="en-US" sz="3600" b="1" baseline="30000" dirty="0" smtClean="0">
                <a:solidFill>
                  <a:srgbClr val="660066"/>
                </a:solidFill>
              </a:rPr>
              <a:t>ST</a:t>
            </a:r>
            <a:r>
              <a:rPr lang="en-US" sz="3600" b="1" dirty="0" smtClean="0">
                <a:solidFill>
                  <a:srgbClr val="660066"/>
                </a:solidFill>
              </a:rPr>
              <a:t> 2025</a:t>
            </a:r>
            <a:r>
              <a:rPr lang="fr-FR" sz="3600" b="1" dirty="0" smtClean="0"/>
              <a:t> </a:t>
            </a:r>
            <a:r>
              <a:rPr lang="fr-FR" sz="3600" b="1" dirty="0" smtClean="0"/>
              <a:t/>
            </a:r>
            <a:br>
              <a:rPr lang="fr-FR" sz="3600" b="1" dirty="0" smtClean="0"/>
            </a:br>
            <a:r>
              <a:rPr lang="fr-FR" sz="3600" b="1" dirty="0" smtClean="0">
                <a:solidFill>
                  <a:srgbClr val="460000"/>
                </a:solidFill>
              </a:rPr>
              <a:t>SERMON</a:t>
            </a:r>
            <a:r>
              <a:rPr lang="en-US" sz="3600" b="1" dirty="0" smtClean="0">
                <a:solidFill>
                  <a:srgbClr val="460000"/>
                </a:solidFill>
              </a:rPr>
              <a:t> </a:t>
            </a:r>
            <a:r>
              <a:rPr lang="en-US" sz="3600" b="1" dirty="0" smtClean="0">
                <a:solidFill>
                  <a:srgbClr val="460000"/>
                </a:solidFill>
              </a:rPr>
              <a:t>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sz="4800" b="1" dirty="0" smtClean="0">
                <a:solidFill>
                  <a:srgbClr val="0D069A"/>
                </a:solidFill>
              </a:rPr>
              <a:t>BLESS YOUR PAST AND YOUR PRESENT INSTEAD OF CURSING THEM</a:t>
            </a:r>
            <a:endParaRPr lang="en-US" sz="4800" dirty="0">
              <a:solidFill>
                <a:srgbClr val="0D069A"/>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FF3300"/>
                </a:solidFill>
                <a:latin typeface="Arial Rounded MT Bold" pitchFamily="34" charset="0"/>
              </a:rPr>
              <a:t>Reading: </a:t>
            </a:r>
            <a:r>
              <a:rPr lang="fr-FR" sz="4400" b="1" dirty="0" err="1" smtClean="0">
                <a:solidFill>
                  <a:srgbClr val="FF3300"/>
                </a:solidFill>
                <a:latin typeface="Arial Rounded MT Bold" pitchFamily="34" charset="0"/>
              </a:rPr>
              <a:t>Psalm</a:t>
            </a:r>
            <a:r>
              <a:rPr lang="fr-FR" sz="4400" b="1" dirty="0" smtClean="0">
                <a:solidFill>
                  <a:srgbClr val="FF3300"/>
                </a:solidFill>
                <a:latin typeface="Arial Rounded MT Bold" pitchFamily="34" charset="0"/>
              </a:rPr>
              <a:t> 66: 8-12</a:t>
            </a:r>
            <a:endParaRPr lang="en-US" sz="4400" dirty="0" smtClean="0">
              <a:solidFill>
                <a:srgbClr val="FF3300"/>
              </a:solidFill>
              <a:latin typeface="Arial Rounded MT Bold" pitchFamily="34" charset="0"/>
            </a:endParaRPr>
          </a:p>
          <a:p>
            <a:pPr algn="just"/>
            <a:r>
              <a:rPr lang="fr-FR" sz="4400" dirty="0" smtClean="0">
                <a:solidFill>
                  <a:srgbClr val="0D069A"/>
                </a:solidFill>
                <a:latin typeface="Arial Rounded MT Bold" pitchFamily="34" charset="0"/>
              </a:rPr>
              <a:t>Ps 66:8 ¶ Peuples, bénissez notre Dieu, Faites retentir sa louange!</a:t>
            </a:r>
            <a:endParaRPr lang="en-US" sz="4400" dirty="0" smtClean="0">
              <a:solidFill>
                <a:srgbClr val="0D069A"/>
              </a:solidFill>
              <a:latin typeface="Arial Rounded MT Bold" pitchFamily="34" charset="0"/>
            </a:endParaRPr>
          </a:p>
          <a:p>
            <a:pPr algn="just"/>
            <a:r>
              <a:rPr lang="fr-FR" sz="4400" dirty="0" smtClean="0">
                <a:solidFill>
                  <a:srgbClr val="FF3300"/>
                </a:solidFill>
                <a:latin typeface="Arial Rounded MT Bold" pitchFamily="34" charset="0"/>
              </a:rPr>
              <a:t>9 Il a conservé la vie à notre âme, Et il n'a pas permis que notre pied chancelât.</a:t>
            </a:r>
            <a:endParaRPr lang="en-US" sz="4400" dirty="0" smtClean="0">
              <a:solidFill>
                <a:srgbClr val="FF3300"/>
              </a:solidFill>
              <a:latin typeface="Arial Rounded MT Bold" pitchFamily="34" charset="0"/>
            </a:endParaRPr>
          </a:p>
          <a:p>
            <a:pPr algn="just"/>
            <a:r>
              <a:rPr lang="fr-FR" sz="4400" dirty="0" smtClean="0">
                <a:solidFill>
                  <a:srgbClr val="0D069A"/>
                </a:solidFill>
                <a:latin typeface="Arial Rounded MT Bold" pitchFamily="34" charset="0"/>
              </a:rPr>
              <a:t>10 Car tu nous as éprouvés, ô Dieu! Tu nous as fait passer au creuset comme l'argent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11 </a:t>
            </a:r>
            <a:r>
              <a:rPr lang="fr-FR" sz="4400" dirty="0" smtClean="0">
                <a:solidFill>
                  <a:srgbClr val="0D069A"/>
                </a:solidFill>
                <a:latin typeface="Arial Rounded MT Bold" pitchFamily="34" charset="0"/>
              </a:rPr>
              <a:t>Tu nous as amenés dans le filet, Tu as mis sur nos reins un pesant fardeau,</a:t>
            </a:r>
            <a:endParaRPr lang="en-US" sz="4400" dirty="0" smtClean="0">
              <a:solidFill>
                <a:srgbClr val="0D069A"/>
              </a:solidFill>
              <a:latin typeface="Arial Rounded MT Bold" pitchFamily="34" charset="0"/>
            </a:endParaRPr>
          </a:p>
          <a:p>
            <a:pPr algn="just"/>
            <a:r>
              <a:rPr lang="fr-FR" sz="4400" dirty="0" smtClean="0">
                <a:solidFill>
                  <a:srgbClr val="FF3300"/>
                </a:solidFill>
                <a:latin typeface="Arial Rounded MT Bold" pitchFamily="34" charset="0"/>
              </a:rPr>
              <a:t>12 Tu as fait monter des hommes sur nos têtes; Nous avons passé par le feu et par l'eau. Mais tu nous en as tirés pour nous donner l'abondance</a:t>
            </a:r>
            <a:r>
              <a:rPr lang="fr-FR" sz="4400" dirty="0" smtClean="0">
                <a:solidFill>
                  <a:srgbClr val="FF3300"/>
                </a:solidFill>
                <a:latin typeface="Arial Rounded MT Bold" pitchFamily="34" charset="0"/>
              </a:rPr>
              <a:t>.</a:t>
            </a:r>
            <a:endParaRPr lang="en-US" sz="4400" dirty="0" smtClean="0">
              <a:solidFill>
                <a:srgbClr val="FF33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en-US" sz="4400" b="1" dirty="0" smtClean="0">
                <a:solidFill>
                  <a:srgbClr val="003300"/>
                </a:solidFill>
                <a:latin typeface="Arial Rounded MT Bold" pitchFamily="34" charset="0"/>
              </a:rPr>
              <a:t>Psalm </a:t>
            </a:r>
            <a:r>
              <a:rPr lang="en-US" sz="4400" b="1" dirty="0" smtClean="0">
                <a:solidFill>
                  <a:srgbClr val="003300"/>
                </a:solidFill>
                <a:latin typeface="Arial Rounded MT Bold" pitchFamily="34" charset="0"/>
              </a:rPr>
              <a:t>66: 8-12</a:t>
            </a:r>
            <a:endParaRPr lang="en-US" sz="4400" dirty="0" smtClean="0">
              <a:solidFill>
                <a:srgbClr val="003300"/>
              </a:solidFill>
              <a:latin typeface="Arial Rounded MT Bold" pitchFamily="34" charset="0"/>
            </a:endParaRPr>
          </a:p>
          <a:p>
            <a:pPr algn="just"/>
            <a:r>
              <a:rPr lang="en-US" sz="4400" dirty="0" smtClean="0">
                <a:solidFill>
                  <a:srgbClr val="0D069A"/>
                </a:solidFill>
                <a:latin typeface="Arial Rounded MT Bold" pitchFamily="34" charset="0"/>
              </a:rPr>
              <a:t>Ps 66:8 ¶ Oh, bless our God, you peoples! And make the voice of His praise to be heard,</a:t>
            </a:r>
          </a:p>
          <a:p>
            <a:pPr algn="just"/>
            <a:r>
              <a:rPr lang="en-US" sz="4400" dirty="0" smtClean="0">
                <a:solidFill>
                  <a:srgbClr val="003300"/>
                </a:solidFill>
                <a:latin typeface="Arial Rounded MT Bold" pitchFamily="34" charset="0"/>
              </a:rPr>
              <a:t> 9 Who keeps our soul among the living, And does not allow our feet to be moved.</a:t>
            </a:r>
          </a:p>
          <a:p>
            <a:pPr algn="just"/>
            <a:r>
              <a:rPr lang="en-US" sz="4400" dirty="0" smtClean="0">
                <a:solidFill>
                  <a:srgbClr val="0D069A"/>
                </a:solidFill>
                <a:latin typeface="Arial Rounded MT Bold" pitchFamily="34" charset="0"/>
              </a:rPr>
              <a:t> 10 For You, O God, have tested us; You have refined us as silver is refined</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en-US" sz="4800" dirty="0" smtClean="0">
                <a:solidFill>
                  <a:srgbClr val="0D069A"/>
                </a:solidFill>
                <a:latin typeface="Arial Rounded MT Bold" pitchFamily="34" charset="0"/>
              </a:rPr>
              <a:t>11 </a:t>
            </a:r>
            <a:r>
              <a:rPr lang="en-US" sz="4800" dirty="0" smtClean="0">
                <a:solidFill>
                  <a:srgbClr val="0D069A"/>
                </a:solidFill>
                <a:latin typeface="Arial Rounded MT Bold" pitchFamily="34" charset="0"/>
              </a:rPr>
              <a:t>You brought us into the net; You laid affliction on our backs.</a:t>
            </a:r>
          </a:p>
          <a:p>
            <a:pPr algn="just"/>
            <a:r>
              <a:rPr lang="en-US" sz="4800" dirty="0" smtClean="0">
                <a:solidFill>
                  <a:srgbClr val="003300"/>
                </a:solidFill>
                <a:latin typeface="Arial Rounded MT Bold" pitchFamily="34" charset="0"/>
              </a:rPr>
              <a:t> 12 You have caused men to ride over our heads; We went through fire and through water; But You brought us out to rich fulfillment.</a:t>
            </a:r>
            <a:endParaRPr lang="en-US" sz="4800" dirty="0">
              <a:solidFill>
                <a:srgbClr val="0033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10000"/>
          </a:bodyPr>
          <a:lstStyle/>
          <a:p>
            <a:pPr algn="just"/>
            <a:r>
              <a:rPr lang="fr-FR" sz="4400" b="1" dirty="0" smtClean="0">
                <a:solidFill>
                  <a:srgbClr val="0D069A"/>
                </a:solidFill>
                <a:latin typeface="Arial Rounded MT Bold" pitchFamily="34" charset="0"/>
              </a:rPr>
              <a:t>INTRODUCTION</a:t>
            </a:r>
            <a:endParaRPr lang="en-US" sz="4400" dirty="0" smtClean="0">
              <a:solidFill>
                <a:srgbClr val="0D069A"/>
              </a:solidFill>
              <a:latin typeface="Arial Rounded MT Bold" pitchFamily="34" charset="0"/>
            </a:endParaRPr>
          </a:p>
          <a:p>
            <a:pPr lvl="0" algn="just"/>
            <a:r>
              <a:rPr lang="en-US" sz="4400" dirty="0" smtClean="0">
                <a:latin typeface="Arial Rounded MT Bold" pitchFamily="34" charset="0"/>
              </a:rPr>
              <a:t>The message I just received from the Lord is for everyone to bless the past instead of cursing it.</a:t>
            </a:r>
          </a:p>
          <a:p>
            <a:pPr lvl="0" algn="just"/>
            <a:r>
              <a:rPr lang="en-US" sz="4400" dirty="0" smtClean="0">
                <a:solidFill>
                  <a:srgbClr val="0D069A"/>
                </a:solidFill>
                <a:latin typeface="Arial Rounded MT Bold" pitchFamily="34" charset="0"/>
              </a:rPr>
              <a:t>The present adversities can tend to cause people to curse their past.</a:t>
            </a:r>
          </a:p>
          <a:p>
            <a:pPr lvl="0" algn="just"/>
            <a:r>
              <a:rPr lang="en-US" sz="4400" dirty="0" smtClean="0">
                <a:latin typeface="Arial Rounded MT Bold" pitchFamily="34" charset="0"/>
              </a:rPr>
              <a:t>Many times in life, one may find himself in an endless tunnel and down spirals with no sign of life ahead of him</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en-US" sz="4400" dirty="0" smtClean="0">
                <a:latin typeface="Arial Rounded MT Bold" pitchFamily="34" charset="0"/>
              </a:rPr>
              <a:t>The </a:t>
            </a:r>
            <a:r>
              <a:rPr lang="en-US" sz="4400" dirty="0" smtClean="0">
                <a:latin typeface="Arial Rounded MT Bold" pitchFamily="34" charset="0"/>
              </a:rPr>
              <a:t>devil will whisper, “Curse God and die”, but don’t do it. </a:t>
            </a:r>
          </a:p>
          <a:p>
            <a:pPr lvl="0" algn="just"/>
            <a:r>
              <a:rPr lang="en-US" sz="4400" dirty="0" smtClean="0">
                <a:solidFill>
                  <a:srgbClr val="0D069A"/>
                </a:solidFill>
                <a:latin typeface="Arial Rounded MT Bold" pitchFamily="34" charset="0"/>
              </a:rPr>
              <a:t>Numerous people in the Bible have cursed their very existence as many of us have already done ignorantly.</a:t>
            </a:r>
          </a:p>
          <a:p>
            <a:pPr lvl="0" algn="just"/>
            <a:r>
              <a:rPr lang="fr-FR" sz="4400" b="1" dirty="0" err="1" smtClean="0">
                <a:solidFill>
                  <a:srgbClr val="C00000"/>
                </a:solidFill>
                <a:latin typeface="Arial Rounded MT Bold" pitchFamily="34" charset="0"/>
              </a:rPr>
              <a:t>Jer</a:t>
            </a:r>
            <a:r>
              <a:rPr lang="fr-FR" sz="4400" b="1" dirty="0" smtClean="0">
                <a:solidFill>
                  <a:srgbClr val="C00000"/>
                </a:solidFill>
                <a:latin typeface="Arial Rounded MT Bold" pitchFamily="34" charset="0"/>
              </a:rPr>
              <a:t> 20:14</a:t>
            </a:r>
            <a:r>
              <a:rPr lang="fr-FR" sz="4400" dirty="0" smtClean="0">
                <a:solidFill>
                  <a:srgbClr val="C00000"/>
                </a:solidFill>
                <a:latin typeface="Arial Rounded MT Bold" pitchFamily="34" charset="0"/>
              </a:rPr>
              <a:t> </a:t>
            </a:r>
            <a:r>
              <a:rPr lang="fr-FR" sz="4400" dirty="0" smtClean="0">
                <a:latin typeface="Arial Rounded MT Bold" pitchFamily="34" charset="0"/>
              </a:rPr>
              <a:t>¶ Maudit soit le jour où je suis né! Que le jour où ma mère m'a enfanté Ne soit pas béni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20000"/>
          </a:bodyPr>
          <a:lstStyle/>
          <a:p>
            <a:pPr lvl="0" algn="just"/>
            <a:r>
              <a:rPr lang="fr-FR" sz="4400" b="1" dirty="0" err="1" smtClean="0">
                <a:solidFill>
                  <a:srgbClr val="C00000"/>
                </a:solidFill>
                <a:latin typeface="Arial Rounded MT Bold" pitchFamily="34" charset="0"/>
              </a:rPr>
              <a:t>Jer</a:t>
            </a:r>
            <a:r>
              <a:rPr lang="fr-FR" sz="4400" b="1" dirty="0" smtClean="0">
                <a:solidFill>
                  <a:srgbClr val="C00000"/>
                </a:solidFill>
                <a:latin typeface="Arial Rounded MT Bold" pitchFamily="34" charset="0"/>
              </a:rPr>
              <a:t> </a:t>
            </a:r>
            <a:r>
              <a:rPr lang="fr-FR" sz="4400" b="1" dirty="0" smtClean="0">
                <a:solidFill>
                  <a:srgbClr val="C00000"/>
                </a:solidFill>
                <a:latin typeface="Arial Rounded MT Bold" pitchFamily="34" charset="0"/>
              </a:rPr>
              <a:t>20:17</a:t>
            </a:r>
            <a:r>
              <a:rPr lang="fr-FR" sz="4400" dirty="0" smtClean="0">
                <a:solidFill>
                  <a:srgbClr val="C00000"/>
                </a:solidFill>
                <a:latin typeface="Arial Rounded MT Bold" pitchFamily="34" charset="0"/>
              </a:rPr>
              <a:t> </a:t>
            </a:r>
            <a:r>
              <a:rPr lang="fr-FR" sz="4400" dirty="0" smtClean="0">
                <a:latin typeface="Arial Rounded MT Bold" pitchFamily="34" charset="0"/>
              </a:rPr>
              <a:t>Que ne m'a-t-on fait mourir dans le sein de ma mère! Que ne m'a-t-elle servi de tombeau! Que n'est-elle restée éternellement enceinte!</a:t>
            </a:r>
            <a:endParaRPr lang="en-US" sz="4400" dirty="0" smtClean="0">
              <a:latin typeface="Arial Rounded MT Bold" pitchFamily="34" charset="0"/>
            </a:endParaRPr>
          </a:p>
          <a:p>
            <a:pPr lvl="0" algn="just"/>
            <a:r>
              <a:rPr lang="fr-FR" sz="4400" b="1" dirty="0" smtClean="0">
                <a:solidFill>
                  <a:srgbClr val="C00000"/>
                </a:solidFill>
                <a:latin typeface="Arial Rounded MT Bold" pitchFamily="34" charset="0"/>
              </a:rPr>
              <a:t>Job 3:3</a:t>
            </a:r>
            <a:r>
              <a:rPr lang="fr-FR" sz="4400" dirty="0" smtClean="0">
                <a:solidFill>
                  <a:srgbClr val="C00000"/>
                </a:solidFill>
                <a:latin typeface="Arial Rounded MT Bold" pitchFamily="34" charset="0"/>
              </a:rPr>
              <a:t> </a:t>
            </a:r>
            <a:r>
              <a:rPr lang="fr-FR" sz="4400" dirty="0" smtClean="0">
                <a:latin typeface="Arial Rounded MT Bold" pitchFamily="34" charset="0"/>
              </a:rPr>
              <a:t>Périsse le jour où je suis né, Et la nuit qui dit: Un enfant mâle est conçu!</a:t>
            </a:r>
            <a:endParaRPr lang="en-US" sz="4400" dirty="0" smtClean="0">
              <a:latin typeface="Arial Rounded MT Bold" pitchFamily="34" charset="0"/>
            </a:endParaRPr>
          </a:p>
          <a:p>
            <a:pPr lvl="0" algn="just"/>
            <a:r>
              <a:rPr lang="en-US" sz="4400" dirty="0" smtClean="0">
                <a:solidFill>
                  <a:srgbClr val="C00000"/>
                </a:solidFill>
                <a:latin typeface="Arial Rounded MT Bold" pitchFamily="34" charset="0"/>
              </a:rPr>
              <a:t>We need to ask God for forgiveness for those words of curse and dissatisfaction that we uttered against the Creator</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10000"/>
          </a:bodyPr>
          <a:lstStyle/>
          <a:p>
            <a:pPr lvl="0" algn="just"/>
            <a:r>
              <a:rPr lang="fr-FR" sz="4400" b="1" dirty="0" smtClean="0">
                <a:solidFill>
                  <a:srgbClr val="C00000"/>
                </a:solidFill>
                <a:latin typeface="Arial Rounded MT Bold" pitchFamily="34" charset="0"/>
              </a:rPr>
              <a:t>Isa </a:t>
            </a:r>
            <a:r>
              <a:rPr lang="fr-FR" sz="4400" b="1" dirty="0" smtClean="0">
                <a:solidFill>
                  <a:srgbClr val="C00000"/>
                </a:solidFill>
                <a:latin typeface="Arial Rounded MT Bold" pitchFamily="34" charset="0"/>
              </a:rPr>
              <a:t>45:9</a:t>
            </a:r>
            <a:r>
              <a:rPr lang="fr-FR" sz="4400" dirty="0" smtClean="0">
                <a:solidFill>
                  <a:srgbClr val="C00000"/>
                </a:solidFill>
                <a:latin typeface="Arial Rounded MT Bold" pitchFamily="34" charset="0"/>
              </a:rPr>
              <a:t> </a:t>
            </a:r>
            <a:r>
              <a:rPr lang="fr-FR" sz="4400" dirty="0" smtClean="0">
                <a:latin typeface="Arial Rounded MT Bold" pitchFamily="34" charset="0"/>
              </a:rPr>
              <a:t>Malheur à qui conteste avec son créateur! -Vase parmi des vases de terre! -L'argile dit-elle à celui qui la façonne: Que fais-tu? </a:t>
            </a:r>
            <a:r>
              <a:rPr lang="en-US" sz="4400" dirty="0" smtClean="0">
                <a:latin typeface="Arial Rounded MT Bold" pitchFamily="34" charset="0"/>
              </a:rPr>
              <a:t>Et ton oeuvre: Il </a:t>
            </a:r>
            <a:r>
              <a:rPr lang="en-US" sz="4400" dirty="0" err="1" smtClean="0">
                <a:latin typeface="Arial Rounded MT Bold" pitchFamily="34" charset="0"/>
              </a:rPr>
              <a:t>n'a</a:t>
            </a:r>
            <a:r>
              <a:rPr lang="en-US" sz="4400" dirty="0" smtClean="0">
                <a:latin typeface="Arial Rounded MT Bold" pitchFamily="34" charset="0"/>
              </a:rPr>
              <a:t> point de mains?</a:t>
            </a:r>
          </a:p>
          <a:p>
            <a:pPr lvl="0" algn="just"/>
            <a:r>
              <a:rPr lang="fr-FR" sz="4400" b="1" dirty="0" err="1" smtClean="0">
                <a:solidFill>
                  <a:srgbClr val="C00000"/>
                </a:solidFill>
                <a:latin typeface="Arial Rounded MT Bold" pitchFamily="34" charset="0"/>
              </a:rPr>
              <a:t>Ro</a:t>
            </a:r>
            <a:r>
              <a:rPr lang="fr-FR" sz="4400" b="1" dirty="0" smtClean="0">
                <a:solidFill>
                  <a:srgbClr val="C00000"/>
                </a:solidFill>
                <a:latin typeface="Arial Rounded MT Bold" pitchFamily="34" charset="0"/>
              </a:rPr>
              <a:t> 9:20</a:t>
            </a:r>
            <a:r>
              <a:rPr lang="fr-FR" sz="4400" dirty="0" smtClean="0">
                <a:solidFill>
                  <a:srgbClr val="C00000"/>
                </a:solidFill>
                <a:latin typeface="Arial Rounded MT Bold" pitchFamily="34" charset="0"/>
              </a:rPr>
              <a:t> </a:t>
            </a:r>
            <a:r>
              <a:rPr lang="fr-FR" sz="4400" dirty="0" smtClean="0">
                <a:latin typeface="Arial Rounded MT Bold" pitchFamily="34" charset="0"/>
              </a:rPr>
              <a:t>O homme, toi plutôt, qui es-tu pour contester avec Dieu? Le vase d'argile dira-t-il à celui qui l'a formé: Pourquoi m'as-tu fait ainsi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en-US" sz="4400" dirty="0" smtClean="0">
                <a:latin typeface="Arial Rounded MT Bold" pitchFamily="34" charset="0"/>
              </a:rPr>
              <a:t>As </a:t>
            </a:r>
            <a:r>
              <a:rPr lang="en-US" sz="4400" dirty="0" smtClean="0">
                <a:latin typeface="Arial Rounded MT Bold" pitchFamily="34" charset="0"/>
              </a:rPr>
              <a:t>I travelled for vacation last week, and as I explored the vastness of the country, many questions came to mind.</a:t>
            </a:r>
          </a:p>
          <a:p>
            <a:pPr lvl="0" algn="just"/>
            <a:r>
              <a:rPr lang="en-US" sz="4400" dirty="0" smtClean="0">
                <a:solidFill>
                  <a:srgbClr val="C00000"/>
                </a:solidFill>
                <a:latin typeface="Arial Rounded MT Bold" pitchFamily="34" charset="0"/>
              </a:rPr>
              <a:t>To reach Virginia Beach, the GPS had routed me to several toll traps. That was my only complaint for someone like me who knows how to prepare a road trip</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lnSpcReduction="10000"/>
          </a:bodyPr>
          <a:lstStyle/>
          <a:p>
            <a:pPr lvl="0" algn="just"/>
            <a:r>
              <a:rPr lang="en-US" sz="4400" dirty="0" smtClean="0">
                <a:latin typeface="Arial Rounded MT Bold" pitchFamily="34" charset="0"/>
              </a:rPr>
              <a:t>I </a:t>
            </a:r>
            <a:r>
              <a:rPr lang="en-US" sz="4400" dirty="0" smtClean="0">
                <a:latin typeface="Arial Rounded MT Bold" pitchFamily="34" charset="0"/>
              </a:rPr>
              <a:t>also discovered breathtaking natural sceneries, coupled with the beauty that only springtime can offer.</a:t>
            </a:r>
          </a:p>
          <a:p>
            <a:pPr lvl="0" algn="just"/>
            <a:r>
              <a:rPr lang="en-US" sz="4400" dirty="0" smtClean="0">
                <a:solidFill>
                  <a:srgbClr val="C00000"/>
                </a:solidFill>
                <a:latin typeface="Arial Rounded MT Bold" pitchFamily="34" charset="0"/>
              </a:rPr>
              <a:t> I had also observed human ingenuity to the max.</a:t>
            </a:r>
          </a:p>
          <a:p>
            <a:pPr lvl="0" algn="just"/>
            <a:r>
              <a:rPr lang="en-US" sz="4400" dirty="0" smtClean="0">
                <a:latin typeface="Arial Rounded MT Bold" pitchFamily="34" charset="0"/>
              </a:rPr>
              <a:t>I crossed the 17.6 miles Chesapeake Bay Bridge Tunnel, the third longest bridge in America</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lnSpcReduction="10000"/>
          </a:bodyPr>
          <a:lstStyle/>
          <a:p>
            <a:pPr lvl="0" algn="just"/>
            <a:r>
              <a:rPr lang="en-US" sz="4400" dirty="0" smtClean="0">
                <a:latin typeface="Arial Rounded MT Bold" pitchFamily="34" charset="0"/>
              </a:rPr>
              <a:t>That </a:t>
            </a:r>
            <a:r>
              <a:rPr lang="en-US" sz="4400" dirty="0" smtClean="0">
                <a:latin typeface="Arial Rounded MT Bold" pitchFamily="34" charset="0"/>
              </a:rPr>
              <a:t>bridge is considered as one of the Seven Engineering Wonders of the Modern World, officially opened in 1964. </a:t>
            </a:r>
          </a:p>
          <a:p>
            <a:pPr lvl="0" algn="just"/>
            <a:r>
              <a:rPr lang="en-US" sz="4400" dirty="0" smtClean="0">
                <a:solidFill>
                  <a:srgbClr val="C00000"/>
                </a:solidFill>
                <a:latin typeface="Arial Rounded MT Bold" pitchFamily="34" charset="0"/>
              </a:rPr>
              <a:t>I also went to the Navy museum </a:t>
            </a:r>
            <a:r>
              <a:rPr lang="en-US" sz="4400" dirty="0" smtClean="0">
                <a:latin typeface="Arial Rounded MT Bold" pitchFamily="34" charset="0"/>
              </a:rPr>
              <a:t>(NAUTICUS</a:t>
            </a:r>
            <a:r>
              <a:rPr lang="en-US" sz="4400" dirty="0" smtClean="0">
                <a:solidFill>
                  <a:srgbClr val="C00000"/>
                </a:solidFill>
                <a:latin typeface="Arial Rounded MT Bold" pitchFamily="34" charset="0"/>
              </a:rPr>
              <a:t>), and visited the warship called </a:t>
            </a:r>
            <a:r>
              <a:rPr lang="en-US" sz="4400" b="1" dirty="0" smtClean="0">
                <a:solidFill>
                  <a:srgbClr val="C00000"/>
                </a:solidFill>
                <a:latin typeface="Arial Rounded MT Bold" pitchFamily="34" charset="0"/>
              </a:rPr>
              <a:t>Wisconsin</a:t>
            </a:r>
            <a:r>
              <a:rPr lang="en-US" sz="4400" dirty="0" smtClean="0">
                <a:solidFill>
                  <a:srgbClr val="C00000"/>
                </a:solidFill>
                <a:latin typeface="Arial Rounded MT Bold" pitchFamily="34" charset="0"/>
              </a:rPr>
              <a:t>.</a:t>
            </a:r>
          </a:p>
          <a:p>
            <a:pPr lvl="0" algn="just"/>
            <a:r>
              <a:rPr lang="en-US" sz="4400" dirty="0" smtClean="0">
                <a:latin typeface="Arial Rounded MT Bold" pitchFamily="34" charset="0"/>
              </a:rPr>
              <a:t>I thanked God for the occasion and I enjoyed the freedom to be able to move around freely in this vast country</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txBody>
          <a:bodyPr>
            <a:normAutofit fontScale="92500"/>
          </a:bodyPr>
          <a:lstStyle/>
          <a:p>
            <a:pPr lvl="0" algn="just"/>
            <a:r>
              <a:rPr lang="en-US" sz="4400" dirty="0" smtClean="0">
                <a:latin typeface="Arial Rounded MT Bold" pitchFamily="34" charset="0"/>
              </a:rPr>
              <a:t>I </a:t>
            </a:r>
            <a:r>
              <a:rPr lang="en-US" sz="4400" dirty="0" smtClean="0">
                <a:latin typeface="Arial Rounded MT Bold" pitchFamily="34" charset="0"/>
              </a:rPr>
              <a:t>also saw traces of injustice from the recent past, where people from my race used to be treated like animals and mere property.</a:t>
            </a:r>
          </a:p>
          <a:p>
            <a:pPr lvl="0" algn="just"/>
            <a:r>
              <a:rPr lang="en-US" sz="4400" dirty="0" smtClean="0">
                <a:solidFill>
                  <a:srgbClr val="C00000"/>
                </a:solidFill>
                <a:latin typeface="Arial Rounded MT Bold" pitchFamily="34" charset="0"/>
              </a:rPr>
              <a:t>Many of them never benefit from any glimpse of the glory of the Land, but not all.</a:t>
            </a:r>
          </a:p>
          <a:p>
            <a:pPr lvl="0" algn="just"/>
            <a:r>
              <a:rPr lang="en-US" sz="4400" dirty="0" smtClean="0">
                <a:latin typeface="Arial Rounded MT Bold" pitchFamily="34" charset="0"/>
              </a:rPr>
              <a:t>No one can escape history because every generation is part of the tapestry, ours included.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lvl="0" algn="just"/>
            <a:r>
              <a:rPr lang="en-US" sz="4400" dirty="0" smtClean="0">
                <a:latin typeface="Arial Rounded MT Bold" pitchFamily="34" charset="0"/>
              </a:rPr>
              <a:t>As an observer, it is always easy to question the past and even try to teleport yourself back in time in aim to fix some wrongs.</a:t>
            </a:r>
          </a:p>
          <a:p>
            <a:pPr lvl="0" algn="just"/>
            <a:r>
              <a:rPr lang="en-US" sz="4400" dirty="0" smtClean="0">
                <a:solidFill>
                  <a:srgbClr val="C00000"/>
                </a:solidFill>
                <a:latin typeface="Arial Rounded MT Bold" pitchFamily="34" charset="0"/>
              </a:rPr>
              <a:t>I also realize that every generation has to deal with the issues of its time while intentionally paving the way for the future generations.</a:t>
            </a:r>
          </a:p>
          <a:p>
            <a:pPr lvl="0" algn="just"/>
            <a:r>
              <a:rPr lang="en-US" sz="4400" dirty="0" smtClean="0">
                <a:latin typeface="Arial Rounded MT Bold" pitchFamily="34" charset="0"/>
              </a:rPr>
              <a:t>What if one could go back in time and rearrange the order of things</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fontScale="92500"/>
          </a:bodyPr>
          <a:lstStyle/>
          <a:p>
            <a:pPr lvl="0" algn="just"/>
            <a:r>
              <a:rPr lang="en-US" sz="4400" dirty="0" smtClean="0">
                <a:latin typeface="Arial Rounded MT Bold" pitchFamily="34" charset="0"/>
              </a:rPr>
              <a:t>In </a:t>
            </a:r>
            <a:r>
              <a:rPr lang="en-US" sz="4400" dirty="0" smtClean="0">
                <a:latin typeface="Arial Rounded MT Bold" pitchFamily="34" charset="0"/>
              </a:rPr>
              <a:t>so doing, you would also have to wipe out the good yielding resulted from that very turbulent past. </a:t>
            </a:r>
          </a:p>
          <a:p>
            <a:pPr lvl="0" algn="just"/>
            <a:r>
              <a:rPr lang="en-US" sz="4400" dirty="0" smtClean="0">
                <a:solidFill>
                  <a:srgbClr val="C00000"/>
                </a:solidFill>
                <a:latin typeface="Arial Rounded MT Bold" pitchFamily="34" charset="0"/>
              </a:rPr>
              <a:t>We often blame God for anything that goes wrong in our lives.</a:t>
            </a:r>
          </a:p>
          <a:p>
            <a:pPr lvl="0" algn="just"/>
            <a:r>
              <a:rPr lang="en-US" sz="4400" dirty="0" smtClean="0">
                <a:latin typeface="Arial Rounded MT Bold" pitchFamily="34" charset="0"/>
              </a:rPr>
              <a:t>The prosperity and the freedom of the now often rest on the injustices of the unpolished past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en-US" sz="4400" dirty="0" smtClean="0">
                <a:latin typeface="Arial Rounded MT Bold" pitchFamily="34" charset="0"/>
              </a:rPr>
              <a:t>The </a:t>
            </a:r>
            <a:r>
              <a:rPr lang="en-US" sz="4400" dirty="0" smtClean="0">
                <a:latin typeface="Arial Rounded MT Bold" pitchFamily="34" charset="0"/>
              </a:rPr>
              <a:t>title of my message today is: </a:t>
            </a:r>
            <a:r>
              <a:rPr lang="en-US" sz="4400" b="1" dirty="0" smtClean="0">
                <a:solidFill>
                  <a:srgbClr val="7030A0"/>
                </a:solidFill>
                <a:latin typeface="Arial Rounded MT Bold" pitchFamily="34" charset="0"/>
              </a:rPr>
              <a:t>BLESS YOUR PAST AND YOUR PRESENT INSTEAD OF CURSING THEM</a:t>
            </a:r>
            <a:endParaRPr lang="en-US" sz="4400" dirty="0" smtClean="0">
              <a:solidFill>
                <a:srgbClr val="7030A0"/>
              </a:solidFill>
              <a:latin typeface="Arial Rounded MT Bold" pitchFamily="34" charset="0"/>
            </a:endParaRPr>
          </a:p>
          <a:p>
            <a:pPr lvl="0" algn="just"/>
            <a:r>
              <a:rPr lang="en-US" sz="4400" dirty="0" smtClean="0">
                <a:solidFill>
                  <a:srgbClr val="C00000"/>
                </a:solidFill>
                <a:latin typeface="Arial Rounded MT Bold" pitchFamily="34" charset="0"/>
              </a:rPr>
              <a:t>Although God is not the author of sin, He craftily orchestrates all the happenings of this world to further His master plan. </a:t>
            </a:r>
          </a:p>
          <a:p>
            <a:pPr lvl="0" algn="just"/>
            <a:r>
              <a:rPr lang="en-US" sz="4400" dirty="0" smtClean="0">
                <a:latin typeface="Arial Rounded MT Bold" pitchFamily="34" charset="0"/>
              </a:rPr>
              <a:t>The plans of God are always in our benefit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fontScale="92500"/>
          </a:bodyPr>
          <a:lstStyle/>
          <a:p>
            <a:pPr algn="just"/>
            <a:r>
              <a:rPr lang="en-US" sz="4400" b="1" dirty="0" err="1" smtClean="0">
                <a:solidFill>
                  <a:srgbClr val="C00000"/>
                </a:solidFill>
                <a:latin typeface="Arial Rounded MT Bold" pitchFamily="34" charset="0"/>
              </a:rPr>
              <a:t>Jer</a:t>
            </a:r>
            <a:r>
              <a:rPr lang="en-US" sz="4400" b="1" dirty="0" smtClean="0">
                <a:solidFill>
                  <a:srgbClr val="C00000"/>
                </a:solidFill>
                <a:latin typeface="Arial Rounded MT Bold" pitchFamily="34" charset="0"/>
              </a:rPr>
              <a:t> </a:t>
            </a:r>
            <a:r>
              <a:rPr lang="en-US" sz="4400" b="1" dirty="0" smtClean="0">
                <a:solidFill>
                  <a:srgbClr val="C00000"/>
                </a:solidFill>
                <a:latin typeface="Arial Rounded MT Bold" pitchFamily="34" charset="0"/>
              </a:rPr>
              <a:t>29:11</a:t>
            </a:r>
            <a:r>
              <a:rPr lang="en-US" sz="4400" dirty="0" smtClean="0">
                <a:solidFill>
                  <a:srgbClr val="C00000"/>
                </a:solidFill>
                <a:latin typeface="Arial Rounded MT Bold" pitchFamily="34" charset="0"/>
              </a:rPr>
              <a:t> </a:t>
            </a:r>
            <a:r>
              <a:rPr lang="en-US" sz="4400" dirty="0" smtClean="0">
                <a:latin typeface="Arial Rounded MT Bold" pitchFamily="34" charset="0"/>
              </a:rPr>
              <a:t>For I know the thoughts that I think toward you, says the LORD, thoughts of peace and not of evil, to give you a future and a hope. </a:t>
            </a:r>
          </a:p>
          <a:p>
            <a:pPr algn="just"/>
            <a:r>
              <a:rPr lang="en-US" sz="4400" dirty="0" smtClean="0">
                <a:solidFill>
                  <a:srgbClr val="C00000"/>
                </a:solidFill>
                <a:latin typeface="Arial Rounded MT Bold" pitchFamily="34" charset="0"/>
              </a:rPr>
              <a:t> </a:t>
            </a:r>
            <a:r>
              <a:rPr lang="fr-FR" sz="4400" dirty="0" smtClean="0">
                <a:solidFill>
                  <a:srgbClr val="C00000"/>
                </a:solidFill>
                <a:latin typeface="Arial Rounded MT Bold" pitchFamily="34" charset="0"/>
              </a:rPr>
              <a:t>11 Car je connais les projets que j'ai formés sur vous, dit l'Éternel, projets de paix et non de malheur, afin de vous donner un avenir et de l'espérance. </a:t>
            </a:r>
            <a:endParaRPr lang="en-US" sz="4400" dirty="0" smtClean="0">
              <a:solidFill>
                <a:srgbClr val="C0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United States of America is really what you could call a New World. </a:t>
            </a:r>
          </a:p>
          <a:p>
            <a:pPr lvl="0" algn="just"/>
            <a:r>
              <a:rPr lang="en-US" sz="4400" dirty="0" smtClean="0">
                <a:solidFill>
                  <a:srgbClr val="C00000"/>
                </a:solidFill>
                <a:latin typeface="Arial Rounded MT Bold" pitchFamily="34" charset="0"/>
              </a:rPr>
              <a:t>Its composite is what you would call a melting pot of people from all sorts of geographical locations, tribes, races, colors, joining together to form one nation under God</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fontScale="92500"/>
          </a:bodyPr>
          <a:lstStyle/>
          <a:p>
            <a:pPr lvl="0" algn="just"/>
            <a:r>
              <a:rPr lang="en-US" sz="4400" dirty="0" smtClean="0">
                <a:latin typeface="Arial Rounded MT Bold" pitchFamily="34" charset="0"/>
              </a:rPr>
              <a:t>Rewind </a:t>
            </a:r>
            <a:r>
              <a:rPr lang="en-US" sz="4400" dirty="0" smtClean="0">
                <a:latin typeface="Arial Rounded MT Bold" pitchFamily="34" charset="0"/>
              </a:rPr>
              <a:t>the clock by 500 years, all you would be seeing is trees, rivers, seas and mountains in most places.</a:t>
            </a:r>
          </a:p>
          <a:p>
            <a:pPr lvl="0" algn="just"/>
            <a:r>
              <a:rPr lang="en-US" sz="4400" dirty="0" smtClean="0">
                <a:solidFill>
                  <a:srgbClr val="C00000"/>
                </a:solidFill>
                <a:latin typeface="Arial Rounded MT Bold" pitchFamily="34" charset="0"/>
              </a:rPr>
              <a:t>When God had in mind to create a new world, he knew that the people from some of the remote and unprivileged corners of the world would not be able to get there in the conventional way</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fontScale="92500"/>
          </a:bodyPr>
          <a:lstStyle/>
          <a:p>
            <a:pPr lvl="0" algn="just"/>
            <a:r>
              <a:rPr lang="en-US" sz="4400" dirty="0" smtClean="0">
                <a:latin typeface="Arial Rounded MT Bold" pitchFamily="34" charset="0"/>
              </a:rPr>
              <a:t>While </a:t>
            </a:r>
            <a:r>
              <a:rPr lang="en-US" sz="4400" dirty="0" smtClean="0">
                <a:latin typeface="Arial Rounded MT Bold" pitchFamily="34" charset="0"/>
              </a:rPr>
              <a:t>human wickedness would play a vital role in the process, yet God remains the mastermind behind human history.</a:t>
            </a:r>
          </a:p>
          <a:p>
            <a:pPr lvl="0" algn="just"/>
            <a:r>
              <a:rPr lang="en-US" sz="4400" dirty="0" smtClean="0">
                <a:solidFill>
                  <a:srgbClr val="C00000"/>
                </a:solidFill>
                <a:latin typeface="Arial Rounded MT Bold" pitchFamily="34" charset="0"/>
              </a:rPr>
              <a:t>While others may have perceived their fellow human beings as animals and acted upon that mindset, yet the master plan of God was in full swing</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smtClean="0">
                <a:latin typeface="Arial Rounded MT Bold" pitchFamily="34" charset="0"/>
              </a:rPr>
              <a:t>People </a:t>
            </a:r>
            <a:r>
              <a:rPr lang="en-US" sz="4400" dirty="0" smtClean="0">
                <a:latin typeface="Arial Rounded MT Bold" pitchFamily="34" charset="0"/>
              </a:rPr>
              <a:t>might have seen slaves, properties, free labor, yet God saw civil right leaders, preachers, doctors, teachers, </a:t>
            </a:r>
            <a:endParaRPr lang="en-US" sz="4400" dirty="0" smtClean="0">
              <a:latin typeface="Arial Rounded MT Bold" pitchFamily="34" charset="0"/>
            </a:endParaRPr>
          </a:p>
          <a:p>
            <a:pPr lvl="0" algn="just"/>
            <a:r>
              <a:rPr lang="en-US" sz="4400" dirty="0" smtClean="0">
                <a:solidFill>
                  <a:srgbClr val="C00000"/>
                </a:solidFill>
                <a:latin typeface="Arial Rounded MT Bold" pitchFamily="34" charset="0"/>
              </a:rPr>
              <a:t>law </a:t>
            </a:r>
            <a:r>
              <a:rPr lang="en-US" sz="4400" dirty="0" smtClean="0">
                <a:solidFill>
                  <a:srgbClr val="C00000"/>
                </a:solidFill>
                <a:latin typeface="Arial Rounded MT Bold" pitchFamily="34" charset="0"/>
              </a:rPr>
              <a:t>enforcers, entrepreneurs, governors, mayors, scientists, and even presidents resulting from the very slavery system</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en-US" sz="4400" dirty="0" smtClean="0">
                <a:latin typeface="Arial Rounded MT Bold" pitchFamily="34" charset="0"/>
              </a:rPr>
              <a:t>As </a:t>
            </a:r>
            <a:r>
              <a:rPr lang="en-US" sz="4400" dirty="0" smtClean="0">
                <a:latin typeface="Arial Rounded MT Bold" pitchFamily="34" charset="0"/>
              </a:rPr>
              <a:t>we flip the pages of history and see where the trajectory of the past has led us to, the less we question the sovereignty of God for what seemed as passivity of evil.</a:t>
            </a:r>
          </a:p>
          <a:p>
            <a:pPr lvl="0" algn="just"/>
            <a:r>
              <a:rPr lang="en-US" sz="4400" dirty="0" smtClean="0">
                <a:solidFill>
                  <a:srgbClr val="C00000"/>
                </a:solidFill>
                <a:latin typeface="Arial Rounded MT Bold" pitchFamily="34" charset="0"/>
              </a:rPr>
              <a:t>At the end we realize that God loves us equally and that He is not a respecter of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en-US" sz="4400" dirty="0" smtClean="0">
                <a:latin typeface="Arial Rounded MT Bold" pitchFamily="34" charset="0"/>
              </a:rPr>
              <a:t>We </a:t>
            </a:r>
            <a:r>
              <a:rPr lang="en-US" sz="4400" dirty="0" smtClean="0">
                <a:latin typeface="Arial Rounded MT Bold" pitchFamily="34" charset="0"/>
              </a:rPr>
              <a:t>Haitians so love Haiti, but should we curse God for how our forefathers got there.</a:t>
            </a:r>
          </a:p>
          <a:p>
            <a:pPr lvl="0" algn="just"/>
            <a:r>
              <a:rPr lang="en-US" sz="4400" dirty="0" smtClean="0">
                <a:solidFill>
                  <a:srgbClr val="C00000"/>
                </a:solidFill>
                <a:latin typeface="Arial Rounded MT Bold" pitchFamily="34" charset="0"/>
              </a:rPr>
              <a:t>Should we praise the villainous people and nations who planted us there? </a:t>
            </a:r>
            <a:r>
              <a:rPr lang="en-US" sz="4400" dirty="0" smtClean="0">
                <a:solidFill>
                  <a:srgbClr val="7030A0"/>
                </a:solidFill>
                <a:latin typeface="Arial Rounded MT Bold" pitchFamily="34" charset="0"/>
              </a:rPr>
              <a:t>No way!</a:t>
            </a:r>
          </a:p>
          <a:p>
            <a:pPr lvl="0" algn="just"/>
            <a:r>
              <a:rPr lang="en-US" sz="4400" dirty="0" smtClean="0">
                <a:latin typeface="Arial Rounded MT Bold" pitchFamily="34" charset="0"/>
              </a:rPr>
              <a:t>To God be the glory! At last, the slaves overturned their masters and claimed the Land for themselves.</a:t>
            </a:r>
            <a:endParaRPr lang="en-US" sz="44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buNone/>
            </a:pPr>
            <a:r>
              <a:rPr lang="en-US" sz="4400" b="1" dirty="0" smtClean="0">
                <a:solidFill>
                  <a:srgbClr val="660066"/>
                </a:solidFill>
                <a:latin typeface="Arial Rounded MT Bold" pitchFamily="34" charset="0"/>
              </a:rPr>
              <a:t>THE LIFE OF JOSEPH</a:t>
            </a:r>
            <a:endParaRPr lang="en-US" sz="4400" dirty="0" smtClean="0">
              <a:solidFill>
                <a:srgbClr val="660066"/>
              </a:solidFill>
              <a:latin typeface="Arial Rounded MT Bold" pitchFamily="34" charset="0"/>
            </a:endParaRPr>
          </a:p>
          <a:p>
            <a:pPr lvl="0" algn="just"/>
            <a:r>
              <a:rPr lang="en-US" sz="4400" dirty="0" smtClean="0">
                <a:latin typeface="Arial Rounded MT Bold" pitchFamily="34" charset="0"/>
              </a:rPr>
              <a:t>While Joseph could not see the hands of God in the sad episodes of his life that landed him in Egypt.</a:t>
            </a:r>
          </a:p>
          <a:p>
            <a:pPr lvl="0" algn="just"/>
            <a:r>
              <a:rPr lang="en-US" sz="4400" dirty="0" smtClean="0">
                <a:solidFill>
                  <a:srgbClr val="660066"/>
                </a:solidFill>
                <a:latin typeface="Arial Rounded MT Bold" pitchFamily="34" charset="0"/>
              </a:rPr>
              <a:t>He lived to see the end result of the betrayal of his brothers. The very wrong they did to Joseph prompted him to become the Prime Minister of Egypt</a:t>
            </a:r>
            <a:r>
              <a:rPr lang="en-US" sz="4400" dirty="0" smtClean="0">
                <a:solidFill>
                  <a:srgbClr val="660066"/>
                </a:solidFill>
                <a:latin typeface="Arial Rounded MT Bold" pitchFamily="34" charset="0"/>
              </a:rPr>
              <a:t>.</a:t>
            </a:r>
            <a:endParaRPr lang="en-US" sz="4400" dirty="0" smtClean="0">
              <a:solidFill>
                <a:srgbClr val="660066"/>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latin typeface="Arial Rounded MT Bold" pitchFamily="34" charset="0"/>
              </a:rPr>
              <a:t>Don’t </a:t>
            </a:r>
            <a:r>
              <a:rPr lang="en-US" sz="4400" dirty="0" smtClean="0">
                <a:latin typeface="Arial Rounded MT Bold" pitchFamily="34" charset="0"/>
              </a:rPr>
              <a:t>curse God because of present trials, for they may become the launching pads to your destiny.  </a:t>
            </a:r>
          </a:p>
          <a:p>
            <a:pPr lvl="0" algn="just"/>
            <a:r>
              <a:rPr lang="en-US" sz="4400" dirty="0" smtClean="0">
                <a:solidFill>
                  <a:srgbClr val="660066"/>
                </a:solidFill>
                <a:latin typeface="Arial Rounded MT Bold" pitchFamily="34" charset="0"/>
              </a:rPr>
              <a:t>Some were deprived of maternal and paternal love in their childhood, they blame God heavily for it, yet they fail to recognize that the absence of such privileges also foster them to become the very person that they are today</a:t>
            </a:r>
            <a:r>
              <a:rPr lang="en-US" sz="4400" dirty="0" smtClean="0">
                <a:solidFill>
                  <a:srgbClr val="660066"/>
                </a:solidFill>
                <a:latin typeface="Arial Rounded MT Bold" pitchFamily="34" charset="0"/>
              </a:rPr>
              <a:t>.</a:t>
            </a:r>
            <a:endParaRPr lang="en-US" sz="4400" dirty="0" smtClean="0">
              <a:solidFill>
                <a:srgbClr val="660066"/>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If </a:t>
            </a:r>
            <a:r>
              <a:rPr lang="en-US" sz="4400" dirty="0" smtClean="0">
                <a:latin typeface="Arial Rounded MT Bold" pitchFamily="34" charset="0"/>
              </a:rPr>
              <a:t>God sees that the end result will be good for you, He will not spare you the unpleasant adventures that will lead to it.</a:t>
            </a:r>
          </a:p>
          <a:p>
            <a:pPr lvl="0" algn="just"/>
            <a:r>
              <a:rPr lang="en-US" sz="4400" dirty="0" smtClean="0">
                <a:solidFill>
                  <a:srgbClr val="660066"/>
                </a:solidFill>
                <a:latin typeface="Arial Rounded MT Bold" pitchFamily="34" charset="0"/>
              </a:rPr>
              <a:t>Joseph was to be raised away from his jealous brothers and away from his loving lover father in order to achieve God’s destiny for his life</a:t>
            </a:r>
            <a:r>
              <a:rPr lang="en-US" sz="4400" dirty="0" smtClean="0">
                <a:solidFill>
                  <a:srgbClr val="660066"/>
                </a:solidFill>
                <a:latin typeface="Arial Rounded MT Bold" pitchFamily="34" charset="0"/>
              </a:rPr>
              <a:t>.</a:t>
            </a:r>
            <a:endParaRPr lang="en-US" sz="4400" dirty="0" smtClean="0">
              <a:solidFill>
                <a:srgbClr val="660066"/>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We </a:t>
            </a:r>
            <a:r>
              <a:rPr lang="en-US" sz="4400" dirty="0" smtClean="0">
                <a:latin typeface="Arial Rounded MT Bold" pitchFamily="34" charset="0"/>
              </a:rPr>
              <a:t>need to stop complaining about the past.</a:t>
            </a:r>
          </a:p>
          <a:p>
            <a:pPr lvl="0" algn="just"/>
            <a:r>
              <a:rPr lang="en-US" sz="4400" dirty="0" smtClean="0">
                <a:solidFill>
                  <a:srgbClr val="660066"/>
                </a:solidFill>
                <a:latin typeface="Arial Rounded MT Bold" pitchFamily="34" charset="0"/>
              </a:rPr>
              <a:t>We need to stop holding grudges on people because of the past.</a:t>
            </a:r>
          </a:p>
          <a:p>
            <a:pPr lvl="0" algn="just"/>
            <a:r>
              <a:rPr lang="en-US" sz="4400" dirty="0" smtClean="0">
                <a:latin typeface="Arial Rounded MT Bold" pitchFamily="34" charset="0"/>
              </a:rPr>
              <a:t>Instead of becoming sarcastic and bitter, thank God rather for turning your ashes to beauty.</a:t>
            </a:r>
            <a:endParaRPr lang="en-US" sz="44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dirty="0" smtClean="0">
                <a:solidFill>
                  <a:srgbClr val="460000"/>
                </a:solidFill>
                <a:latin typeface="Arial Rounded MT Bold" pitchFamily="34" charset="0"/>
              </a:rPr>
              <a:t>THE DETAILS OF GOD’S COVENANT TO ABRAM</a:t>
            </a:r>
            <a:endParaRPr lang="en-US" sz="4400" dirty="0" smtClean="0">
              <a:solidFill>
                <a:srgbClr val="460000"/>
              </a:solidFill>
              <a:latin typeface="Arial Rounded MT Bold" pitchFamily="34" charset="0"/>
            </a:endParaRPr>
          </a:p>
          <a:p>
            <a:pPr algn="just"/>
            <a:r>
              <a:rPr lang="fr-FR" sz="4400" dirty="0" smtClean="0">
                <a:solidFill>
                  <a:srgbClr val="0D069A"/>
                </a:solidFill>
                <a:latin typeface="Arial Rounded MT Bold" pitchFamily="34" charset="0"/>
              </a:rPr>
              <a:t>Ge </a:t>
            </a:r>
            <a:r>
              <a:rPr lang="fr-FR" sz="4400" dirty="0" smtClean="0">
                <a:solidFill>
                  <a:srgbClr val="0D069A"/>
                </a:solidFill>
                <a:latin typeface="Arial Rounded MT Bold" pitchFamily="34" charset="0"/>
              </a:rPr>
              <a:t>15:13-16 </a:t>
            </a:r>
            <a:r>
              <a:rPr lang="fr-FR" sz="4400" dirty="0" smtClean="0">
                <a:solidFill>
                  <a:srgbClr val="0D069A"/>
                </a:solidFill>
                <a:latin typeface="Arial Rounded MT Bold" pitchFamily="34" charset="0"/>
              </a:rPr>
              <a:t>Et l'Éternel dit à </a:t>
            </a:r>
            <a:r>
              <a:rPr lang="fr-FR" sz="4400" dirty="0" err="1" smtClean="0">
                <a:solidFill>
                  <a:srgbClr val="0D069A"/>
                </a:solidFill>
                <a:latin typeface="Arial Rounded MT Bold" pitchFamily="34" charset="0"/>
              </a:rPr>
              <a:t>Abram</a:t>
            </a:r>
            <a:r>
              <a:rPr lang="fr-FR" sz="4400" dirty="0" smtClean="0">
                <a:solidFill>
                  <a:srgbClr val="0D069A"/>
                </a:solidFill>
                <a:latin typeface="Arial Rounded MT Bold" pitchFamily="34" charset="0"/>
              </a:rPr>
              <a:t>: Sache que tes descendants seront étrangers dans un pays qui ne sera point à eux; ils y seront asservis, et on les opprimera pendant quatre cents ans.</a:t>
            </a:r>
            <a:endParaRPr lang="en-US" sz="4400" dirty="0" smtClean="0">
              <a:solidFill>
                <a:srgbClr val="0D069A"/>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4400" dirty="0" smtClean="0">
                <a:solidFill>
                  <a:srgbClr val="0D069A"/>
                </a:solidFill>
                <a:latin typeface="Arial Rounded MT Bold" pitchFamily="34" charset="0"/>
              </a:rPr>
              <a:t>14 Mais je jugerai la nation à laquelle ils seront asservis, et ils sortiront ensuite avec de grandes richesses.</a:t>
            </a:r>
            <a:endParaRPr lang="en-US" sz="4400" dirty="0" smtClean="0">
              <a:solidFill>
                <a:srgbClr val="0D069A"/>
              </a:solidFill>
              <a:latin typeface="Arial Rounded MT Bold" pitchFamily="34" charset="0"/>
            </a:endParaRPr>
          </a:p>
          <a:p>
            <a:pPr algn="just"/>
            <a:r>
              <a:rPr lang="fr-FR" sz="4400" dirty="0" smtClean="0">
                <a:solidFill>
                  <a:srgbClr val="460000"/>
                </a:solidFill>
                <a:latin typeface="Arial Rounded MT Bold" pitchFamily="34" charset="0"/>
              </a:rPr>
              <a:t> 15 Toi, tu iras en paix vers tes pères, tu seras enterré après une heureuse vieillesse.</a:t>
            </a:r>
            <a:endParaRPr lang="en-US" sz="4400" dirty="0" smtClean="0">
              <a:solidFill>
                <a:srgbClr val="460000"/>
              </a:solidFill>
              <a:latin typeface="Arial Rounded MT Bold" pitchFamily="34" charset="0"/>
            </a:endParaRPr>
          </a:p>
          <a:p>
            <a:pPr algn="just"/>
            <a:r>
              <a:rPr lang="fr-FR" sz="4400" dirty="0" smtClean="0">
                <a:solidFill>
                  <a:srgbClr val="0D069A"/>
                </a:solidFill>
                <a:latin typeface="Arial Rounded MT Bold" pitchFamily="34" charset="0"/>
              </a:rPr>
              <a:t> </a:t>
            </a:r>
            <a:r>
              <a:rPr lang="fr-FR" sz="4400" dirty="0" smtClean="0">
                <a:solidFill>
                  <a:srgbClr val="0D069A"/>
                </a:solidFill>
                <a:latin typeface="Arial Rounded MT Bold" pitchFamily="34" charset="0"/>
              </a:rPr>
              <a:t>16 A la quatrième génération, ils reviendront ici; car l'iniquité des </a:t>
            </a:r>
            <a:r>
              <a:rPr lang="fr-FR" sz="4400" dirty="0" err="1" smtClean="0">
                <a:solidFill>
                  <a:srgbClr val="0D069A"/>
                </a:solidFill>
                <a:latin typeface="Arial Rounded MT Bold" pitchFamily="34" charset="0"/>
              </a:rPr>
              <a:t>Amoréens</a:t>
            </a:r>
            <a:r>
              <a:rPr lang="fr-FR" sz="4400" dirty="0" smtClean="0">
                <a:solidFill>
                  <a:srgbClr val="0D069A"/>
                </a:solidFill>
                <a:latin typeface="Arial Rounded MT Bold" pitchFamily="34" charset="0"/>
              </a:rPr>
              <a:t> n'est pas encore à son comble</a:t>
            </a:r>
            <a:r>
              <a:rPr lang="fr-FR" sz="4400" dirty="0" smtClean="0">
                <a:solidFill>
                  <a:srgbClr val="0D069A"/>
                </a:solidFill>
                <a:latin typeface="Arial Rounded MT Bold" pitchFamily="34"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dirty="0" smtClean="0">
                <a:solidFill>
                  <a:srgbClr val="0D069A"/>
                </a:solidFill>
                <a:latin typeface="Arial Rounded MT Bold" pitchFamily="34" charset="0"/>
              </a:rPr>
              <a:t>When </a:t>
            </a:r>
            <a:r>
              <a:rPr lang="en-US" sz="4400" dirty="0" smtClean="0">
                <a:solidFill>
                  <a:srgbClr val="0D069A"/>
                </a:solidFill>
                <a:latin typeface="Arial Rounded MT Bold" pitchFamily="34" charset="0"/>
              </a:rPr>
              <a:t>God made the promise to give the land of Canaan to Abraham, He also gave him some important details.</a:t>
            </a:r>
          </a:p>
          <a:p>
            <a:pPr lvl="0" algn="just"/>
            <a:r>
              <a:rPr lang="en-US" sz="4400" dirty="0" smtClean="0">
                <a:solidFill>
                  <a:srgbClr val="460000"/>
                </a:solidFill>
                <a:latin typeface="Arial Rounded MT Bold" pitchFamily="34" charset="0"/>
              </a:rPr>
              <a:t>I give you this land today, but you cannot have it yet.</a:t>
            </a:r>
          </a:p>
          <a:p>
            <a:pPr lvl="0" algn="just"/>
            <a:r>
              <a:rPr lang="en-US" sz="4400" dirty="0" smtClean="0">
                <a:solidFill>
                  <a:srgbClr val="0D069A"/>
                </a:solidFill>
                <a:latin typeface="Arial Rounded MT Bold" pitchFamily="34" charset="0"/>
              </a:rPr>
              <a:t>I give you this land, but you will die before this promise becomes a reality</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en-US" sz="4400" dirty="0" smtClean="0">
                <a:solidFill>
                  <a:srgbClr val="0D069A"/>
                </a:solidFill>
                <a:latin typeface="Arial Rounded MT Bold" pitchFamily="34" charset="0"/>
              </a:rPr>
              <a:t>If </a:t>
            </a:r>
            <a:r>
              <a:rPr lang="en-US" sz="4400" dirty="0" smtClean="0">
                <a:solidFill>
                  <a:srgbClr val="0D069A"/>
                </a:solidFill>
                <a:latin typeface="Arial Rounded MT Bold" pitchFamily="34" charset="0"/>
              </a:rPr>
              <a:t>I give you this Land right now, it would be injustice on my part.</a:t>
            </a:r>
          </a:p>
          <a:p>
            <a:pPr lvl="0" algn="just"/>
            <a:r>
              <a:rPr lang="en-US" sz="4400" dirty="0" smtClean="0">
                <a:solidFill>
                  <a:srgbClr val="460000"/>
                </a:solidFill>
                <a:latin typeface="Arial Rounded MT Bold" pitchFamily="34" charset="0"/>
              </a:rPr>
              <a:t>If I give you this Land right now, you would have no one to inherit it.</a:t>
            </a:r>
          </a:p>
          <a:p>
            <a:pPr lvl="0" algn="just"/>
            <a:r>
              <a:rPr lang="en-US" sz="4400" dirty="0" smtClean="0">
                <a:solidFill>
                  <a:srgbClr val="0D069A"/>
                </a:solidFill>
                <a:latin typeface="Arial Rounded MT Bold" pitchFamily="34" charset="0"/>
              </a:rPr>
              <a:t>As wicked as the Canaan people were, their wickedness had not yet reached the point for God to judge them so harshly by giving their lands to someone else</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en-US" sz="4400" dirty="0" smtClean="0">
                <a:solidFill>
                  <a:srgbClr val="0D069A"/>
                </a:solidFill>
                <a:latin typeface="Arial Rounded MT Bold" pitchFamily="34" charset="0"/>
              </a:rPr>
              <a:t>Based </a:t>
            </a:r>
            <a:r>
              <a:rPr lang="en-US" sz="4400" dirty="0" smtClean="0">
                <a:solidFill>
                  <a:srgbClr val="0D069A"/>
                </a:solidFill>
                <a:latin typeface="Arial Rounded MT Bold" pitchFamily="34" charset="0"/>
              </a:rPr>
              <a:t>on the rate of the moral degradation of the Canaanites, it was going to take another 400 years for them to reach the intolerable level of wickedness whereby God’s judgment would automatically spark against them.</a:t>
            </a:r>
          </a:p>
          <a:p>
            <a:pPr lvl="0" algn="just"/>
            <a:r>
              <a:rPr lang="en-US" sz="4400" dirty="0" smtClean="0">
                <a:solidFill>
                  <a:srgbClr val="460000"/>
                </a:solidFill>
                <a:latin typeface="Arial Rounded MT Bold" pitchFamily="34" charset="0"/>
              </a:rPr>
              <a:t>Even when God turns his eyes and allows evil to become rampant, it will all fit rightly to His master plan.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en-US" sz="4400" dirty="0" smtClean="0">
                <a:solidFill>
                  <a:srgbClr val="0D069A"/>
                </a:solidFill>
                <a:latin typeface="Arial Rounded MT Bold" pitchFamily="34" charset="0"/>
              </a:rPr>
              <a:t>As </a:t>
            </a:r>
            <a:r>
              <a:rPr lang="en-US" sz="4400" dirty="0" smtClean="0">
                <a:solidFill>
                  <a:srgbClr val="0D069A"/>
                </a:solidFill>
                <a:latin typeface="Arial Rounded MT Bold" pitchFamily="34" charset="0"/>
              </a:rPr>
              <a:t>for your people, I will raise them in a foreign land.</a:t>
            </a:r>
          </a:p>
          <a:p>
            <a:pPr lvl="0" algn="just"/>
            <a:r>
              <a:rPr lang="en-US" sz="4400" dirty="0" smtClean="0">
                <a:solidFill>
                  <a:srgbClr val="460000"/>
                </a:solidFill>
                <a:latin typeface="Arial Rounded MT Bold" pitchFamily="34" charset="0"/>
              </a:rPr>
              <a:t>Oh, I forget to tell you Abram that your descendents will undergo one of the harshest forms of slavery. </a:t>
            </a:r>
          </a:p>
          <a:p>
            <a:pPr lvl="0" algn="just"/>
            <a:r>
              <a:rPr lang="en-US" sz="4400" dirty="0" smtClean="0">
                <a:solidFill>
                  <a:srgbClr val="0D069A"/>
                </a:solidFill>
                <a:latin typeface="Arial Rounded MT Bold" pitchFamily="34" charset="0"/>
              </a:rPr>
              <a:t>At the appointed time, I will raise a deliverer to save them and exile them out of the occupation Land to the Promised Land</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4400" i="1" dirty="0" smtClean="0">
                <a:solidFill>
                  <a:srgbClr val="0D069A"/>
                </a:solidFill>
                <a:latin typeface="Arial Rounded MT Bold" pitchFamily="34" charset="0"/>
              </a:rPr>
              <a:t>“</a:t>
            </a:r>
            <a:r>
              <a:rPr lang="en-US" sz="4400" i="1" dirty="0" smtClean="0">
                <a:solidFill>
                  <a:srgbClr val="0D069A"/>
                </a:solidFill>
                <a:latin typeface="Arial Rounded MT Bold" pitchFamily="34" charset="0"/>
              </a:rPr>
              <a:t>Excuse me Lord, did you say that I will die and not see any of these promises in my lifetime.”</a:t>
            </a:r>
            <a:endParaRPr lang="en-US" sz="4400" dirty="0" smtClean="0">
              <a:solidFill>
                <a:srgbClr val="0D069A"/>
              </a:solidFill>
              <a:latin typeface="Arial Rounded MT Bold" pitchFamily="34" charset="0"/>
            </a:endParaRPr>
          </a:p>
          <a:p>
            <a:pPr lvl="0" algn="just"/>
            <a:r>
              <a:rPr lang="en-US" sz="4400" i="1" dirty="0" smtClean="0">
                <a:solidFill>
                  <a:srgbClr val="460000"/>
                </a:solidFill>
                <a:latin typeface="Arial Rounded MT Bold" pitchFamily="34" charset="0"/>
              </a:rPr>
              <a:t>“What’s the point Lord, I will not even be there to enjoy it.”</a:t>
            </a:r>
            <a:endParaRPr lang="en-US" sz="4400" dirty="0" smtClean="0">
              <a:solidFill>
                <a:srgbClr val="460000"/>
              </a:solidFill>
              <a:latin typeface="Arial Rounded MT Bold" pitchFamily="34" charset="0"/>
            </a:endParaRPr>
          </a:p>
          <a:p>
            <a:pPr lvl="0" algn="just"/>
            <a:r>
              <a:rPr lang="en-US" sz="4400" i="1" dirty="0" smtClean="0">
                <a:solidFill>
                  <a:srgbClr val="0D069A"/>
                </a:solidFill>
                <a:latin typeface="Arial Rounded MT Bold" pitchFamily="34" charset="0"/>
              </a:rPr>
              <a:t>If so, how can you justify that you will be doing these things for my sake</a:t>
            </a:r>
            <a:r>
              <a:rPr lang="en-US" sz="4400" i="1"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en-US" sz="6000" dirty="0" smtClean="0">
                <a:solidFill>
                  <a:srgbClr val="0D069A"/>
                </a:solidFill>
                <a:latin typeface="Arial Rounded MT Bold" pitchFamily="34" charset="0"/>
              </a:rPr>
              <a:t>God </a:t>
            </a:r>
            <a:r>
              <a:rPr lang="en-US" sz="6000" dirty="0" smtClean="0">
                <a:solidFill>
                  <a:srgbClr val="0D069A"/>
                </a:solidFill>
                <a:latin typeface="Arial Rounded MT Bold" pitchFamily="34" charset="0"/>
              </a:rPr>
              <a:t>would reply: “I am not the God of the dead but of the living.”</a:t>
            </a:r>
          </a:p>
          <a:p>
            <a:pPr lvl="0" algn="just"/>
            <a:r>
              <a:rPr lang="en-US" sz="6000" dirty="0" smtClean="0">
                <a:solidFill>
                  <a:srgbClr val="460000"/>
                </a:solidFill>
                <a:latin typeface="Arial Rounded MT Bold" pitchFamily="34" charset="0"/>
              </a:rPr>
              <a:t>The blessings of God transcend all generations after you.</a:t>
            </a:r>
            <a:endParaRPr lang="en-US" sz="6000" dirty="0">
              <a:solidFill>
                <a:srgbClr val="4600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800" b="1" dirty="0" smtClean="0">
                <a:solidFill>
                  <a:schemeClr val="accent6">
                    <a:lumMod val="60000"/>
                    <a:lumOff val="40000"/>
                  </a:schemeClr>
                </a:solidFill>
                <a:latin typeface="Arial Rounded MT Bold" pitchFamily="34" charset="0"/>
              </a:rPr>
              <a:t>WHY SHOULD A CHILD OF GOD BLESS HIS PAST AND HIS PRESENT</a:t>
            </a:r>
            <a:r>
              <a:rPr lang="en-US" sz="4800" b="1" dirty="0" smtClean="0">
                <a:solidFill>
                  <a:schemeClr val="accent6">
                    <a:lumMod val="60000"/>
                    <a:lumOff val="40000"/>
                  </a:schemeClr>
                </a:solidFill>
                <a:latin typeface="Arial Rounded MT Bold" pitchFamily="34" charset="0"/>
              </a:rPr>
              <a:t>?</a:t>
            </a:r>
            <a:endParaRPr lang="en-US" sz="4800" dirty="0" smtClean="0">
              <a:solidFill>
                <a:schemeClr val="accent6">
                  <a:lumMod val="60000"/>
                  <a:lumOff val="40000"/>
                </a:schemeClr>
              </a:solidFill>
              <a:latin typeface="Arial Rounded MT Bold" pitchFamily="34" charset="0"/>
            </a:endParaRPr>
          </a:p>
          <a:p>
            <a:pPr algn="just"/>
            <a:r>
              <a:rPr lang="fr-FR" sz="4800" b="1" dirty="0" smtClean="0">
                <a:solidFill>
                  <a:srgbClr val="99FF33"/>
                </a:solidFill>
                <a:latin typeface="Arial Rounded MT Bold" pitchFamily="34" charset="0"/>
              </a:rPr>
              <a:t>Ps 66:8 :8-12</a:t>
            </a:r>
            <a:r>
              <a:rPr lang="fr-FR" sz="4800" dirty="0" smtClean="0">
                <a:solidFill>
                  <a:srgbClr val="99FF33"/>
                </a:solidFill>
                <a:latin typeface="Arial Rounded MT Bold" pitchFamily="34" charset="0"/>
              </a:rPr>
              <a:t> ¶ Peuples, bénissez notre Dieu, Faites retentir sa louange!</a:t>
            </a:r>
            <a:endParaRPr lang="en-US" sz="4800" dirty="0" smtClean="0">
              <a:solidFill>
                <a:srgbClr val="99FF33"/>
              </a:solidFill>
              <a:latin typeface="Arial Rounded MT Bold" pitchFamily="34" charset="0"/>
            </a:endParaRPr>
          </a:p>
          <a:p>
            <a:pPr algn="just"/>
            <a:r>
              <a:rPr lang="fr-FR" sz="4800" dirty="0" smtClean="0">
                <a:solidFill>
                  <a:schemeClr val="accent6">
                    <a:lumMod val="60000"/>
                    <a:lumOff val="40000"/>
                  </a:schemeClr>
                </a:solidFill>
                <a:latin typeface="Arial Rounded MT Bold" pitchFamily="34" charset="0"/>
              </a:rPr>
              <a:t> 9 Il a conservé la vie à notre âme, Et il n'a pas permis que notre pied chancelât</a:t>
            </a:r>
            <a:r>
              <a:rPr lang="fr-FR" sz="4800" dirty="0" smtClean="0">
                <a:solidFill>
                  <a:schemeClr val="accent6">
                    <a:lumMod val="60000"/>
                    <a:lumOff val="40000"/>
                  </a:schemeClr>
                </a:solidFill>
                <a:latin typeface="Arial Rounded MT Bold" pitchFamily="34" charset="0"/>
              </a:rPr>
              <a:t>.</a:t>
            </a:r>
            <a:endParaRPr lang="en-US" sz="4800" dirty="0" smtClean="0">
              <a:solidFill>
                <a:schemeClr val="accent6">
                  <a:lumMod val="60000"/>
                  <a:lumOff val="40000"/>
                </a:schemeClr>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FR" sz="4800" dirty="0" smtClean="0">
                <a:solidFill>
                  <a:srgbClr val="99FF33"/>
                </a:solidFill>
                <a:latin typeface="Arial Rounded MT Bold" pitchFamily="34" charset="0"/>
              </a:rPr>
              <a:t>10 </a:t>
            </a:r>
            <a:r>
              <a:rPr lang="fr-FR" sz="4800" dirty="0" smtClean="0">
                <a:solidFill>
                  <a:srgbClr val="99FF33"/>
                </a:solidFill>
                <a:latin typeface="Arial Rounded MT Bold" pitchFamily="34" charset="0"/>
              </a:rPr>
              <a:t>Car tu nous as éprouvés, ô Dieu! Tu nous as fait passer au creuset comme l'argent.</a:t>
            </a:r>
            <a:endParaRPr lang="en-US" sz="4800" dirty="0" smtClean="0">
              <a:solidFill>
                <a:srgbClr val="99FF33"/>
              </a:solidFill>
              <a:latin typeface="Arial Rounded MT Bold" pitchFamily="34" charset="0"/>
            </a:endParaRPr>
          </a:p>
          <a:p>
            <a:pPr algn="just"/>
            <a:r>
              <a:rPr lang="fr-FR" sz="4800" dirty="0" smtClean="0">
                <a:solidFill>
                  <a:schemeClr val="accent6">
                    <a:lumMod val="60000"/>
                    <a:lumOff val="40000"/>
                  </a:schemeClr>
                </a:solidFill>
                <a:latin typeface="Arial Rounded MT Bold" pitchFamily="34" charset="0"/>
              </a:rPr>
              <a:t> 11 Tu nous as amenés dans le filet, Tu as mis sur nos reins un pesant fardeau,</a:t>
            </a:r>
            <a:endParaRPr lang="en-US" sz="4800" dirty="0" smtClean="0">
              <a:solidFill>
                <a:schemeClr val="accent6">
                  <a:lumMod val="60000"/>
                  <a:lumOff val="40000"/>
                </a:schemeClr>
              </a:solidFill>
              <a:latin typeface="Arial Rounded MT Bold" pitchFamily="34" charset="0"/>
            </a:endParaRPr>
          </a:p>
          <a:p>
            <a:pPr algn="just"/>
            <a:r>
              <a:rPr lang="fr-FR" sz="4800" dirty="0" smtClean="0">
                <a:solidFill>
                  <a:srgbClr val="99FF33"/>
                </a:solidFill>
                <a:latin typeface="Arial Rounded MT Bold" pitchFamily="34" charset="0"/>
              </a:rPr>
              <a:t> 12 Tu as fait monter des hommes sur nos têtes; Nous avons passé par le feu et par l'eau. Mais tu nous en as tirés pour nous donner l'abondance</a:t>
            </a:r>
            <a:r>
              <a:rPr lang="fr-FR"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800" dirty="0" smtClean="0">
                <a:solidFill>
                  <a:srgbClr val="99FF33"/>
                </a:solidFill>
                <a:latin typeface="Arial Rounded MT Bold" pitchFamily="34" charset="0"/>
              </a:rPr>
              <a:t>All </a:t>
            </a:r>
            <a:r>
              <a:rPr lang="en-US" sz="4800" dirty="0" smtClean="0">
                <a:solidFill>
                  <a:srgbClr val="99FF33"/>
                </a:solidFill>
                <a:latin typeface="Arial Rounded MT Bold" pitchFamily="34" charset="0"/>
              </a:rPr>
              <a:t>the details of one’s life are part of the big plan. </a:t>
            </a:r>
          </a:p>
          <a:p>
            <a:pPr lvl="0" algn="just"/>
            <a:r>
              <a:rPr lang="en-US" sz="4800" dirty="0" smtClean="0">
                <a:solidFill>
                  <a:schemeClr val="accent6">
                    <a:lumMod val="60000"/>
                    <a:lumOff val="40000"/>
                  </a:schemeClr>
                </a:solidFill>
                <a:latin typeface="Arial Rounded MT Bold" pitchFamily="34" charset="0"/>
              </a:rPr>
              <a:t>The injustices, the harshness, the slavery, the humiliation, the threats, the sicknesses, the storms, the mountains, and the valleys, the famine, the exile, the discrimination are all part of the puzzle</a:t>
            </a:r>
            <a:r>
              <a:rPr lang="en-US" sz="4800" dirty="0" smtClean="0">
                <a:solidFill>
                  <a:schemeClr val="accent6">
                    <a:lumMod val="60000"/>
                    <a:lumOff val="40000"/>
                  </a:schemeClr>
                </a:solidFill>
                <a:latin typeface="Arial Rounded MT Bold" pitchFamily="34" charset="0"/>
              </a:rPr>
              <a:t>.</a:t>
            </a:r>
            <a:endParaRPr lang="en-US" sz="4800" dirty="0" smtClean="0">
              <a:solidFill>
                <a:schemeClr val="accent6">
                  <a:lumMod val="60000"/>
                  <a:lumOff val="40000"/>
                </a:schemeClr>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smtClean="0">
                <a:solidFill>
                  <a:srgbClr val="99FF33"/>
                </a:solidFill>
                <a:latin typeface="Arial Rounded MT Bold" pitchFamily="34" charset="0"/>
              </a:rPr>
              <a:t>Knowing </a:t>
            </a:r>
            <a:r>
              <a:rPr lang="en-US" sz="4800" dirty="0" smtClean="0">
                <a:solidFill>
                  <a:srgbClr val="99FF33"/>
                </a:solidFill>
                <a:latin typeface="Arial Rounded MT Bold" pitchFamily="34" charset="0"/>
              </a:rPr>
              <a:t>the full story of Children of Israel, we can testify that God was always with them and never forsook them.</a:t>
            </a:r>
          </a:p>
          <a:p>
            <a:pPr lvl="0" algn="just"/>
            <a:r>
              <a:rPr lang="en-US" sz="4800" dirty="0" smtClean="0">
                <a:solidFill>
                  <a:schemeClr val="accent6">
                    <a:lumMod val="60000"/>
                    <a:lumOff val="40000"/>
                  </a:schemeClr>
                </a:solidFill>
                <a:latin typeface="Arial Rounded MT Bold" pitchFamily="34" charset="0"/>
              </a:rPr>
              <a:t>During the enslavement of the Jews in Egypt, the Children of Israel had no knowledge of God, yet they were in the center of His master plan</a:t>
            </a:r>
            <a:r>
              <a:rPr lang="en-US" sz="4800" dirty="0" smtClean="0">
                <a:solidFill>
                  <a:schemeClr val="accent6">
                    <a:lumMod val="60000"/>
                    <a:lumOff val="40000"/>
                  </a:schemeClr>
                </a:solidFill>
                <a:latin typeface="Arial Rounded MT Bold" pitchFamily="34" charset="0"/>
              </a:rPr>
              <a:t>.</a:t>
            </a:r>
            <a:endParaRPr lang="en-US" sz="4800" dirty="0" smtClean="0">
              <a:solidFill>
                <a:schemeClr val="accent6">
                  <a:lumMod val="60000"/>
                  <a:lumOff val="40000"/>
                </a:schemeClr>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en-US" sz="4800" dirty="0" smtClean="0">
                <a:solidFill>
                  <a:srgbClr val="99FF33"/>
                </a:solidFill>
                <a:latin typeface="Arial Rounded MT Bold" pitchFamily="34" charset="0"/>
              </a:rPr>
              <a:t>Nothing </a:t>
            </a:r>
            <a:r>
              <a:rPr lang="en-US" sz="4800" dirty="0" smtClean="0">
                <a:solidFill>
                  <a:srgbClr val="99FF33"/>
                </a:solidFill>
                <a:latin typeface="Arial Rounded MT Bold" pitchFamily="34" charset="0"/>
              </a:rPr>
              <a:t>goes wasted for God and nothing goes unnoticed by God. </a:t>
            </a:r>
          </a:p>
          <a:p>
            <a:pPr lvl="0" algn="just"/>
            <a:r>
              <a:rPr lang="en-US" sz="4800" dirty="0" smtClean="0">
                <a:solidFill>
                  <a:schemeClr val="accent6">
                    <a:lumMod val="60000"/>
                    <a:lumOff val="40000"/>
                  </a:schemeClr>
                </a:solidFill>
                <a:latin typeface="Arial Rounded MT Bold" pitchFamily="34" charset="0"/>
              </a:rPr>
              <a:t>The good, the bad, the ugly, and all that life throws at you become instrumental in the hands of God who is the author and finisher of our lives. </a:t>
            </a:r>
          </a:p>
          <a:p>
            <a:pPr lvl="0" algn="just"/>
            <a:r>
              <a:rPr lang="en-US" sz="4800" dirty="0" smtClean="0">
                <a:solidFill>
                  <a:srgbClr val="99FF33"/>
                </a:solidFill>
                <a:latin typeface="Arial Rounded MT Bold" pitchFamily="34" charset="0"/>
              </a:rPr>
              <a:t>How can I convince you that what you are going through right now is necessary in order for God to accomplish His good will in you</a:t>
            </a:r>
            <a:r>
              <a:rPr lang="en-US"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pPr lvl="0" algn="just"/>
            <a:r>
              <a:rPr lang="en-US" sz="4800" dirty="0" smtClean="0">
                <a:solidFill>
                  <a:srgbClr val="99FF33"/>
                </a:solidFill>
                <a:latin typeface="Arial Rounded MT Bold" pitchFamily="34" charset="0"/>
              </a:rPr>
              <a:t>God </a:t>
            </a:r>
            <a:r>
              <a:rPr lang="en-US" sz="4800" dirty="0" smtClean="0">
                <a:solidFill>
                  <a:srgbClr val="99FF33"/>
                </a:solidFill>
                <a:latin typeface="Arial Rounded MT Bold" pitchFamily="34" charset="0"/>
              </a:rPr>
              <a:t>is a master weaver who can make a masterpiece out of the good, the bad and the ugly scraps of life. He can turn ashes to beauty.</a:t>
            </a:r>
          </a:p>
          <a:p>
            <a:pPr lvl="0" algn="just"/>
            <a:r>
              <a:rPr lang="en-US" sz="4800" dirty="0" smtClean="0">
                <a:solidFill>
                  <a:schemeClr val="accent6">
                    <a:lumMod val="60000"/>
                    <a:lumOff val="40000"/>
                  </a:schemeClr>
                </a:solidFill>
                <a:latin typeface="Arial Rounded MT Bold" pitchFamily="34" charset="0"/>
              </a:rPr>
              <a:t>Don’t get too attached to your troubled past, it may obscure you from seeing the big picture.</a:t>
            </a:r>
          </a:p>
          <a:p>
            <a:pPr lvl="0" algn="just"/>
            <a:r>
              <a:rPr lang="en-US" sz="4800" dirty="0" smtClean="0">
                <a:solidFill>
                  <a:srgbClr val="99FF33"/>
                </a:solidFill>
                <a:latin typeface="Arial Rounded MT Bold" pitchFamily="34" charset="0"/>
              </a:rPr>
              <a:t>You may be locked down right now in the prison of the past, filled with bitterness toward God and toward mankind</a:t>
            </a:r>
            <a:r>
              <a:rPr lang="en-US"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smtClean="0">
                <a:solidFill>
                  <a:srgbClr val="99FF33"/>
                </a:solidFill>
                <a:latin typeface="Arial Rounded MT Bold" pitchFamily="34" charset="0"/>
              </a:rPr>
              <a:t>Don’t </a:t>
            </a:r>
            <a:r>
              <a:rPr lang="en-US" sz="4800" dirty="0" smtClean="0">
                <a:solidFill>
                  <a:srgbClr val="99FF33"/>
                </a:solidFill>
                <a:latin typeface="Arial Rounded MT Bold" pitchFamily="34" charset="0"/>
              </a:rPr>
              <a:t>limit the promises of God just to yourself; the blessings of God will perpetuate from generations to generations.</a:t>
            </a:r>
          </a:p>
          <a:p>
            <a:pPr lvl="0" algn="just"/>
            <a:r>
              <a:rPr lang="en-US" sz="4800" dirty="0" smtClean="0">
                <a:solidFill>
                  <a:schemeClr val="accent6">
                    <a:lumMod val="60000"/>
                    <a:lumOff val="40000"/>
                  </a:schemeClr>
                </a:solidFill>
                <a:latin typeface="Arial Rounded MT Bold" pitchFamily="34" charset="0"/>
              </a:rPr>
              <a:t>Abraham received a 400 years prophecy, yet the blessings of his covenant are still relevant today for his descendents.</a:t>
            </a:r>
          </a:p>
          <a:p>
            <a:pPr lvl="0" algn="just"/>
            <a:r>
              <a:rPr lang="en-US" sz="4800" dirty="0" smtClean="0">
                <a:solidFill>
                  <a:srgbClr val="99FF33"/>
                </a:solidFill>
                <a:latin typeface="Arial Rounded MT Bold" pitchFamily="34" charset="0"/>
              </a:rPr>
              <a:t>Are you part of a long term prophecy like Abraham</a:t>
            </a:r>
            <a:r>
              <a:rPr lang="en-US"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lvl="0" algn="just"/>
            <a:r>
              <a:rPr lang="en-US" sz="4800" dirty="0" smtClean="0">
                <a:solidFill>
                  <a:srgbClr val="99FF33"/>
                </a:solidFill>
                <a:latin typeface="Arial Rounded MT Bold" pitchFamily="34" charset="0"/>
              </a:rPr>
              <a:t>What </a:t>
            </a:r>
            <a:r>
              <a:rPr lang="en-US" sz="4800" dirty="0" smtClean="0">
                <a:solidFill>
                  <a:srgbClr val="99FF33"/>
                </a:solidFill>
                <a:latin typeface="Arial Rounded MT Bold" pitchFamily="34" charset="0"/>
              </a:rPr>
              <a:t>role are you playing in it?</a:t>
            </a:r>
          </a:p>
          <a:p>
            <a:pPr lvl="0" algn="just"/>
            <a:r>
              <a:rPr lang="en-US" sz="4800" dirty="0" smtClean="0">
                <a:solidFill>
                  <a:schemeClr val="accent6">
                    <a:lumMod val="60000"/>
                    <a:lumOff val="40000"/>
                  </a:schemeClr>
                </a:solidFill>
                <a:latin typeface="Arial Rounded MT Bold" pitchFamily="34" charset="0"/>
              </a:rPr>
              <a:t>Are you part of the first crew from Jacob’s family to descend from Canaan to Egypt?</a:t>
            </a:r>
          </a:p>
          <a:p>
            <a:pPr lvl="0" algn="just"/>
            <a:r>
              <a:rPr lang="en-US" sz="4800" dirty="0" smtClean="0">
                <a:solidFill>
                  <a:srgbClr val="99FF33"/>
                </a:solidFill>
                <a:latin typeface="Arial Rounded MT Bold" pitchFamily="34" charset="0"/>
              </a:rPr>
              <a:t>Are you part of the early settlers and the farmers in the land Goshen?</a:t>
            </a:r>
          </a:p>
          <a:p>
            <a:pPr lvl="0" algn="just"/>
            <a:r>
              <a:rPr lang="en-US" sz="4800" dirty="0" smtClean="0">
                <a:solidFill>
                  <a:schemeClr val="accent6">
                    <a:lumMod val="60000"/>
                    <a:lumOff val="40000"/>
                  </a:schemeClr>
                </a:solidFill>
                <a:latin typeface="Arial Rounded MT Bold" pitchFamily="34" charset="0"/>
              </a:rPr>
              <a:t>Are you part of the slave builder generation under the brutal hands of Pharaoh</a:t>
            </a:r>
            <a:r>
              <a:rPr lang="en-US" sz="4800" dirty="0" smtClean="0">
                <a:solidFill>
                  <a:schemeClr val="accent6">
                    <a:lumMod val="60000"/>
                    <a:lumOff val="40000"/>
                  </a:schemeClr>
                </a:solidFill>
                <a:latin typeface="Arial Rounded MT Bold" pitchFamily="34" charset="0"/>
              </a:rPr>
              <a:t>?</a:t>
            </a:r>
            <a:endParaRPr lang="en-US" sz="4800" dirty="0" smtClean="0">
              <a:solidFill>
                <a:schemeClr val="accent6">
                  <a:lumMod val="60000"/>
                  <a:lumOff val="40000"/>
                </a:schemeClr>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800" dirty="0" smtClean="0">
                <a:solidFill>
                  <a:srgbClr val="99FF33"/>
                </a:solidFill>
                <a:latin typeface="Arial Rounded MT Bold" pitchFamily="34" charset="0"/>
              </a:rPr>
              <a:t>Are </a:t>
            </a:r>
            <a:r>
              <a:rPr lang="en-US" sz="4800" dirty="0" smtClean="0">
                <a:solidFill>
                  <a:srgbClr val="99FF33"/>
                </a:solidFill>
                <a:latin typeface="Arial Rounded MT Bold" pitchFamily="34" charset="0"/>
              </a:rPr>
              <a:t>you part of the exiled generation wandering in the desert for 40 years?</a:t>
            </a:r>
          </a:p>
          <a:p>
            <a:pPr lvl="0" algn="just"/>
            <a:r>
              <a:rPr lang="en-US" sz="4800" dirty="0" smtClean="0">
                <a:solidFill>
                  <a:schemeClr val="accent6">
                    <a:lumMod val="60000"/>
                    <a:lumOff val="40000"/>
                  </a:schemeClr>
                </a:solidFill>
                <a:latin typeface="Arial Rounded MT Bold" pitchFamily="34" charset="0"/>
              </a:rPr>
              <a:t>Are you part of the warrior generation to conquer the Promised Land?</a:t>
            </a:r>
          </a:p>
          <a:p>
            <a:pPr lvl="0" algn="just"/>
            <a:r>
              <a:rPr lang="en-US" sz="4800" dirty="0" smtClean="0">
                <a:solidFill>
                  <a:srgbClr val="99FF33"/>
                </a:solidFill>
                <a:latin typeface="Arial Rounded MT Bold" pitchFamily="34" charset="0"/>
              </a:rPr>
              <a:t>Are you from the generation of first settlers to the Promised Land</a:t>
            </a:r>
            <a:r>
              <a:rPr lang="en-US"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800" dirty="0" smtClean="0">
                <a:solidFill>
                  <a:srgbClr val="99FF33"/>
                </a:solidFill>
                <a:latin typeface="Arial Rounded MT Bold" pitchFamily="34" charset="0"/>
              </a:rPr>
              <a:t>No </a:t>
            </a:r>
            <a:r>
              <a:rPr lang="en-US" sz="4800" dirty="0" smtClean="0">
                <a:solidFill>
                  <a:srgbClr val="99FF33"/>
                </a:solidFill>
                <a:latin typeface="Arial Rounded MT Bold" pitchFamily="34" charset="0"/>
              </a:rPr>
              <a:t>matter where one fits in the spectra, God’s master plan is in action.</a:t>
            </a:r>
          </a:p>
          <a:p>
            <a:pPr lvl="0" algn="just"/>
            <a:r>
              <a:rPr lang="en-US" sz="4800" dirty="0" smtClean="0">
                <a:solidFill>
                  <a:schemeClr val="accent6">
                    <a:lumMod val="60000"/>
                    <a:lumOff val="40000"/>
                  </a:schemeClr>
                </a:solidFill>
                <a:latin typeface="Arial Rounded MT Bold" pitchFamily="34" charset="0"/>
              </a:rPr>
              <a:t>You should thank God because the promise is still alive regardless where you fit in it.</a:t>
            </a:r>
          </a:p>
          <a:p>
            <a:pPr lvl="0" algn="just"/>
            <a:r>
              <a:rPr lang="en-US" sz="4800" dirty="0" smtClean="0">
                <a:solidFill>
                  <a:srgbClr val="99FF33"/>
                </a:solidFill>
                <a:latin typeface="Arial Rounded MT Bold" pitchFamily="34" charset="0"/>
              </a:rPr>
              <a:t>Maybe your children will know better days than you</a:t>
            </a:r>
            <a:r>
              <a:rPr lang="en-US" sz="4800" dirty="0" smtClean="0">
                <a:solidFill>
                  <a:srgbClr val="99FF33"/>
                </a:solidFill>
                <a:latin typeface="Arial Rounded MT Bold" pitchFamily="34" charset="0"/>
              </a:rPr>
              <a:t>.</a:t>
            </a:r>
            <a:endParaRPr lang="en-US" sz="4800" dirty="0" smtClean="0">
              <a:solidFill>
                <a:srgbClr val="99FF33"/>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smtClean="0">
                <a:solidFill>
                  <a:srgbClr val="99FF33"/>
                </a:solidFill>
                <a:latin typeface="Arial Rounded MT Bold" pitchFamily="34" charset="0"/>
              </a:rPr>
              <a:t>Every </a:t>
            </a:r>
            <a:r>
              <a:rPr lang="en-US" sz="5400" dirty="0" smtClean="0">
                <a:solidFill>
                  <a:srgbClr val="99FF33"/>
                </a:solidFill>
                <a:latin typeface="Arial Rounded MT Bold" pitchFamily="34" charset="0"/>
              </a:rPr>
              <a:t>aspect of the journey is as important as the previous and the next.</a:t>
            </a:r>
          </a:p>
          <a:p>
            <a:pPr lvl="0" algn="just"/>
            <a:r>
              <a:rPr lang="en-US" sz="5400" dirty="0" smtClean="0">
                <a:solidFill>
                  <a:schemeClr val="accent6">
                    <a:lumMod val="60000"/>
                    <a:lumOff val="40000"/>
                  </a:schemeClr>
                </a:solidFill>
                <a:latin typeface="Arial Rounded MT Bold" pitchFamily="34" charset="0"/>
              </a:rPr>
              <a:t>Remove any of it and the result would be alternated to something else.</a:t>
            </a:r>
          </a:p>
          <a:p>
            <a:pPr algn="just"/>
            <a:endParaRPr lang="en-US" sz="4400" dirty="0">
              <a:solidFill>
                <a:srgbClr val="003300"/>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en-US" sz="4400" b="1" dirty="0" smtClean="0">
                <a:solidFill>
                  <a:srgbClr val="FF0000"/>
                </a:solidFill>
                <a:latin typeface="Arial Rounded MT Bold" pitchFamily="34" charset="0"/>
              </a:rPr>
              <a:t>CONCLUSION</a:t>
            </a:r>
            <a:r>
              <a:rPr lang="en-US" sz="4400" b="1" dirty="0" smtClean="0">
                <a:solidFill>
                  <a:srgbClr val="FF0000"/>
                </a:solidFill>
                <a:latin typeface="Arial Rounded MT Bold" pitchFamily="34" charset="0"/>
              </a:rPr>
              <a:t> </a:t>
            </a:r>
            <a:endParaRPr lang="en-US" sz="4400" dirty="0" smtClean="0">
              <a:solidFill>
                <a:srgbClr val="FF0000"/>
              </a:solidFill>
              <a:latin typeface="Arial Rounded MT Bold" pitchFamily="34" charset="0"/>
            </a:endParaRPr>
          </a:p>
          <a:p>
            <a:pPr algn="just"/>
            <a:r>
              <a:rPr lang="en-US" sz="4400" b="1" dirty="0" smtClean="0">
                <a:latin typeface="Arial Rounded MT Bold" pitchFamily="34" charset="0"/>
              </a:rPr>
              <a:t>BLESS THE LORD AT ALL TIMES AND IN ALL CIRCUMSTANCES.</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Ps 34:2 ¶  </a:t>
            </a:r>
            <a:r>
              <a:rPr lang="fr-FR" sz="4400" b="1" dirty="0" smtClean="0">
                <a:solidFill>
                  <a:srgbClr val="FF0000"/>
                </a:solidFill>
                <a:latin typeface="Arial Rounded MT Bold" pitchFamily="34" charset="0"/>
              </a:rPr>
              <a:t>Je bénirai l'Éternel en tout temps</a:t>
            </a:r>
            <a:r>
              <a:rPr lang="fr-FR" sz="4400" dirty="0" smtClean="0">
                <a:solidFill>
                  <a:srgbClr val="FF0000"/>
                </a:solidFill>
                <a:latin typeface="Arial Rounded MT Bold" pitchFamily="34" charset="0"/>
              </a:rPr>
              <a:t>; Sa louange sera toujours dans ma bouche.</a:t>
            </a:r>
            <a:endParaRPr lang="en-US" sz="4400" dirty="0" smtClean="0">
              <a:solidFill>
                <a:srgbClr val="FF0000"/>
              </a:solidFill>
              <a:latin typeface="Arial Rounded MT Bold" pitchFamily="34" charset="0"/>
            </a:endParaRPr>
          </a:p>
          <a:p>
            <a:pPr lvl="0" algn="just"/>
            <a:r>
              <a:rPr lang="fr-FR" sz="4400" b="1" dirty="0" err="1" smtClean="0">
                <a:latin typeface="Arial Rounded MT Bold" pitchFamily="34" charset="0"/>
              </a:rPr>
              <a:t>Eph</a:t>
            </a:r>
            <a:r>
              <a:rPr lang="fr-FR" sz="4400" b="1" dirty="0" smtClean="0">
                <a:latin typeface="Arial Rounded MT Bold" pitchFamily="34" charset="0"/>
              </a:rPr>
              <a:t> 5:20</a:t>
            </a:r>
            <a:r>
              <a:rPr lang="fr-FR" sz="4400" dirty="0" smtClean="0">
                <a:latin typeface="Arial Rounded MT Bold" pitchFamily="34" charset="0"/>
              </a:rPr>
              <a:t> rendez continuellement grâces pour toutes choses à Dieu le Père, au nom de notre Seigneur Jésus-Christ</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b="1" dirty="0" smtClean="0">
                <a:solidFill>
                  <a:srgbClr val="FF0000"/>
                </a:solidFill>
                <a:latin typeface="Arial Rounded MT Bold" pitchFamily="34" charset="0"/>
              </a:rPr>
              <a:t>1Th </a:t>
            </a:r>
            <a:r>
              <a:rPr lang="fr-FR" sz="4400" b="1" dirty="0" smtClean="0">
                <a:solidFill>
                  <a:srgbClr val="FF0000"/>
                </a:solidFill>
                <a:latin typeface="Arial Rounded MT Bold" pitchFamily="34" charset="0"/>
              </a:rPr>
              <a:t>5:18</a:t>
            </a:r>
            <a:r>
              <a:rPr lang="fr-FR" sz="4400" dirty="0" smtClean="0">
                <a:solidFill>
                  <a:srgbClr val="FF0000"/>
                </a:solidFill>
                <a:latin typeface="Arial Rounded MT Bold" pitchFamily="34" charset="0"/>
              </a:rPr>
              <a:t> </a:t>
            </a:r>
            <a:r>
              <a:rPr lang="fr-FR" sz="4400" dirty="0" smtClean="0">
                <a:latin typeface="Arial Rounded MT Bold" pitchFamily="34" charset="0"/>
              </a:rPr>
              <a:t>Rendez grâces en toutes choses, car c'est à votre égard la volonté de Dieu en Jésus-Christ.</a:t>
            </a:r>
            <a:endParaRPr lang="en-US" sz="4400" dirty="0" smtClean="0">
              <a:latin typeface="Arial Rounded MT Bold" pitchFamily="34" charset="0"/>
            </a:endParaRPr>
          </a:p>
          <a:p>
            <a:pPr lvl="0" algn="just"/>
            <a:r>
              <a:rPr lang="fr-FR" sz="4400" b="1" dirty="0" smtClean="0">
                <a:solidFill>
                  <a:srgbClr val="FF0000"/>
                </a:solidFill>
                <a:latin typeface="Arial Rounded MT Bold" pitchFamily="34" charset="0"/>
              </a:rPr>
              <a:t>Les longues années de stérilité d’Anne amenèrent à la naissance du grand prophète Samuel.</a:t>
            </a:r>
            <a:endParaRPr lang="en-US" sz="4400" dirty="0" smtClean="0">
              <a:solidFill>
                <a:srgbClr val="FF0000"/>
              </a:solidFill>
              <a:latin typeface="Arial Rounded MT Bold" pitchFamily="34" charset="0"/>
            </a:endParaRPr>
          </a:p>
          <a:p>
            <a:pPr lvl="0" algn="just"/>
            <a:r>
              <a:rPr lang="fr-FR" sz="4400" dirty="0" smtClean="0">
                <a:latin typeface="Arial Rounded MT Bold" pitchFamily="34" charset="0"/>
              </a:rPr>
              <a:t>La stérilité Rachel aboutissait à la naissance de Joseph</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400" dirty="0" smtClean="0">
                <a:latin typeface="Arial Rounded MT Bold" pitchFamily="34" charset="0"/>
              </a:rPr>
              <a:t>Les </a:t>
            </a:r>
            <a:r>
              <a:rPr lang="fr-FR" sz="4400" dirty="0" smtClean="0">
                <a:latin typeface="Arial Rounded MT Bold" pitchFamily="34" charset="0"/>
              </a:rPr>
              <a:t>longues années de servitude des Enfants d’Israël amenaient à des hommes forts, travaillants et robustes après la sortie de l’Egypte.</a:t>
            </a:r>
            <a:endParaRPr lang="en-US" sz="4400" dirty="0" smtClean="0">
              <a:latin typeface="Arial Rounded MT Bold" pitchFamily="34" charset="0"/>
            </a:endParaRPr>
          </a:p>
          <a:p>
            <a:pPr lvl="0" algn="just"/>
            <a:r>
              <a:rPr lang="fr-FR" sz="4400" dirty="0" smtClean="0">
                <a:solidFill>
                  <a:srgbClr val="FF0000"/>
                </a:solidFill>
                <a:latin typeface="Arial Rounded MT Bold" pitchFamily="34" charset="0"/>
              </a:rPr>
              <a:t>Servons de nos déboires comme des essors  pour nous lancer vers notre destinée.</a:t>
            </a:r>
            <a:endParaRPr lang="en-US" sz="4400" dirty="0" smtClean="0">
              <a:solidFill>
                <a:srgbClr val="FF0000"/>
              </a:solidFill>
              <a:latin typeface="Arial Rounded MT Bold" pitchFamily="34" charset="0"/>
            </a:endParaRPr>
          </a:p>
          <a:p>
            <a:pPr lvl="0" algn="r"/>
            <a:r>
              <a:rPr lang="fr-FR" sz="4400" dirty="0" smtClean="0">
                <a:latin typeface="Arial Rounded MT Bold" pitchFamily="34" charset="0"/>
              </a:rPr>
              <a:t>AMEN !</a:t>
            </a:r>
            <a:endParaRPr lang="en-US" sz="4400" dirty="0">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53394</TotalTime>
  <Words>2572</Words>
  <Application>Microsoft Office PowerPoint</Application>
  <PresentationFormat>On-screen Show (4:3)</PresentationFormat>
  <Paragraphs>134</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CHRIST THE ROCK CONGREGATION SUNDAY JUNE 1ST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415</cp:revision>
  <dcterms:created xsi:type="dcterms:W3CDTF">2022-04-13T13:36:19Z</dcterms:created>
  <dcterms:modified xsi:type="dcterms:W3CDTF">2025-05-28T15:53:21Z</dcterms:modified>
</cp:coreProperties>
</file>