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6" r:id="rId4"/>
    <p:sldId id="265" r:id="rId5"/>
    <p:sldId id="268" r:id="rId6"/>
    <p:sldId id="269" r:id="rId7"/>
    <p:sldId id="270" r:id="rId8"/>
    <p:sldId id="274" r:id="rId9"/>
    <p:sldId id="275" r:id="rId10"/>
    <p:sldId id="276" r:id="rId11"/>
    <p:sldId id="271" r:id="rId12"/>
    <p:sldId id="272" r:id="rId13"/>
    <p:sldId id="277" r:id="rId14"/>
    <p:sldId id="259" r:id="rId15"/>
    <p:sldId id="278" r:id="rId16"/>
    <p:sldId id="279" r:id="rId17"/>
    <p:sldId id="280" r:id="rId18"/>
    <p:sldId id="283" r:id="rId19"/>
    <p:sldId id="285" r:id="rId20"/>
    <p:sldId id="286" r:id="rId21"/>
    <p:sldId id="284" r:id="rId22"/>
    <p:sldId id="287" r:id="rId23"/>
    <p:sldId id="288" r:id="rId24"/>
    <p:sldId id="289" r:id="rId25"/>
    <p:sldId id="260" r:id="rId26"/>
    <p:sldId id="290" r:id="rId27"/>
    <p:sldId id="291" r:id="rId28"/>
    <p:sldId id="292" r:id="rId29"/>
    <p:sldId id="293" r:id="rId30"/>
    <p:sldId id="294" r:id="rId31"/>
    <p:sldId id="295" r:id="rId32"/>
    <p:sldId id="296" r:id="rId33"/>
    <p:sldId id="298" r:id="rId34"/>
    <p:sldId id="299" r:id="rId35"/>
    <p:sldId id="300" r:id="rId36"/>
    <p:sldId id="261" r:id="rId37"/>
    <p:sldId id="301" r:id="rId38"/>
    <p:sldId id="302" r:id="rId39"/>
    <p:sldId id="303" r:id="rId40"/>
    <p:sldId id="304" r:id="rId41"/>
    <p:sldId id="305" r:id="rId42"/>
    <p:sldId id="262" r:id="rId43"/>
    <p:sldId id="307" r:id="rId44"/>
    <p:sldId id="308" r:id="rId45"/>
    <p:sldId id="309" r:id="rId46"/>
    <p:sldId id="306" r:id="rId47"/>
    <p:sldId id="310" r:id="rId48"/>
    <p:sldId id="313" r:id="rId49"/>
    <p:sldId id="311" r:id="rId50"/>
    <p:sldId id="316" r:id="rId51"/>
    <p:sldId id="318" r:id="rId52"/>
    <p:sldId id="263" r:id="rId53"/>
    <p:sldId id="319" r:id="rId54"/>
    <p:sldId id="320" r:id="rId55"/>
    <p:sldId id="321" r:id="rId56"/>
    <p:sldId id="322"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45C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11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67EC1C-7AAC-4381-B998-3A37C5089351}" type="datetimeFigureOut">
              <a:rPr lang="en-US" smtClean="0"/>
              <a:pPr/>
              <a:t>4/16/2022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67EC1C-7AAC-4381-B998-3A37C5089351}" type="datetimeFigureOut">
              <a:rPr lang="en-US" smtClean="0"/>
              <a:pPr/>
              <a:t>4/16/2022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67EC1C-7AAC-4381-B998-3A37C5089351}" type="datetimeFigureOut">
              <a:rPr lang="en-US" smtClean="0"/>
              <a:pPr/>
              <a:t>4/16/2022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67EC1C-7AAC-4381-B998-3A37C5089351}" type="datetimeFigureOut">
              <a:rPr lang="en-US" smtClean="0"/>
              <a:pPr/>
              <a:t>4/16/2022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67EC1C-7AAC-4381-B998-3A37C5089351}" type="datetimeFigureOut">
              <a:rPr lang="en-US" smtClean="0"/>
              <a:pPr/>
              <a:t>4/16/2022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67EC1C-7AAC-4381-B998-3A37C5089351}" type="datetimeFigureOut">
              <a:rPr lang="en-US" smtClean="0"/>
              <a:pPr/>
              <a:t>4/16/2022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67EC1C-7AAC-4381-B998-3A37C5089351}" type="datetimeFigureOut">
              <a:rPr lang="en-US" smtClean="0"/>
              <a:pPr/>
              <a:t>4/16/2022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67EC1C-7AAC-4381-B998-3A37C5089351}" type="datetimeFigureOut">
              <a:rPr lang="en-US" smtClean="0"/>
              <a:pPr/>
              <a:t>4/16/2022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67EC1C-7AAC-4381-B998-3A37C5089351}" type="datetimeFigureOut">
              <a:rPr lang="en-US" smtClean="0"/>
              <a:pPr/>
              <a:t>4/16/2022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67EC1C-7AAC-4381-B998-3A37C5089351}" type="datetimeFigureOut">
              <a:rPr lang="en-US" smtClean="0"/>
              <a:pPr/>
              <a:t>4/16/2022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67EC1C-7AAC-4381-B998-3A37C5089351}" type="datetimeFigureOut">
              <a:rPr lang="en-US" smtClean="0"/>
              <a:pPr/>
              <a:t>4/16/2022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67EC1C-7AAC-4381-B998-3A37C5089351}" type="datetimeFigureOut">
              <a:rPr lang="en-US" smtClean="0"/>
              <a:pPr/>
              <a:t>4/16/2022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E70A60-E8BA-459C-B9AF-BA9C82127C3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3600451"/>
          </a:xfrm>
          <a:solidFill>
            <a:schemeClr val="accent6">
              <a:lumMod val="60000"/>
              <a:lumOff val="40000"/>
            </a:schemeClr>
          </a:solidFill>
        </p:spPr>
        <p:txBody>
          <a:bodyPr/>
          <a:lstStyle/>
          <a:p>
            <a:r>
              <a:rPr lang="en-US" dirty="0" smtClean="0"/>
              <a:t>CHRIST THE ROCK CONGREGATION</a:t>
            </a:r>
            <a:br>
              <a:rPr lang="en-US" dirty="0" smtClean="0"/>
            </a:br>
            <a:r>
              <a:rPr lang="en-US" dirty="0" smtClean="0">
                <a:solidFill>
                  <a:srgbClr val="C00000"/>
                </a:solidFill>
              </a:rPr>
              <a:t>SATURDAY APRIL 16</a:t>
            </a:r>
            <a:r>
              <a:rPr lang="en-US" baseline="30000" dirty="0" smtClean="0">
                <a:solidFill>
                  <a:srgbClr val="C00000"/>
                </a:solidFill>
              </a:rPr>
              <a:t>TH</a:t>
            </a:r>
            <a:r>
              <a:rPr lang="en-US" dirty="0" smtClean="0">
                <a:solidFill>
                  <a:srgbClr val="C00000"/>
                </a:solidFill>
              </a:rPr>
              <a:t> 2022</a:t>
            </a:r>
            <a:r>
              <a:rPr lang="en-US" dirty="0" smtClean="0"/>
              <a:t/>
            </a:r>
            <a:br>
              <a:rPr lang="en-US" dirty="0" smtClean="0"/>
            </a:br>
            <a:r>
              <a:rPr lang="en-US" dirty="0" smtClean="0"/>
              <a:t>PRELUDE DE PACQUE CEREMONIE</a:t>
            </a:r>
            <a:endParaRPr lang="en-US" b="1" dirty="0">
              <a:solidFill>
                <a:srgbClr val="C00000"/>
              </a:solidFill>
            </a:endParaRPr>
          </a:p>
        </p:txBody>
      </p:sp>
      <p:sp>
        <p:nvSpPr>
          <p:cNvPr id="3" name="Subtitle 2"/>
          <p:cNvSpPr>
            <a:spLocks noGrp="1"/>
          </p:cNvSpPr>
          <p:nvPr>
            <p:ph type="subTitle" idx="1"/>
          </p:nvPr>
        </p:nvSpPr>
        <p:spPr>
          <a:xfrm>
            <a:off x="0" y="3657600"/>
            <a:ext cx="9144000" cy="3200400"/>
          </a:xfrm>
        </p:spPr>
        <p:style>
          <a:lnRef idx="3">
            <a:schemeClr val="lt1"/>
          </a:lnRef>
          <a:fillRef idx="1">
            <a:schemeClr val="dk1"/>
          </a:fillRef>
          <a:effectRef idx="1">
            <a:schemeClr val="dk1"/>
          </a:effectRef>
          <a:fontRef idx="minor">
            <a:schemeClr val="lt1"/>
          </a:fontRef>
        </p:style>
        <p:txBody>
          <a:bodyPr>
            <a:normAutofit/>
          </a:bodyPr>
          <a:lstStyle/>
          <a:p>
            <a:r>
              <a:rPr lang="en-US" sz="3600" b="1" dirty="0" smtClean="0">
                <a:solidFill>
                  <a:srgbClr val="8F45C7"/>
                </a:solidFill>
              </a:rPr>
              <a:t>LES SEPT PAROLES DE LA CROIX </a:t>
            </a:r>
          </a:p>
          <a:p>
            <a:r>
              <a:rPr lang="en-US" sz="3600" b="1" dirty="0" smtClean="0">
                <a:solidFill>
                  <a:srgbClr val="92D050"/>
                </a:solidFill>
              </a:rPr>
              <a:t>PRESENTATION BY</a:t>
            </a:r>
          </a:p>
          <a:p>
            <a:r>
              <a:rPr lang="en-US" sz="3600" b="1" dirty="0" smtClean="0">
                <a:solidFill>
                  <a:schemeClr val="bg1"/>
                </a:solidFill>
              </a:rPr>
              <a:t>PASTOR SAINT GERARD CHARLESTIN /</a:t>
            </a:r>
          </a:p>
          <a:p>
            <a:r>
              <a:rPr lang="en-US" sz="3600" b="1" dirty="0" smtClean="0">
                <a:solidFill>
                  <a:schemeClr val="bg1"/>
                </a:solidFill>
              </a:rPr>
              <a:t>PASTOR MARC E SIMEON</a:t>
            </a:r>
            <a:endParaRPr lang="en-US" sz="36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lnSpcReduction="10000"/>
          </a:bodyPr>
          <a:lstStyle/>
          <a:p>
            <a:pPr algn="ctr">
              <a:buNone/>
            </a:pPr>
            <a:r>
              <a:rPr lang="fr-FR" b="1" dirty="0">
                <a:solidFill>
                  <a:schemeClr val="bg1"/>
                </a:solidFill>
                <a:latin typeface="Arial Unicode MS" pitchFamily="34" charset="-128"/>
                <a:ea typeface="Arial Unicode MS" pitchFamily="34" charset="-128"/>
                <a:cs typeface="Arial Unicode MS" pitchFamily="34" charset="-128"/>
              </a:rPr>
              <a:t>PREMIERE PAROLE DE LA CROIX PAR PASTEUR MARC E SIMEON</a:t>
            </a:r>
            <a:endParaRPr lang="en-US"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solidFill>
                  <a:srgbClr val="FFFF00"/>
                </a:solidFill>
                <a:latin typeface="Arial Unicode MS" pitchFamily="34" charset="-128"/>
                <a:ea typeface="Arial Unicode MS" pitchFamily="34" charset="-128"/>
                <a:cs typeface="Arial Unicode MS" pitchFamily="34" charset="-128"/>
              </a:rPr>
              <a:t>(Père, pardonne-leur, car ils ne savent ce qu'ils ne savent ce qu'ils font)</a:t>
            </a:r>
            <a:endParaRPr lang="en-US" sz="4000" b="1" dirty="0">
              <a:solidFill>
                <a:srgbClr val="FFFF00"/>
              </a:solidFill>
              <a:latin typeface="Arial Unicode MS" pitchFamily="34" charset="-128"/>
              <a:ea typeface="Arial Unicode MS" pitchFamily="34" charset="-128"/>
              <a:cs typeface="Arial Unicode MS" pitchFamily="34" charset="-128"/>
            </a:endParaRPr>
          </a:p>
          <a:p>
            <a:pPr algn="just"/>
            <a:r>
              <a:rPr lang="fr-FR" sz="4000" b="1" dirty="0">
                <a:solidFill>
                  <a:schemeClr val="bg1"/>
                </a:solidFill>
                <a:latin typeface="Arial Unicode MS" pitchFamily="34" charset="-128"/>
                <a:ea typeface="Arial Unicode MS" pitchFamily="34" charset="-128"/>
                <a:cs typeface="Arial Unicode MS" pitchFamily="34" charset="-128"/>
              </a:rPr>
              <a:t>Lu 23:34 Jésus dit: Père, pardonne-leur, car ils ne savent ce qu'ils font. Ils se partagèrent ses vêtements, en tirant au sort.</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solidFill>
                  <a:srgbClr val="FFFF00"/>
                </a:solidFill>
                <a:latin typeface="Arial Unicode MS" pitchFamily="34" charset="-128"/>
                <a:ea typeface="Arial Unicode MS" pitchFamily="34" charset="-128"/>
                <a:cs typeface="Arial Unicode MS" pitchFamily="34" charset="-128"/>
              </a:rPr>
              <a:t>Au cours de sa courte existence sur terre </a:t>
            </a:r>
            <a:r>
              <a:rPr lang="fr-FR" sz="4000" b="1" dirty="0" smtClean="0">
                <a:solidFill>
                  <a:srgbClr val="FFFF00"/>
                </a:solidFill>
                <a:latin typeface="Arial Unicode MS" pitchFamily="34" charset="-128"/>
                <a:ea typeface="Arial Unicode MS" pitchFamily="34" charset="-128"/>
                <a:cs typeface="Arial Unicode MS" pitchFamily="34" charset="-128"/>
              </a:rPr>
              <a:t>Jésus enseignait toujours le pardon.</a:t>
            </a:r>
            <a:endParaRPr lang="en-US" sz="40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Sa </a:t>
            </a:r>
            <a:r>
              <a:rPr lang="fr-FR" sz="4000" b="1" dirty="0">
                <a:solidFill>
                  <a:schemeClr val="bg1"/>
                </a:solidFill>
                <a:latin typeface="Arial Unicode MS" pitchFamily="34" charset="-128"/>
                <a:ea typeface="Arial Unicode MS" pitchFamily="34" charset="-128"/>
                <a:cs typeface="Arial Unicode MS" pitchFamily="34" charset="-128"/>
              </a:rPr>
              <a:t>vie entière et sa mission sur terre était un emblème de pardon et de réconciliation. </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solidFill>
                  <a:srgbClr val="FFFF00"/>
                </a:solidFill>
                <a:latin typeface="Arial Unicode MS" pitchFamily="34" charset="-128"/>
                <a:ea typeface="Arial Unicode MS" pitchFamily="34" charset="-128"/>
                <a:cs typeface="Arial Unicode MS" pitchFamily="34" charset="-128"/>
              </a:rPr>
              <a:t>Le pardon n’est pas toujours facile à </a:t>
            </a:r>
            <a:r>
              <a:rPr lang="fr-FR" sz="4000" b="1" dirty="0" smtClean="0">
                <a:solidFill>
                  <a:srgbClr val="FFFF00"/>
                </a:solidFill>
                <a:latin typeface="Arial Unicode MS" pitchFamily="34" charset="-128"/>
                <a:ea typeface="Arial Unicode MS" pitchFamily="34" charset="-128"/>
                <a:cs typeface="Arial Unicode MS" pitchFamily="34" charset="-128"/>
              </a:rPr>
              <a:t>rendre </a:t>
            </a:r>
            <a:r>
              <a:rPr lang="fr-FR" sz="4000" b="1" dirty="0">
                <a:solidFill>
                  <a:srgbClr val="FFFF00"/>
                </a:solidFill>
                <a:latin typeface="Arial Unicode MS" pitchFamily="34" charset="-128"/>
                <a:ea typeface="Arial Unicode MS" pitchFamily="34" charset="-128"/>
                <a:cs typeface="Arial Unicode MS" pitchFamily="34" charset="-128"/>
              </a:rPr>
              <a:t>quand on est la victime.</a:t>
            </a:r>
            <a:endParaRPr lang="en-US" sz="4000" b="1" dirty="0">
              <a:solidFill>
                <a:srgbClr val="FFFF00"/>
              </a:solidFill>
              <a:latin typeface="Arial Unicode MS" pitchFamily="34" charset="-128"/>
              <a:ea typeface="Arial Unicode MS" pitchFamily="34" charset="-128"/>
              <a:cs typeface="Arial Unicode MS" pitchFamily="34" charset="-128"/>
            </a:endParaRPr>
          </a:p>
          <a:p>
            <a:pPr algn="just"/>
            <a:r>
              <a:rPr lang="fr-FR" sz="4000" b="1" dirty="0">
                <a:solidFill>
                  <a:schemeClr val="bg1"/>
                </a:solidFill>
                <a:latin typeface="Arial Unicode MS" pitchFamily="34" charset="-128"/>
                <a:ea typeface="Arial Unicode MS" pitchFamily="34" charset="-128"/>
                <a:cs typeface="Arial Unicode MS" pitchFamily="34" charset="-128"/>
              </a:rPr>
              <a:t>Apres être battu, martyrisé, faussement accusé, et condamné sans un vrai jugement, le pardon serait </a:t>
            </a:r>
            <a:r>
              <a:rPr lang="fr-FR" sz="4000" b="1" dirty="0" smtClean="0">
                <a:solidFill>
                  <a:schemeClr val="bg1"/>
                </a:solidFill>
                <a:latin typeface="Arial Unicode MS" pitchFamily="34" charset="-128"/>
                <a:ea typeface="Arial Unicode MS" pitchFamily="34" charset="-128"/>
                <a:cs typeface="Arial Unicode MS" pitchFamily="34" charset="-128"/>
              </a:rPr>
              <a:t>la chose la plus éloignée </a:t>
            </a:r>
            <a:r>
              <a:rPr lang="fr-FR" sz="4000" b="1" dirty="0">
                <a:solidFill>
                  <a:schemeClr val="bg1"/>
                </a:solidFill>
                <a:latin typeface="Arial Unicode MS" pitchFamily="34" charset="-128"/>
                <a:ea typeface="Arial Unicode MS" pitchFamily="34" charset="-128"/>
                <a:cs typeface="Arial Unicode MS" pitchFamily="34" charset="-128"/>
              </a:rPr>
              <a:t>dans la pensée de la majorité</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Autofit/>
          </a:bodyPr>
          <a:lstStyle/>
          <a:p>
            <a:pPr algn="just"/>
            <a:r>
              <a:rPr lang="fr-FR" sz="3800" b="1" dirty="0" smtClean="0">
                <a:solidFill>
                  <a:schemeClr val="bg1"/>
                </a:solidFill>
                <a:latin typeface="Arial Unicode MS" pitchFamily="34" charset="-128"/>
                <a:ea typeface="Arial Unicode MS" pitchFamily="34" charset="-128"/>
                <a:cs typeface="Arial Unicode MS" pitchFamily="34" charset="-128"/>
              </a:rPr>
              <a:t>Apres </a:t>
            </a:r>
            <a:r>
              <a:rPr lang="fr-FR" sz="3800" b="1" dirty="0">
                <a:solidFill>
                  <a:schemeClr val="bg1"/>
                </a:solidFill>
                <a:latin typeface="Arial Unicode MS" pitchFamily="34" charset="-128"/>
                <a:ea typeface="Arial Unicode MS" pitchFamily="34" charset="-128"/>
                <a:cs typeface="Arial Unicode MS" pitchFamily="34" charset="-128"/>
              </a:rPr>
              <a:t>être rendu le mal pour le bien, renié par ses proches, expérimenter l’hypocrisie religieuse dans la forme la plus grotesque, le pardon ne monte plus à la pensée.</a:t>
            </a:r>
            <a:endParaRPr lang="en-US" sz="3800" b="1" dirty="0">
              <a:solidFill>
                <a:schemeClr val="bg1"/>
              </a:solidFill>
              <a:latin typeface="Arial Unicode MS" pitchFamily="34" charset="-128"/>
              <a:ea typeface="Arial Unicode MS" pitchFamily="34" charset="-128"/>
              <a:cs typeface="Arial Unicode MS" pitchFamily="34" charset="-128"/>
            </a:endParaRPr>
          </a:p>
          <a:p>
            <a:pPr algn="just"/>
            <a:r>
              <a:rPr lang="fr-FR" sz="3800" b="1" dirty="0">
                <a:solidFill>
                  <a:srgbClr val="FFFF00"/>
                </a:solidFill>
                <a:latin typeface="Arial Unicode MS" pitchFamily="34" charset="-128"/>
                <a:ea typeface="Arial Unicode MS" pitchFamily="34" charset="-128"/>
                <a:cs typeface="Arial Unicode MS" pitchFamily="34" charset="-128"/>
              </a:rPr>
              <a:t>Un cri de justice, d’odieux, </a:t>
            </a:r>
            <a:r>
              <a:rPr lang="fr-FR" sz="3800" b="1" dirty="0" smtClean="0">
                <a:solidFill>
                  <a:srgbClr val="FFFF00"/>
                </a:solidFill>
                <a:latin typeface="Arial Unicode MS" pitchFamily="34" charset="-128"/>
                <a:ea typeface="Arial Unicode MS" pitchFamily="34" charset="-128"/>
                <a:cs typeface="Arial Unicode MS" pitchFamily="34" charset="-128"/>
              </a:rPr>
              <a:t>d’indignation et </a:t>
            </a:r>
            <a:r>
              <a:rPr lang="fr-FR" sz="3800" b="1" dirty="0">
                <a:solidFill>
                  <a:srgbClr val="FFFF00"/>
                </a:solidFill>
                <a:latin typeface="Arial Unicode MS" pitchFamily="34" charset="-128"/>
                <a:ea typeface="Arial Unicode MS" pitchFamily="34" charset="-128"/>
                <a:cs typeface="Arial Unicode MS" pitchFamily="34" charset="-128"/>
              </a:rPr>
              <a:t>de vengeance semble </a:t>
            </a:r>
            <a:r>
              <a:rPr lang="fr-FR" sz="3800" b="1" dirty="0" smtClean="0">
                <a:solidFill>
                  <a:srgbClr val="FFFF00"/>
                </a:solidFill>
                <a:latin typeface="Arial Unicode MS" pitchFamily="34" charset="-128"/>
                <a:ea typeface="Arial Unicode MS" pitchFamily="34" charset="-128"/>
                <a:cs typeface="Arial Unicode MS" pitchFamily="34" charset="-128"/>
              </a:rPr>
              <a:t>mieux </a:t>
            </a:r>
            <a:r>
              <a:rPr lang="fr-FR" sz="3800" b="1" dirty="0">
                <a:solidFill>
                  <a:srgbClr val="FFFF00"/>
                </a:solidFill>
                <a:latin typeface="Arial Unicode MS" pitchFamily="34" charset="-128"/>
                <a:ea typeface="Arial Unicode MS" pitchFamily="34" charset="-128"/>
                <a:cs typeface="Arial Unicode MS" pitchFamily="34" charset="-128"/>
              </a:rPr>
              <a:t>à sa place.</a:t>
            </a:r>
            <a:endParaRPr lang="en-US" sz="3800" b="1" dirty="0">
              <a:solidFill>
                <a:srgbClr val="FFFF00"/>
              </a:solidFill>
              <a:latin typeface="Arial Unicode MS" pitchFamily="34" charset="-128"/>
              <a:ea typeface="Arial Unicode MS" pitchFamily="34" charset="-128"/>
              <a:cs typeface="Arial Unicode MS" pitchFamily="34" charset="-128"/>
            </a:endParaRPr>
          </a:p>
          <a:p>
            <a:pPr algn="just"/>
            <a:r>
              <a:rPr lang="fr-FR" sz="3800" b="1" dirty="0">
                <a:solidFill>
                  <a:schemeClr val="bg1"/>
                </a:solidFill>
                <a:latin typeface="Arial Narrow" pitchFamily="34" charset="0"/>
                <a:ea typeface="Arial Unicode MS" pitchFamily="34" charset="-128"/>
                <a:cs typeface="Arial Unicode MS" pitchFamily="34" charset="-128"/>
              </a:rPr>
              <a:t>Le </a:t>
            </a:r>
            <a:r>
              <a:rPr lang="fr-FR" sz="3800" b="1" dirty="0" smtClean="0">
                <a:solidFill>
                  <a:schemeClr val="bg1"/>
                </a:solidFill>
                <a:latin typeface="Arial Narrow" pitchFamily="34" charset="0"/>
                <a:ea typeface="Arial Unicode MS" pitchFamily="34" charset="-128"/>
                <a:cs typeface="Arial Unicode MS" pitchFamily="34" charset="-128"/>
              </a:rPr>
              <a:t>Christ, </a:t>
            </a:r>
            <a:r>
              <a:rPr lang="fr-FR" sz="3800" b="1" dirty="0">
                <a:solidFill>
                  <a:schemeClr val="bg1"/>
                </a:solidFill>
                <a:latin typeface="Arial Narrow" pitchFamily="34" charset="0"/>
                <a:ea typeface="Arial Unicode MS" pitchFamily="34" charset="-128"/>
                <a:cs typeface="Arial Unicode MS" pitchFamily="34" charset="-128"/>
              </a:rPr>
              <a:t>au cœur même de son agonie se trouve en train d’implorer le pardon de Dieu à l’ </a:t>
            </a:r>
            <a:r>
              <a:rPr lang="fr-FR" sz="3800" b="1" dirty="0" smtClean="0">
                <a:solidFill>
                  <a:schemeClr val="bg1"/>
                </a:solidFill>
                <a:latin typeface="Arial Narrow" pitchFamily="34" charset="0"/>
                <a:ea typeface="Arial Unicode MS" pitchFamily="34" charset="-128"/>
                <a:cs typeface="Arial Unicode MS" pitchFamily="34" charset="-128"/>
              </a:rPr>
              <a:t>égard de </a:t>
            </a:r>
            <a:r>
              <a:rPr lang="fr-FR" sz="3800" b="1" dirty="0">
                <a:solidFill>
                  <a:schemeClr val="bg1"/>
                </a:solidFill>
                <a:latin typeface="Arial Narrow" pitchFamily="34" charset="0"/>
                <a:ea typeface="Arial Unicode MS" pitchFamily="34" charset="-128"/>
                <a:cs typeface="Arial Unicode MS" pitchFamily="34" charset="-128"/>
              </a:rPr>
              <a:t>ses agresseurs</a:t>
            </a:r>
            <a:r>
              <a:rPr lang="fr-FR" sz="3800" b="1" dirty="0" smtClean="0">
                <a:solidFill>
                  <a:schemeClr val="bg1"/>
                </a:solidFill>
                <a:latin typeface="Arial Narrow" pitchFamily="34" charset="0"/>
                <a:ea typeface="Arial Unicode MS" pitchFamily="34" charset="-128"/>
                <a:cs typeface="Arial Unicode MS" pitchFamily="34" charset="-128"/>
              </a:rPr>
              <a:t>.</a:t>
            </a:r>
            <a:endParaRPr lang="en-US" sz="3800" b="1" dirty="0">
              <a:solidFill>
                <a:schemeClr val="bg1"/>
              </a:solidFill>
              <a:latin typeface="Arial Narrow"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Ces </a:t>
            </a:r>
            <a:r>
              <a:rPr lang="fr-FR" sz="4000" b="1" dirty="0">
                <a:solidFill>
                  <a:schemeClr val="bg1"/>
                </a:solidFill>
                <a:latin typeface="Arial Unicode MS" pitchFamily="34" charset="-128"/>
                <a:ea typeface="Arial Unicode MS" pitchFamily="34" charset="-128"/>
                <a:cs typeface="Arial Unicode MS" pitchFamily="34" charset="-128"/>
              </a:rPr>
              <a:t>bourreaux qui le giflaient et le moquaient en même temps méritaient légitimement le jugement de Dieu.</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solidFill>
                  <a:srgbClr val="FFFF00"/>
                </a:solidFill>
                <a:latin typeface="Arial Unicode MS" pitchFamily="34" charset="-128"/>
                <a:ea typeface="Arial Unicode MS" pitchFamily="34" charset="-128"/>
                <a:cs typeface="Arial Unicode MS" pitchFamily="34" charset="-128"/>
              </a:rPr>
              <a:t>Jésus prit pitié pour des ces gens qui lui faisaient vivre l’enfer sur terre.</a:t>
            </a:r>
            <a:endParaRPr lang="en-US" sz="4000" b="1" dirty="0">
              <a:solidFill>
                <a:srgbClr val="FFFF00"/>
              </a:solidFill>
              <a:latin typeface="Arial Unicode MS" pitchFamily="34" charset="-128"/>
              <a:ea typeface="Arial Unicode MS" pitchFamily="34" charset="-128"/>
              <a:cs typeface="Arial Unicode MS" pitchFamily="34" charset="-128"/>
            </a:endParaRPr>
          </a:p>
          <a:p>
            <a:pPr algn="just"/>
            <a:r>
              <a:rPr lang="fr-FR" sz="4000" b="1" dirty="0">
                <a:solidFill>
                  <a:schemeClr val="bg1"/>
                </a:solidFill>
                <a:latin typeface="Arial Unicode MS" pitchFamily="34" charset="-128"/>
                <a:ea typeface="Arial Unicode MS" pitchFamily="34" charset="-128"/>
                <a:cs typeface="Arial Unicode MS" pitchFamily="34" charset="-128"/>
              </a:rPr>
              <a:t>Père Pardonne-leur exclama Jésus, car ils ne savent pas ce qu’ils font</a:t>
            </a:r>
            <a:r>
              <a:rPr lang="fr-FR" sz="4000" b="1" dirty="0" smtClean="0">
                <a:solidFill>
                  <a:schemeClr val="bg1"/>
                </a:solidFill>
                <a:latin typeface="Arial Unicode MS" pitchFamily="34" charset="-128"/>
                <a:ea typeface="Arial Unicode MS" pitchFamily="34" charset="-128"/>
                <a:cs typeface="Arial Unicode MS" pitchFamily="34" charset="-128"/>
              </a:rPr>
              <a:t>.</a:t>
            </a:r>
          </a:p>
          <a:p>
            <a:pPr algn="just"/>
            <a:r>
              <a:rPr lang="fr-FR" sz="4000" b="1" dirty="0" smtClean="0">
                <a:solidFill>
                  <a:srgbClr val="FFFF00"/>
                </a:solidFill>
                <a:latin typeface="Arial Unicode MS" pitchFamily="34" charset="-128"/>
                <a:ea typeface="Arial Unicode MS" pitchFamily="34" charset="-128"/>
                <a:cs typeface="Arial Unicode MS" pitchFamily="34" charset="-128"/>
              </a:rPr>
              <a:t>Père pardonne-leur parce qu’ils sont ivres sous l’influence du malin.</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Père </a:t>
            </a:r>
            <a:r>
              <a:rPr lang="fr-FR" sz="4000" b="1" dirty="0">
                <a:solidFill>
                  <a:schemeClr val="bg1"/>
                </a:solidFill>
                <a:latin typeface="Arial Unicode MS" pitchFamily="34" charset="-128"/>
                <a:ea typeface="Arial Unicode MS" pitchFamily="34" charset="-128"/>
                <a:cs typeface="Arial Unicode MS" pitchFamily="34" charset="-128"/>
              </a:rPr>
              <a:t>pardonne-leur ; c’est pour eux aussi que je suis venu sur cette terre.</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solidFill>
                  <a:srgbClr val="FFFF00"/>
                </a:solidFill>
                <a:latin typeface="Arial Unicode MS" pitchFamily="34" charset="-128"/>
                <a:ea typeface="Arial Unicode MS" pitchFamily="34" charset="-128"/>
                <a:cs typeface="Arial Unicode MS" pitchFamily="34" charset="-128"/>
              </a:rPr>
              <a:t>Père retiens ta colère ; retiens ton jugement ; retourne ton épée à sa place, car ils ne savent pas ce qu’ils font.</a:t>
            </a:r>
            <a:endParaRPr lang="en-US" sz="4000" b="1" dirty="0">
              <a:solidFill>
                <a:srgbClr val="FFFF00"/>
              </a:solidFill>
              <a:latin typeface="Arial Unicode MS" pitchFamily="34" charset="-128"/>
              <a:ea typeface="Arial Unicode MS" pitchFamily="34" charset="-128"/>
              <a:cs typeface="Arial Unicode MS" pitchFamily="34" charset="-128"/>
            </a:endParaRPr>
          </a:p>
          <a:p>
            <a:pPr algn="just"/>
            <a:r>
              <a:rPr lang="fr-FR" sz="4000" b="1" dirty="0">
                <a:solidFill>
                  <a:schemeClr val="bg1"/>
                </a:solidFill>
                <a:latin typeface="Arial Unicode MS" pitchFamily="34" charset="-128"/>
                <a:ea typeface="Arial Unicode MS" pitchFamily="34" charset="-128"/>
                <a:cs typeface="Arial Unicode MS" pitchFamily="34" charset="-128"/>
              </a:rPr>
              <a:t>Demandons à Dieu le cœur de Jésus afin de pouvoir libérer promptement, instantanément, et complètement tous ceux qui nous offensent.</a:t>
            </a:r>
            <a:endParaRPr lang="en-US" sz="4000" b="1" dirty="0">
              <a:solidFill>
                <a:schemeClr val="bg1"/>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ctr">
              <a:buNone/>
            </a:pPr>
            <a:r>
              <a:rPr lang="fr-FR" sz="4000" dirty="0" smtClean="0">
                <a:solidFill>
                  <a:schemeClr val="accent6">
                    <a:lumMod val="60000"/>
                    <a:lumOff val="40000"/>
                  </a:schemeClr>
                </a:solidFill>
              </a:rPr>
              <a:t>2EME</a:t>
            </a:r>
            <a:r>
              <a:rPr lang="fr-FR" sz="40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 PAROLE PAR PASTEUR SAINT GERARD CHARLESTIN</a:t>
            </a:r>
            <a:endParaRPr lang="en-US" sz="4000"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algn="just"/>
            <a:endParaRPr lang="en-US" sz="4000" dirty="0" smtClean="0">
              <a:latin typeface="Arial Unicode MS" pitchFamily="34" charset="-128"/>
              <a:ea typeface="Arial Unicode MS" pitchFamily="34" charset="-128"/>
              <a:cs typeface="Arial Unicode MS" pitchFamily="34" charset="-128"/>
            </a:endParaRPr>
          </a:p>
          <a:p>
            <a:pPr lvl="0" algn="just"/>
            <a:r>
              <a:rPr lang="en-US" sz="4000" dirty="0" smtClean="0">
                <a:latin typeface="Arial Unicode MS" pitchFamily="34" charset="-128"/>
                <a:ea typeface="Arial Unicode MS" pitchFamily="34" charset="-128"/>
                <a:cs typeface="Arial Unicode MS" pitchFamily="34" charset="-128"/>
              </a:rPr>
              <a:t>Luke 23:43 And Jesus said to him, Truly I say to you, </a:t>
            </a:r>
            <a:r>
              <a:rPr lang="en-US" sz="4000" u="sng" dirty="0" smtClean="0">
                <a:latin typeface="Arial Unicode MS" pitchFamily="34" charset="-128"/>
                <a:ea typeface="Arial Unicode MS" pitchFamily="34" charset="-128"/>
                <a:cs typeface="Arial Unicode MS" pitchFamily="34" charset="-128"/>
              </a:rPr>
              <a:t>Today you shall be with Me in Paradise.</a:t>
            </a:r>
            <a:endParaRPr lang="en-US" sz="4000" dirty="0" smtClean="0">
              <a:latin typeface="Arial Unicode MS" pitchFamily="34" charset="-128"/>
              <a:ea typeface="Arial Unicode MS" pitchFamily="34" charset="-128"/>
              <a:cs typeface="Arial Unicode MS" pitchFamily="34" charset="-128"/>
            </a:endParaRPr>
          </a:p>
          <a:p>
            <a:pPr lvl="0" algn="just"/>
            <a:r>
              <a:rPr lang="fr-FR" sz="4000" u="sng" dirty="0">
                <a:solidFill>
                  <a:schemeClr val="accent6">
                    <a:lumMod val="60000"/>
                    <a:lumOff val="40000"/>
                  </a:schemeClr>
                </a:solidFill>
                <a:latin typeface="Arial Unicode MS" pitchFamily="34" charset="-128"/>
                <a:ea typeface="Arial Unicode MS" pitchFamily="34" charset="-128"/>
                <a:cs typeface="Arial Unicode MS" pitchFamily="34" charset="-128"/>
              </a:rPr>
              <a:t>Luc 23 : 43 Jésus lui répondit: Je te le dis en vérité, aujourd'hui tu seras avec moi dans le paradis</a:t>
            </a:r>
            <a:r>
              <a:rPr lang="fr-FR" sz="4000" u="sng" dirty="0" smtClean="0">
                <a:solidFill>
                  <a:schemeClr val="accent6">
                    <a:lumMod val="60000"/>
                    <a:lumOff val="40000"/>
                  </a:schemeClr>
                </a:solidFill>
                <a:latin typeface="Arial Unicode MS" pitchFamily="34" charset="-128"/>
                <a:ea typeface="Arial Unicode MS" pitchFamily="34" charset="-128"/>
                <a:cs typeface="Arial Unicode MS" pitchFamily="34" charset="-128"/>
              </a:rPr>
              <a:t>.</a:t>
            </a:r>
            <a:endParaRPr lang="en-US" sz="4000"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ctr">
              <a:buNone/>
            </a:pPr>
            <a:r>
              <a:rPr lang="en-US" sz="4000" dirty="0" smtClean="0">
                <a:solidFill>
                  <a:srgbClr val="FFFF00"/>
                </a:solidFill>
                <a:latin typeface="Arial Unicode MS" pitchFamily="34" charset="-128"/>
                <a:ea typeface="Arial Unicode MS" pitchFamily="34" charset="-128"/>
                <a:cs typeface="Arial Unicode MS" pitchFamily="34" charset="-128"/>
              </a:rPr>
              <a:t>Introduction</a:t>
            </a:r>
          </a:p>
          <a:p>
            <a:pPr lvl="0" algn="just"/>
            <a:r>
              <a:rPr lang="en-US" sz="4000" dirty="0">
                <a:latin typeface="Arial Unicode MS" pitchFamily="34" charset="-128"/>
                <a:ea typeface="Arial Unicode MS" pitchFamily="34" charset="-128"/>
                <a:cs typeface="Arial Unicode MS" pitchFamily="34" charset="-128"/>
              </a:rPr>
              <a:t>In the second word of Jesus on the cross, I want to emphasize two very important words:</a:t>
            </a:r>
          </a:p>
          <a:p>
            <a:pPr lvl="0" algn="just"/>
            <a:r>
              <a:rPr lang="en-US" sz="4000" dirty="0">
                <a:solidFill>
                  <a:srgbClr val="FFFF00"/>
                </a:solidFill>
                <a:latin typeface="Arial Unicode MS" pitchFamily="34" charset="-128"/>
                <a:ea typeface="Arial Unicode MS" pitchFamily="34" charset="-128"/>
                <a:cs typeface="Arial Unicode MS" pitchFamily="34" charset="-128"/>
              </a:rPr>
              <a:t>1. Repentance</a:t>
            </a:r>
          </a:p>
          <a:p>
            <a:pPr algn="just"/>
            <a:r>
              <a:rPr lang="en-US" sz="4000" dirty="0">
                <a:solidFill>
                  <a:srgbClr val="FFFF00"/>
                </a:solidFill>
                <a:latin typeface="Arial Unicode MS" pitchFamily="34" charset="-128"/>
                <a:ea typeface="Arial Unicode MS" pitchFamily="34" charset="-128"/>
                <a:cs typeface="Arial Unicode MS" pitchFamily="34" charset="-128"/>
              </a:rPr>
              <a:t>2. Faith</a:t>
            </a:r>
          </a:p>
          <a:p>
            <a:pPr lvl="0" algn="just"/>
            <a:r>
              <a:rPr lang="en-US" sz="4000" dirty="0">
                <a:latin typeface="Arial Unicode MS" pitchFamily="34" charset="-128"/>
                <a:ea typeface="Arial Unicode MS" pitchFamily="34" charset="-128"/>
                <a:cs typeface="Arial Unicode MS" pitchFamily="34" charset="-128"/>
              </a:rPr>
              <a:t>According to the Bible, to repent means to “change your mind. »</a:t>
            </a:r>
          </a:p>
          <a:p>
            <a:pPr lvl="0" algn="just"/>
            <a:r>
              <a:rPr lang="en-US" sz="4000" dirty="0">
                <a:solidFill>
                  <a:srgbClr val="FFFF00"/>
                </a:solidFill>
                <a:latin typeface="Arial Unicode MS" pitchFamily="34" charset="-128"/>
                <a:ea typeface="Arial Unicode MS" pitchFamily="34" charset="-128"/>
                <a:cs typeface="Arial Unicode MS" pitchFamily="34" charset="-128"/>
              </a:rPr>
              <a:t>The Bible also tells us that true repentance will result in behavior change</a:t>
            </a:r>
            <a:r>
              <a:rPr lang="en-US" dirty="0">
                <a:solidFill>
                  <a:srgbClr val="FFFF00"/>
                </a:solidFill>
                <a:latin typeface="Arial Unicode MS" pitchFamily="34" charset="-128"/>
                <a:ea typeface="Arial Unicode MS" pitchFamily="34" charset="-128"/>
                <a:cs typeface="Arial Unicode MS" pitchFamily="34" charset="-128"/>
              </a:rPr>
              <a:t>.</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On </a:t>
            </a:r>
            <a:r>
              <a:rPr lang="en-US" sz="4000" dirty="0">
                <a:latin typeface="Arial Unicode MS" pitchFamily="34" charset="-128"/>
                <a:ea typeface="Arial Unicode MS" pitchFamily="34" charset="-128"/>
                <a:cs typeface="Arial Unicode MS" pitchFamily="34" charset="-128"/>
              </a:rPr>
              <a:t>the cross, Jesus was in the middle of two malefactors (Luke 23 : 32, 33 ; 39-43).</a:t>
            </a:r>
          </a:p>
          <a:p>
            <a:pPr lvl="0" algn="just"/>
            <a:r>
              <a:rPr lang="en-US" sz="4000" dirty="0" smtClean="0">
                <a:solidFill>
                  <a:srgbClr val="FFFF00"/>
                </a:solidFill>
                <a:latin typeface="Arial Unicode MS" pitchFamily="34" charset="-128"/>
                <a:ea typeface="Arial Unicode MS" pitchFamily="34" charset="-128"/>
                <a:cs typeface="Arial Unicode MS" pitchFamily="34" charset="-128"/>
              </a:rPr>
              <a:t>Luke 23:32 And two others, two criminals, were led with Him to be put to death.</a:t>
            </a:r>
          </a:p>
          <a:p>
            <a:pPr lvl="0" algn="just"/>
            <a:r>
              <a:rPr lang="en-US" sz="4000" dirty="0" smtClean="0">
                <a:latin typeface="Arial Unicode MS" pitchFamily="34" charset="-128"/>
                <a:ea typeface="Arial Unicode MS" pitchFamily="34" charset="-128"/>
                <a:cs typeface="Arial Unicode MS" pitchFamily="34" charset="-128"/>
              </a:rPr>
              <a:t>33 And when they came to the place which is called Calvary, they crucified Him and the criminals there, one on the right, and one on the left.</a:t>
            </a:r>
          </a:p>
          <a:p>
            <a:pPr lvl="0" algn="just">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en-US" sz="4000" dirty="0" smtClean="0">
                <a:latin typeface="Arial Unicode MS" pitchFamily="34" charset="-128"/>
                <a:ea typeface="Arial Unicode MS" pitchFamily="34" charset="-128"/>
                <a:cs typeface="Arial Unicode MS" pitchFamily="34" charset="-128"/>
              </a:rPr>
              <a:t>39 And one of the hanged criminals blasphemed Him, saying, If you are Christ, save Yourself and us.</a:t>
            </a:r>
          </a:p>
          <a:p>
            <a:pPr lvl="0" algn="just"/>
            <a:r>
              <a:rPr lang="en-US" sz="4000" dirty="0" smtClean="0">
                <a:solidFill>
                  <a:srgbClr val="FFFF00"/>
                </a:solidFill>
                <a:latin typeface="Arial Unicode MS" pitchFamily="34" charset="-128"/>
                <a:ea typeface="Arial Unicode MS" pitchFamily="34" charset="-128"/>
                <a:cs typeface="Arial Unicode MS" pitchFamily="34" charset="-128"/>
              </a:rPr>
              <a:t> 40 But answering, the other rebuked him, saying, Do you not fear God, since you are in the same condemnation.</a:t>
            </a:r>
          </a:p>
          <a:p>
            <a:pPr lvl="0" algn="just"/>
            <a:r>
              <a:rPr lang="en-US" sz="4000" dirty="0" smtClean="0">
                <a:latin typeface="Arial Unicode MS" pitchFamily="34" charset="-128"/>
                <a:ea typeface="Arial Unicode MS" pitchFamily="34" charset="-128"/>
                <a:cs typeface="Arial Unicode MS" pitchFamily="34" charset="-128"/>
              </a:rPr>
              <a:t> 41 And we indeed justly so, for we receive the due reward of our deeds, but this Man has done nothing amiss.</a:t>
            </a:r>
          </a:p>
          <a:p>
            <a:pPr lvl="0" algn="just"/>
            <a:r>
              <a:rPr lang="en-US" sz="4000" dirty="0" smtClean="0">
                <a:latin typeface="Arial Unicode MS" pitchFamily="34" charset="-128"/>
                <a:ea typeface="Arial Unicode MS" pitchFamily="34" charset="-128"/>
                <a:cs typeface="Arial Unicode MS" pitchFamily="34" charset="-128"/>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000" dirty="0" smtClean="0">
                <a:latin typeface="Arial Unicode MS" pitchFamily="34" charset="-128"/>
                <a:ea typeface="Arial Unicode MS" pitchFamily="34" charset="-128"/>
                <a:cs typeface="Arial Unicode MS" pitchFamily="34" charset="-128"/>
              </a:rPr>
              <a:t>42 And he said to Jesus, Lord, remember me when You come into Your kingdom.</a:t>
            </a:r>
          </a:p>
          <a:p>
            <a:pPr lvl="0" algn="just"/>
            <a:r>
              <a:rPr lang="en-US" sz="4000" dirty="0" smtClean="0">
                <a:solidFill>
                  <a:srgbClr val="FFFF00"/>
                </a:solidFill>
                <a:latin typeface="Arial Unicode MS" pitchFamily="34" charset="-128"/>
                <a:ea typeface="Arial Unicode MS" pitchFamily="34" charset="-128"/>
                <a:cs typeface="Arial Unicode MS" pitchFamily="34" charset="-128"/>
              </a:rPr>
              <a:t> 43 And Jesus said to him, Truly I say to you, Today you shall be with Me in Paradise.</a:t>
            </a:r>
          </a:p>
          <a:p>
            <a:pPr lvl="0" algn="just"/>
            <a:r>
              <a:rPr lang="en-US" sz="4000" dirty="0">
                <a:latin typeface="Arial Unicode MS" pitchFamily="34" charset="-128"/>
                <a:ea typeface="Arial Unicode MS" pitchFamily="34" charset="-128"/>
                <a:cs typeface="Arial Unicode MS" pitchFamily="34" charset="-128"/>
              </a:rPr>
              <a:t>In the statements of these two criminals, one can tell the difference between a repentant person and an unrepentant one. </a:t>
            </a:r>
          </a:p>
          <a:p>
            <a:pPr algn="just"/>
            <a:r>
              <a:rPr lang="fr-FR" dirty="0">
                <a:latin typeface="Arial Unicode MS" pitchFamily="34" charset="-128"/>
                <a:ea typeface="Arial Unicode MS" pitchFamily="34" charset="-128"/>
                <a:cs typeface="Arial Unicode MS" pitchFamily="34" charset="-128"/>
              </a:rPr>
              <a:t> </a:t>
            </a:r>
            <a:endParaRPr lang="en-US" dirty="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3800" dirty="0" smtClean="0">
                <a:latin typeface="Arial Unicode MS" pitchFamily="34" charset="-128"/>
                <a:ea typeface="Arial Unicode MS" pitchFamily="34" charset="-128"/>
                <a:cs typeface="Arial Unicode MS" pitchFamily="34" charset="-128"/>
              </a:rPr>
              <a:t>The </a:t>
            </a:r>
            <a:r>
              <a:rPr lang="en-US" sz="3800" dirty="0">
                <a:latin typeface="Arial Unicode MS" pitchFamily="34" charset="-128"/>
                <a:ea typeface="Arial Unicode MS" pitchFamily="34" charset="-128"/>
                <a:cs typeface="Arial Unicode MS" pitchFamily="34" charset="-128"/>
              </a:rPr>
              <a:t>first malefactor speaks arrogantly and mocks Jesus. He acts this way, because he does not choose to repent.</a:t>
            </a:r>
          </a:p>
          <a:p>
            <a:pPr lvl="0" algn="just"/>
            <a:r>
              <a:rPr lang="en-US" sz="3800" dirty="0">
                <a:solidFill>
                  <a:srgbClr val="FFFF00"/>
                </a:solidFill>
                <a:latin typeface="Arial Unicode MS" pitchFamily="34" charset="-128"/>
                <a:ea typeface="Arial Unicode MS" pitchFamily="34" charset="-128"/>
                <a:cs typeface="Arial Unicode MS" pitchFamily="34" charset="-128"/>
              </a:rPr>
              <a:t>But the second wrongdoer acts in a different way. He becomes aware of his actions and he repents.</a:t>
            </a:r>
          </a:p>
          <a:p>
            <a:pPr lvl="0" algn="just"/>
            <a:r>
              <a:rPr lang="en-US" sz="3800" dirty="0">
                <a:latin typeface="Arial Unicode MS" pitchFamily="34" charset="-128"/>
                <a:ea typeface="Arial Unicode MS" pitchFamily="34" charset="-128"/>
                <a:cs typeface="Arial Unicode MS" pitchFamily="34" charset="-128"/>
              </a:rPr>
              <a:t>Not only does he become aware of his actions, he also corrects the unrepentant criminal by saying: you must stop making fun of this man because he is innocent.</a:t>
            </a:r>
          </a:p>
          <a:p>
            <a:pPr algn="just"/>
            <a:r>
              <a:rPr lang="fr-FR" dirty="0">
                <a:latin typeface="Arial Unicode MS" pitchFamily="34" charset="-128"/>
                <a:ea typeface="Arial Unicode MS" pitchFamily="34" charset="-128"/>
                <a:cs typeface="Arial Unicode MS" pitchFamily="34" charset="-128"/>
              </a:rPr>
              <a:t> </a:t>
            </a:r>
            <a:endParaRPr lang="en-US" dirty="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400" dirty="0" smtClean="0">
                <a:latin typeface="Arial Unicode MS" pitchFamily="34" charset="-128"/>
                <a:ea typeface="Arial Unicode MS" pitchFamily="34" charset="-128"/>
                <a:cs typeface="Arial Unicode MS" pitchFamily="34" charset="-128"/>
              </a:rPr>
              <a:t>Finally, the repentant criminal made a request with faith in Jesus. And Christ answers him immediately: “Truly I tell you, today you will be with me in paradise” (Luke 23: 43).</a:t>
            </a:r>
          </a:p>
          <a:p>
            <a:pPr lvl="0" algn="just"/>
            <a:r>
              <a:rPr lang="en-US" sz="4400" dirty="0" smtClean="0">
                <a:solidFill>
                  <a:srgbClr val="FFFF00"/>
                </a:solidFill>
                <a:latin typeface="Arial Unicode MS" pitchFamily="34" charset="-128"/>
                <a:ea typeface="Arial Unicode MS" pitchFamily="34" charset="-128"/>
                <a:cs typeface="Arial Unicode MS" pitchFamily="34" charset="-128"/>
              </a:rPr>
              <a:t>We can receive great things from God, but we must approach Him with a true faith and a repentant heart. </a:t>
            </a:r>
          </a:p>
          <a:p>
            <a:pPr algn="just">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ctr">
              <a:buNone/>
            </a:pPr>
            <a:r>
              <a:rPr lang="fr-FR" b="1" dirty="0">
                <a:solidFill>
                  <a:srgbClr val="C00000"/>
                </a:solidFill>
                <a:latin typeface="Arial Unicode MS" pitchFamily="34" charset="-128"/>
                <a:ea typeface="Arial Unicode MS" pitchFamily="34" charset="-128"/>
                <a:cs typeface="Arial Unicode MS" pitchFamily="34" charset="-128"/>
              </a:rPr>
              <a:t>3EME PAROLE PAR PASTEUR SAINT GERARD </a:t>
            </a:r>
            <a:r>
              <a:rPr lang="fr-FR" b="1" dirty="0" smtClean="0">
                <a:solidFill>
                  <a:srgbClr val="C00000"/>
                </a:solidFill>
                <a:latin typeface="Arial Unicode MS" pitchFamily="34" charset="-128"/>
                <a:ea typeface="Arial Unicode MS" pitchFamily="34" charset="-128"/>
                <a:cs typeface="Arial Unicode MS" pitchFamily="34" charset="-128"/>
              </a:rPr>
              <a:t>CHARLESTIN</a:t>
            </a:r>
            <a:endParaRPr lang="en-US" b="1" dirty="0">
              <a:latin typeface="Arial Unicode MS" pitchFamily="34" charset="-128"/>
              <a:ea typeface="Arial Unicode MS" pitchFamily="34" charset="-128"/>
              <a:cs typeface="Arial Unicode MS" pitchFamily="34" charset="-128"/>
            </a:endParaRPr>
          </a:p>
          <a:p>
            <a:pPr algn="ctr">
              <a:buNone/>
            </a:pPr>
            <a:r>
              <a:rPr lang="fr-FR" b="1" dirty="0">
                <a:latin typeface="Arial Unicode MS" pitchFamily="34" charset="-128"/>
                <a:ea typeface="Arial Unicode MS" pitchFamily="34" charset="-128"/>
                <a:cs typeface="Arial Unicode MS" pitchFamily="34" charset="-128"/>
              </a:rPr>
              <a:t>MÈRE VOICI TON FILS / MOTHER BEHOLD YOUR SON</a:t>
            </a:r>
            <a:endParaRPr lang="en-US" b="1" dirty="0">
              <a:latin typeface="Arial Unicode MS" pitchFamily="34" charset="-128"/>
              <a:ea typeface="Arial Unicode MS" pitchFamily="34" charset="-128"/>
              <a:cs typeface="Arial Unicode MS" pitchFamily="34" charset="-128"/>
            </a:endParaRPr>
          </a:p>
          <a:p>
            <a:pPr lvl="0" algn="just"/>
            <a:r>
              <a:rPr lang="en-US" sz="4000" b="1" dirty="0" smtClean="0">
                <a:latin typeface="Arial Unicode MS" pitchFamily="34" charset="-128"/>
                <a:ea typeface="Arial Unicode MS" pitchFamily="34" charset="-128"/>
                <a:cs typeface="Arial Unicode MS" pitchFamily="34" charset="-128"/>
              </a:rPr>
              <a:t>The third word of Jesus on the cross</a:t>
            </a:r>
          </a:p>
          <a:p>
            <a:pPr lvl="0" algn="just"/>
            <a:r>
              <a:rPr lang="en-US" sz="4000" b="1" dirty="0" smtClean="0">
                <a:solidFill>
                  <a:srgbClr val="C00000"/>
                </a:solidFill>
                <a:latin typeface="Arial Unicode MS" pitchFamily="34" charset="-128"/>
                <a:ea typeface="Arial Unicode MS" pitchFamily="34" charset="-128"/>
                <a:cs typeface="Arial Unicode MS" pitchFamily="34" charset="-128"/>
              </a:rPr>
              <a:t>Reading: John 19: 26, 27</a:t>
            </a:r>
          </a:p>
          <a:p>
            <a:pPr lvl="0" algn="just"/>
            <a:r>
              <a:rPr lang="en-US" sz="4000" b="1" dirty="0" smtClean="0">
                <a:latin typeface="Arial Unicode MS" pitchFamily="34" charset="-128"/>
                <a:ea typeface="Arial Unicode MS" pitchFamily="34" charset="-128"/>
                <a:cs typeface="Arial Unicode MS" pitchFamily="34" charset="-128"/>
              </a:rPr>
              <a:t>John 19:26 Then when Jesus saw His mother and the disciple whom He loved standing by, He said    to His mother, </a:t>
            </a:r>
            <a:r>
              <a:rPr lang="en-US" sz="4000" b="1" u="sng" dirty="0" smtClean="0">
                <a:latin typeface="Arial Unicode MS" pitchFamily="34" charset="-128"/>
                <a:ea typeface="Arial Unicode MS" pitchFamily="34" charset="-128"/>
                <a:cs typeface="Arial Unicode MS" pitchFamily="34" charset="-128"/>
              </a:rPr>
              <a:t>Woman, behold your son!</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27 Then He said to the disciple, </a:t>
            </a:r>
            <a:r>
              <a:rPr lang="en-US" sz="4000" b="1" u="sng" dirty="0" smtClean="0">
                <a:latin typeface="Arial Unicode MS" pitchFamily="34" charset="-128"/>
                <a:ea typeface="Arial Unicode MS" pitchFamily="34" charset="-128"/>
                <a:cs typeface="Arial Unicode MS" pitchFamily="34" charset="-128"/>
              </a:rPr>
              <a:t>Behold your mother!</a:t>
            </a:r>
            <a:r>
              <a:rPr lang="en-US" sz="4000" b="1" dirty="0" smtClean="0">
                <a:latin typeface="Arial Unicode MS" pitchFamily="34" charset="-128"/>
                <a:ea typeface="Arial Unicode MS" pitchFamily="34" charset="-128"/>
                <a:cs typeface="Arial Unicode MS" pitchFamily="34" charset="-128"/>
              </a:rPr>
              <a:t> And from that hour that disciple took her into his own home.</a:t>
            </a:r>
          </a:p>
          <a:p>
            <a:pPr lvl="0" algn="just"/>
            <a:r>
              <a:rPr lang="fr-FR" sz="4000" b="1" dirty="0">
                <a:solidFill>
                  <a:srgbClr val="C00000"/>
                </a:solidFill>
                <a:latin typeface="Arial Unicode MS" pitchFamily="34" charset="-128"/>
                <a:ea typeface="Arial Unicode MS" pitchFamily="34" charset="-128"/>
                <a:cs typeface="Arial Unicode MS" pitchFamily="34" charset="-128"/>
              </a:rPr>
              <a:t>Jean 19:26 Jésus, voyant sa mère, et auprès d'elle le disciple qu'il aimait, dit à sa mère: Femme, voilà ton fils.</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27 Puis il dit au disciple: Voilà ta mère. Et, dès ce moment, le disciple la prit chez lui</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lvl="0" algn="ctr"/>
            <a:r>
              <a:rPr lang="en-US" sz="4000" b="1" dirty="0" smtClean="0">
                <a:solidFill>
                  <a:srgbClr val="C00000"/>
                </a:solidFill>
                <a:latin typeface="Arial Unicode MS" pitchFamily="34" charset="-128"/>
                <a:ea typeface="Arial Unicode MS" pitchFamily="34" charset="-128"/>
                <a:cs typeface="Arial Unicode MS" pitchFamily="34" charset="-128"/>
              </a:rPr>
              <a:t>Introduction</a:t>
            </a:r>
          </a:p>
          <a:p>
            <a:pPr lvl="0" algn="just"/>
            <a:r>
              <a:rPr lang="en-US" sz="4000" b="1" dirty="0">
                <a:latin typeface="Arial Unicode MS" pitchFamily="34" charset="-128"/>
                <a:ea typeface="Arial Unicode MS" pitchFamily="34" charset="-128"/>
                <a:cs typeface="Arial Unicode MS" pitchFamily="34" charset="-128"/>
              </a:rPr>
              <a:t>In His third word on the cross, Jesus gave two very important examples:</a:t>
            </a:r>
          </a:p>
          <a:p>
            <a:pPr lvl="0" algn="just"/>
            <a:r>
              <a:rPr lang="en-US" sz="4000" b="1" dirty="0">
                <a:solidFill>
                  <a:srgbClr val="C00000"/>
                </a:solidFill>
                <a:latin typeface="Arial Unicode MS" pitchFamily="34" charset="-128"/>
                <a:ea typeface="Arial Unicode MS" pitchFamily="34" charset="-128"/>
                <a:cs typeface="Arial Unicode MS" pitchFamily="34" charset="-128"/>
              </a:rPr>
              <a:t>1. An example about his earthly family</a:t>
            </a:r>
          </a:p>
          <a:p>
            <a:pPr lvl="0" algn="just"/>
            <a:r>
              <a:rPr lang="en-US" sz="4000" b="1" dirty="0">
                <a:latin typeface="Arial Unicode MS" pitchFamily="34" charset="-128"/>
                <a:ea typeface="Arial Unicode MS" pitchFamily="34" charset="-128"/>
                <a:cs typeface="Arial Unicode MS" pitchFamily="34" charset="-128"/>
              </a:rPr>
              <a:t>2. An example about His spiritual family</a:t>
            </a:r>
          </a:p>
          <a:p>
            <a:pPr lvl="0" algn="just"/>
            <a:r>
              <a:rPr lang="en-US" sz="4000" b="1" dirty="0">
                <a:solidFill>
                  <a:srgbClr val="C00000"/>
                </a:solidFill>
                <a:latin typeface="Arial Unicode MS" pitchFamily="34" charset="-128"/>
                <a:ea typeface="Arial Unicode MS" pitchFamily="34" charset="-128"/>
                <a:cs typeface="Arial Unicode MS" pitchFamily="34" charset="-128"/>
              </a:rPr>
              <a:t>Mary carried Jesus in her womb and gave birth to him in the same way as all mothers.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b="1" dirty="0" smtClean="0">
                <a:latin typeface="Arial Unicode MS" pitchFamily="34" charset="-128"/>
                <a:ea typeface="Arial Unicode MS" pitchFamily="34" charset="-128"/>
                <a:cs typeface="Arial Unicode MS" pitchFamily="34" charset="-128"/>
              </a:rPr>
              <a:t>The </a:t>
            </a:r>
            <a:r>
              <a:rPr lang="en-US" sz="4000" b="1" dirty="0">
                <a:latin typeface="Arial Unicode MS" pitchFamily="34" charset="-128"/>
                <a:ea typeface="Arial Unicode MS" pitchFamily="34" charset="-128"/>
                <a:cs typeface="Arial Unicode MS" pitchFamily="34" charset="-128"/>
              </a:rPr>
              <a:t>difference is that Mary was pregnant by the operation of the Holy Spirit.</a:t>
            </a:r>
          </a:p>
          <a:p>
            <a:pPr algn="just"/>
            <a:r>
              <a:rPr lang="en-US" sz="4000" b="1" dirty="0">
                <a:solidFill>
                  <a:srgbClr val="C00000"/>
                </a:solidFill>
                <a:latin typeface="Arial Unicode MS" pitchFamily="34" charset="-128"/>
                <a:ea typeface="Arial Unicode MS" pitchFamily="34" charset="-128"/>
                <a:cs typeface="Arial Unicode MS" pitchFamily="34" charset="-128"/>
              </a:rPr>
              <a:t>An example about his earthly family </a:t>
            </a:r>
          </a:p>
          <a:p>
            <a:pPr lvl="0" algn="just"/>
            <a:r>
              <a:rPr lang="en-US" sz="4000" b="1" dirty="0">
                <a:latin typeface="Arial Unicode MS" pitchFamily="34" charset="-128"/>
                <a:ea typeface="Arial Unicode MS" pitchFamily="34" charset="-128"/>
                <a:cs typeface="Arial Unicode MS" pitchFamily="34" charset="-128"/>
              </a:rPr>
              <a:t>On the cross, Jesus saw Mary's pain as a mother. He directed Mary to someone who could help her in her pain.</a:t>
            </a:r>
          </a:p>
          <a:p>
            <a:pPr lvl="0" algn="just"/>
            <a:r>
              <a:rPr lang="en-US" sz="4000" b="1" dirty="0">
                <a:solidFill>
                  <a:srgbClr val="C00000"/>
                </a:solidFill>
                <a:latin typeface="Arial Unicode MS" pitchFamily="34" charset="-128"/>
                <a:ea typeface="Arial Unicode MS" pitchFamily="34" charset="-128"/>
                <a:cs typeface="Arial Unicode MS" pitchFamily="34" charset="-128"/>
              </a:rPr>
              <a:t>How many young men and women who are unaware of the suffering of their parents </a:t>
            </a:r>
            <a:r>
              <a:rPr lang="en-US" sz="4000" b="1" dirty="0" smtClean="0">
                <a:solidFill>
                  <a:srgbClr val="C00000"/>
                </a:solidFill>
                <a:latin typeface="Arial Unicode MS" pitchFamily="34" charset="-128"/>
                <a:ea typeface="Arial Unicode MS" pitchFamily="34" charset="-128"/>
                <a:cs typeface="Arial Unicode MS" pitchFamily="34" charset="-128"/>
              </a:rPr>
              <a:t>for them.</a:t>
            </a:r>
            <a:endParaRPr lang="en-US" sz="4000" b="1" dirty="0">
              <a:solidFill>
                <a:srgbClr val="C00000"/>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3600" b="1" dirty="0" smtClean="0">
                <a:latin typeface="Arial Unicode MS" pitchFamily="34" charset="-128"/>
                <a:ea typeface="Arial Unicode MS" pitchFamily="34" charset="-128"/>
                <a:cs typeface="Arial Unicode MS" pitchFamily="34" charset="-128"/>
              </a:rPr>
              <a:t>Note</a:t>
            </a:r>
            <a:r>
              <a:rPr lang="en-US" sz="3600" b="1" dirty="0">
                <a:latin typeface="Arial Unicode MS" pitchFamily="34" charset="-128"/>
                <a:ea typeface="Arial Unicode MS" pitchFamily="34" charset="-128"/>
                <a:cs typeface="Arial Unicode MS" pitchFamily="34" charset="-128"/>
              </a:rPr>
              <a:t>: Does this show a lack of respect, when Jesus called Mary “woman”?</a:t>
            </a:r>
          </a:p>
          <a:p>
            <a:pPr lvl="0" algn="just"/>
            <a:r>
              <a:rPr lang="en-US" sz="3600" b="1" dirty="0">
                <a:solidFill>
                  <a:srgbClr val="C00000"/>
                </a:solidFill>
                <a:latin typeface="Arial Unicode MS" pitchFamily="34" charset="-128"/>
                <a:ea typeface="Arial Unicode MS" pitchFamily="34" charset="-128"/>
                <a:cs typeface="Arial Unicode MS" pitchFamily="34" charset="-128"/>
              </a:rPr>
              <a:t>No, Jesus was not showing a lack of respect to Mary.</a:t>
            </a:r>
          </a:p>
          <a:p>
            <a:pPr lvl="0" algn="just"/>
            <a:r>
              <a:rPr lang="en-US" sz="3600" b="1" dirty="0">
                <a:latin typeface="Arial Unicode MS" pitchFamily="34" charset="-128"/>
                <a:ea typeface="Arial Unicode MS" pitchFamily="34" charset="-128"/>
                <a:cs typeface="Arial Unicode MS" pitchFamily="34" charset="-128"/>
              </a:rPr>
              <a:t>Despite the way Jesus came to earth, the high priests spat in his face, they abused him on the cross.</a:t>
            </a:r>
          </a:p>
          <a:p>
            <a:pPr lvl="0" algn="just"/>
            <a:r>
              <a:rPr lang="en-US" sz="3600" b="1" dirty="0">
                <a:solidFill>
                  <a:srgbClr val="C00000"/>
                </a:solidFill>
                <a:latin typeface="Arial Unicode MS" pitchFamily="34" charset="-128"/>
                <a:ea typeface="Arial Unicode MS" pitchFamily="34" charset="-128"/>
                <a:cs typeface="Arial Unicode MS" pitchFamily="34" charset="-128"/>
              </a:rPr>
              <a:t>He accepted all these things to save us. </a:t>
            </a:r>
            <a:r>
              <a:rPr lang="en-US" sz="3600" b="1" u="sng" dirty="0">
                <a:solidFill>
                  <a:srgbClr val="C00000"/>
                </a:solidFill>
                <a:latin typeface="Arial Unicode MS" pitchFamily="34" charset="-128"/>
                <a:ea typeface="Arial Unicode MS" pitchFamily="34" charset="-128"/>
                <a:cs typeface="Arial Unicode MS" pitchFamily="34" charset="-128"/>
              </a:rPr>
              <a:t>But, do not forget that, it is God who speaks with Mary. He has authority over all human beings. </a:t>
            </a:r>
            <a:endParaRPr lang="en-US" sz="36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b="1" dirty="0" smtClean="0">
                <a:latin typeface="Arial Unicode MS" pitchFamily="34" charset="-128"/>
                <a:ea typeface="Arial Unicode MS" pitchFamily="34" charset="-128"/>
                <a:cs typeface="Arial Unicode MS" pitchFamily="34" charset="-128"/>
              </a:rPr>
              <a:t>Jesus </a:t>
            </a:r>
            <a:r>
              <a:rPr lang="en-US" sz="4000" b="1" dirty="0">
                <a:latin typeface="Arial Unicode MS" pitchFamily="34" charset="-128"/>
                <a:ea typeface="Arial Unicode MS" pitchFamily="34" charset="-128"/>
                <a:cs typeface="Arial Unicode MS" pitchFamily="34" charset="-128"/>
              </a:rPr>
              <a:t>did not call Mary “mother,” which has a lesson for those who intend to glorify Mary instead of worshiping God.</a:t>
            </a:r>
          </a:p>
          <a:p>
            <a:pPr algn="just"/>
            <a:r>
              <a:rPr lang="en-US" sz="4000" b="1" dirty="0">
                <a:solidFill>
                  <a:srgbClr val="C00000"/>
                </a:solidFill>
                <a:latin typeface="Arial Unicode MS" pitchFamily="34" charset="-128"/>
                <a:ea typeface="Arial Unicode MS" pitchFamily="34" charset="-128"/>
                <a:cs typeface="Arial Unicode MS" pitchFamily="34" charset="-128"/>
              </a:rPr>
              <a:t>An example about his spiritual family</a:t>
            </a:r>
          </a:p>
          <a:p>
            <a:pPr lvl="0" algn="just"/>
            <a:r>
              <a:rPr lang="en-US" sz="4000" b="1" dirty="0">
                <a:latin typeface="Arial Unicode MS" pitchFamily="34" charset="-128"/>
                <a:ea typeface="Arial Unicode MS" pitchFamily="34" charset="-128"/>
                <a:cs typeface="Arial Unicode MS" pitchFamily="34" charset="-128"/>
              </a:rPr>
              <a:t>On the cross, Jesus inaugurated a new family. Let's look at this question together: Why did Jesus not entrust Mary to one of his brothers? After the birth of Jesus, Mary gave birth to other children.</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en-US" sz="4000" b="1" dirty="0" smtClean="0">
                <a:latin typeface="Arial Unicode MS" pitchFamily="34" charset="-128"/>
                <a:ea typeface="Arial Unicode MS" pitchFamily="34" charset="-128"/>
                <a:cs typeface="Arial Unicode MS" pitchFamily="34" charset="-128"/>
              </a:rPr>
              <a:t>The </a:t>
            </a:r>
            <a:r>
              <a:rPr lang="en-US" sz="4000" b="1" dirty="0">
                <a:latin typeface="Arial Unicode MS" pitchFamily="34" charset="-128"/>
                <a:ea typeface="Arial Unicode MS" pitchFamily="34" charset="-128"/>
                <a:cs typeface="Arial Unicode MS" pitchFamily="34" charset="-128"/>
              </a:rPr>
              <a:t>answer to this question is that in the beginning the other children of Mary did not believe in Jesus (John 7:2-5).</a:t>
            </a:r>
          </a:p>
          <a:p>
            <a:pPr lvl="0" algn="just"/>
            <a:r>
              <a:rPr lang="en-US" sz="4000" b="1" dirty="0" smtClean="0">
                <a:solidFill>
                  <a:srgbClr val="C00000"/>
                </a:solidFill>
                <a:latin typeface="Arial Unicode MS" pitchFamily="34" charset="-128"/>
                <a:ea typeface="Arial Unicode MS" pitchFamily="34" charset="-128"/>
                <a:cs typeface="Arial Unicode MS" pitchFamily="34" charset="-128"/>
              </a:rPr>
              <a:t>John 7:2 And the Jewish Feast of Tabernacles was near.</a:t>
            </a:r>
          </a:p>
          <a:p>
            <a:pPr lvl="0" algn="just"/>
            <a:r>
              <a:rPr lang="en-US" sz="4000" b="1" dirty="0">
                <a:latin typeface="Arial Unicode MS" pitchFamily="34" charset="-128"/>
                <a:ea typeface="Arial Unicode MS" pitchFamily="34" charset="-128"/>
                <a:cs typeface="Arial Unicode MS" pitchFamily="34" charset="-128"/>
              </a:rPr>
              <a:t>3 Therefore His brothers said to Him, Move away from here and go into Judea, so that Your disciples also may see the works that You do</a:t>
            </a:r>
            <a:r>
              <a:rPr lang="en-US" sz="4000" b="1" dirty="0" smtClean="0">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b="1" dirty="0" smtClean="0">
                <a:latin typeface="Arial Unicode MS" pitchFamily="34" charset="-128"/>
                <a:ea typeface="Arial Unicode MS" pitchFamily="34" charset="-128"/>
                <a:cs typeface="Arial Unicode MS" pitchFamily="34" charset="-128"/>
              </a:rPr>
              <a:t>4 For no one does anything in secret, while he himself seeks to be in public. If you do these things, reveal yourself to the world.</a:t>
            </a:r>
          </a:p>
          <a:p>
            <a:pPr lvl="0" algn="just"/>
            <a:r>
              <a:rPr lang="en-US" sz="4000" b="1" dirty="0" smtClean="0">
                <a:solidFill>
                  <a:srgbClr val="C00000"/>
                </a:solidFill>
                <a:latin typeface="Arial Unicode MS" pitchFamily="34" charset="-128"/>
                <a:ea typeface="Arial Unicode MS" pitchFamily="34" charset="-128"/>
                <a:cs typeface="Arial Unicode MS" pitchFamily="34" charset="-128"/>
              </a:rPr>
              <a:t>5 For His brothers did not believe in Him.</a:t>
            </a:r>
          </a:p>
          <a:p>
            <a:pPr lvl="0" algn="just"/>
            <a:r>
              <a:rPr lang="en-US" sz="4000" b="1" dirty="0">
                <a:latin typeface="Arial Unicode MS" pitchFamily="34" charset="-128"/>
                <a:ea typeface="Arial Unicode MS" pitchFamily="34" charset="-128"/>
                <a:cs typeface="Arial Unicode MS" pitchFamily="34" charset="-128"/>
              </a:rPr>
              <a:t>Jesus entrusted Mary to John, a child in faith.</a:t>
            </a:r>
          </a:p>
          <a:p>
            <a:pPr lvl="0" algn="just"/>
            <a:r>
              <a:rPr lang="en-US" sz="4000" b="1" dirty="0">
                <a:solidFill>
                  <a:srgbClr val="C00000"/>
                </a:solidFill>
                <a:latin typeface="Arial Unicode MS" pitchFamily="34" charset="-128"/>
                <a:ea typeface="Arial Unicode MS" pitchFamily="34" charset="-128"/>
                <a:cs typeface="Arial Unicode MS" pitchFamily="34" charset="-128"/>
              </a:rPr>
              <a:t>Here is Jesus' statement when his parents sent to call him into the temple (Mark 3: 31-35)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Mark 3:31 Then His brothers and His mother came. And standing outside, they sent to Him, calling Him.</a:t>
            </a:r>
          </a:p>
          <a:p>
            <a:pPr lvl="0" algn="just"/>
            <a:r>
              <a:rPr lang="en-US" sz="4000" b="1" dirty="0" smtClean="0">
                <a:solidFill>
                  <a:srgbClr val="C00000"/>
                </a:solidFill>
                <a:latin typeface="Arial Unicode MS" pitchFamily="34" charset="-128"/>
                <a:ea typeface="Arial Unicode MS" pitchFamily="34" charset="-128"/>
                <a:cs typeface="Arial Unicode MS" pitchFamily="34" charset="-128"/>
              </a:rPr>
              <a:t>32 And the crowd sat about Him, and they said to Him, Behold, Your mother and Your brothers are outside seeking for You.</a:t>
            </a:r>
          </a:p>
          <a:p>
            <a:pPr lvl="0" algn="just"/>
            <a:r>
              <a:rPr lang="en-US" sz="4000" b="1" dirty="0" smtClean="0">
                <a:latin typeface="Arial Unicode MS" pitchFamily="34" charset="-128"/>
                <a:ea typeface="Arial Unicode MS" pitchFamily="34" charset="-128"/>
                <a:cs typeface="Arial Unicode MS" pitchFamily="34" charset="-128"/>
              </a:rPr>
              <a:t>33 And He answered them, saying, Who is My mother, or My brothers?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en-US" sz="4000" b="1" dirty="0" smtClean="0">
                <a:latin typeface="Arial Unicode MS" pitchFamily="34" charset="-128"/>
                <a:ea typeface="Arial Unicode MS" pitchFamily="34" charset="-128"/>
                <a:cs typeface="Arial Unicode MS" pitchFamily="34" charset="-128"/>
              </a:rPr>
              <a:t>34 And He looked around on those who sat about Him, and said, Behold My mother and My brothers!</a:t>
            </a:r>
          </a:p>
          <a:p>
            <a:pPr lvl="0" algn="just"/>
            <a:r>
              <a:rPr lang="en-US" sz="4000" b="1" dirty="0" smtClean="0">
                <a:solidFill>
                  <a:srgbClr val="C00000"/>
                </a:solidFill>
                <a:latin typeface="Arial Unicode MS" pitchFamily="34" charset="-128"/>
                <a:ea typeface="Arial Unicode MS" pitchFamily="34" charset="-128"/>
                <a:cs typeface="Arial Unicode MS" pitchFamily="34" charset="-128"/>
              </a:rPr>
              <a:t>35 For whoever does the will of God, the same is My brother and My sister and My mother.</a:t>
            </a:r>
          </a:p>
          <a:p>
            <a:pPr lvl="0" algn="just"/>
            <a:r>
              <a:rPr lang="en-US" sz="4000" b="1" dirty="0">
                <a:latin typeface="Arial Unicode MS" pitchFamily="34" charset="-128"/>
                <a:ea typeface="Arial Unicode MS" pitchFamily="34" charset="-128"/>
                <a:cs typeface="Arial Unicode MS" pitchFamily="34" charset="-128"/>
              </a:rPr>
              <a:t>In Jesus' third word on the cross, he teaches Christians about the importance of the spiritual family</a:t>
            </a:r>
            <a:r>
              <a:rPr lang="en-US"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b="1" dirty="0" smtClean="0">
                <a:latin typeface="Arial Unicode MS" pitchFamily="34" charset="-128"/>
                <a:ea typeface="Arial Unicode MS" pitchFamily="34" charset="-128"/>
                <a:cs typeface="Arial Unicode MS" pitchFamily="34" charset="-128"/>
              </a:rPr>
              <a:t>Regardless </a:t>
            </a:r>
            <a:r>
              <a:rPr lang="en-US" sz="4000" b="1" dirty="0">
                <a:latin typeface="Arial Unicode MS" pitchFamily="34" charset="-128"/>
                <a:ea typeface="Arial Unicode MS" pitchFamily="34" charset="-128"/>
                <a:cs typeface="Arial Unicode MS" pitchFamily="34" charset="-128"/>
              </a:rPr>
              <a:t>of our nationality and color, our faith in Jesus enables us to become members of one family.</a:t>
            </a:r>
          </a:p>
          <a:p>
            <a:pPr lvl="0" algn="just"/>
            <a:r>
              <a:rPr lang="en-US" sz="4000" b="1" dirty="0">
                <a:solidFill>
                  <a:srgbClr val="C00000"/>
                </a:solidFill>
                <a:latin typeface="Arial Unicode MS" pitchFamily="34" charset="-128"/>
                <a:ea typeface="Arial Unicode MS" pitchFamily="34" charset="-128"/>
                <a:cs typeface="Arial Unicode MS" pitchFamily="34" charset="-128"/>
              </a:rPr>
              <a:t>Finally, are our brothers and sisters in the faith important to us?</a:t>
            </a:r>
          </a:p>
          <a:p>
            <a:pPr lvl="0" algn="just"/>
            <a:r>
              <a:rPr lang="en-US" sz="4000" b="1" dirty="0">
                <a:latin typeface="Arial Unicode MS" pitchFamily="34" charset="-128"/>
                <a:ea typeface="Arial Unicode MS" pitchFamily="34" charset="-128"/>
                <a:cs typeface="Arial Unicode MS" pitchFamily="34" charset="-128"/>
              </a:rPr>
              <a:t>Sometimes problems arise that we cannot tell to our biological brothers and sisters, but we can tell them to our brothers and sisters in faith in Jesus-Christ.</a:t>
            </a:r>
          </a:p>
          <a:p>
            <a:pPr lvl="0"/>
            <a:r>
              <a:rPr lang="en-US" sz="4000" b="1" dirty="0">
                <a:solidFill>
                  <a:srgbClr val="C00000"/>
                </a:solidFill>
                <a:latin typeface="Arial Unicode MS" pitchFamily="34" charset="-128"/>
                <a:ea typeface="Arial Unicode MS" pitchFamily="34" charset="-128"/>
                <a:cs typeface="Arial Unicode MS" pitchFamily="34" charset="-128"/>
              </a:rPr>
              <a:t>God bless you all. Amen</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ctr">
              <a:buNone/>
            </a:pPr>
            <a:r>
              <a:rPr lang="fr-FR" sz="4000" b="1" dirty="0">
                <a:solidFill>
                  <a:srgbClr val="0070C0"/>
                </a:solidFill>
                <a:latin typeface="Arial Unicode MS" pitchFamily="34" charset="-128"/>
                <a:ea typeface="Arial Unicode MS" pitchFamily="34" charset="-128"/>
                <a:cs typeface="Arial Unicode MS" pitchFamily="34" charset="-128"/>
              </a:rPr>
              <a:t>4EME PAROLE PAR PASTEUR MARC SIMEON</a:t>
            </a:r>
            <a:endParaRPr lang="en-US" sz="4000" b="1" dirty="0">
              <a:solidFill>
                <a:srgbClr val="0070C0"/>
              </a:solidFill>
              <a:latin typeface="Arial Unicode MS" pitchFamily="34" charset="-128"/>
              <a:ea typeface="Arial Unicode MS" pitchFamily="34" charset="-128"/>
              <a:cs typeface="Arial Unicode MS" pitchFamily="34" charset="-128"/>
            </a:endParaRPr>
          </a:p>
          <a:p>
            <a:pPr algn="just"/>
            <a:r>
              <a:rPr lang="fr-FR" sz="4000" b="1" dirty="0">
                <a:latin typeface="Arial Unicode MS" pitchFamily="34" charset="-128"/>
                <a:ea typeface="Arial Unicode MS" pitchFamily="34" charset="-128"/>
                <a:cs typeface="Arial Unicode MS" pitchFamily="34" charset="-128"/>
              </a:rPr>
              <a:t>MON DIEU, MON DIEU, POURQUOI M’AS-TU ABANDONNNE MAT 27 :46</a:t>
            </a:r>
            <a:endParaRPr lang="en-US" sz="4000" b="1" dirty="0">
              <a:latin typeface="Arial Unicode MS" pitchFamily="34" charset="-128"/>
              <a:ea typeface="Arial Unicode MS" pitchFamily="34" charset="-128"/>
              <a:cs typeface="Arial Unicode MS" pitchFamily="34" charset="-128"/>
            </a:endParaRPr>
          </a:p>
          <a:p>
            <a:pPr algn="just"/>
            <a:r>
              <a:rPr lang="fr-FR" sz="4000" b="1" dirty="0">
                <a:solidFill>
                  <a:srgbClr val="0070C0"/>
                </a:solidFill>
                <a:latin typeface="Arial Unicode MS" pitchFamily="34" charset="-128"/>
                <a:ea typeface="Arial Unicode MS" pitchFamily="34" charset="-128"/>
                <a:cs typeface="Arial Unicode MS" pitchFamily="34" charset="-128"/>
              </a:rPr>
              <a:t>Mt 27:46 Et vers la neuvième heure, Jésus s'écria d'une voix forte: </a:t>
            </a:r>
            <a:r>
              <a:rPr lang="fr-FR" sz="4000" b="1" dirty="0" err="1">
                <a:solidFill>
                  <a:srgbClr val="0070C0"/>
                </a:solidFill>
                <a:latin typeface="Arial Unicode MS" pitchFamily="34" charset="-128"/>
                <a:ea typeface="Arial Unicode MS" pitchFamily="34" charset="-128"/>
                <a:cs typeface="Arial Unicode MS" pitchFamily="34" charset="-128"/>
              </a:rPr>
              <a:t>Éli</a:t>
            </a:r>
            <a:r>
              <a:rPr lang="fr-FR" sz="4000" b="1" dirty="0">
                <a:solidFill>
                  <a:srgbClr val="0070C0"/>
                </a:solidFill>
                <a:latin typeface="Arial Unicode MS" pitchFamily="34" charset="-128"/>
                <a:ea typeface="Arial Unicode MS" pitchFamily="34" charset="-128"/>
                <a:cs typeface="Arial Unicode MS" pitchFamily="34" charset="-128"/>
              </a:rPr>
              <a:t>, </a:t>
            </a:r>
            <a:r>
              <a:rPr lang="fr-FR" sz="4000" b="1" dirty="0" err="1">
                <a:solidFill>
                  <a:srgbClr val="0070C0"/>
                </a:solidFill>
                <a:latin typeface="Arial Unicode MS" pitchFamily="34" charset="-128"/>
                <a:ea typeface="Arial Unicode MS" pitchFamily="34" charset="-128"/>
                <a:cs typeface="Arial Unicode MS" pitchFamily="34" charset="-128"/>
              </a:rPr>
              <a:t>Éli</a:t>
            </a:r>
            <a:r>
              <a:rPr lang="fr-FR" sz="4000" b="1" dirty="0">
                <a:solidFill>
                  <a:srgbClr val="0070C0"/>
                </a:solidFill>
                <a:latin typeface="Arial Unicode MS" pitchFamily="34" charset="-128"/>
                <a:ea typeface="Arial Unicode MS" pitchFamily="34" charset="-128"/>
                <a:cs typeface="Arial Unicode MS" pitchFamily="34" charset="-128"/>
              </a:rPr>
              <a:t>, lama </a:t>
            </a:r>
            <a:r>
              <a:rPr lang="fr-FR" sz="4000" b="1" dirty="0" err="1">
                <a:solidFill>
                  <a:srgbClr val="0070C0"/>
                </a:solidFill>
                <a:latin typeface="Arial Unicode MS" pitchFamily="34" charset="-128"/>
                <a:ea typeface="Arial Unicode MS" pitchFamily="34" charset="-128"/>
                <a:cs typeface="Arial Unicode MS" pitchFamily="34" charset="-128"/>
              </a:rPr>
              <a:t>sabachthani</a:t>
            </a:r>
            <a:r>
              <a:rPr lang="fr-FR" sz="4000" b="1" dirty="0">
                <a:solidFill>
                  <a:srgbClr val="0070C0"/>
                </a:solidFill>
                <a:latin typeface="Arial Unicode MS" pitchFamily="34" charset="-128"/>
                <a:ea typeface="Arial Unicode MS" pitchFamily="34" charset="-128"/>
                <a:cs typeface="Arial Unicode MS" pitchFamily="34" charset="-128"/>
              </a:rPr>
              <a:t>? c'est-à-dire: Mon Dieu, mon Dieu, pourquoi m'as-tu abandonné</a:t>
            </a:r>
            <a:r>
              <a:rPr lang="fr-FR" sz="4000" b="1" dirty="0" smtClean="0">
                <a:solidFill>
                  <a:srgbClr val="0070C0"/>
                </a:solidFill>
                <a:latin typeface="Arial Unicode MS" pitchFamily="34" charset="-128"/>
                <a:ea typeface="Arial Unicode MS" pitchFamily="34" charset="-128"/>
                <a:cs typeface="Arial Unicode MS" pitchFamily="34" charset="-128"/>
              </a:rPr>
              <a:t>?</a:t>
            </a:r>
            <a:endParaRPr lang="en-US" sz="4000" b="1"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lvl="0" algn="just"/>
            <a:r>
              <a:rPr lang="fr-FR" sz="4000" b="1" dirty="0" smtClean="0">
                <a:latin typeface="Arial Unicode MS" pitchFamily="34" charset="-128"/>
                <a:ea typeface="Arial Unicode MS" pitchFamily="34" charset="-128"/>
                <a:cs typeface="Arial Unicode MS" pitchFamily="34" charset="-128"/>
              </a:rPr>
              <a:t>47 </a:t>
            </a:r>
            <a:r>
              <a:rPr lang="fr-FR" sz="4000" b="1" dirty="0">
                <a:latin typeface="Arial Unicode MS" pitchFamily="34" charset="-128"/>
                <a:ea typeface="Arial Unicode MS" pitchFamily="34" charset="-128"/>
                <a:cs typeface="Arial Unicode MS" pitchFamily="34" charset="-128"/>
              </a:rPr>
              <a:t>Quelques-uns de ceux qui étaient là, l'ayant entendu, dirent: Il appelle Élie.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70C0"/>
                </a:solidFill>
                <a:latin typeface="Arial Unicode MS" pitchFamily="34" charset="-128"/>
                <a:ea typeface="Arial Unicode MS" pitchFamily="34" charset="-128"/>
                <a:cs typeface="Arial Unicode MS" pitchFamily="34" charset="-128"/>
              </a:rPr>
              <a:t>A Gethsémani, l’âme angoissante, Jésus demanda au Père si c’était possible de lui épargner de l’atrocité de la croix.</a:t>
            </a:r>
            <a:endParaRPr lang="en-US" sz="4000" b="1" dirty="0">
              <a:solidFill>
                <a:srgbClr val="0070C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Le silence du Père résonnait à vive voix que ce n’était pas possible</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lvl="0" algn="just"/>
            <a:r>
              <a:rPr lang="fr-FR" sz="4000" b="1" dirty="0" smtClean="0">
                <a:latin typeface="Arial Unicode MS" pitchFamily="34" charset="-128"/>
                <a:ea typeface="Arial Unicode MS" pitchFamily="34" charset="-128"/>
                <a:cs typeface="Arial Unicode MS" pitchFamily="34" charset="-128"/>
              </a:rPr>
              <a:t>Toute </a:t>
            </a:r>
            <a:r>
              <a:rPr lang="fr-FR" sz="4000" b="1" dirty="0">
                <a:latin typeface="Arial Unicode MS" pitchFamily="34" charset="-128"/>
                <a:ea typeface="Arial Unicode MS" pitchFamily="34" charset="-128"/>
                <a:cs typeface="Arial Unicode MS" pitchFamily="34" charset="-128"/>
              </a:rPr>
              <a:t>de suite après, Jésus soumis sa volonté entière à celle du Père.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70C0"/>
                </a:solidFill>
                <a:latin typeface="Arial Unicode MS" pitchFamily="34" charset="-128"/>
                <a:ea typeface="Arial Unicode MS" pitchFamily="34" charset="-128"/>
                <a:cs typeface="Arial Unicode MS" pitchFamily="34" charset="-128"/>
              </a:rPr>
              <a:t>Cela étonna Jésus à se sentir abandonné du Père à l’heure la plus cruciale de sa vie.</a:t>
            </a:r>
            <a:endParaRPr lang="en-US" sz="4000" b="1" dirty="0">
              <a:solidFill>
                <a:srgbClr val="0070C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La </a:t>
            </a:r>
            <a:r>
              <a:rPr lang="fr-FR" sz="4000" b="1" dirty="0" smtClean="0">
                <a:latin typeface="Arial Unicode MS" pitchFamily="34" charset="-128"/>
                <a:ea typeface="Arial Unicode MS" pitchFamily="34" charset="-128"/>
                <a:cs typeface="Arial Unicode MS" pitchFamily="34" charset="-128"/>
              </a:rPr>
              <a:t>volonté </a:t>
            </a:r>
            <a:r>
              <a:rPr lang="fr-FR" sz="4000" b="1" dirty="0">
                <a:latin typeface="Arial Unicode MS" pitchFamily="34" charset="-128"/>
                <a:ea typeface="Arial Unicode MS" pitchFamily="34" charset="-128"/>
                <a:cs typeface="Arial Unicode MS" pitchFamily="34" charset="-128"/>
              </a:rPr>
              <a:t>du Père amena Jésus jusqu’au calvaire, puis la ligne de communication entre Lui et le Père devint désactivée</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lvl="0" algn="just"/>
            <a:r>
              <a:rPr lang="fr-FR" sz="3800" b="1" dirty="0" smtClean="0">
                <a:latin typeface="Arial Unicode MS" pitchFamily="34" charset="-128"/>
                <a:ea typeface="Arial Unicode MS" pitchFamily="34" charset="-128"/>
                <a:cs typeface="Arial Unicode MS" pitchFamily="34" charset="-128"/>
              </a:rPr>
              <a:t>L’exclamation </a:t>
            </a:r>
            <a:r>
              <a:rPr lang="fr-FR" sz="3800" b="1" dirty="0">
                <a:latin typeface="Arial Unicode MS" pitchFamily="34" charset="-128"/>
                <a:ea typeface="Arial Unicode MS" pitchFamily="34" charset="-128"/>
                <a:cs typeface="Arial Unicode MS" pitchFamily="34" charset="-128"/>
              </a:rPr>
              <a:t>de Jésus dans la deuxième parole de la croix fait ressentir comme si quelque chose s’est arrivée qui ne faisait pas partit du plan initial.</a:t>
            </a:r>
            <a:endParaRPr lang="en-US" sz="3800" b="1" dirty="0">
              <a:latin typeface="Arial Unicode MS" pitchFamily="34" charset="-128"/>
              <a:ea typeface="Arial Unicode MS" pitchFamily="34" charset="-128"/>
              <a:cs typeface="Arial Unicode MS" pitchFamily="34" charset="-128"/>
            </a:endParaRPr>
          </a:p>
          <a:p>
            <a:pPr lvl="0" algn="just"/>
            <a:r>
              <a:rPr lang="fr-FR" sz="3800" b="1" dirty="0">
                <a:solidFill>
                  <a:srgbClr val="0070C0"/>
                </a:solidFill>
                <a:latin typeface="Arial Unicode MS" pitchFamily="34" charset="-128"/>
                <a:ea typeface="Arial Unicode MS" pitchFamily="34" charset="-128"/>
                <a:cs typeface="Arial Unicode MS" pitchFamily="34" charset="-128"/>
              </a:rPr>
              <a:t>Comment se peut-il arriver que le père abandonnât son Fils Bien Aime à la croix ? </a:t>
            </a:r>
            <a:endParaRPr lang="en-US" sz="3800" b="1" dirty="0">
              <a:solidFill>
                <a:srgbClr val="0070C0"/>
              </a:solidFill>
              <a:latin typeface="Arial Unicode MS" pitchFamily="34" charset="-128"/>
              <a:ea typeface="Arial Unicode MS" pitchFamily="34" charset="-128"/>
              <a:cs typeface="Arial Unicode MS" pitchFamily="34" charset="-128"/>
            </a:endParaRPr>
          </a:p>
          <a:p>
            <a:pPr lvl="0" algn="just"/>
            <a:r>
              <a:rPr lang="fr-FR" sz="3800" b="1" dirty="0">
                <a:latin typeface="Arial Unicode MS" pitchFamily="34" charset="-128"/>
                <a:ea typeface="Arial Unicode MS" pitchFamily="34" charset="-128"/>
                <a:cs typeface="Arial Unicode MS" pitchFamily="34" charset="-128"/>
              </a:rPr>
              <a:t>La  tristesse, le chagrin, la confusion, la souffrance, la faiblesse humaine étaient sujets du cri d’abandon de Jésus</a:t>
            </a:r>
            <a:r>
              <a:rPr lang="fr-FR" sz="3800" b="1" dirty="0" smtClean="0">
                <a:latin typeface="Arial Unicode MS" pitchFamily="34" charset="-128"/>
                <a:ea typeface="Arial Unicode MS" pitchFamily="34" charset="-128"/>
                <a:cs typeface="Arial Unicode MS" pitchFamily="34" charset="-128"/>
              </a:rPr>
              <a:t>.</a:t>
            </a:r>
            <a:endParaRPr lang="en-US" sz="3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Au </a:t>
            </a:r>
            <a:r>
              <a:rPr lang="fr-FR" sz="4000" b="1" dirty="0">
                <a:latin typeface="Arial Unicode MS" pitchFamily="34" charset="-128"/>
                <a:ea typeface="Arial Unicode MS" pitchFamily="34" charset="-128"/>
                <a:cs typeface="Arial Unicode MS" pitchFamily="34" charset="-128"/>
              </a:rPr>
              <a:t>moment où le péché de l’humanité fut transféré sur Jésus, il devint l’agneau sacrificiel du monde.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70C0"/>
                </a:solidFill>
                <a:latin typeface="Arial Unicode MS" pitchFamily="34" charset="-128"/>
                <a:ea typeface="Arial Unicode MS" pitchFamily="34" charset="-128"/>
                <a:cs typeface="Arial Unicode MS" pitchFamily="34" charset="-128"/>
              </a:rPr>
              <a:t>La colère de la justice de Dieu alla devoir fondre sur le Christ.</a:t>
            </a:r>
            <a:endParaRPr lang="en-US" sz="4000" b="1" dirty="0">
              <a:solidFill>
                <a:srgbClr val="0070C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Bien que la victime ne fût autre que son Fils Bien Aimé en qui Il mit toute son affection, Le Dieu saint ne pouvait pour l’instant toucher son fils qui était devenu une malédiction</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lvl="0" algn="just"/>
            <a:r>
              <a:rPr lang="fr-FR" sz="4000" b="1" dirty="0" smtClean="0">
                <a:latin typeface="Arial Unicode MS" pitchFamily="34" charset="-128"/>
                <a:ea typeface="Arial Unicode MS" pitchFamily="34" charset="-128"/>
                <a:cs typeface="Arial Unicode MS" pitchFamily="34" charset="-128"/>
              </a:rPr>
              <a:t>L’abandon </a:t>
            </a:r>
            <a:r>
              <a:rPr lang="fr-FR" sz="4000" b="1" dirty="0">
                <a:latin typeface="Arial Unicode MS" pitchFamily="34" charset="-128"/>
                <a:ea typeface="Arial Unicode MS" pitchFamily="34" charset="-128"/>
                <a:cs typeface="Arial Unicode MS" pitchFamily="34" charset="-128"/>
              </a:rPr>
              <a:t>du Père était à mon issu et à ton issu.</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err="1">
                <a:solidFill>
                  <a:srgbClr val="0070C0"/>
                </a:solidFill>
                <a:latin typeface="Arial Unicode MS" pitchFamily="34" charset="-128"/>
                <a:ea typeface="Arial Unicode MS" pitchFamily="34" charset="-128"/>
                <a:cs typeface="Arial Unicode MS" pitchFamily="34" charset="-128"/>
              </a:rPr>
              <a:t>Joh</a:t>
            </a:r>
            <a:r>
              <a:rPr lang="fr-FR" sz="4000" b="1" dirty="0">
                <a:solidFill>
                  <a:srgbClr val="0070C0"/>
                </a:solidFill>
                <a:latin typeface="Arial Unicode MS" pitchFamily="34" charset="-128"/>
                <a:ea typeface="Arial Unicode MS" pitchFamily="34" charset="-128"/>
                <a:cs typeface="Arial Unicode MS" pitchFamily="34" charset="-128"/>
              </a:rPr>
              <a:t> 3:14 Et comme Moïse éleva le serpent dans le désert, il faut de même que le Fils de l'homme soit élevé,</a:t>
            </a:r>
            <a:endParaRPr lang="en-US" sz="4000" b="1" dirty="0">
              <a:solidFill>
                <a:srgbClr val="0070C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 15 afin que quiconque croit en lui ait la vie éternelle.</a:t>
            </a:r>
            <a:endParaRPr lang="en-US" sz="4000" b="1" dirty="0">
              <a:latin typeface="Arial Unicode MS" pitchFamily="34" charset="-128"/>
              <a:ea typeface="Arial Unicode MS" pitchFamily="34" charset="-128"/>
              <a:cs typeface="Arial Unicode MS" pitchFamily="34" charset="-128"/>
            </a:endParaRPr>
          </a:p>
          <a:p>
            <a:pPr lvl="0"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16 </a:t>
            </a:r>
            <a:r>
              <a:rPr lang="fr-FR" sz="4000" b="1" dirty="0">
                <a:latin typeface="Arial Unicode MS" pitchFamily="34" charset="-128"/>
                <a:ea typeface="Arial Unicode MS" pitchFamily="34" charset="-128"/>
                <a:cs typeface="Arial Unicode MS" pitchFamily="34" charset="-128"/>
              </a:rPr>
              <a:t>Car Dieu a tant aimé le monde qu'il a donné son Fils unique, afin que quiconque croit en lui ne périsse point, mais qu'il ait la vie éternelle.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70C0"/>
                </a:solidFill>
                <a:latin typeface="Arial Unicode MS" pitchFamily="34" charset="-128"/>
                <a:ea typeface="Arial Unicode MS" pitchFamily="34" charset="-128"/>
                <a:cs typeface="Arial Unicode MS" pitchFamily="34" charset="-128"/>
              </a:rPr>
              <a:t>Gloire soit rendue à Dieu que le moment de l’abandon était bref.</a:t>
            </a:r>
            <a:endParaRPr lang="en-US" sz="4000" b="1" dirty="0">
              <a:solidFill>
                <a:srgbClr val="0070C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Maintenant Le Fils est à la droite du Père intercédant pour ses rachetés.</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70C0"/>
                </a:solidFill>
                <a:latin typeface="Arial Unicode MS" pitchFamily="34" charset="-128"/>
                <a:ea typeface="Arial Unicode MS" pitchFamily="34" charset="-128"/>
                <a:cs typeface="Arial Unicode MS" pitchFamily="34" charset="-128"/>
              </a:rPr>
              <a:t>Merci encore Seigneur pour le sacrifice de la croix !</a:t>
            </a:r>
            <a:endParaRPr lang="en-US" sz="4000" b="1"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ctr">
              <a:buNone/>
            </a:pPr>
            <a:r>
              <a:rPr lang="fr-FR" b="1" dirty="0">
                <a:solidFill>
                  <a:schemeClr val="bg1"/>
                </a:solidFill>
                <a:latin typeface="Arial Unicode MS" pitchFamily="34" charset="-128"/>
                <a:ea typeface="Arial Unicode MS" pitchFamily="34" charset="-128"/>
                <a:cs typeface="Arial Unicode MS" pitchFamily="34" charset="-128"/>
              </a:rPr>
              <a:t>5EME PAROLE DE LA CROIX PAR PASTEUR MARC E SIMEON (J’AI SOIF</a:t>
            </a:r>
            <a:r>
              <a:rPr lang="fr-FR" b="1" dirty="0" smtClean="0">
                <a:solidFill>
                  <a:schemeClr val="bg1"/>
                </a:solidFill>
                <a:latin typeface="Arial Unicode MS" pitchFamily="34" charset="-128"/>
                <a:ea typeface="Arial Unicode MS" pitchFamily="34" charset="-128"/>
                <a:cs typeface="Arial Unicode MS" pitchFamily="34" charset="-128"/>
              </a:rPr>
              <a:t>)</a:t>
            </a:r>
            <a:endParaRPr lang="en-US" sz="2400" b="1" dirty="0">
              <a:solidFill>
                <a:schemeClr val="bg1"/>
              </a:solidFill>
              <a:latin typeface="Arial Unicode MS" pitchFamily="34" charset="-128"/>
              <a:ea typeface="Arial Unicode MS" pitchFamily="34" charset="-128"/>
              <a:cs typeface="Arial Unicode MS" pitchFamily="34" charset="-128"/>
            </a:endParaRPr>
          </a:p>
          <a:p>
            <a:pPr lvl="0" algn="just"/>
            <a:r>
              <a:rPr lang="fr-FR" sz="3600" b="1" dirty="0">
                <a:latin typeface="Arial Unicode MS" pitchFamily="34" charset="-128"/>
                <a:ea typeface="Arial Unicode MS" pitchFamily="34" charset="-128"/>
                <a:cs typeface="Arial Unicode MS" pitchFamily="34" charset="-128"/>
              </a:rPr>
              <a:t>Celui qui a créé le corps humain  avec ses 10 systèmes connait l’importance de l’eau.</a:t>
            </a:r>
            <a:endParaRPr lang="en-US" sz="3600" b="1" dirty="0">
              <a:latin typeface="Arial Unicode MS" pitchFamily="34" charset="-128"/>
              <a:ea typeface="Arial Unicode MS" pitchFamily="34" charset="-128"/>
              <a:cs typeface="Arial Unicode MS" pitchFamily="34" charset="-128"/>
            </a:endParaRPr>
          </a:p>
          <a:p>
            <a:pPr lvl="0" algn="just"/>
            <a:r>
              <a:rPr lang="fr-FR" sz="3600" b="1" dirty="0">
                <a:solidFill>
                  <a:schemeClr val="bg1"/>
                </a:solidFill>
                <a:latin typeface="Arial Unicode MS" pitchFamily="34" charset="-128"/>
                <a:ea typeface="Arial Unicode MS" pitchFamily="34" charset="-128"/>
                <a:cs typeface="Arial Unicode MS" pitchFamily="34" charset="-128"/>
              </a:rPr>
              <a:t>Le système squelettique, Le système musculaire, Le système circulatoire, Le système nerveux, Le système respiratoire, Le système digestif, Le système urinaire, Le système reproducteur, et j’en passe. </a:t>
            </a:r>
            <a:endParaRPr lang="en-US" sz="3600" b="1" dirty="0">
              <a:solidFill>
                <a:schemeClr val="bg1"/>
              </a:solidFill>
              <a:latin typeface="Arial Unicode MS" pitchFamily="34" charset="-128"/>
              <a:ea typeface="Arial Unicode MS" pitchFamily="34" charset="-128"/>
              <a:cs typeface="Arial Unicode MS" pitchFamily="34" charset="-128"/>
            </a:endParaRPr>
          </a:p>
          <a:p>
            <a:pPr algn="just"/>
            <a:r>
              <a:rPr lang="fr-FR" sz="3600" b="1" dirty="0">
                <a:latin typeface="Arial Unicode MS" pitchFamily="34" charset="-128"/>
                <a:ea typeface="Arial Unicode MS" pitchFamily="34" charset="-128"/>
                <a:cs typeface="Arial Unicode MS" pitchFamily="34" charset="-128"/>
              </a:rPr>
              <a:t>L’eau est indispensable au fonctionnement du </a:t>
            </a:r>
            <a:r>
              <a:rPr lang="fr-FR" sz="3600" b="1" dirty="0" smtClean="0">
                <a:latin typeface="Arial Unicode MS" pitchFamily="34" charset="-128"/>
                <a:ea typeface="Arial Unicode MS" pitchFamily="34" charset="-128"/>
                <a:cs typeface="Arial Unicode MS" pitchFamily="34" charset="-128"/>
              </a:rPr>
              <a:t>corps</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J’AI </a:t>
            </a:r>
            <a:r>
              <a:rPr lang="fr-FR" sz="4000" b="1" dirty="0">
                <a:solidFill>
                  <a:schemeClr val="bg1"/>
                </a:solidFill>
                <a:latin typeface="Arial Unicode MS" pitchFamily="34" charset="-128"/>
                <a:ea typeface="Arial Unicode MS" pitchFamily="34" charset="-128"/>
                <a:cs typeface="Arial Unicode MS" pitchFamily="34" charset="-128"/>
              </a:rPr>
              <a:t>SOIF 5EME PAROLE DE JESUS SUR LA CROIX</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Les paroles de Jésus sur la croix ont toutes des importances particulières</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Celle que nous considérons à présent « J’ai Soif » est prononcée à deux volets.</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latin typeface="Arial Unicode MS" pitchFamily="34" charset="-128"/>
                <a:ea typeface="Arial Unicode MS" pitchFamily="34" charset="-128"/>
                <a:cs typeface="Arial Unicode MS" pitchFamily="34" charset="-128"/>
              </a:rPr>
              <a:t>Premièrement pour accomplir la prophétie du Psaume 69</a:t>
            </a:r>
            <a:endParaRPr lang="en-US" sz="4000" b="1" dirty="0">
              <a:latin typeface="Arial Unicode MS" pitchFamily="34" charset="-128"/>
              <a:ea typeface="Arial Unicode MS" pitchFamily="34" charset="-128"/>
              <a:cs typeface="Arial Unicode MS" pitchFamily="34" charset="-128"/>
            </a:endParaRPr>
          </a:p>
          <a:p>
            <a:pPr algn="just"/>
            <a:endParaRPr lang="en-US" sz="2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3600" b="1" dirty="0" smtClean="0">
                <a:latin typeface="Arial Unicode MS" pitchFamily="34" charset="-128"/>
                <a:ea typeface="Arial Unicode MS" pitchFamily="34" charset="-128"/>
                <a:cs typeface="Arial Unicode MS" pitchFamily="34" charset="-128"/>
              </a:rPr>
              <a:t>Ps </a:t>
            </a:r>
            <a:r>
              <a:rPr lang="fr-FR" sz="3600" b="1" dirty="0">
                <a:latin typeface="Arial Unicode MS" pitchFamily="34" charset="-128"/>
                <a:ea typeface="Arial Unicode MS" pitchFamily="34" charset="-128"/>
                <a:cs typeface="Arial Unicode MS" pitchFamily="34" charset="-128"/>
              </a:rPr>
              <a:t>69 :21  Ils mettent du fiel dans ma nourriture, Et, pour apaiser ma soif, ils m’abreuvent de vinaigre.</a:t>
            </a:r>
            <a:endParaRPr lang="en-US" sz="3600" b="1" dirty="0">
              <a:latin typeface="Arial Unicode MS" pitchFamily="34" charset="-128"/>
              <a:ea typeface="Arial Unicode MS" pitchFamily="34" charset="-128"/>
              <a:cs typeface="Arial Unicode MS" pitchFamily="34" charset="-128"/>
            </a:endParaRPr>
          </a:p>
          <a:p>
            <a:pPr algn="just"/>
            <a:r>
              <a:rPr lang="fr-FR" sz="3600" b="1" dirty="0">
                <a:latin typeface="Arial Unicode MS" pitchFamily="34" charset="-128"/>
                <a:ea typeface="Arial Unicode MS" pitchFamily="34" charset="-128"/>
                <a:cs typeface="Arial Unicode MS" pitchFamily="34" charset="-128"/>
              </a:rPr>
              <a:t>Jean 19 :28-29</a:t>
            </a:r>
            <a:endParaRPr lang="en-US" sz="3600" b="1" dirty="0">
              <a:latin typeface="Arial Unicode MS" pitchFamily="34" charset="-128"/>
              <a:ea typeface="Arial Unicode MS" pitchFamily="34" charset="-128"/>
              <a:cs typeface="Arial Unicode MS" pitchFamily="34" charset="-128"/>
            </a:endParaRPr>
          </a:p>
          <a:p>
            <a:pPr algn="just"/>
            <a:r>
              <a:rPr lang="fr-FR" sz="3600" b="1" dirty="0">
                <a:solidFill>
                  <a:schemeClr val="bg1"/>
                </a:solidFill>
                <a:latin typeface="Arial Unicode MS" pitchFamily="34" charset="-128"/>
                <a:ea typeface="Arial Unicode MS" pitchFamily="34" charset="-128"/>
                <a:cs typeface="Arial Unicode MS" pitchFamily="34" charset="-128"/>
              </a:rPr>
              <a:t>28 Après cela, Jésus, qui savait que tout était déjà consommé, dit, afin que l’Écriture fût accomplie : J’ai soif.</a:t>
            </a:r>
            <a:endParaRPr lang="en-US" sz="3600" b="1" dirty="0">
              <a:solidFill>
                <a:schemeClr val="bg1"/>
              </a:solidFill>
              <a:latin typeface="Arial Unicode MS" pitchFamily="34" charset="-128"/>
              <a:ea typeface="Arial Unicode MS" pitchFamily="34" charset="-128"/>
              <a:cs typeface="Arial Unicode MS" pitchFamily="34" charset="-128"/>
            </a:endParaRPr>
          </a:p>
          <a:p>
            <a:pPr algn="just"/>
            <a:r>
              <a:rPr lang="fr-FR" sz="3600" b="1" dirty="0">
                <a:latin typeface="Arial Unicode MS" pitchFamily="34" charset="-128"/>
                <a:ea typeface="Arial Unicode MS" pitchFamily="34" charset="-128"/>
                <a:cs typeface="Arial Unicode MS" pitchFamily="34" charset="-128"/>
              </a:rPr>
              <a:t>29 Il y avait là un vase plein de vinaigre. Les soldats en remplirent une éponge, et, l’ayant fixée à une branche d’hysope, ils l’approchèrent de sa bouche</a:t>
            </a:r>
            <a:r>
              <a:rPr lang="fr-FR" sz="3600" b="1" dirty="0" smtClean="0">
                <a:latin typeface="Arial Unicode MS" pitchFamily="34" charset="-128"/>
                <a:ea typeface="Arial Unicode MS" pitchFamily="34" charset="-128"/>
                <a:cs typeface="Arial Unicode MS" pitchFamily="34" charset="-128"/>
              </a:rPr>
              <a:t>.</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fr-FR" sz="3600" b="1" dirty="0" smtClean="0">
                <a:latin typeface="Arial Unicode MS" pitchFamily="34" charset="-128"/>
                <a:ea typeface="Arial Unicode MS" pitchFamily="34" charset="-128"/>
                <a:cs typeface="Arial Unicode MS" pitchFamily="34" charset="-128"/>
              </a:rPr>
              <a:t>C’est </a:t>
            </a:r>
            <a:r>
              <a:rPr lang="fr-FR" sz="3600" b="1" dirty="0">
                <a:latin typeface="Arial Unicode MS" pitchFamily="34" charset="-128"/>
                <a:ea typeface="Arial Unicode MS" pitchFamily="34" charset="-128"/>
                <a:cs typeface="Arial Unicode MS" pitchFamily="34" charset="-128"/>
              </a:rPr>
              <a:t>dire que l’atrocité de la Croix était déjà peinte dès les temps anciens, avant même la fondation du monde.</a:t>
            </a:r>
            <a:endParaRPr lang="en-US" sz="3600" b="1" dirty="0">
              <a:latin typeface="Arial Unicode MS" pitchFamily="34" charset="-128"/>
              <a:ea typeface="Arial Unicode MS" pitchFamily="34" charset="-128"/>
              <a:cs typeface="Arial Unicode MS" pitchFamily="34" charset="-128"/>
            </a:endParaRPr>
          </a:p>
          <a:p>
            <a:pPr algn="just"/>
            <a:r>
              <a:rPr lang="fr-FR" sz="3600" b="1" dirty="0">
                <a:solidFill>
                  <a:schemeClr val="bg1"/>
                </a:solidFill>
                <a:latin typeface="Arial Unicode MS" pitchFamily="34" charset="-128"/>
                <a:ea typeface="Arial Unicode MS" pitchFamily="34" charset="-128"/>
                <a:cs typeface="Arial Unicode MS" pitchFamily="34" charset="-128"/>
              </a:rPr>
              <a:t>Deuxièmement la soif de Jésus sur la croix exhibait à vive voix </a:t>
            </a:r>
            <a:r>
              <a:rPr lang="fr-FR" sz="3600" b="1" dirty="0" smtClean="0">
                <a:solidFill>
                  <a:schemeClr val="bg1"/>
                </a:solidFill>
                <a:latin typeface="Arial Unicode MS" pitchFamily="34" charset="-128"/>
                <a:ea typeface="Arial Unicode MS" pitchFamily="34" charset="-128"/>
                <a:cs typeface="Arial Unicode MS" pitchFamily="34" charset="-128"/>
              </a:rPr>
              <a:t>l’humanité</a:t>
            </a:r>
          </a:p>
          <a:p>
            <a:pPr algn="just"/>
            <a:r>
              <a:rPr lang="fr-FR" sz="3600" b="1" dirty="0" smtClean="0">
                <a:latin typeface="Arial Unicode MS" pitchFamily="34" charset="-128"/>
                <a:ea typeface="Arial Unicode MS" pitchFamily="34" charset="-128"/>
                <a:cs typeface="Arial Unicode MS" pitchFamily="34" charset="-128"/>
              </a:rPr>
              <a:t> </a:t>
            </a:r>
            <a:r>
              <a:rPr lang="fr-FR" sz="3600" b="1" dirty="0">
                <a:latin typeface="Arial Unicode MS" pitchFamily="34" charset="-128"/>
                <a:ea typeface="Arial Unicode MS" pitchFamily="34" charset="-128"/>
                <a:cs typeface="Arial Unicode MS" pitchFamily="34" charset="-128"/>
              </a:rPr>
              <a:t>de Jésus</a:t>
            </a:r>
            <a:r>
              <a:rPr lang="fr-FR" sz="3600" b="1" dirty="0" smtClean="0">
                <a:latin typeface="Arial Unicode MS" pitchFamily="34" charset="-128"/>
                <a:ea typeface="Arial Unicode MS" pitchFamily="34" charset="-128"/>
                <a:cs typeface="Arial Unicode MS" pitchFamily="34" charset="-128"/>
              </a:rPr>
              <a:t>. La soif de Jésus était de causes naturelles.</a:t>
            </a:r>
            <a:endParaRPr lang="en-US" sz="3600" b="1" dirty="0" smtClean="0">
              <a:latin typeface="Arial Unicode MS" pitchFamily="34" charset="-128"/>
              <a:ea typeface="Arial Unicode MS" pitchFamily="34" charset="-128"/>
              <a:cs typeface="Arial Unicode MS" pitchFamily="34" charset="-128"/>
            </a:endParaRPr>
          </a:p>
          <a:p>
            <a:pPr lvl="0" algn="just"/>
            <a:r>
              <a:rPr lang="fr-FR" sz="3600" b="1" dirty="0" smtClean="0">
                <a:solidFill>
                  <a:schemeClr val="bg1"/>
                </a:solidFill>
                <a:latin typeface="Arial Unicode MS" pitchFamily="34" charset="-128"/>
                <a:ea typeface="Arial Unicode MS" pitchFamily="34" charset="-128"/>
                <a:cs typeface="Arial Unicode MS" pitchFamily="34" charset="-128"/>
              </a:rPr>
              <a:t>L’épuisement de sueur mêlée de sang dans le jardin de Gethsémani avant son arrestation contribuait largement  à sa grande soif sur la croix.</a:t>
            </a:r>
            <a:endParaRPr lang="en-US" sz="3600" b="1" dirty="0" smtClean="0">
              <a:solidFill>
                <a:schemeClr val="bg1"/>
              </a:solidFill>
              <a:latin typeface="Arial Unicode MS" pitchFamily="34" charset="-128"/>
              <a:ea typeface="Arial Unicode MS" pitchFamily="34" charset="-128"/>
              <a:cs typeface="Arial Unicode MS" pitchFamily="34" charset="-128"/>
            </a:endParaRPr>
          </a:p>
          <a:p>
            <a:pPr lvl="1" algn="just"/>
            <a:endParaRPr lang="en-US" sz="2000" b="1" dirty="0">
              <a:latin typeface="Arial Unicode MS" pitchFamily="34" charset="-128"/>
              <a:ea typeface="Arial Unicode MS" pitchFamily="34" charset="-128"/>
              <a:cs typeface="Arial Unicode MS" pitchFamily="34" charset="-128"/>
            </a:endParaRPr>
          </a:p>
          <a:p>
            <a:pPr algn="just">
              <a:buNone/>
            </a:pPr>
            <a:endParaRPr lang="en-US" sz="2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Plus </a:t>
            </a:r>
            <a:r>
              <a:rPr lang="fr-FR" sz="4000" b="1" dirty="0">
                <a:latin typeface="Arial Unicode MS" pitchFamily="34" charset="-128"/>
                <a:ea typeface="Arial Unicode MS" pitchFamily="34" charset="-128"/>
                <a:cs typeface="Arial Unicode MS" pitchFamily="34" charset="-128"/>
              </a:rPr>
              <a:t>de douze heures de temps sans eau depuis son arrestation à la croix explique sa soif</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La verge de Pilate par les bourreaux Romains où les fouets lui blaisèrent la peau épuisait sans doute sa réserve d’eau dans son corps.</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La croix pesante vers Golgotha lui couta encore plus de perte d’eau dans son corps</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Autofit/>
          </a:bodyPr>
          <a:lstStyle/>
          <a:p>
            <a:pPr lvl="0" algn="just"/>
            <a:r>
              <a:rPr lang="fr-FR" sz="4400" b="1" dirty="0" smtClean="0">
                <a:latin typeface="Arial Unicode MS" pitchFamily="34" charset="-128"/>
                <a:ea typeface="Arial Unicode MS" pitchFamily="34" charset="-128"/>
                <a:cs typeface="Arial Unicode MS" pitchFamily="34" charset="-128"/>
              </a:rPr>
              <a:t>Ses </a:t>
            </a:r>
            <a:r>
              <a:rPr lang="fr-FR" sz="4400" b="1" dirty="0">
                <a:latin typeface="Arial Unicode MS" pitchFamily="34" charset="-128"/>
                <a:ea typeface="Arial Unicode MS" pitchFamily="34" charset="-128"/>
                <a:cs typeface="Arial Unicode MS" pitchFamily="34" charset="-128"/>
              </a:rPr>
              <a:t>mains trouées et ses pieds percés où tout le poids de son corps  reposait sur les clous faisaient bas plein à sa faible réserve d’eau.</a:t>
            </a:r>
            <a:endParaRPr lang="en-US" sz="4400" b="1" dirty="0">
              <a:latin typeface="Arial Unicode MS" pitchFamily="34" charset="-128"/>
              <a:ea typeface="Arial Unicode MS" pitchFamily="34" charset="-128"/>
              <a:cs typeface="Arial Unicode MS" pitchFamily="34" charset="-128"/>
            </a:endParaRPr>
          </a:p>
          <a:p>
            <a:pPr lvl="0" algn="just"/>
            <a:r>
              <a:rPr lang="fr-FR" sz="4400" b="1" dirty="0">
                <a:solidFill>
                  <a:schemeClr val="bg1"/>
                </a:solidFill>
                <a:latin typeface="Arial Unicode MS" pitchFamily="34" charset="-128"/>
                <a:ea typeface="Arial Unicode MS" pitchFamily="34" charset="-128"/>
                <a:cs typeface="Arial Unicode MS" pitchFamily="34" charset="-128"/>
              </a:rPr>
              <a:t>Etant le Créateur du corps humain Jésus touchait le point ultime de détresse où son corps lamentait pour de l’eau. </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Autofit/>
          </a:bodyPr>
          <a:lstStyle/>
          <a:p>
            <a:pPr lvl="0" algn="just"/>
            <a:r>
              <a:rPr lang="fr-FR" sz="4000" b="1" dirty="0" smtClean="0">
                <a:latin typeface="Arial Unicode MS" pitchFamily="34" charset="-128"/>
                <a:ea typeface="Arial Unicode MS" pitchFamily="34" charset="-128"/>
                <a:cs typeface="Arial Unicode MS" pitchFamily="34" charset="-128"/>
              </a:rPr>
              <a:t>Au </a:t>
            </a:r>
            <a:r>
              <a:rPr lang="fr-FR" sz="4000" b="1" dirty="0">
                <a:latin typeface="Arial Unicode MS" pitchFamily="34" charset="-128"/>
                <a:ea typeface="Arial Unicode MS" pitchFamily="34" charset="-128"/>
                <a:cs typeface="Arial Unicode MS" pitchFamily="34" charset="-128"/>
              </a:rPr>
              <a:t>point culminant de sa souffrance, son âme si prête à l’expiation, même la dernière demande du condamné n’était pas agréée. Au lieu de l’eau, on lui donna du vinaigre.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Si l’ironie et la moquerie n’étaient pas à la base de l’offre du vinaigre, donc c’en était le plan ingénieux du malin pour dévier Jésus à boire à totalité la coupe de la souffrance imposée par le Père</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Isa </a:t>
            </a:r>
            <a:r>
              <a:rPr lang="fr-FR" sz="4000" b="1" dirty="0">
                <a:latin typeface="Arial Unicode MS" pitchFamily="34" charset="-128"/>
                <a:ea typeface="Arial Unicode MS" pitchFamily="34" charset="-128"/>
                <a:cs typeface="Arial Unicode MS" pitchFamily="34" charset="-128"/>
              </a:rPr>
              <a:t>53 :4-5 ¶ Cependant, ce sont nos souffrances qu’il a portées, C’est de nos douleurs qu’il s’est chargé ; Et nous l’avons considéré comme puni, Frappé de Dieu, et humilié.</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5 Mais il était blessé pour nos péchés, Brisé pour nos iniquités ; Le châtiment qui nous donne la paix est tombé sur lui, Et c’est par ses meurtrissures que nous sommes guéris.</a:t>
            </a:r>
            <a:endParaRPr lang="en-US" sz="4000" b="1" dirty="0">
              <a:solidFill>
                <a:schemeClr val="bg1"/>
              </a:solidFill>
              <a:latin typeface="Arial Unicode MS" pitchFamily="34" charset="-128"/>
              <a:ea typeface="Arial Unicode MS" pitchFamily="34" charset="-128"/>
              <a:cs typeface="Arial Unicode MS" pitchFamily="34" charset="-128"/>
            </a:endParaRPr>
          </a:p>
          <a:p>
            <a:pPr>
              <a:buNone/>
            </a:pP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JESUS </a:t>
            </a:r>
            <a:r>
              <a:rPr lang="fr-FR" sz="4000" b="1" dirty="0">
                <a:latin typeface="Arial Unicode MS" pitchFamily="34" charset="-128"/>
                <a:ea typeface="Arial Unicode MS" pitchFamily="34" charset="-128"/>
                <a:cs typeface="Arial Unicode MS" pitchFamily="34" charset="-128"/>
              </a:rPr>
              <a:t>A ENCORE SOIF AUJOURD’HUI, QUE LUI OFFRONS-NOUS ?</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Il a soif que nous lui amenions des âmes perdues</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Il a soif d’une intimité beaucoup plus étroite avec chacun de nous ?</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Il a soif de se joindre à son épouse qui est l’Eglise</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Il </a:t>
            </a:r>
            <a:r>
              <a:rPr lang="fr-FR" sz="4800" b="1" dirty="0">
                <a:latin typeface="Arial Unicode MS" pitchFamily="34" charset="-128"/>
                <a:ea typeface="Arial Unicode MS" pitchFamily="34" charset="-128"/>
                <a:cs typeface="Arial Unicode MS" pitchFamily="34" charset="-128"/>
              </a:rPr>
              <a:t>a soif de notre consécration</a:t>
            </a:r>
            <a:endParaRPr lang="en-US" sz="4800" b="1" dirty="0">
              <a:latin typeface="Arial Unicode MS" pitchFamily="34" charset="-128"/>
              <a:ea typeface="Arial Unicode MS" pitchFamily="34" charset="-128"/>
              <a:cs typeface="Arial Unicode MS" pitchFamily="34" charset="-128"/>
            </a:endParaRPr>
          </a:p>
          <a:p>
            <a:pPr lvl="0" algn="just"/>
            <a:r>
              <a:rPr lang="fr-FR" sz="4800" b="1" dirty="0">
                <a:solidFill>
                  <a:schemeClr val="bg1"/>
                </a:solidFill>
                <a:latin typeface="Arial Unicode MS" pitchFamily="34" charset="-128"/>
                <a:ea typeface="Arial Unicode MS" pitchFamily="34" charset="-128"/>
                <a:cs typeface="Arial Unicode MS" pitchFamily="34" charset="-128"/>
              </a:rPr>
              <a:t>Il a soif de notre temps, nos talents, de notre être tout entier.</a:t>
            </a:r>
            <a:endParaRPr lang="en-US" sz="4800" b="1" dirty="0">
              <a:solidFill>
                <a:schemeClr val="bg1"/>
              </a:solidFill>
              <a:latin typeface="Arial Unicode MS" pitchFamily="34" charset="-128"/>
              <a:ea typeface="Arial Unicode MS" pitchFamily="34" charset="-128"/>
              <a:cs typeface="Arial Unicode MS" pitchFamily="34" charset="-128"/>
            </a:endParaRPr>
          </a:p>
          <a:p>
            <a:pPr lvl="0" algn="just"/>
            <a:r>
              <a:rPr lang="fr-FR" sz="4800" b="1" dirty="0">
                <a:latin typeface="Arial Unicode MS" pitchFamily="34" charset="-128"/>
                <a:ea typeface="Arial Unicode MS" pitchFamily="34" charset="-128"/>
                <a:cs typeface="Arial Unicode MS" pitchFamily="34" charset="-128"/>
              </a:rPr>
              <a:t>Lui offrons-nous ce que nous jugeons bon (du vinaigre mélangé), ou ce qu’Il aspire ?</a:t>
            </a:r>
            <a:endParaRPr lang="en-US" sz="4800" b="1" dirty="0">
              <a:latin typeface="Arial Unicode MS" pitchFamily="34" charset="-128"/>
              <a:ea typeface="Arial Unicode MS" pitchFamily="34" charset="-128"/>
              <a:cs typeface="Arial Unicode MS" pitchFamily="34" charset="-128"/>
            </a:endParaRPr>
          </a:p>
          <a:p>
            <a:pPr lvl="0" algn="just"/>
            <a:r>
              <a:rPr lang="fr-FR" sz="4800" b="1" dirty="0">
                <a:solidFill>
                  <a:schemeClr val="bg1"/>
                </a:solidFill>
                <a:latin typeface="Arial Unicode MS" pitchFamily="34" charset="-128"/>
                <a:ea typeface="Arial Unicode MS" pitchFamily="34" charset="-128"/>
                <a:cs typeface="Arial Unicode MS" pitchFamily="34" charset="-128"/>
              </a:rPr>
              <a:t>Réfléchissons là-dessus !</a:t>
            </a:r>
            <a:endParaRPr lang="en-US" sz="4800" b="1" dirty="0">
              <a:solidFill>
                <a:schemeClr val="bg1"/>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algn="ctr">
              <a:buNone/>
            </a:pPr>
            <a:r>
              <a:rPr lang="fr-FR" b="1" dirty="0" smtClean="0">
                <a:solidFill>
                  <a:schemeClr val="bg1"/>
                </a:solidFill>
                <a:latin typeface="Arial Unicode MS" pitchFamily="34" charset="-128"/>
                <a:ea typeface="Arial Unicode MS" pitchFamily="34" charset="-128"/>
                <a:cs typeface="Arial Unicode MS" pitchFamily="34" charset="-128"/>
              </a:rPr>
              <a:t>6EME PAROLE DE LA CROIX PAR PASTEUR MARC E SIMEON </a:t>
            </a:r>
          </a:p>
          <a:p>
            <a:pPr algn="just"/>
            <a:r>
              <a:rPr lang="fr-FR" sz="4000" b="1" dirty="0" smtClean="0">
                <a:latin typeface="Arial Unicode MS" pitchFamily="34" charset="-128"/>
                <a:ea typeface="Arial Unicode MS" pitchFamily="34" charset="-128"/>
                <a:cs typeface="Arial Unicode MS" pitchFamily="34" charset="-128"/>
              </a:rPr>
              <a:t>(IT IS FINISHED / TOUT EST ACCOMPLI)</a:t>
            </a:r>
            <a:endParaRPr lang="en-US" sz="4000" b="1" dirty="0" smtClean="0">
              <a:latin typeface="Arial Unicode MS" pitchFamily="34" charset="-128"/>
              <a:ea typeface="Arial Unicode MS" pitchFamily="34" charset="-128"/>
              <a:cs typeface="Arial Unicode MS" pitchFamily="34" charset="-128"/>
            </a:endParaRP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The sixth sentence of Jesus on the Cross on that most horrific day in human history, says: “It is finished” is very heavy. </a:t>
            </a:r>
          </a:p>
          <a:p>
            <a:pPr lvl="0" algn="just"/>
            <a:r>
              <a:rPr lang="en-US" sz="4000" b="1" dirty="0" smtClean="0">
                <a:latin typeface="Arial Unicode MS" pitchFamily="34" charset="-128"/>
                <a:ea typeface="Arial Unicode MS" pitchFamily="34" charset="-128"/>
                <a:cs typeface="Arial Unicode MS" pitchFamily="34" charset="-128"/>
              </a:rPr>
              <a:t>The very Greek word that Jesus used was (</a:t>
            </a:r>
            <a:r>
              <a:rPr lang="en-US" sz="4000" b="1" dirty="0" err="1" smtClean="0">
                <a:latin typeface="Arial Unicode MS" pitchFamily="34" charset="-128"/>
                <a:ea typeface="Arial Unicode MS" pitchFamily="34" charset="-128"/>
                <a:cs typeface="Arial Unicode MS" pitchFamily="34" charset="-128"/>
              </a:rPr>
              <a:t>tetelestai</a:t>
            </a:r>
            <a:r>
              <a:rPr lang="en-US" sz="4000" b="1" dirty="0" smtClean="0">
                <a:latin typeface="Arial Unicode MS" pitchFamily="34" charset="-128"/>
                <a:ea typeface="Arial Unicode MS" pitchFamily="34" charset="-128"/>
                <a:cs typeface="Arial Unicode MS" pitchFamily="34" charset="-128"/>
              </a:rPr>
              <a:t>)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000" b="1" dirty="0" err="1" smtClean="0">
                <a:latin typeface="Arial Unicode MS" pitchFamily="34" charset="-128"/>
                <a:ea typeface="Arial Unicode MS" pitchFamily="34" charset="-128"/>
                <a:cs typeface="Arial Unicode MS" pitchFamily="34" charset="-128"/>
              </a:rPr>
              <a:t>Tetelestai</a:t>
            </a:r>
            <a:r>
              <a:rPr lang="en-US" sz="4000" b="1" dirty="0" smtClean="0">
                <a:latin typeface="Arial Unicode MS" pitchFamily="34" charset="-128"/>
                <a:ea typeface="Arial Unicode MS" pitchFamily="34" charset="-128"/>
                <a:cs typeface="Arial Unicode MS" pitchFamily="34" charset="-128"/>
              </a:rPr>
              <a:t> </a:t>
            </a:r>
            <a:r>
              <a:rPr lang="en-US" sz="4000" b="1" dirty="0">
                <a:latin typeface="Arial Unicode MS" pitchFamily="34" charset="-128"/>
                <a:ea typeface="Arial Unicode MS" pitchFamily="34" charset="-128"/>
                <a:cs typeface="Arial Unicode MS" pitchFamily="34" charset="-128"/>
              </a:rPr>
              <a:t>is used in the context of a business transaction coming to completion, meaning: (paid in full) reaching the end of a deal.</a:t>
            </a:r>
          </a:p>
          <a:p>
            <a:pPr lvl="0" algn="just"/>
            <a:r>
              <a:rPr lang="en-US" sz="4000" b="1" dirty="0">
                <a:solidFill>
                  <a:schemeClr val="bg1"/>
                </a:solidFill>
                <a:latin typeface="Arial Unicode MS" pitchFamily="34" charset="-128"/>
                <a:ea typeface="Arial Unicode MS" pitchFamily="34" charset="-128"/>
                <a:cs typeface="Arial Unicode MS" pitchFamily="34" charset="-128"/>
              </a:rPr>
              <a:t>It is the term you would have used if you had put something in layaway and on one faithful day, you gather all your funds, and hand over the last payment. You would have exclaimed it is finished; it is over, I am done.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algn="just"/>
            <a:r>
              <a:rPr lang="en-US" sz="4000" b="1" dirty="0" smtClean="0">
                <a:latin typeface="Arial Unicode MS" pitchFamily="34" charset="-128"/>
                <a:ea typeface="Arial Unicode MS" pitchFamily="34" charset="-128"/>
                <a:cs typeface="Arial Unicode MS" pitchFamily="34" charset="-128"/>
              </a:rPr>
              <a:t>When </a:t>
            </a:r>
            <a:r>
              <a:rPr lang="en-US" sz="4000" b="1" dirty="0">
                <a:latin typeface="Arial Unicode MS" pitchFamily="34" charset="-128"/>
                <a:ea typeface="Arial Unicode MS" pitchFamily="34" charset="-128"/>
                <a:cs typeface="Arial Unicode MS" pitchFamily="34" charset="-128"/>
              </a:rPr>
              <a:t>Jesus proclaimed </a:t>
            </a:r>
            <a:r>
              <a:rPr lang="en-US" sz="4000" b="1" dirty="0" err="1">
                <a:latin typeface="Arial Unicode MS" pitchFamily="34" charset="-128"/>
                <a:ea typeface="Arial Unicode MS" pitchFamily="34" charset="-128"/>
                <a:cs typeface="Arial Unicode MS" pitchFamily="34" charset="-128"/>
              </a:rPr>
              <a:t>Tetelestai</a:t>
            </a:r>
            <a:r>
              <a:rPr lang="en-US" sz="4000" b="1" dirty="0">
                <a:latin typeface="Arial Unicode MS" pitchFamily="34" charset="-128"/>
                <a:ea typeface="Arial Unicode MS" pitchFamily="34" charset="-128"/>
                <a:cs typeface="Arial Unicode MS" pitchFamily="34" charset="-128"/>
              </a:rPr>
              <a:t> on the Cross, it only meant that the biggest bulk of the mission was over</a:t>
            </a:r>
            <a:r>
              <a:rPr lang="en-US"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a:p>
            <a:pPr lvl="0" algn="just"/>
            <a:r>
              <a:rPr lang="en-US" sz="4000" b="1" dirty="0">
                <a:solidFill>
                  <a:schemeClr val="bg1"/>
                </a:solidFill>
                <a:latin typeface="Arial Unicode MS" pitchFamily="34" charset="-128"/>
                <a:ea typeface="Arial Unicode MS" pitchFamily="34" charset="-128"/>
                <a:cs typeface="Arial Unicode MS" pitchFamily="34" charset="-128"/>
              </a:rPr>
              <a:t>Death was minutes or seconds away.</a:t>
            </a:r>
          </a:p>
          <a:p>
            <a:pPr lvl="0" algn="just"/>
            <a:r>
              <a:rPr lang="en-US" sz="4000" b="1" dirty="0">
                <a:latin typeface="Arial Unicode MS" pitchFamily="34" charset="-128"/>
                <a:ea typeface="Arial Unicode MS" pitchFamily="34" charset="-128"/>
                <a:cs typeface="Arial Unicode MS" pitchFamily="34" charset="-128"/>
              </a:rPr>
              <a:t>All the prophecies concerning him were fulfilled to the minutest detail.</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exclaimed “it is finished” because the test was over.</a:t>
            </a:r>
          </a:p>
          <a:p>
            <a:pPr lvl="0" algn="just"/>
            <a:r>
              <a:rPr lang="en-US" sz="4000" b="1" dirty="0">
                <a:latin typeface="Arial Unicode MS" pitchFamily="34" charset="-128"/>
                <a:ea typeface="Arial Unicode MS" pitchFamily="34" charset="-128"/>
                <a:cs typeface="Arial Unicode MS" pitchFamily="34" charset="-128"/>
              </a:rPr>
              <a:t>He survived the mental anguish of Gethsemane</a:t>
            </a:r>
            <a:r>
              <a:rPr lang="en-US"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He </a:t>
            </a:r>
            <a:r>
              <a:rPr lang="en-US" sz="4000" b="1" dirty="0">
                <a:latin typeface="Arial Unicode MS" pitchFamily="34" charset="-128"/>
                <a:ea typeface="Arial Unicode MS" pitchFamily="34" charset="-128"/>
                <a:cs typeface="Arial Unicode MS" pitchFamily="34" charset="-128"/>
              </a:rPr>
              <a:t>survived the false accusations.</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beatings.</a:t>
            </a:r>
          </a:p>
          <a:p>
            <a:pPr lvl="0" algn="just"/>
            <a:r>
              <a:rPr lang="en-US" sz="4000" b="1" dirty="0">
                <a:latin typeface="Arial Unicode MS" pitchFamily="34" charset="-128"/>
                <a:ea typeface="Arial Unicode MS" pitchFamily="34" charset="-128"/>
                <a:cs typeface="Arial Unicode MS" pitchFamily="34" charset="-128"/>
              </a:rPr>
              <a:t>He survived the alienation of His Disciples</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betrayal of Peter His most trusted disciple.</a:t>
            </a:r>
          </a:p>
          <a:p>
            <a:pPr lvl="0" algn="just"/>
            <a:r>
              <a:rPr lang="en-US" sz="4000" b="1" dirty="0">
                <a:latin typeface="Arial Unicode MS" pitchFamily="34" charset="-128"/>
                <a:ea typeface="Arial Unicode MS" pitchFamily="34" charset="-128"/>
                <a:cs typeface="Arial Unicode MS" pitchFamily="34" charset="-128"/>
              </a:rPr>
              <a:t>He survived the loud silence of God.</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trip to Golgotha, although He was too weak to carry His cross</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He </a:t>
            </a:r>
            <a:r>
              <a:rPr lang="en-US" sz="4000" b="1" dirty="0">
                <a:latin typeface="Arial Unicode MS" pitchFamily="34" charset="-128"/>
                <a:ea typeface="Arial Unicode MS" pitchFamily="34" charset="-128"/>
                <a:cs typeface="Arial Unicode MS" pitchFamily="34" charset="-128"/>
              </a:rPr>
              <a:t>survived the nails that were pierced in His feet and Hands.</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mockery of the crowd.</a:t>
            </a:r>
          </a:p>
          <a:p>
            <a:pPr lvl="0" algn="just"/>
            <a:r>
              <a:rPr lang="en-US" sz="4000" b="1" dirty="0">
                <a:latin typeface="Arial Unicode MS" pitchFamily="34" charset="-128"/>
                <a:ea typeface="Arial Unicode MS" pitchFamily="34" charset="-128"/>
                <a:cs typeface="Arial Unicode MS" pitchFamily="34" charset="-128"/>
              </a:rPr>
              <a:t>He survived the brutality of the Roman soldiers.</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Hypocrisy of Pilate.</a:t>
            </a:r>
          </a:p>
          <a:p>
            <a:pPr lvl="0" algn="just"/>
            <a:r>
              <a:rPr lang="en-US" sz="4000" b="1" dirty="0">
                <a:latin typeface="Arial Unicode MS" pitchFamily="34" charset="-128"/>
                <a:ea typeface="Arial Unicode MS" pitchFamily="34" charset="-128"/>
                <a:cs typeface="Arial Unicode MS" pitchFamily="34" charset="-128"/>
              </a:rPr>
              <a:t>He survived the tyranny of Herod</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profound </a:t>
            </a:r>
            <a:r>
              <a:rPr lang="en-US" sz="4000" b="1" dirty="0" smtClean="0">
                <a:solidFill>
                  <a:schemeClr val="bg1"/>
                </a:solidFill>
                <a:latin typeface="Arial Unicode MS" pitchFamily="34" charset="-128"/>
                <a:ea typeface="Arial Unicode MS" pitchFamily="34" charset="-128"/>
                <a:cs typeface="Arial Unicode MS" pitchFamily="34" charset="-128"/>
              </a:rPr>
              <a:t>disgust </a:t>
            </a:r>
            <a:r>
              <a:rPr lang="en-US" sz="4000" b="1" dirty="0">
                <a:solidFill>
                  <a:schemeClr val="bg1"/>
                </a:solidFill>
                <a:latin typeface="Arial Unicode MS" pitchFamily="34" charset="-128"/>
                <a:ea typeface="Arial Unicode MS" pitchFamily="34" charset="-128"/>
                <a:cs typeface="Arial Unicode MS" pitchFamily="34" charset="-128"/>
              </a:rPr>
              <a:t>of the religious </a:t>
            </a:r>
            <a:r>
              <a:rPr lang="en-US" sz="4000" b="1" dirty="0" smtClean="0">
                <a:solidFill>
                  <a:schemeClr val="bg1"/>
                </a:solidFill>
                <a:latin typeface="Arial Unicode MS" pitchFamily="34" charset="-128"/>
                <a:ea typeface="Arial Unicode MS" pitchFamily="34" charset="-128"/>
                <a:cs typeface="Arial Unicode MS" pitchFamily="34" charset="-128"/>
              </a:rPr>
              <a:t>rulers</a:t>
            </a:r>
            <a:r>
              <a:rPr lang="en-US" sz="4000" b="1" dirty="0">
                <a:solidFill>
                  <a:schemeClr val="bg1"/>
                </a:solidFill>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1" algn="just"/>
            <a:r>
              <a:rPr lang="en-US" sz="4400" b="1" dirty="0" smtClean="0">
                <a:latin typeface="Arial Unicode MS" pitchFamily="34" charset="-128"/>
                <a:ea typeface="Arial Unicode MS" pitchFamily="34" charset="-128"/>
                <a:cs typeface="Arial Unicode MS" pitchFamily="34" charset="-128"/>
              </a:rPr>
              <a:t>All </a:t>
            </a:r>
            <a:r>
              <a:rPr lang="en-US" sz="4400" b="1" dirty="0">
                <a:latin typeface="Arial Unicode MS" pitchFamily="34" charset="-128"/>
                <a:ea typeface="Arial Unicode MS" pitchFamily="34" charset="-128"/>
                <a:cs typeface="Arial Unicode MS" pitchFamily="34" charset="-128"/>
              </a:rPr>
              <a:t>without committing one sin</a:t>
            </a:r>
          </a:p>
          <a:p>
            <a:pPr lvl="1" algn="just"/>
            <a:r>
              <a:rPr lang="en-US" sz="4400" b="1" dirty="0">
                <a:solidFill>
                  <a:schemeClr val="bg1"/>
                </a:solidFill>
                <a:latin typeface="Arial Unicode MS" pitchFamily="34" charset="-128"/>
                <a:ea typeface="Arial Unicode MS" pitchFamily="34" charset="-128"/>
                <a:cs typeface="Arial Unicode MS" pitchFamily="34" charset="-128"/>
              </a:rPr>
              <a:t>All without abandoning the mission</a:t>
            </a:r>
          </a:p>
          <a:p>
            <a:pPr lvl="1" algn="just"/>
            <a:r>
              <a:rPr lang="en-US" sz="4400" b="1" dirty="0">
                <a:latin typeface="Arial Unicode MS" pitchFamily="34" charset="-128"/>
                <a:ea typeface="Arial Unicode MS" pitchFamily="34" charset="-128"/>
                <a:cs typeface="Arial Unicode MS" pitchFamily="34" charset="-128"/>
              </a:rPr>
              <a:t>All without failing one assignment</a:t>
            </a:r>
          </a:p>
          <a:p>
            <a:pPr lvl="1" algn="just"/>
            <a:r>
              <a:rPr lang="en-US" sz="4400" b="1" dirty="0">
                <a:solidFill>
                  <a:schemeClr val="bg1"/>
                </a:solidFill>
                <a:latin typeface="Arial Unicode MS" pitchFamily="34" charset="-128"/>
                <a:ea typeface="Arial Unicode MS" pitchFamily="34" charset="-128"/>
                <a:cs typeface="Arial Unicode MS" pitchFamily="34" charset="-128"/>
              </a:rPr>
              <a:t>All without accepting any shortcut</a:t>
            </a:r>
          </a:p>
          <a:p>
            <a:pPr lvl="1" algn="just"/>
            <a:r>
              <a:rPr lang="en-US" sz="4400" b="1" dirty="0">
                <a:latin typeface="Arial Unicode MS" pitchFamily="34" charset="-128"/>
                <a:ea typeface="Arial Unicode MS" pitchFamily="34" charset="-128"/>
                <a:cs typeface="Arial Unicode MS" pitchFamily="34" charset="-128"/>
              </a:rPr>
              <a:t>All without grief or remorse or </a:t>
            </a:r>
            <a:r>
              <a:rPr lang="en-US" sz="4400" b="1" dirty="0" smtClean="0">
                <a:latin typeface="Arial Unicode MS" pitchFamily="34" charset="-128"/>
                <a:ea typeface="Arial Unicode MS" pitchFamily="34" charset="-128"/>
                <a:cs typeface="Arial Unicode MS" pitchFamily="34" charset="-128"/>
              </a:rPr>
              <a:t>regret</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1" algn="just"/>
            <a:r>
              <a:rPr lang="en-US" sz="4400" b="1" dirty="0" smtClean="0">
                <a:latin typeface="Arial Unicode MS" pitchFamily="34" charset="-128"/>
                <a:ea typeface="Arial Unicode MS" pitchFamily="34" charset="-128"/>
                <a:cs typeface="Arial Unicode MS" pitchFamily="34" charset="-128"/>
              </a:rPr>
              <a:t>All </a:t>
            </a:r>
            <a:r>
              <a:rPr lang="en-US" sz="4400" b="1" dirty="0">
                <a:latin typeface="Arial Unicode MS" pitchFamily="34" charset="-128"/>
                <a:ea typeface="Arial Unicode MS" pitchFamily="34" charset="-128"/>
                <a:cs typeface="Arial Unicode MS" pitchFamily="34" charset="-128"/>
              </a:rPr>
              <a:t>without losing his sanity </a:t>
            </a:r>
          </a:p>
          <a:p>
            <a:pPr lvl="1" algn="just"/>
            <a:r>
              <a:rPr lang="en-US" sz="4400" b="1" dirty="0">
                <a:solidFill>
                  <a:schemeClr val="bg1"/>
                </a:solidFill>
                <a:latin typeface="Arial Unicode MS" pitchFamily="34" charset="-128"/>
                <a:ea typeface="Arial Unicode MS" pitchFamily="34" charset="-128"/>
                <a:cs typeface="Arial Unicode MS" pitchFamily="34" charset="-128"/>
              </a:rPr>
              <a:t>All without wavering His love and allegiance to the Father</a:t>
            </a:r>
          </a:p>
          <a:p>
            <a:pPr lvl="1" algn="just"/>
            <a:r>
              <a:rPr lang="en-US" sz="4400" b="1" dirty="0">
                <a:latin typeface="Arial Unicode MS" pitchFamily="34" charset="-128"/>
                <a:ea typeface="Arial Unicode MS" pitchFamily="34" charset="-128"/>
                <a:cs typeface="Arial Unicode MS" pitchFamily="34" charset="-128"/>
              </a:rPr>
              <a:t>All without losing sight of the big prize</a:t>
            </a:r>
          </a:p>
          <a:p>
            <a:pPr lvl="1" algn="just"/>
            <a:r>
              <a:rPr lang="en-US" sz="4400" b="1" dirty="0">
                <a:solidFill>
                  <a:schemeClr val="bg1"/>
                </a:solidFill>
                <a:latin typeface="Arial Unicode MS" pitchFamily="34" charset="-128"/>
                <a:ea typeface="Arial Unicode MS" pitchFamily="34" charset="-128"/>
                <a:cs typeface="Arial Unicode MS" pitchFamily="34" charset="-128"/>
              </a:rPr>
              <a:t>All without a change of His loving, and caring, and forgiving attitude</a:t>
            </a:r>
            <a:r>
              <a:rPr lang="en-US" sz="4400" b="1" dirty="0" smtClean="0">
                <a:solidFill>
                  <a:schemeClr val="bg1"/>
                </a:solidFill>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algn="just"/>
            <a:r>
              <a:rPr lang="en-US" sz="4000" b="1" dirty="0" smtClean="0">
                <a:latin typeface="Arial Unicode MS" pitchFamily="34" charset="-128"/>
                <a:ea typeface="Arial Unicode MS" pitchFamily="34" charset="-128"/>
                <a:cs typeface="Arial Unicode MS" pitchFamily="34" charset="-128"/>
              </a:rPr>
              <a:t>IT IS FINISHED</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Jesus’ continued obedience to His Father was the final and most fatal blow to the enemy.</a:t>
            </a:r>
          </a:p>
          <a:p>
            <a:pPr lvl="0" algn="just"/>
            <a:r>
              <a:rPr lang="en-US" sz="4000" b="1" dirty="0" smtClean="0">
                <a:latin typeface="Arial Unicode MS" pitchFamily="34" charset="-128"/>
                <a:ea typeface="Arial Unicode MS" pitchFamily="34" charset="-128"/>
                <a:cs typeface="Arial Unicode MS" pitchFamily="34" charset="-128"/>
              </a:rPr>
              <a:t>From the stable to the cross, Satan had failed over and over to veer or alternate the plan of salvation.</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The Champ is the last round, and the opponent has run out of option.</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400" dirty="0" smtClean="0">
                <a:latin typeface="Arial Unicode MS" pitchFamily="34" charset="-128"/>
                <a:ea typeface="Arial Unicode MS" pitchFamily="34" charset="-128"/>
                <a:cs typeface="Arial Unicode MS" pitchFamily="34" charset="-128"/>
              </a:rPr>
              <a:t>Jesus was already gazing at the finished line.</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The clock was approaching to zero.</a:t>
            </a:r>
          </a:p>
          <a:p>
            <a:pPr lvl="0" algn="just"/>
            <a:r>
              <a:rPr lang="en-US" sz="4400" dirty="0" smtClean="0">
                <a:latin typeface="Arial Unicode MS" pitchFamily="34" charset="-128"/>
                <a:ea typeface="Arial Unicode MS" pitchFamily="34" charset="-128"/>
                <a:cs typeface="Arial Unicode MS" pitchFamily="34" charset="-128"/>
              </a:rPr>
              <a:t>The final whistle was about to be blown</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The king was about to be ushered back to His kingdom</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800" dirty="0" smtClean="0">
                <a:latin typeface="Arial Unicode MS" pitchFamily="34" charset="-128"/>
                <a:ea typeface="Arial Unicode MS" pitchFamily="34" charset="-128"/>
                <a:cs typeface="Arial Unicode MS" pitchFamily="34" charset="-128"/>
              </a:rPr>
              <a:t>This new dominion was about to be added to His fortune.</a:t>
            </a:r>
          </a:p>
          <a:p>
            <a:pPr lvl="0" algn="just"/>
            <a:r>
              <a:rPr lang="en-US" sz="4800" dirty="0" err="1" smtClean="0">
                <a:solidFill>
                  <a:schemeClr val="bg1"/>
                </a:solidFill>
                <a:latin typeface="Arial Unicode MS" pitchFamily="34" charset="-128"/>
                <a:ea typeface="Arial Unicode MS" pitchFamily="34" charset="-128"/>
                <a:cs typeface="Arial Unicode MS" pitchFamily="34" charset="-128"/>
              </a:rPr>
              <a:t>Tetelestai</a:t>
            </a:r>
            <a:r>
              <a:rPr lang="en-US" sz="4800" dirty="0" smtClean="0">
                <a:solidFill>
                  <a:schemeClr val="bg1"/>
                </a:solidFill>
                <a:latin typeface="Arial Unicode MS" pitchFamily="34" charset="-128"/>
                <a:ea typeface="Arial Unicode MS" pitchFamily="34" charset="-128"/>
                <a:cs typeface="Arial Unicode MS" pitchFamily="34" charset="-128"/>
              </a:rPr>
              <a:t>, </a:t>
            </a:r>
            <a:r>
              <a:rPr lang="en-US" sz="4800" dirty="0" err="1" smtClean="0">
                <a:solidFill>
                  <a:schemeClr val="bg1"/>
                </a:solidFill>
                <a:latin typeface="Arial Unicode MS" pitchFamily="34" charset="-128"/>
                <a:ea typeface="Arial Unicode MS" pitchFamily="34" charset="-128"/>
                <a:cs typeface="Arial Unicode MS" pitchFamily="34" charset="-128"/>
              </a:rPr>
              <a:t>tetelestai</a:t>
            </a:r>
            <a:r>
              <a:rPr lang="en-US" sz="4800" dirty="0" smtClean="0">
                <a:solidFill>
                  <a:schemeClr val="bg1"/>
                </a:solidFill>
                <a:latin typeface="Arial Unicode MS" pitchFamily="34" charset="-128"/>
                <a:ea typeface="Arial Unicode MS" pitchFamily="34" charset="-128"/>
                <a:cs typeface="Arial Unicode MS" pitchFamily="34" charset="-128"/>
              </a:rPr>
              <a:t>, it is finished.</a:t>
            </a:r>
          </a:p>
          <a:p>
            <a:pPr lvl="0" algn="just"/>
            <a:r>
              <a:rPr lang="en-US" sz="4800" dirty="0" smtClean="0">
                <a:latin typeface="Arial Unicode MS" pitchFamily="34" charset="-128"/>
                <a:ea typeface="Arial Unicode MS" pitchFamily="34" charset="-128"/>
                <a:cs typeface="Arial Unicode MS" pitchFamily="34" charset="-128"/>
              </a:rPr>
              <a:t>Long-live the Champ. Long-live the King of king for His ultimate victory at Calvary.</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a:bodyPr>
          <a:lstStyle/>
          <a:p>
            <a:pPr algn="ctr">
              <a:buNone/>
            </a:pPr>
            <a:r>
              <a:rPr lang="en-US" b="1" dirty="0">
                <a:solidFill>
                  <a:srgbClr val="FFFF00"/>
                </a:solidFill>
                <a:latin typeface="Arial Unicode MS" pitchFamily="34" charset="-128"/>
                <a:ea typeface="Arial Unicode MS" pitchFamily="34" charset="-128"/>
                <a:cs typeface="Arial Unicode MS" pitchFamily="34" charset="-128"/>
              </a:rPr>
              <a:t>7EME PAROLE DE LA CROIX PAR PASTEUR MARC E SIMEON</a:t>
            </a:r>
          </a:p>
          <a:p>
            <a:pPr algn="just"/>
            <a:r>
              <a:rPr lang="en-US" b="1" dirty="0">
                <a:solidFill>
                  <a:schemeClr val="bg1"/>
                </a:solidFill>
                <a:latin typeface="Arial Unicode MS" pitchFamily="34" charset="-128"/>
                <a:ea typeface="Arial Unicode MS" pitchFamily="34" charset="-128"/>
                <a:cs typeface="Arial Unicode MS" pitchFamily="34" charset="-128"/>
              </a:rPr>
              <a:t>(FATHER INTO THY HANDS I COMMIT MY SPIRIT)</a:t>
            </a:r>
          </a:p>
          <a:p>
            <a:pPr algn="just"/>
            <a:r>
              <a:rPr lang="fr-FR" sz="3600" b="1" dirty="0">
                <a:solidFill>
                  <a:srgbClr val="FFFF00"/>
                </a:solidFill>
                <a:latin typeface="Arial Unicode MS" pitchFamily="34" charset="-128"/>
                <a:ea typeface="Arial Unicode MS" pitchFamily="34" charset="-128"/>
                <a:cs typeface="Arial Unicode MS" pitchFamily="34" charset="-128"/>
              </a:rPr>
              <a:t>7ème et dernière Parole de Jésus sur la croix : Père, je remets mon esprit entre tes mains</a:t>
            </a:r>
            <a:endParaRPr lang="en-US" sz="3600" b="1" dirty="0">
              <a:solidFill>
                <a:srgbClr val="FFFF00"/>
              </a:solidFill>
              <a:latin typeface="Arial Unicode MS" pitchFamily="34" charset="-128"/>
              <a:ea typeface="Arial Unicode MS" pitchFamily="34" charset="-128"/>
              <a:cs typeface="Arial Unicode MS" pitchFamily="34" charset="-128"/>
            </a:endParaRPr>
          </a:p>
          <a:p>
            <a:pPr algn="just"/>
            <a:r>
              <a:rPr lang="fr-FR" sz="3600" b="1" dirty="0" smtClean="0">
                <a:solidFill>
                  <a:schemeClr val="bg1"/>
                </a:solidFill>
                <a:latin typeface="Arial Unicode MS" pitchFamily="34" charset="-128"/>
                <a:ea typeface="Arial Unicode MS" pitchFamily="34" charset="-128"/>
                <a:cs typeface="Arial Unicode MS" pitchFamily="34" charset="-128"/>
              </a:rPr>
              <a:t>Lu </a:t>
            </a:r>
            <a:r>
              <a:rPr lang="fr-FR" sz="3600" b="1" dirty="0">
                <a:solidFill>
                  <a:schemeClr val="bg1"/>
                </a:solidFill>
                <a:latin typeface="Arial Unicode MS" pitchFamily="34" charset="-128"/>
                <a:ea typeface="Arial Unicode MS" pitchFamily="34" charset="-128"/>
                <a:cs typeface="Arial Unicode MS" pitchFamily="34" charset="-128"/>
              </a:rPr>
              <a:t>23:5 Le soleil s'obscurcit, et le voile du temple se déchira par le milieu. </a:t>
            </a:r>
            <a:r>
              <a:rPr lang="en-US" sz="3600" b="1" dirty="0">
                <a:solidFill>
                  <a:schemeClr val="bg1"/>
                </a:solidFill>
                <a:latin typeface="Arial Unicode MS" pitchFamily="34" charset="-128"/>
                <a:ea typeface="Arial Unicode MS" pitchFamily="34" charset="-128"/>
                <a:cs typeface="Arial Unicode MS" pitchFamily="34" charset="-128"/>
              </a:rPr>
              <a:t>(LSV)</a:t>
            </a:r>
          </a:p>
          <a:p>
            <a:pPr algn="just"/>
            <a:r>
              <a:rPr lang="en-US" sz="3600" b="1" dirty="0">
                <a:solidFill>
                  <a:schemeClr val="bg1"/>
                </a:solidFill>
                <a:latin typeface="Arial Unicode MS" pitchFamily="34" charset="-128"/>
                <a:ea typeface="Arial Unicode MS" pitchFamily="34" charset="-128"/>
                <a:cs typeface="Arial Unicode MS" pitchFamily="34" charset="-128"/>
              </a:rPr>
              <a:t> </a:t>
            </a:r>
            <a:r>
              <a:rPr lang="en-US" sz="3600" b="1" dirty="0">
                <a:solidFill>
                  <a:srgbClr val="FFFF00"/>
                </a:solidFill>
                <a:latin typeface="Arial Unicode MS" pitchFamily="34" charset="-128"/>
                <a:ea typeface="Arial Unicode MS" pitchFamily="34" charset="-128"/>
                <a:cs typeface="Arial Unicode MS" pitchFamily="34" charset="-128"/>
              </a:rPr>
              <a:t>45 Then the sun was darkened, and the veil of the temple was torn in two. </a:t>
            </a:r>
            <a:r>
              <a:rPr lang="fr-FR" sz="3600" b="1" dirty="0">
                <a:solidFill>
                  <a:srgbClr val="FFFF00"/>
                </a:solidFill>
                <a:latin typeface="Arial Unicode MS" pitchFamily="34" charset="-128"/>
                <a:ea typeface="Arial Unicode MS" pitchFamily="34" charset="-128"/>
                <a:cs typeface="Arial Unicode MS" pitchFamily="34" charset="-128"/>
              </a:rPr>
              <a:t>(NKJV)</a:t>
            </a:r>
            <a:endParaRPr lang="en-US" sz="3600" b="1" dirty="0">
              <a:solidFill>
                <a:srgbClr val="FFFF00"/>
              </a:solidFill>
              <a:latin typeface="Arial Unicode MS" pitchFamily="34" charset="-128"/>
              <a:ea typeface="Arial Unicode MS" pitchFamily="34" charset="-128"/>
              <a:cs typeface="Arial Unicode MS" pitchFamily="34" charset="-128"/>
            </a:endParaRPr>
          </a:p>
          <a:p>
            <a:pPr algn="just"/>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46 </a:t>
            </a:r>
            <a:r>
              <a:rPr lang="fr-FR" sz="4400" b="1" dirty="0">
                <a:solidFill>
                  <a:schemeClr val="bg1"/>
                </a:solidFill>
                <a:latin typeface="Arial Unicode MS" pitchFamily="34" charset="-128"/>
                <a:ea typeface="Arial Unicode MS" pitchFamily="34" charset="-128"/>
                <a:cs typeface="Arial Unicode MS" pitchFamily="34" charset="-128"/>
              </a:rPr>
              <a:t>Jésus s'écria d'une voix forte: Père, je remets mon esprit entre tes mains. </a:t>
            </a:r>
            <a:r>
              <a:rPr lang="en-US" sz="4400" b="1" dirty="0">
                <a:solidFill>
                  <a:schemeClr val="bg1"/>
                </a:solidFill>
                <a:latin typeface="Arial Unicode MS" pitchFamily="34" charset="-128"/>
                <a:ea typeface="Arial Unicode MS" pitchFamily="34" charset="-128"/>
                <a:cs typeface="Arial Unicode MS" pitchFamily="34" charset="-128"/>
              </a:rPr>
              <a:t>Et, en </a:t>
            </a:r>
            <a:r>
              <a:rPr lang="en-US" sz="4400" b="1" dirty="0" err="1">
                <a:solidFill>
                  <a:schemeClr val="bg1"/>
                </a:solidFill>
                <a:latin typeface="Arial Unicode MS" pitchFamily="34" charset="-128"/>
                <a:ea typeface="Arial Unicode MS" pitchFamily="34" charset="-128"/>
                <a:cs typeface="Arial Unicode MS" pitchFamily="34" charset="-128"/>
              </a:rPr>
              <a:t>disant</a:t>
            </a:r>
            <a:r>
              <a:rPr lang="en-US" sz="4400" b="1" dirty="0">
                <a:solidFill>
                  <a:schemeClr val="bg1"/>
                </a:solidFill>
                <a:latin typeface="Arial Unicode MS" pitchFamily="34" charset="-128"/>
                <a:ea typeface="Arial Unicode MS" pitchFamily="34" charset="-128"/>
                <a:cs typeface="Arial Unicode MS" pitchFamily="34" charset="-128"/>
              </a:rPr>
              <a:t> </a:t>
            </a:r>
            <a:r>
              <a:rPr lang="en-US" sz="4400" b="1" dirty="0" err="1">
                <a:solidFill>
                  <a:schemeClr val="bg1"/>
                </a:solidFill>
                <a:latin typeface="Arial Unicode MS" pitchFamily="34" charset="-128"/>
                <a:ea typeface="Arial Unicode MS" pitchFamily="34" charset="-128"/>
                <a:cs typeface="Arial Unicode MS" pitchFamily="34" charset="-128"/>
              </a:rPr>
              <a:t>ces</a:t>
            </a:r>
            <a:r>
              <a:rPr lang="en-US" sz="4400" b="1" dirty="0">
                <a:solidFill>
                  <a:schemeClr val="bg1"/>
                </a:solidFill>
                <a:latin typeface="Arial Unicode MS" pitchFamily="34" charset="-128"/>
                <a:ea typeface="Arial Unicode MS" pitchFamily="34" charset="-128"/>
                <a:cs typeface="Arial Unicode MS" pitchFamily="34" charset="-128"/>
              </a:rPr>
              <a:t> paroles, </a:t>
            </a:r>
            <a:r>
              <a:rPr lang="en-US" sz="4400" b="1" dirty="0" err="1">
                <a:solidFill>
                  <a:schemeClr val="bg1"/>
                </a:solidFill>
                <a:latin typeface="Arial Unicode MS" pitchFamily="34" charset="-128"/>
                <a:ea typeface="Arial Unicode MS" pitchFamily="34" charset="-128"/>
                <a:cs typeface="Arial Unicode MS" pitchFamily="34" charset="-128"/>
              </a:rPr>
              <a:t>il</a:t>
            </a:r>
            <a:r>
              <a:rPr lang="en-US" sz="4400" b="1" dirty="0">
                <a:solidFill>
                  <a:schemeClr val="bg1"/>
                </a:solidFill>
                <a:latin typeface="Arial Unicode MS" pitchFamily="34" charset="-128"/>
                <a:ea typeface="Arial Unicode MS" pitchFamily="34" charset="-128"/>
                <a:cs typeface="Arial Unicode MS" pitchFamily="34" charset="-128"/>
              </a:rPr>
              <a:t> </a:t>
            </a:r>
            <a:r>
              <a:rPr lang="en-US" sz="4400" b="1" dirty="0" err="1">
                <a:solidFill>
                  <a:schemeClr val="bg1"/>
                </a:solidFill>
                <a:latin typeface="Arial Unicode MS" pitchFamily="34" charset="-128"/>
                <a:ea typeface="Arial Unicode MS" pitchFamily="34" charset="-128"/>
                <a:cs typeface="Arial Unicode MS" pitchFamily="34" charset="-128"/>
              </a:rPr>
              <a:t>expira</a:t>
            </a:r>
            <a:r>
              <a:rPr lang="en-US" sz="4400" b="1" dirty="0">
                <a:solidFill>
                  <a:schemeClr val="bg1"/>
                </a:solidFill>
                <a:latin typeface="Arial Unicode MS" pitchFamily="34" charset="-128"/>
                <a:ea typeface="Arial Unicode MS" pitchFamily="34" charset="-128"/>
                <a:cs typeface="Arial Unicode MS" pitchFamily="34" charset="-128"/>
              </a:rPr>
              <a:t>. (LSV)</a:t>
            </a:r>
          </a:p>
          <a:p>
            <a:pPr algn="just"/>
            <a:r>
              <a:rPr lang="en-US" sz="4400" b="1" dirty="0">
                <a:solidFill>
                  <a:schemeClr val="bg1"/>
                </a:solidFill>
                <a:latin typeface="Arial Unicode MS" pitchFamily="34" charset="-128"/>
                <a:ea typeface="Arial Unicode MS" pitchFamily="34" charset="-128"/>
                <a:cs typeface="Arial Unicode MS" pitchFamily="34" charset="-128"/>
              </a:rPr>
              <a:t> </a:t>
            </a:r>
            <a:r>
              <a:rPr lang="en-US" sz="4400" b="1" dirty="0">
                <a:solidFill>
                  <a:srgbClr val="FFFF00"/>
                </a:solidFill>
                <a:latin typeface="Arial Unicode MS" pitchFamily="34" charset="-128"/>
                <a:ea typeface="Arial Unicode MS" pitchFamily="34" charset="-128"/>
                <a:cs typeface="Arial Unicode MS" pitchFamily="34" charset="-128"/>
              </a:rPr>
              <a:t>46 And when Jesus had cried out with a loud voice, He said, "Father, 'into Your hands I commit My spirit.'" </a:t>
            </a:r>
            <a:r>
              <a:rPr lang="fr-FR" sz="4400" b="1" dirty="0" err="1">
                <a:solidFill>
                  <a:srgbClr val="FFFF00"/>
                </a:solidFill>
                <a:latin typeface="Arial Unicode MS" pitchFamily="34" charset="-128"/>
                <a:ea typeface="Arial Unicode MS" pitchFamily="34" charset="-128"/>
                <a:cs typeface="Arial Unicode MS" pitchFamily="34" charset="-128"/>
              </a:rPr>
              <a:t>Having</a:t>
            </a:r>
            <a:r>
              <a:rPr lang="fr-FR" sz="4400" b="1" dirty="0">
                <a:solidFill>
                  <a:srgbClr val="FFFF00"/>
                </a:solidFill>
                <a:latin typeface="Arial Unicode MS" pitchFamily="34" charset="-128"/>
                <a:ea typeface="Arial Unicode MS" pitchFamily="34" charset="-128"/>
                <a:cs typeface="Arial Unicode MS" pitchFamily="34" charset="-128"/>
              </a:rPr>
              <a:t> </a:t>
            </a:r>
            <a:r>
              <a:rPr lang="fr-FR" sz="4400" b="1" dirty="0" err="1">
                <a:solidFill>
                  <a:srgbClr val="FFFF00"/>
                </a:solidFill>
                <a:latin typeface="Arial Unicode MS" pitchFamily="34" charset="-128"/>
                <a:ea typeface="Arial Unicode MS" pitchFamily="34" charset="-128"/>
                <a:cs typeface="Arial Unicode MS" pitchFamily="34" charset="-128"/>
              </a:rPr>
              <a:t>said</a:t>
            </a:r>
            <a:r>
              <a:rPr lang="fr-FR" sz="4400" b="1" dirty="0">
                <a:solidFill>
                  <a:srgbClr val="FFFF00"/>
                </a:solidFill>
                <a:latin typeface="Arial Unicode MS" pitchFamily="34" charset="-128"/>
                <a:ea typeface="Arial Unicode MS" pitchFamily="34" charset="-128"/>
                <a:cs typeface="Arial Unicode MS" pitchFamily="34" charset="-128"/>
              </a:rPr>
              <a:t> </a:t>
            </a:r>
            <a:r>
              <a:rPr lang="fr-FR" sz="4400" b="1" dirty="0" err="1">
                <a:solidFill>
                  <a:srgbClr val="FFFF00"/>
                </a:solidFill>
                <a:latin typeface="Arial Unicode MS" pitchFamily="34" charset="-128"/>
                <a:ea typeface="Arial Unicode MS" pitchFamily="34" charset="-128"/>
                <a:cs typeface="Arial Unicode MS" pitchFamily="34" charset="-128"/>
              </a:rPr>
              <a:t>this</a:t>
            </a:r>
            <a:r>
              <a:rPr lang="fr-FR" sz="4400" b="1" dirty="0">
                <a:solidFill>
                  <a:srgbClr val="FFFF00"/>
                </a:solidFill>
                <a:latin typeface="Arial Unicode MS" pitchFamily="34" charset="-128"/>
                <a:ea typeface="Arial Unicode MS" pitchFamily="34" charset="-128"/>
                <a:cs typeface="Arial Unicode MS" pitchFamily="34" charset="-128"/>
              </a:rPr>
              <a:t>, He </a:t>
            </a:r>
            <a:r>
              <a:rPr lang="fr-FR" sz="4400" b="1" dirty="0" err="1">
                <a:solidFill>
                  <a:srgbClr val="FFFF00"/>
                </a:solidFill>
                <a:latin typeface="Arial Unicode MS" pitchFamily="34" charset="-128"/>
                <a:ea typeface="Arial Unicode MS" pitchFamily="34" charset="-128"/>
                <a:cs typeface="Arial Unicode MS" pitchFamily="34" charset="-128"/>
              </a:rPr>
              <a:t>breathed</a:t>
            </a:r>
            <a:r>
              <a:rPr lang="fr-FR" sz="4400" b="1" dirty="0">
                <a:solidFill>
                  <a:srgbClr val="FFFF00"/>
                </a:solidFill>
                <a:latin typeface="Arial Unicode MS" pitchFamily="34" charset="-128"/>
                <a:ea typeface="Arial Unicode MS" pitchFamily="34" charset="-128"/>
                <a:cs typeface="Arial Unicode MS" pitchFamily="34" charset="-128"/>
              </a:rPr>
              <a:t> </a:t>
            </a:r>
            <a:r>
              <a:rPr lang="fr-FR" sz="4400" b="1" dirty="0" err="1">
                <a:solidFill>
                  <a:srgbClr val="FFFF00"/>
                </a:solidFill>
                <a:latin typeface="Arial Unicode MS" pitchFamily="34" charset="-128"/>
                <a:ea typeface="Arial Unicode MS" pitchFamily="34" charset="-128"/>
                <a:cs typeface="Arial Unicode MS" pitchFamily="34" charset="-128"/>
              </a:rPr>
              <a:t>His</a:t>
            </a:r>
            <a:r>
              <a:rPr lang="fr-FR" sz="4400" b="1" dirty="0">
                <a:solidFill>
                  <a:srgbClr val="FFFF00"/>
                </a:solidFill>
                <a:latin typeface="Arial Unicode MS" pitchFamily="34" charset="-128"/>
                <a:ea typeface="Arial Unicode MS" pitchFamily="34" charset="-128"/>
                <a:cs typeface="Arial Unicode MS" pitchFamily="34" charset="-128"/>
              </a:rPr>
              <a:t> last. (NKJV)</a:t>
            </a:r>
            <a:endParaRPr lang="en-US" sz="4400" b="1" dirty="0">
              <a:solidFill>
                <a:srgbClr val="FFFF00"/>
              </a:solidFill>
              <a:latin typeface="Arial Unicode MS" pitchFamily="34" charset="-128"/>
              <a:ea typeface="Arial Unicode MS" pitchFamily="34" charset="-128"/>
              <a:cs typeface="Arial Unicode MS" pitchFamily="34" charset="-128"/>
            </a:endParaRPr>
          </a:p>
          <a:p>
            <a:pPr>
              <a:buNone/>
            </a:pPr>
            <a:r>
              <a:rPr lang="fr-FR" dirty="0"/>
              <a:t> </a:t>
            </a:r>
            <a:endParaRPr lang="en-US" dirty="0"/>
          </a:p>
          <a:p>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To </a:t>
            </a:r>
            <a:r>
              <a:rPr lang="en-US" sz="4000" b="1" dirty="0">
                <a:solidFill>
                  <a:schemeClr val="bg1"/>
                </a:solidFill>
                <a:latin typeface="Arial Unicode MS" pitchFamily="34" charset="-128"/>
                <a:ea typeface="Arial Unicode MS" pitchFamily="34" charset="-128"/>
                <a:cs typeface="Arial Unicode MS" pitchFamily="34" charset="-128"/>
              </a:rPr>
              <a:t>fully understand this last statement of Jesus, “Father, 'into Your hands I commit My spirit.” You would have to take in consideration many other passages of Scriptures for which our time is limited.</a:t>
            </a:r>
          </a:p>
          <a:p>
            <a:pPr lvl="0" algn="just"/>
            <a:r>
              <a:rPr lang="en-US" sz="4000" b="1" dirty="0">
                <a:solidFill>
                  <a:srgbClr val="FFFF00"/>
                </a:solidFill>
                <a:latin typeface="Arial Unicode MS" pitchFamily="34" charset="-128"/>
                <a:ea typeface="Arial Unicode MS" pitchFamily="34" charset="-128"/>
                <a:cs typeface="Arial Unicode MS" pitchFamily="34" charset="-128"/>
              </a:rPr>
              <a:t>Jesus voluntarily unclothed himself of His divinity and clothed himself with our humanity in the form of an obedient servant, a sacrificial Lamb.</a:t>
            </a:r>
          </a:p>
          <a:p>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Autofit/>
          </a:bodyPr>
          <a:lstStyle/>
          <a:p>
            <a:pPr lvl="0" algn="just"/>
            <a:r>
              <a:rPr lang="en-US" sz="3800" b="1" dirty="0" smtClean="0">
                <a:solidFill>
                  <a:schemeClr val="bg1"/>
                </a:solidFill>
                <a:latin typeface="Arial Unicode MS" pitchFamily="34" charset="-128"/>
                <a:ea typeface="Arial Unicode MS" pitchFamily="34" charset="-128"/>
                <a:cs typeface="Arial Unicode MS" pitchFamily="34" charset="-128"/>
              </a:rPr>
              <a:t>In </a:t>
            </a:r>
            <a:r>
              <a:rPr lang="en-US" sz="3800" b="1" dirty="0">
                <a:solidFill>
                  <a:schemeClr val="bg1"/>
                </a:solidFill>
                <a:latin typeface="Arial Unicode MS" pitchFamily="34" charset="-128"/>
                <a:ea typeface="Arial Unicode MS" pitchFamily="34" charset="-128"/>
                <a:cs typeface="Arial Unicode MS" pitchFamily="34" charset="-128"/>
              </a:rPr>
              <a:t>the Garden of Gethsemane He wrestled to yield to the horrific demand of the cross and the atrocities associated.</a:t>
            </a:r>
          </a:p>
          <a:p>
            <a:pPr lvl="0" algn="just"/>
            <a:r>
              <a:rPr lang="en-US" sz="3800" b="1" dirty="0">
                <a:solidFill>
                  <a:srgbClr val="FFFF00"/>
                </a:solidFill>
                <a:latin typeface="Arial Unicode MS" pitchFamily="34" charset="-128"/>
                <a:ea typeface="Arial Unicode MS" pitchFamily="34" charset="-128"/>
                <a:cs typeface="Arial Unicode MS" pitchFamily="34" charset="-128"/>
              </a:rPr>
              <a:t>Yet as a servant, He said, “Not my will, but your will be done.”</a:t>
            </a:r>
          </a:p>
          <a:p>
            <a:pPr lvl="0" algn="just"/>
            <a:r>
              <a:rPr lang="en-US" sz="3800" b="1" dirty="0">
                <a:solidFill>
                  <a:schemeClr val="bg1"/>
                </a:solidFill>
                <a:latin typeface="Arial Unicode MS" pitchFamily="34" charset="-128"/>
                <a:ea typeface="Arial Unicode MS" pitchFamily="34" charset="-128"/>
                <a:cs typeface="Arial Unicode MS" pitchFamily="34" charset="-128"/>
              </a:rPr>
              <a:t>He is now reaching the edge of the human experience.</a:t>
            </a:r>
          </a:p>
          <a:p>
            <a:pPr lvl="0" algn="just"/>
            <a:r>
              <a:rPr lang="en-US" sz="3800" b="1" dirty="0">
                <a:solidFill>
                  <a:srgbClr val="FFFF00"/>
                </a:solidFill>
                <a:latin typeface="Arial Unicode MS" pitchFamily="34" charset="-128"/>
                <a:ea typeface="Arial Unicode MS" pitchFamily="34" charset="-128"/>
                <a:cs typeface="Arial Unicode MS" pitchFamily="34" charset="-128"/>
              </a:rPr>
              <a:t>Before hand; before the silver string is snapped, He committed his spirit to God</a:t>
            </a:r>
            <a:r>
              <a:rPr lang="en-US" sz="3800" b="1" dirty="0" smtClean="0">
                <a:solidFill>
                  <a:srgbClr val="FFFF00"/>
                </a:solidFill>
                <a:latin typeface="Arial Unicode MS" pitchFamily="34" charset="-128"/>
                <a:ea typeface="Arial Unicode MS" pitchFamily="34" charset="-128"/>
                <a:cs typeface="Arial Unicode MS" pitchFamily="34" charset="-128"/>
              </a:rPr>
              <a:t>.</a:t>
            </a:r>
            <a:endParaRPr lang="en-US" sz="38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lnSpcReduction="10000"/>
          </a:bodyPr>
          <a:lstStyle/>
          <a:p>
            <a:pPr lvl="0" algn="just"/>
            <a:r>
              <a:rPr lang="en-US" sz="3600" b="1" dirty="0" smtClean="0">
                <a:solidFill>
                  <a:schemeClr val="bg1"/>
                </a:solidFill>
                <a:latin typeface="Arial Unicode MS" pitchFamily="34" charset="-128"/>
                <a:ea typeface="Arial Unicode MS" pitchFamily="34" charset="-128"/>
                <a:cs typeface="Arial Unicode MS" pitchFamily="34" charset="-128"/>
              </a:rPr>
              <a:t>How clever! What a secret we discover out of that.</a:t>
            </a:r>
          </a:p>
          <a:p>
            <a:pPr lvl="0" algn="just"/>
            <a:r>
              <a:rPr lang="en-US" sz="3600" b="1" dirty="0" smtClean="0">
                <a:solidFill>
                  <a:srgbClr val="FFFF00"/>
                </a:solidFill>
                <a:latin typeface="Arial Unicode MS" pitchFamily="34" charset="-128"/>
                <a:ea typeface="Arial Unicode MS" pitchFamily="34" charset="-128"/>
                <a:cs typeface="Arial Unicode MS" pitchFamily="34" charset="-128"/>
              </a:rPr>
              <a:t>We must all be certain that our spirits are well secured in the hands of God.</a:t>
            </a:r>
          </a:p>
          <a:p>
            <a:pPr lvl="0" algn="just"/>
            <a:r>
              <a:rPr lang="en-US" sz="3600" b="1" dirty="0" smtClean="0">
                <a:solidFill>
                  <a:schemeClr val="bg1"/>
                </a:solidFill>
                <a:latin typeface="Arial Unicode MS" pitchFamily="34" charset="-128"/>
                <a:ea typeface="Arial Unicode MS" pitchFamily="34" charset="-128"/>
                <a:cs typeface="Arial Unicode MS" pitchFamily="34" charset="-128"/>
              </a:rPr>
              <a:t>No one can snatch us out of the hands of the Father.</a:t>
            </a:r>
          </a:p>
          <a:p>
            <a:pPr lvl="0" algn="just"/>
            <a:r>
              <a:rPr lang="en-US" sz="3600" b="1" dirty="0" smtClean="0">
                <a:solidFill>
                  <a:srgbClr val="FFFF00"/>
                </a:solidFill>
                <a:latin typeface="Arial Unicode MS" pitchFamily="34" charset="-128"/>
                <a:ea typeface="Arial Unicode MS" pitchFamily="34" charset="-128"/>
                <a:cs typeface="Arial Unicode MS" pitchFamily="34" charset="-128"/>
              </a:rPr>
              <a:t>Jesus did so because the whole mission of salvation was the plan of the loving Father.</a:t>
            </a:r>
          </a:p>
          <a:p>
            <a:pPr lvl="0" algn="just"/>
            <a:r>
              <a:rPr lang="en-US" sz="3600" b="1" dirty="0" smtClean="0">
                <a:solidFill>
                  <a:schemeClr val="bg1"/>
                </a:solidFill>
                <a:latin typeface="Arial Unicode MS" pitchFamily="34" charset="-128"/>
                <a:ea typeface="Arial Unicode MS" pitchFamily="34" charset="-128"/>
                <a:cs typeface="Arial Unicode MS" pitchFamily="34" charset="-128"/>
              </a:rPr>
              <a:t>Long </a:t>
            </a:r>
            <a:r>
              <a:rPr lang="en-US" sz="3600" b="1" dirty="0">
                <a:solidFill>
                  <a:schemeClr val="bg1"/>
                </a:solidFill>
                <a:latin typeface="Arial Unicode MS" pitchFamily="34" charset="-128"/>
                <a:ea typeface="Arial Unicode MS" pitchFamily="34" charset="-128"/>
                <a:cs typeface="Arial Unicode MS" pitchFamily="34" charset="-128"/>
              </a:rPr>
              <a:t>live the Risen king! Long live the Risen king! Long live the Risen king</a:t>
            </a:r>
            <a:r>
              <a:rPr lang="en-US" sz="3600" b="1" dirty="0" smtClean="0">
                <a:solidFill>
                  <a:schemeClr val="bg1"/>
                </a:solidFill>
                <a:latin typeface="Arial Unicode MS" pitchFamily="34" charset="-128"/>
                <a:ea typeface="Arial Unicode MS" pitchFamily="34" charset="-128"/>
                <a:cs typeface="Arial Unicode MS" pitchFamily="34" charset="-128"/>
              </a:rPr>
              <a:t>!</a:t>
            </a:r>
            <a:endParaRPr lang="en-US" sz="3600" b="1" dirty="0">
              <a:solidFill>
                <a:schemeClr val="bg1"/>
              </a:solidFill>
              <a:latin typeface="Arial Unicode MS" pitchFamily="34" charset="-128"/>
              <a:ea typeface="Arial Unicode MS" pitchFamily="34" charset="-128"/>
              <a:cs typeface="Arial Unicode MS" pitchFamily="34" charset="-128"/>
            </a:endParaRPr>
          </a:p>
          <a:p>
            <a:pPr algn="r"/>
            <a:r>
              <a:rPr lang="en-US" sz="3600" b="1" dirty="0">
                <a:solidFill>
                  <a:schemeClr val="bg1"/>
                </a:solidFill>
                <a:latin typeface="Arial Unicode MS" pitchFamily="34" charset="-128"/>
                <a:ea typeface="Arial Unicode MS" pitchFamily="34" charset="-128"/>
                <a:cs typeface="Arial Unicode MS" pitchFamily="34" charset="-128"/>
              </a:rPr>
              <a:t>AMEN</a:t>
            </a:r>
            <a:r>
              <a:rPr lang="en-US" b="1" dirty="0" smtClean="0">
                <a:solidFill>
                  <a:schemeClr val="bg1"/>
                </a:solidFill>
                <a:latin typeface="Arial Unicode MS" pitchFamily="34" charset="-128"/>
                <a:ea typeface="Arial Unicode MS" pitchFamily="34" charset="-128"/>
                <a:cs typeface="Arial Unicode MS" pitchFamily="34" charset="-128"/>
              </a:rPr>
              <a:t>!</a:t>
            </a:r>
            <a:endParaRPr lang="en-US" dirty="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TotalTime>
  <Words>2973</Words>
  <Application>Microsoft Office PowerPoint</Application>
  <PresentationFormat>On-screen Show (4:3)</PresentationFormat>
  <Paragraphs>208</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CHRIST THE ROCK CONGREGATION SATURDAY APRIL 16TH 2022 PRELUDE DE PACQUE CEREMONIE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SEPT PAROLES DE LA CROIX</dc:title>
  <dc:creator>MARC EDOUARD SIMEON</dc:creator>
  <cp:lastModifiedBy>MARC EDOUARD SIMEON</cp:lastModifiedBy>
  <cp:revision>8</cp:revision>
  <dcterms:created xsi:type="dcterms:W3CDTF">2022-04-14T16:00:03Z</dcterms:created>
  <dcterms:modified xsi:type="dcterms:W3CDTF">2022-04-17T00:15:27Z</dcterms:modified>
</cp:coreProperties>
</file>