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324" r:id="rId4"/>
    <p:sldId id="325" r:id="rId5"/>
    <p:sldId id="326" r:id="rId6"/>
    <p:sldId id="328" r:id="rId7"/>
    <p:sldId id="330" r:id="rId8"/>
    <p:sldId id="270" r:id="rId9"/>
    <p:sldId id="274" r:id="rId10"/>
    <p:sldId id="335" r:id="rId11"/>
    <p:sldId id="339" r:id="rId12"/>
    <p:sldId id="336" r:id="rId13"/>
    <p:sldId id="337" r:id="rId14"/>
    <p:sldId id="338" r:id="rId15"/>
    <p:sldId id="340" r:id="rId16"/>
    <p:sldId id="341" r:id="rId17"/>
    <p:sldId id="342" r:id="rId18"/>
    <p:sldId id="343" r:id="rId19"/>
    <p:sldId id="344" r:id="rId20"/>
    <p:sldId id="331" r:id="rId21"/>
    <p:sldId id="332" r:id="rId22"/>
    <p:sldId id="333" r:id="rId23"/>
    <p:sldId id="334" r:id="rId24"/>
    <p:sldId id="260" r:id="rId25"/>
    <p:sldId id="290" r:id="rId26"/>
    <p:sldId id="291" r:id="rId27"/>
    <p:sldId id="292" r:id="rId28"/>
    <p:sldId id="293" r:id="rId29"/>
    <p:sldId id="294" r:id="rId30"/>
    <p:sldId id="295" r:id="rId31"/>
    <p:sldId id="296" r:id="rId32"/>
    <p:sldId id="298" r:id="rId33"/>
    <p:sldId id="299" r:id="rId34"/>
    <p:sldId id="300" r:id="rId35"/>
    <p:sldId id="261" r:id="rId36"/>
    <p:sldId id="301" r:id="rId37"/>
    <p:sldId id="302" r:id="rId38"/>
    <p:sldId id="303" r:id="rId39"/>
    <p:sldId id="304" r:id="rId40"/>
    <p:sldId id="305" r:id="rId41"/>
    <p:sldId id="262" r:id="rId42"/>
    <p:sldId id="307" r:id="rId43"/>
    <p:sldId id="308" r:id="rId44"/>
    <p:sldId id="309" r:id="rId45"/>
    <p:sldId id="306" r:id="rId46"/>
    <p:sldId id="310" r:id="rId47"/>
    <p:sldId id="313" r:id="rId48"/>
    <p:sldId id="311" r:id="rId49"/>
    <p:sldId id="316" r:id="rId50"/>
    <p:sldId id="318" r:id="rId51"/>
    <p:sldId id="263" r:id="rId52"/>
    <p:sldId id="319" r:id="rId53"/>
    <p:sldId id="320" r:id="rId54"/>
    <p:sldId id="321" r:id="rId55"/>
    <p:sldId id="322"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8F45C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0" d="100"/>
          <a:sy n="70" d="100"/>
        </p:scale>
        <p:origin x="-27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67EC1C-7AAC-4381-B998-3A37C5089351}" type="datetimeFigureOut">
              <a:rPr lang="en-US" smtClean="0"/>
              <a:pPr/>
              <a:t>4/16/2025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67EC1C-7AAC-4381-B998-3A37C5089351}" type="datetimeFigureOut">
              <a:rPr lang="en-US" smtClean="0"/>
              <a:pPr/>
              <a:t>4/16/2025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67EC1C-7AAC-4381-B998-3A37C5089351}" type="datetimeFigureOut">
              <a:rPr lang="en-US" smtClean="0"/>
              <a:pPr/>
              <a:t>4/16/2025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67EC1C-7AAC-4381-B998-3A37C5089351}" type="datetimeFigureOut">
              <a:rPr lang="en-US" smtClean="0"/>
              <a:pPr/>
              <a:t>4/16/2025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67EC1C-7AAC-4381-B998-3A37C5089351}" type="datetimeFigureOut">
              <a:rPr lang="en-US" smtClean="0"/>
              <a:pPr/>
              <a:t>4/16/2025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67EC1C-7AAC-4381-B998-3A37C5089351}" type="datetimeFigureOut">
              <a:rPr lang="en-US" smtClean="0"/>
              <a:pPr/>
              <a:t>4/16/2025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67EC1C-7AAC-4381-B998-3A37C5089351}" type="datetimeFigureOut">
              <a:rPr lang="en-US" smtClean="0"/>
              <a:pPr/>
              <a:t>4/16/2025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67EC1C-7AAC-4381-B998-3A37C5089351}" type="datetimeFigureOut">
              <a:rPr lang="en-US" smtClean="0"/>
              <a:pPr/>
              <a:t>4/16/2025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67EC1C-7AAC-4381-B998-3A37C5089351}" type="datetimeFigureOut">
              <a:rPr lang="en-US" smtClean="0"/>
              <a:pPr/>
              <a:t>4/16/2025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67EC1C-7AAC-4381-B998-3A37C5089351}" type="datetimeFigureOut">
              <a:rPr lang="en-US" smtClean="0"/>
              <a:pPr/>
              <a:t>4/16/2025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67EC1C-7AAC-4381-B998-3A37C5089351}" type="datetimeFigureOut">
              <a:rPr lang="en-US" smtClean="0"/>
              <a:pPr/>
              <a:t>4/16/2025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67EC1C-7AAC-4381-B998-3A37C5089351}" type="datetimeFigureOut">
              <a:rPr lang="en-US" smtClean="0"/>
              <a:pPr/>
              <a:t>4/16/2025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E70A60-E8BA-459C-B9AF-BA9C82127C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3600451"/>
          </a:xfrm>
          <a:solidFill>
            <a:schemeClr val="accent6">
              <a:lumMod val="60000"/>
              <a:lumOff val="40000"/>
            </a:schemeClr>
          </a:solidFill>
        </p:spPr>
        <p:txBody>
          <a:bodyPr/>
          <a:lstStyle/>
          <a:p>
            <a:r>
              <a:rPr lang="en-US" dirty="0" smtClean="0"/>
              <a:t>CHRIST THE ROCK CONGREGATION</a:t>
            </a:r>
            <a:br>
              <a:rPr lang="en-US" dirty="0" smtClean="0"/>
            </a:br>
            <a:r>
              <a:rPr lang="en-US" dirty="0" smtClean="0">
                <a:solidFill>
                  <a:srgbClr val="C00000"/>
                </a:solidFill>
              </a:rPr>
              <a:t>SATURDAY APRIL </a:t>
            </a:r>
            <a:r>
              <a:rPr lang="en-US" dirty="0" smtClean="0">
                <a:solidFill>
                  <a:srgbClr val="C00000"/>
                </a:solidFill>
              </a:rPr>
              <a:t>19</a:t>
            </a:r>
            <a:r>
              <a:rPr lang="en-US" baseline="30000" dirty="0" smtClean="0">
                <a:solidFill>
                  <a:srgbClr val="C00000"/>
                </a:solidFill>
              </a:rPr>
              <a:t>TH</a:t>
            </a:r>
            <a:r>
              <a:rPr lang="en-US" dirty="0" smtClean="0">
                <a:solidFill>
                  <a:srgbClr val="C00000"/>
                </a:solidFill>
              </a:rPr>
              <a:t> 2025</a:t>
            </a:r>
            <a:r>
              <a:rPr lang="en-US" dirty="0" smtClean="0"/>
              <a:t/>
            </a:r>
            <a:br>
              <a:rPr lang="en-US" dirty="0" smtClean="0"/>
            </a:br>
            <a:r>
              <a:rPr lang="en-US" dirty="0" smtClean="0"/>
              <a:t>PRELUDE DE PACQUE CEREMONIE</a:t>
            </a:r>
            <a:endParaRPr lang="en-US" b="1" dirty="0">
              <a:solidFill>
                <a:srgbClr val="C00000"/>
              </a:solidFill>
            </a:endParaRPr>
          </a:p>
        </p:txBody>
      </p:sp>
      <p:sp>
        <p:nvSpPr>
          <p:cNvPr id="3" name="Subtitle 2"/>
          <p:cNvSpPr>
            <a:spLocks noGrp="1"/>
          </p:cNvSpPr>
          <p:nvPr>
            <p:ph type="subTitle" idx="1"/>
          </p:nvPr>
        </p:nvSpPr>
        <p:spPr>
          <a:xfrm>
            <a:off x="0" y="3657600"/>
            <a:ext cx="9144000" cy="3200400"/>
          </a:xfrm>
        </p:spPr>
        <p:style>
          <a:lnRef idx="3">
            <a:schemeClr val="lt1"/>
          </a:lnRef>
          <a:fillRef idx="1">
            <a:schemeClr val="dk1"/>
          </a:fillRef>
          <a:effectRef idx="1">
            <a:schemeClr val="dk1"/>
          </a:effectRef>
          <a:fontRef idx="minor">
            <a:schemeClr val="lt1"/>
          </a:fontRef>
        </p:style>
        <p:txBody>
          <a:bodyPr>
            <a:normAutofit/>
          </a:bodyPr>
          <a:lstStyle/>
          <a:p>
            <a:r>
              <a:rPr lang="en-US" sz="3600" b="1" dirty="0" smtClean="0">
                <a:solidFill>
                  <a:srgbClr val="8F45C7"/>
                </a:solidFill>
              </a:rPr>
              <a:t>LES SEPT PAROLES DE LA CROIX </a:t>
            </a:r>
          </a:p>
          <a:p>
            <a:r>
              <a:rPr lang="en-US" sz="3600" b="1" dirty="0" smtClean="0">
                <a:solidFill>
                  <a:srgbClr val="92D050"/>
                </a:solidFill>
              </a:rPr>
              <a:t>PRESENTATION BY</a:t>
            </a:r>
          </a:p>
          <a:p>
            <a:r>
              <a:rPr lang="en-US" sz="3600" b="1" dirty="0" smtClean="0">
                <a:solidFill>
                  <a:schemeClr val="bg1"/>
                </a:solidFill>
              </a:rPr>
              <a:t>CTRC PASTORS</a:t>
            </a:r>
            <a:endParaRPr lang="en-US" sz="36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a:bodyPr>
          <a:lstStyle/>
          <a:p>
            <a:pPr marL="231775" indent="-231775" algn="ctr"/>
            <a:r>
              <a:rPr lang="fr-FR" sz="4000" b="1" dirty="0" smtClean="0">
                <a:solidFill>
                  <a:schemeClr val="bg1"/>
                </a:solidFill>
                <a:latin typeface="Arial Rounded MT Bold" pitchFamily="34" charset="0"/>
                <a:ea typeface="Arial Unicode MS" pitchFamily="34" charset="-128"/>
                <a:cs typeface="Arial Unicode MS" pitchFamily="34" charset="-128"/>
              </a:rPr>
              <a:t>PASTEUR SAINT GERARD CHARLESTIN</a:t>
            </a:r>
          </a:p>
          <a:p>
            <a:pPr marL="231775" indent="-231775" algn="just"/>
            <a:r>
              <a:rPr lang="fr-FR" sz="4000" b="1" dirty="0" smtClean="0">
                <a:solidFill>
                  <a:srgbClr val="FFFF00"/>
                </a:solidFill>
                <a:latin typeface="Arial Rounded MT Bold" pitchFamily="34" charset="0"/>
                <a:ea typeface="Arial Unicode MS" pitchFamily="34" charset="-128"/>
                <a:cs typeface="Arial Unicode MS" pitchFamily="34" charset="-128"/>
              </a:rPr>
              <a:t>La </a:t>
            </a:r>
            <a:r>
              <a:rPr lang="fr-FR" sz="4000" b="1" dirty="0" smtClean="0">
                <a:solidFill>
                  <a:srgbClr val="FFFF00"/>
                </a:solidFill>
                <a:latin typeface="Arial Rounded MT Bold" pitchFamily="34" charset="0"/>
                <a:ea typeface="Arial Unicode MS" pitchFamily="34" charset="-128"/>
                <a:cs typeface="Arial Unicode MS" pitchFamily="34" charset="-128"/>
              </a:rPr>
              <a:t>première parole de Jésus sur la croix</a:t>
            </a:r>
          </a:p>
          <a:p>
            <a:pPr marL="231775" indent="-231775" algn="just"/>
            <a:r>
              <a:rPr lang="fr-FR" sz="4000" b="1" dirty="0" smtClean="0">
                <a:solidFill>
                  <a:schemeClr val="bg1"/>
                </a:solidFill>
                <a:latin typeface="Arial Rounded MT Bold" pitchFamily="34" charset="0"/>
                <a:ea typeface="Arial Unicode MS" pitchFamily="34" charset="-128"/>
                <a:cs typeface="Arial Unicode MS" pitchFamily="34" charset="-128"/>
              </a:rPr>
              <a:t>The first </a:t>
            </a:r>
            <a:r>
              <a:rPr lang="fr-FR" sz="4000" b="1" dirty="0" err="1" smtClean="0">
                <a:solidFill>
                  <a:schemeClr val="bg1"/>
                </a:solidFill>
                <a:latin typeface="Arial Rounded MT Bold" pitchFamily="34" charset="0"/>
                <a:ea typeface="Arial Unicode MS" pitchFamily="34" charset="-128"/>
                <a:cs typeface="Arial Unicode MS" pitchFamily="34" charset="-128"/>
              </a:rPr>
              <a:t>words</a:t>
            </a:r>
            <a:r>
              <a:rPr lang="fr-FR" sz="4000" b="1" dirty="0" smtClean="0">
                <a:solidFill>
                  <a:schemeClr val="bg1"/>
                </a:solidFill>
                <a:latin typeface="Arial Rounded MT Bold" pitchFamily="34" charset="0"/>
                <a:ea typeface="Arial Unicode MS" pitchFamily="34" charset="-128"/>
                <a:cs typeface="Arial Unicode MS" pitchFamily="34" charset="-128"/>
              </a:rPr>
              <a:t> of </a:t>
            </a:r>
            <a:r>
              <a:rPr lang="fr-FR" sz="4000" b="1" dirty="0" err="1" smtClean="0">
                <a:solidFill>
                  <a:schemeClr val="bg1"/>
                </a:solidFill>
                <a:latin typeface="Arial Rounded MT Bold" pitchFamily="34" charset="0"/>
                <a:ea typeface="Arial Unicode MS" pitchFamily="34" charset="-128"/>
                <a:cs typeface="Arial Unicode MS" pitchFamily="34" charset="-128"/>
              </a:rPr>
              <a:t>Jesus</a:t>
            </a:r>
            <a:r>
              <a:rPr lang="fr-FR" sz="4000" b="1" dirty="0" smtClean="0">
                <a:solidFill>
                  <a:schemeClr val="bg1"/>
                </a:solidFill>
                <a:latin typeface="Arial Rounded MT Bold" pitchFamily="34" charset="0"/>
                <a:ea typeface="Arial Unicode MS" pitchFamily="34" charset="-128"/>
                <a:cs typeface="Arial Unicode MS" pitchFamily="34" charset="-128"/>
              </a:rPr>
              <a:t> on the </a:t>
            </a:r>
            <a:r>
              <a:rPr lang="fr-FR" sz="4000" b="1" dirty="0" smtClean="0">
                <a:solidFill>
                  <a:schemeClr val="bg1"/>
                </a:solidFill>
                <a:latin typeface="Arial Rounded MT Bold" pitchFamily="34" charset="0"/>
                <a:ea typeface="Arial Unicode MS" pitchFamily="34" charset="-128"/>
                <a:cs typeface="Arial Unicode MS" pitchFamily="34" charset="-128"/>
              </a:rPr>
              <a:t>cross</a:t>
            </a:r>
            <a:endParaRPr lang="fr-FR" sz="4000" b="1" dirty="0" smtClean="0">
              <a:solidFill>
                <a:schemeClr val="bg1"/>
              </a:solidFill>
              <a:latin typeface="Arial Rounded MT Bold" pitchFamily="34" charset="0"/>
              <a:ea typeface="Arial Unicode MS" pitchFamily="34" charset="-128"/>
              <a:cs typeface="Arial Unicode MS" pitchFamily="34" charset="-128"/>
            </a:endParaRPr>
          </a:p>
          <a:p>
            <a:pPr marL="231775" indent="-231775" algn="just"/>
            <a:r>
              <a:rPr lang="fr-FR" sz="4000" b="1" dirty="0" smtClean="0">
                <a:solidFill>
                  <a:srgbClr val="FFFF00"/>
                </a:solidFill>
                <a:latin typeface="Arial Rounded MT Bold" pitchFamily="34" charset="0"/>
                <a:ea typeface="Arial Unicode MS" pitchFamily="34" charset="-128"/>
                <a:cs typeface="Arial Unicode MS" pitchFamily="34" charset="-128"/>
              </a:rPr>
              <a:t>• Lu 23:34 Jésus dit: Père, pardonne-leur, car ils ne savent ce </a:t>
            </a:r>
            <a:r>
              <a:rPr lang="fr-FR" sz="4000" b="1" dirty="0" smtClean="0">
                <a:solidFill>
                  <a:srgbClr val="FFFF00"/>
                </a:solidFill>
                <a:latin typeface="Arial Rounded MT Bold" pitchFamily="34" charset="0"/>
                <a:ea typeface="Arial Unicode MS" pitchFamily="34" charset="-128"/>
                <a:cs typeface="Arial Unicode MS" pitchFamily="34" charset="-128"/>
              </a:rPr>
              <a:t>qu'ils font</a:t>
            </a:r>
            <a:r>
              <a:rPr lang="fr-FR" sz="4000" b="1" dirty="0" smtClean="0">
                <a:solidFill>
                  <a:srgbClr val="FFFF00"/>
                </a:solidFill>
                <a:latin typeface="Arial Rounded MT Bold" pitchFamily="34" charset="0"/>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lnSpcReduction="10000"/>
          </a:bodyPr>
          <a:lstStyle/>
          <a:p>
            <a:pPr marL="231775" indent="-231775" algn="just"/>
            <a:r>
              <a:rPr lang="fr-FR" sz="4000" b="1" dirty="0" smtClean="0">
                <a:solidFill>
                  <a:srgbClr val="FFFF00"/>
                </a:solidFill>
                <a:latin typeface="Arial Rounded MT Bold" pitchFamily="34" charset="0"/>
                <a:ea typeface="Arial Unicode MS" pitchFamily="34" charset="-128"/>
                <a:cs typeface="Arial Unicode MS" pitchFamily="34" charset="-128"/>
              </a:rPr>
              <a:t>Ils </a:t>
            </a:r>
            <a:r>
              <a:rPr lang="fr-FR" sz="4000" b="1" dirty="0" smtClean="0">
                <a:solidFill>
                  <a:srgbClr val="FFFF00"/>
                </a:solidFill>
                <a:latin typeface="Arial Rounded MT Bold" pitchFamily="34" charset="0"/>
                <a:ea typeface="Arial Unicode MS" pitchFamily="34" charset="-128"/>
                <a:cs typeface="Arial Unicode MS" pitchFamily="34" charset="-128"/>
              </a:rPr>
              <a:t>se partagèrent ses vêtements, en tirant au sort.</a:t>
            </a:r>
          </a:p>
          <a:p>
            <a:pPr marL="231775" indent="-231775" algn="just"/>
            <a:r>
              <a:rPr lang="fr-FR" sz="4000" b="1" dirty="0" smtClean="0">
                <a:solidFill>
                  <a:schemeClr val="bg1"/>
                </a:solidFill>
                <a:latin typeface="Arial Rounded MT Bold" pitchFamily="34" charset="0"/>
                <a:ea typeface="Arial Unicode MS" pitchFamily="34" charset="-128"/>
                <a:cs typeface="Arial Unicode MS" pitchFamily="34" charset="-128"/>
              </a:rPr>
              <a:t> </a:t>
            </a:r>
            <a:r>
              <a:rPr lang="fr-FR" sz="4000" b="1" dirty="0" smtClean="0">
                <a:solidFill>
                  <a:schemeClr val="bg1"/>
                </a:solidFill>
                <a:latin typeface="Arial Rounded MT Bold" pitchFamily="34" charset="0"/>
                <a:ea typeface="Arial Unicode MS" pitchFamily="34" charset="-128"/>
                <a:cs typeface="Arial Unicode MS" pitchFamily="34" charset="-128"/>
              </a:rPr>
              <a:t>Il y avait un jeu d'argent pour ses vêtements, une image </a:t>
            </a:r>
            <a:r>
              <a:rPr lang="fr-FR" sz="4000" b="1" dirty="0" smtClean="0">
                <a:solidFill>
                  <a:schemeClr val="bg1"/>
                </a:solidFill>
                <a:latin typeface="Arial Rounded MT Bold" pitchFamily="34" charset="0"/>
                <a:ea typeface="Arial Unicode MS" pitchFamily="34" charset="-128"/>
                <a:cs typeface="Arial Unicode MS" pitchFamily="34" charset="-128"/>
              </a:rPr>
              <a:t>du dépouillement </a:t>
            </a:r>
            <a:r>
              <a:rPr lang="fr-FR" sz="4000" b="1" dirty="0" smtClean="0">
                <a:solidFill>
                  <a:schemeClr val="bg1"/>
                </a:solidFill>
                <a:latin typeface="Arial Rounded MT Bold" pitchFamily="34" charset="0"/>
                <a:ea typeface="Arial Unicode MS" pitchFamily="34" charset="-128"/>
                <a:cs typeface="Arial Unicode MS" pitchFamily="34" charset="-128"/>
              </a:rPr>
              <a:t>dû à l'égoïsme, à la cupidité et au péché </a:t>
            </a:r>
            <a:r>
              <a:rPr lang="fr-FR" sz="4000" b="1" dirty="0" smtClean="0">
                <a:solidFill>
                  <a:schemeClr val="bg1"/>
                </a:solidFill>
                <a:latin typeface="Arial Rounded MT Bold" pitchFamily="34" charset="0"/>
                <a:ea typeface="Arial Unicode MS" pitchFamily="34" charset="-128"/>
                <a:cs typeface="Arial Unicode MS" pitchFamily="34" charset="-128"/>
              </a:rPr>
              <a:t>des hommes.</a:t>
            </a:r>
          </a:p>
          <a:p>
            <a:pPr marL="231775" indent="-231775" algn="just"/>
            <a:r>
              <a:rPr lang="fr-FR" sz="4000" b="1" dirty="0" smtClean="0">
                <a:solidFill>
                  <a:srgbClr val="FFFF00"/>
                </a:solidFill>
                <a:latin typeface="Arial Rounded MT Bold" pitchFamily="34" charset="0"/>
                <a:ea typeface="Arial Unicode MS" pitchFamily="34" charset="-128"/>
                <a:cs typeface="Arial Unicode MS" pitchFamily="34" charset="-128"/>
              </a:rPr>
              <a:t> Notez deux points.</a:t>
            </a:r>
          </a:p>
          <a:p>
            <a:pPr marL="231775" indent="-231775" algn="just"/>
            <a:r>
              <a:rPr lang="fr-FR" sz="4000" b="1" dirty="0" smtClean="0">
                <a:solidFill>
                  <a:schemeClr val="bg1"/>
                </a:solidFill>
                <a:latin typeface="Arial Rounded MT Bold" pitchFamily="34" charset="0"/>
                <a:ea typeface="Arial Unicode MS" pitchFamily="34" charset="-128"/>
                <a:cs typeface="Arial Unicode MS" pitchFamily="34" charset="-128"/>
              </a:rPr>
              <a:t> 1. La coutume semble avoir été que le soldat qui exécutait réclame ce qu'il voulait des vêtements des criminels crucifiés.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lnSpcReduction="10000"/>
          </a:bodyPr>
          <a:lstStyle/>
          <a:p>
            <a:pPr marL="231775" indent="-231775" algn="just"/>
            <a:r>
              <a:rPr lang="fr-FR" sz="4000" b="1" dirty="0" smtClean="0">
                <a:solidFill>
                  <a:schemeClr val="bg1"/>
                </a:solidFill>
                <a:latin typeface="Arial Rounded MT Bold" pitchFamily="34" charset="0"/>
                <a:ea typeface="Arial Unicode MS" pitchFamily="34" charset="-128"/>
                <a:cs typeface="Arial Unicode MS" pitchFamily="34" charset="-128"/>
              </a:rPr>
              <a:t> </a:t>
            </a:r>
            <a:r>
              <a:rPr lang="fr-FR" sz="4000" b="1" dirty="0" smtClean="0">
                <a:solidFill>
                  <a:schemeClr val="bg1"/>
                </a:solidFill>
                <a:latin typeface="Arial Rounded MT Bold" pitchFamily="34" charset="0"/>
                <a:ea typeface="Arial Unicode MS" pitchFamily="34" charset="-128"/>
                <a:cs typeface="Arial Unicode MS" pitchFamily="34" charset="-128"/>
              </a:rPr>
              <a:t>Les soldats dépouillèrent Jésus et se partagèrent </a:t>
            </a:r>
            <a:r>
              <a:rPr lang="fr-FR" sz="4000" b="1" dirty="0" smtClean="0">
                <a:solidFill>
                  <a:schemeClr val="bg1"/>
                </a:solidFill>
                <a:latin typeface="Arial Rounded MT Bold" pitchFamily="34" charset="0"/>
                <a:ea typeface="Arial Unicode MS" pitchFamily="34" charset="-128"/>
                <a:cs typeface="Arial Unicode MS" pitchFamily="34" charset="-128"/>
              </a:rPr>
              <a:t>ses vêtements</a:t>
            </a:r>
            <a:r>
              <a:rPr lang="fr-FR" sz="4000" b="1" dirty="0" smtClean="0">
                <a:solidFill>
                  <a:schemeClr val="bg1"/>
                </a:solidFill>
                <a:latin typeface="Arial Rounded MT Bold" pitchFamily="34" charset="0"/>
                <a:ea typeface="Arial Unicode MS" pitchFamily="34" charset="-128"/>
                <a:cs typeface="Arial Unicode MS" pitchFamily="34" charset="-128"/>
              </a:rPr>
              <a:t>.</a:t>
            </a:r>
          </a:p>
          <a:p>
            <a:pPr marL="231775" indent="-231775" algn="just"/>
            <a:r>
              <a:rPr lang="fr-FR" sz="4000" b="1" dirty="0" smtClean="0">
                <a:solidFill>
                  <a:srgbClr val="FFFF00"/>
                </a:solidFill>
                <a:latin typeface="Arial Rounded MT Bold" pitchFamily="34" charset="0"/>
                <a:ea typeface="Arial Unicode MS" pitchFamily="34" charset="-128"/>
                <a:cs typeface="Arial Unicode MS" pitchFamily="34" charset="-128"/>
              </a:rPr>
              <a:t> </a:t>
            </a:r>
            <a:r>
              <a:rPr lang="fr-FR" sz="4000" b="1" dirty="0" smtClean="0">
                <a:solidFill>
                  <a:srgbClr val="FFFF00"/>
                </a:solidFill>
                <a:latin typeface="Arial Rounded MT Bold" pitchFamily="34" charset="0"/>
                <a:ea typeface="Arial Unicode MS" pitchFamily="34" charset="-128"/>
                <a:cs typeface="Arial Unicode MS" pitchFamily="34" charset="-128"/>
              </a:rPr>
              <a:t>Cependant, sa tunique avait de la valeur : elle était </a:t>
            </a:r>
            <a:r>
              <a:rPr lang="fr-FR" sz="4000" b="1" dirty="0" smtClean="0">
                <a:solidFill>
                  <a:srgbClr val="FFFF00"/>
                </a:solidFill>
                <a:latin typeface="Arial Rounded MT Bold" pitchFamily="34" charset="0"/>
                <a:ea typeface="Arial Unicode MS" pitchFamily="34" charset="-128"/>
                <a:cs typeface="Arial Unicode MS" pitchFamily="34" charset="-128"/>
              </a:rPr>
              <a:t>sans couture</a:t>
            </a:r>
            <a:r>
              <a:rPr lang="fr-FR" sz="4000" b="1" dirty="0" smtClean="0">
                <a:solidFill>
                  <a:srgbClr val="FFFF00"/>
                </a:solidFill>
                <a:latin typeface="Arial Rounded MT Bold" pitchFamily="34" charset="0"/>
                <a:ea typeface="Arial Unicode MS" pitchFamily="34" charset="-128"/>
                <a:cs typeface="Arial Unicode MS" pitchFamily="34" charset="-128"/>
              </a:rPr>
              <a:t>, d'une seule pièce, tissée de haut en bas, tout </a:t>
            </a:r>
            <a:r>
              <a:rPr lang="fr-FR" sz="4000" b="1" dirty="0" smtClean="0">
                <a:solidFill>
                  <a:srgbClr val="FFFF00"/>
                </a:solidFill>
                <a:latin typeface="Arial Rounded MT Bold" pitchFamily="34" charset="0"/>
                <a:ea typeface="Arial Unicode MS" pitchFamily="34" charset="-128"/>
                <a:cs typeface="Arial Unicode MS" pitchFamily="34" charset="-128"/>
              </a:rPr>
              <a:t>comme la </a:t>
            </a:r>
            <a:r>
              <a:rPr lang="fr-FR" sz="4000" b="1" dirty="0" smtClean="0">
                <a:solidFill>
                  <a:srgbClr val="FFFF00"/>
                </a:solidFill>
                <a:latin typeface="Arial Rounded MT Bold" pitchFamily="34" charset="0"/>
                <a:ea typeface="Arial Unicode MS" pitchFamily="34" charset="-128"/>
                <a:cs typeface="Arial Unicode MS" pitchFamily="34" charset="-128"/>
              </a:rPr>
              <a:t>tunique ou le manteau du Grand Prêtre.</a:t>
            </a:r>
          </a:p>
          <a:p>
            <a:pPr marL="231775" indent="-231775" algn="just"/>
            <a:r>
              <a:rPr lang="fr-FR" sz="4000" b="1" dirty="0" smtClean="0">
                <a:solidFill>
                  <a:schemeClr val="bg1"/>
                </a:solidFill>
                <a:latin typeface="Arial Rounded MT Bold" pitchFamily="34" charset="0"/>
                <a:ea typeface="Arial Unicode MS" pitchFamily="34" charset="-128"/>
                <a:cs typeface="Arial Unicode MS" pitchFamily="34" charset="-128"/>
              </a:rPr>
              <a:t>• Il y eut un jeu de hasard pour ses vêtements, une image </a:t>
            </a:r>
            <a:r>
              <a:rPr lang="fr-FR" sz="4000" b="1" dirty="0" smtClean="0">
                <a:solidFill>
                  <a:schemeClr val="bg1"/>
                </a:solidFill>
                <a:latin typeface="Arial Rounded MT Bold" pitchFamily="34" charset="0"/>
                <a:ea typeface="Arial Unicode MS" pitchFamily="34" charset="-128"/>
                <a:cs typeface="Arial Unicode MS" pitchFamily="34" charset="-128"/>
              </a:rPr>
              <a:t>du dépouillement </a:t>
            </a:r>
            <a:r>
              <a:rPr lang="fr-FR" sz="4000" b="1" dirty="0" smtClean="0">
                <a:solidFill>
                  <a:schemeClr val="bg1"/>
                </a:solidFill>
                <a:latin typeface="Arial Rounded MT Bold" pitchFamily="34" charset="0"/>
                <a:ea typeface="Arial Unicode MS" pitchFamily="34" charset="-128"/>
                <a:cs typeface="Arial Unicode MS" pitchFamily="34" charset="-128"/>
              </a:rPr>
              <a:t>dû à l'égoïsme, à la cupidité et au péché </a:t>
            </a:r>
            <a:r>
              <a:rPr lang="fr-FR" sz="4000" b="1" dirty="0" smtClean="0">
                <a:solidFill>
                  <a:schemeClr val="bg1"/>
                </a:solidFill>
                <a:latin typeface="Arial Rounded MT Bold" pitchFamily="34" charset="0"/>
                <a:ea typeface="Arial Unicode MS" pitchFamily="34" charset="-128"/>
                <a:cs typeface="Arial Unicode MS" pitchFamily="34" charset="-128"/>
              </a:rPr>
              <a:t>des hommes.</a:t>
            </a:r>
            <a:endParaRPr lang="fr-FR" sz="4000" b="1" dirty="0" smtClean="0">
              <a:solidFill>
                <a:schemeClr val="bg1"/>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fontScale="92500"/>
          </a:bodyPr>
          <a:lstStyle/>
          <a:p>
            <a:pPr marL="231775" indent="-231775" algn="just"/>
            <a:r>
              <a:rPr lang="fr-FR" sz="4000" b="1" dirty="0" smtClean="0">
                <a:solidFill>
                  <a:schemeClr val="bg1"/>
                </a:solidFill>
                <a:latin typeface="Arial Rounded MT Bold" pitchFamily="34" charset="0"/>
                <a:ea typeface="Arial Unicode MS" pitchFamily="34" charset="-128"/>
                <a:cs typeface="Arial Unicode MS" pitchFamily="34" charset="-128"/>
              </a:rPr>
              <a:t>Le </a:t>
            </a:r>
            <a:r>
              <a:rPr lang="fr-FR" sz="4000" b="1" dirty="0" smtClean="0">
                <a:solidFill>
                  <a:schemeClr val="bg1"/>
                </a:solidFill>
                <a:latin typeface="Arial Rounded MT Bold" pitchFamily="34" charset="0"/>
                <a:ea typeface="Arial Unicode MS" pitchFamily="34" charset="-128"/>
                <a:cs typeface="Arial Unicode MS" pitchFamily="34" charset="-128"/>
              </a:rPr>
              <a:t>soldat décida donc de la tirer au sort (Jean 19:23, 24</a:t>
            </a:r>
            <a:r>
              <a:rPr lang="fr-FR" sz="4000" b="1" dirty="0" smtClean="0">
                <a:solidFill>
                  <a:schemeClr val="bg1"/>
                </a:solidFill>
                <a:latin typeface="Arial Rounded MT Bold" pitchFamily="34" charset="0"/>
                <a:ea typeface="Arial Unicode MS" pitchFamily="34" charset="-128"/>
                <a:cs typeface="Arial Unicode MS" pitchFamily="34" charset="-128"/>
              </a:rPr>
              <a:t>). </a:t>
            </a:r>
          </a:p>
          <a:p>
            <a:pPr marL="231775" indent="-231775" algn="just"/>
            <a:r>
              <a:rPr lang="fr-FR" sz="4000" b="1" dirty="0" smtClean="0">
                <a:solidFill>
                  <a:srgbClr val="FFFF00"/>
                </a:solidFill>
                <a:latin typeface="Arial Rounded MT Bold" pitchFamily="34" charset="0"/>
                <a:ea typeface="Arial Unicode MS" pitchFamily="34" charset="-128"/>
                <a:cs typeface="Arial Unicode MS" pitchFamily="34" charset="-128"/>
              </a:rPr>
              <a:t>Cet événement </a:t>
            </a:r>
            <a:r>
              <a:rPr lang="fr-FR" sz="4000" b="1" dirty="0" smtClean="0">
                <a:solidFill>
                  <a:srgbClr val="FFFF00"/>
                </a:solidFill>
                <a:latin typeface="Arial Rounded MT Bold" pitchFamily="34" charset="0"/>
                <a:ea typeface="Arial Unicode MS" pitchFamily="34" charset="-128"/>
                <a:cs typeface="Arial Unicode MS" pitchFamily="34" charset="-128"/>
              </a:rPr>
              <a:t>fut prédit dans le Psaume 22:18.</a:t>
            </a:r>
          </a:p>
          <a:p>
            <a:pPr marL="231775" indent="-231775" algn="just"/>
            <a:r>
              <a:rPr lang="fr-FR" sz="4000" b="1" dirty="0" smtClean="0">
                <a:solidFill>
                  <a:schemeClr val="bg1"/>
                </a:solidFill>
                <a:latin typeface="Arial Rounded MT Bold" pitchFamily="34" charset="0"/>
                <a:ea typeface="Arial Unicode MS" pitchFamily="34" charset="-128"/>
                <a:cs typeface="Arial Unicode MS" pitchFamily="34" charset="-128"/>
              </a:rPr>
              <a:t>2</a:t>
            </a:r>
            <a:r>
              <a:rPr lang="fr-FR" sz="4000" b="1" dirty="0" smtClean="0">
                <a:solidFill>
                  <a:schemeClr val="bg1"/>
                </a:solidFill>
                <a:latin typeface="Arial Rounded MT Bold" pitchFamily="34" charset="0"/>
                <a:ea typeface="Arial Unicode MS" pitchFamily="34" charset="-128"/>
                <a:cs typeface="Arial Unicode MS" pitchFamily="34" charset="-128"/>
              </a:rPr>
              <a:t>. Jésus fut dépouillé par les soldats, dépouillé de </a:t>
            </a:r>
            <a:r>
              <a:rPr lang="fr-FR" sz="4000" b="1" dirty="0" smtClean="0">
                <a:solidFill>
                  <a:schemeClr val="bg1"/>
                </a:solidFill>
                <a:latin typeface="Arial Rounded MT Bold" pitchFamily="34" charset="0"/>
                <a:ea typeface="Arial Unicode MS" pitchFamily="34" charset="-128"/>
                <a:cs typeface="Arial Unicode MS" pitchFamily="34" charset="-128"/>
              </a:rPr>
              <a:t>ses vêtements </a:t>
            </a:r>
            <a:r>
              <a:rPr lang="fr-FR" sz="4000" b="1" dirty="0" smtClean="0">
                <a:solidFill>
                  <a:schemeClr val="bg1"/>
                </a:solidFill>
                <a:latin typeface="Arial Rounded MT Bold" pitchFamily="34" charset="0"/>
                <a:ea typeface="Arial Unicode MS" pitchFamily="34" charset="-128"/>
                <a:cs typeface="Arial Unicode MS" pitchFamily="34" charset="-128"/>
              </a:rPr>
              <a:t>mortels.</a:t>
            </a:r>
          </a:p>
          <a:p>
            <a:pPr marL="231775" indent="-231775" algn="just"/>
            <a:r>
              <a:rPr lang="fr-FR" sz="4000" b="1" dirty="0" smtClean="0">
                <a:solidFill>
                  <a:srgbClr val="FFFF00"/>
                </a:solidFill>
                <a:latin typeface="Arial Rounded MT Bold" pitchFamily="34" charset="0"/>
                <a:ea typeface="Arial Unicode MS" pitchFamily="34" charset="-128"/>
                <a:cs typeface="Arial Unicode MS" pitchFamily="34" charset="-128"/>
              </a:rPr>
              <a:t>Il </a:t>
            </a:r>
            <a:r>
              <a:rPr lang="fr-FR" sz="4000" b="1" dirty="0" smtClean="0">
                <a:solidFill>
                  <a:srgbClr val="FFFF00"/>
                </a:solidFill>
                <a:latin typeface="Arial Rounded MT Bold" pitchFamily="34" charset="0"/>
                <a:ea typeface="Arial Unicode MS" pitchFamily="34" charset="-128"/>
                <a:cs typeface="Arial Unicode MS" pitchFamily="34" charset="-128"/>
              </a:rPr>
              <a:t>y a un symbolisme dans cet acte : il permit que toute </a:t>
            </a:r>
            <a:r>
              <a:rPr lang="fr-FR" sz="4000" b="1" dirty="0" smtClean="0">
                <a:solidFill>
                  <a:srgbClr val="FFFF00"/>
                </a:solidFill>
                <a:latin typeface="Arial Rounded MT Bold" pitchFamily="34" charset="0"/>
                <a:ea typeface="Arial Unicode MS" pitchFamily="34" charset="-128"/>
                <a:cs typeface="Arial Unicode MS" pitchFamily="34" charset="-128"/>
              </a:rPr>
              <a:t>sa mortalité </a:t>
            </a:r>
            <a:r>
              <a:rPr lang="fr-FR" sz="4000" b="1" dirty="0" smtClean="0">
                <a:solidFill>
                  <a:srgbClr val="FFFF00"/>
                </a:solidFill>
                <a:latin typeface="Arial Rounded MT Bold" pitchFamily="34" charset="0"/>
                <a:ea typeface="Arial Unicode MS" pitchFamily="34" charset="-128"/>
                <a:cs typeface="Arial Unicode MS" pitchFamily="34" charset="-128"/>
              </a:rPr>
              <a:t>soit dépouillée afin d'abolir la mort, et apporte </a:t>
            </a:r>
            <a:r>
              <a:rPr lang="fr-FR" sz="4000" b="1" dirty="0" smtClean="0">
                <a:solidFill>
                  <a:srgbClr val="FFFF00"/>
                </a:solidFill>
                <a:latin typeface="Arial Rounded MT Bold" pitchFamily="34" charset="0"/>
                <a:ea typeface="Arial Unicode MS" pitchFamily="34" charset="-128"/>
                <a:cs typeface="Arial Unicode MS" pitchFamily="34" charset="-128"/>
              </a:rPr>
              <a:t>la vie </a:t>
            </a:r>
            <a:r>
              <a:rPr lang="fr-FR" sz="4000" b="1" dirty="0" smtClean="0">
                <a:solidFill>
                  <a:srgbClr val="FFFF00"/>
                </a:solidFill>
                <a:latin typeface="Arial Rounded MT Bold" pitchFamily="34" charset="0"/>
                <a:ea typeface="Arial Unicode MS" pitchFamily="34" charset="-128"/>
                <a:cs typeface="Arial Unicode MS" pitchFamily="34" charset="-128"/>
              </a:rPr>
              <a:t>et l'immortalité a la lumière.</a:t>
            </a:r>
          </a:p>
          <a:p>
            <a:pPr marL="231775" indent="-231775" algn="just">
              <a:buNone/>
            </a:pPr>
            <a:endParaRPr lang="fr-FR" sz="4000" b="1" dirty="0" smtClean="0">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a:bodyPr>
          <a:lstStyle/>
          <a:p>
            <a:pPr marL="231775" indent="-231775" algn="just"/>
            <a:r>
              <a:rPr lang="fr-FR" sz="4000" b="1" dirty="0" smtClean="0">
                <a:solidFill>
                  <a:srgbClr val="FFFF00"/>
                </a:solidFill>
                <a:latin typeface="Arial Rounded MT Bold" pitchFamily="34" charset="0"/>
                <a:ea typeface="Arial Unicode MS" pitchFamily="34" charset="-128"/>
                <a:cs typeface="Arial Unicode MS" pitchFamily="34" charset="-128"/>
              </a:rPr>
              <a:t>Conclusion :</a:t>
            </a:r>
            <a:endParaRPr lang="fr-FR" sz="4000" b="1" dirty="0" smtClean="0">
              <a:solidFill>
                <a:srgbClr val="FFFF00"/>
              </a:solidFill>
              <a:latin typeface="Arial Rounded MT Bold" pitchFamily="34" charset="0"/>
              <a:ea typeface="Arial Unicode MS" pitchFamily="34" charset="-128"/>
              <a:cs typeface="Arial Unicode MS" pitchFamily="34" charset="-128"/>
            </a:endParaRPr>
          </a:p>
          <a:p>
            <a:pPr marL="231775" indent="-231775" algn="just"/>
            <a:r>
              <a:rPr lang="fr-FR" sz="4000" b="1" dirty="0" smtClean="0">
                <a:solidFill>
                  <a:schemeClr val="bg1"/>
                </a:solidFill>
                <a:latin typeface="Arial Rounded MT Bold" pitchFamily="34" charset="0"/>
                <a:ea typeface="Arial Unicode MS" pitchFamily="34" charset="-128"/>
                <a:cs typeface="Arial Unicode MS" pitchFamily="34" charset="-128"/>
              </a:rPr>
              <a:t>Lu </a:t>
            </a:r>
            <a:r>
              <a:rPr lang="fr-FR" sz="4000" b="1" dirty="0" smtClean="0">
                <a:solidFill>
                  <a:schemeClr val="bg1"/>
                </a:solidFill>
                <a:latin typeface="Arial Rounded MT Bold" pitchFamily="34" charset="0"/>
                <a:ea typeface="Arial Unicode MS" pitchFamily="34" charset="-128"/>
                <a:cs typeface="Arial Unicode MS" pitchFamily="34" charset="-128"/>
              </a:rPr>
              <a:t>23:34 Jésus dit: Père, pardonne-leur, car ils ne savent </a:t>
            </a:r>
            <a:r>
              <a:rPr lang="fr-FR" sz="4000" b="1" dirty="0" smtClean="0">
                <a:solidFill>
                  <a:schemeClr val="bg1"/>
                </a:solidFill>
                <a:latin typeface="Arial Rounded MT Bold" pitchFamily="34" charset="0"/>
                <a:ea typeface="Arial Unicode MS" pitchFamily="34" charset="-128"/>
                <a:cs typeface="Arial Unicode MS" pitchFamily="34" charset="-128"/>
              </a:rPr>
              <a:t>ce qu'ils </a:t>
            </a:r>
            <a:r>
              <a:rPr lang="fr-FR" sz="4000" b="1" dirty="0" smtClean="0">
                <a:solidFill>
                  <a:schemeClr val="bg1"/>
                </a:solidFill>
                <a:latin typeface="Arial Rounded MT Bold" pitchFamily="34" charset="0"/>
                <a:ea typeface="Arial Unicode MS" pitchFamily="34" charset="-128"/>
                <a:cs typeface="Arial Unicode MS" pitchFamily="34" charset="-128"/>
              </a:rPr>
              <a:t>font. Ils se partagèrent ses vêtements, en tirant au sort.</a:t>
            </a:r>
          </a:p>
          <a:p>
            <a:pPr marL="231775" indent="-231775" algn="just"/>
            <a:r>
              <a:rPr lang="fr-FR" sz="4000" b="1" dirty="0" smtClean="0">
                <a:solidFill>
                  <a:srgbClr val="FFFF00"/>
                </a:solidFill>
                <a:latin typeface="Arial Rounded MT Bold" pitchFamily="34" charset="0"/>
                <a:ea typeface="Arial Unicode MS" pitchFamily="34" charset="-128"/>
                <a:cs typeface="Arial Unicode MS" pitchFamily="34" charset="-128"/>
              </a:rPr>
              <a:t>C’est </a:t>
            </a:r>
            <a:r>
              <a:rPr lang="fr-FR" sz="4000" b="1" dirty="0" smtClean="0">
                <a:solidFill>
                  <a:srgbClr val="FFFF00"/>
                </a:solidFill>
                <a:latin typeface="Arial Rounded MT Bold" pitchFamily="34" charset="0"/>
                <a:ea typeface="Arial Unicode MS" pitchFamily="34" charset="-128"/>
                <a:cs typeface="Arial Unicode MS" pitchFamily="34" charset="-128"/>
              </a:rPr>
              <a:t>la prière que Jésus adresse a Dieu en faveur des </a:t>
            </a:r>
            <a:r>
              <a:rPr lang="fr-FR" sz="4000" b="1" dirty="0" smtClean="0">
                <a:solidFill>
                  <a:srgbClr val="FFFF00"/>
                </a:solidFill>
                <a:latin typeface="Arial Rounded MT Bold" pitchFamily="34" charset="0"/>
                <a:ea typeface="Arial Unicode MS" pitchFamily="34" charset="-128"/>
                <a:cs typeface="Arial Unicode MS" pitchFamily="34" charset="-128"/>
              </a:rPr>
              <a:t>soldats romains </a:t>
            </a:r>
            <a:r>
              <a:rPr lang="fr-FR" sz="4000" b="1" dirty="0" smtClean="0">
                <a:solidFill>
                  <a:srgbClr val="FFFF00"/>
                </a:solidFill>
                <a:latin typeface="Arial Rounded MT Bold" pitchFamily="34" charset="0"/>
                <a:ea typeface="Arial Unicode MS" pitchFamily="34" charset="-128"/>
                <a:cs typeface="Arial Unicode MS" pitchFamily="34" charset="-128"/>
              </a:rPr>
              <a:t>qui viennent de le crucifier et n’ont même pas </a:t>
            </a:r>
            <a:r>
              <a:rPr lang="fr-FR" sz="4000" b="1" dirty="0" smtClean="0">
                <a:solidFill>
                  <a:srgbClr val="FFFF00"/>
                </a:solidFill>
                <a:latin typeface="Arial Rounded MT Bold" pitchFamily="34" charset="0"/>
                <a:ea typeface="Arial Unicode MS" pitchFamily="34" charset="-128"/>
                <a:cs typeface="Arial Unicode MS" pitchFamily="34" charset="-128"/>
              </a:rPr>
              <a:t>un début </a:t>
            </a:r>
            <a:r>
              <a:rPr lang="fr-FR" sz="4000" b="1" dirty="0" smtClean="0">
                <a:solidFill>
                  <a:srgbClr val="FFFF00"/>
                </a:solidFill>
                <a:latin typeface="Arial Rounded MT Bold" pitchFamily="34" charset="0"/>
                <a:ea typeface="Arial Unicode MS" pitchFamily="34" charset="-128"/>
                <a:cs typeface="Arial Unicode MS" pitchFamily="34" charset="-128"/>
              </a:rPr>
              <a:t>de compassion ni de repentance</a:t>
            </a:r>
            <a:r>
              <a:rPr lang="fr-FR" sz="4000" b="1" dirty="0" smtClean="0">
                <a:solidFill>
                  <a:srgbClr val="FFFF00"/>
                </a:solidFill>
                <a:latin typeface="Arial Rounded MT Bold" pitchFamily="34" charset="0"/>
                <a:ea typeface="Arial Unicode MS" pitchFamily="34" charset="-128"/>
                <a:cs typeface="Arial Unicode MS" pitchFamily="34" charset="-128"/>
              </a:rPr>
              <a:t>.</a:t>
            </a:r>
            <a:endParaRPr lang="fr-FR" sz="4000" b="1" dirty="0" smtClean="0">
              <a:solidFill>
                <a:srgbClr val="FFFF00"/>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a:bodyPr>
          <a:lstStyle/>
          <a:p>
            <a:pPr marL="231775" indent="-231775" algn="just"/>
            <a:r>
              <a:rPr lang="fr-FR" sz="4000" b="1" dirty="0" smtClean="0">
                <a:solidFill>
                  <a:schemeClr val="bg1"/>
                </a:solidFill>
                <a:latin typeface="Arial Rounded MT Bold" pitchFamily="34" charset="0"/>
                <a:ea typeface="Arial Unicode MS" pitchFamily="34" charset="-128"/>
                <a:cs typeface="Arial Unicode MS" pitchFamily="34" charset="-128"/>
              </a:rPr>
              <a:t>Cette </a:t>
            </a:r>
            <a:r>
              <a:rPr lang="fr-FR" sz="4000" b="1" dirty="0" smtClean="0">
                <a:solidFill>
                  <a:schemeClr val="bg1"/>
                </a:solidFill>
                <a:latin typeface="Arial Rounded MT Bold" pitchFamily="34" charset="0"/>
                <a:ea typeface="Arial Unicode MS" pitchFamily="34" charset="-128"/>
                <a:cs typeface="Arial Unicode MS" pitchFamily="34" charset="-128"/>
              </a:rPr>
              <a:t>prière de Jésus est la manifestation ultime que nous</a:t>
            </a:r>
          </a:p>
          <a:p>
            <a:pPr marL="231775" indent="-231775" algn="just"/>
            <a:r>
              <a:rPr lang="fr-FR" sz="4000" b="1" dirty="0" smtClean="0">
                <a:solidFill>
                  <a:schemeClr val="bg1"/>
                </a:solidFill>
                <a:latin typeface="Arial Rounded MT Bold" pitchFamily="34" charset="0"/>
                <a:ea typeface="Arial Unicode MS" pitchFamily="34" charset="-128"/>
                <a:cs typeface="Arial Unicode MS" pitchFamily="34" charset="-128"/>
              </a:rPr>
              <a:t>pouvons compter sur le pardon de Dieu.</a:t>
            </a:r>
          </a:p>
          <a:p>
            <a:pPr marL="231775" indent="-231775" algn="just"/>
            <a:r>
              <a:rPr lang="fr-FR" sz="4000" b="1" dirty="0" smtClean="0">
                <a:solidFill>
                  <a:srgbClr val="FFFF00"/>
                </a:solidFill>
                <a:latin typeface="Arial Rounded MT Bold" pitchFamily="34" charset="0"/>
                <a:ea typeface="Arial Unicode MS" pitchFamily="34" charset="-128"/>
                <a:cs typeface="Arial Unicode MS" pitchFamily="34" charset="-128"/>
              </a:rPr>
              <a:t>Il </a:t>
            </a:r>
            <a:r>
              <a:rPr lang="fr-FR" sz="4000" b="1" dirty="0" smtClean="0">
                <a:solidFill>
                  <a:srgbClr val="FFFF00"/>
                </a:solidFill>
                <a:latin typeface="Arial Rounded MT Bold" pitchFamily="34" charset="0"/>
                <a:ea typeface="Arial Unicode MS" pitchFamily="34" charset="-128"/>
                <a:cs typeface="Arial Unicode MS" pitchFamily="34" charset="-128"/>
              </a:rPr>
              <a:t>verra toujours en nous son enfant, il voit notre bon fond, </a:t>
            </a:r>
            <a:r>
              <a:rPr lang="fr-FR" sz="4000" b="1" dirty="0" smtClean="0">
                <a:solidFill>
                  <a:srgbClr val="FFFF00"/>
                </a:solidFill>
                <a:latin typeface="Arial Rounded MT Bold" pitchFamily="34" charset="0"/>
                <a:ea typeface="Arial Unicode MS" pitchFamily="34" charset="-128"/>
                <a:cs typeface="Arial Unicode MS" pitchFamily="34" charset="-128"/>
              </a:rPr>
              <a:t>la bonne </a:t>
            </a:r>
            <a:r>
              <a:rPr lang="fr-FR" sz="4000" b="1" dirty="0" smtClean="0">
                <a:solidFill>
                  <a:srgbClr val="FFFF00"/>
                </a:solidFill>
                <a:latin typeface="Arial Rounded MT Bold" pitchFamily="34" charset="0"/>
                <a:ea typeface="Arial Unicode MS" pitchFamily="34" charset="-128"/>
                <a:cs typeface="Arial Unicode MS" pitchFamily="34" charset="-128"/>
              </a:rPr>
              <a:t>personne que nous pourrions être.</a:t>
            </a:r>
          </a:p>
          <a:p>
            <a:pPr marL="231775" indent="-231775" algn="just"/>
            <a:r>
              <a:rPr lang="fr-FR" sz="4000" b="1" dirty="0" smtClean="0">
                <a:solidFill>
                  <a:schemeClr val="bg1"/>
                </a:solidFill>
                <a:latin typeface="Arial Rounded MT Bold" pitchFamily="34" charset="0"/>
                <a:ea typeface="Arial Unicode MS" pitchFamily="34" charset="-128"/>
                <a:cs typeface="Arial Unicode MS" pitchFamily="34" charset="-128"/>
              </a:rPr>
              <a:t>Dieu </a:t>
            </a:r>
            <a:r>
              <a:rPr lang="fr-FR" sz="4000" b="1" dirty="0" smtClean="0">
                <a:solidFill>
                  <a:schemeClr val="bg1"/>
                </a:solidFill>
                <a:latin typeface="Arial Rounded MT Bold" pitchFamily="34" charset="0"/>
                <a:ea typeface="Arial Unicode MS" pitchFamily="34" charset="-128"/>
                <a:cs typeface="Arial Unicode MS" pitchFamily="34" charset="-128"/>
              </a:rPr>
              <a:t>compte sur nous. </a:t>
            </a:r>
            <a:r>
              <a:rPr lang="fr-FR" sz="4000" b="1" dirty="0" smtClean="0">
                <a:solidFill>
                  <a:schemeClr val="bg1"/>
                </a:solidFill>
                <a:latin typeface="Arial Rounded MT Bold" pitchFamily="34" charset="0"/>
                <a:ea typeface="Arial Unicode MS" pitchFamily="34" charset="-128"/>
                <a:cs typeface="Arial Unicode MS" pitchFamily="34" charset="-128"/>
              </a:rPr>
              <a:t> </a:t>
            </a:r>
            <a:r>
              <a:rPr lang="fr-FR" sz="4000" b="1" dirty="0" smtClean="0">
                <a:solidFill>
                  <a:srgbClr val="FF0000"/>
                </a:solidFill>
                <a:latin typeface="Arial Rounded MT Bold" pitchFamily="34" charset="0"/>
                <a:ea typeface="Arial Unicode MS" pitchFamily="34" charset="-128"/>
                <a:cs typeface="Arial Unicode MS" pitchFamily="34" charset="-128"/>
              </a:rPr>
              <a:t> AMEN !</a:t>
            </a:r>
            <a:endParaRPr lang="fr-FR" sz="4000" b="1" dirty="0" smtClean="0">
              <a:solidFill>
                <a:srgbClr val="FF0000"/>
              </a:solidFill>
              <a:latin typeface="Arial Rounded MT Bold" pitchFamily="34" charset="0"/>
              <a:ea typeface="Arial Unicode MS" pitchFamily="34" charset="-128"/>
              <a:cs typeface="Arial Unicode MS" pitchFamily="34" charset="-128"/>
            </a:endParaRPr>
          </a:p>
          <a:p>
            <a:pPr marL="231775" indent="-231775" algn="just"/>
            <a:endParaRPr lang="fr-FR" sz="4000" b="1" dirty="0" smtClean="0">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ctr">
              <a:buNone/>
            </a:pPr>
            <a:r>
              <a:rPr lang="fr-FR" sz="4000" dirty="0" smtClean="0">
                <a:solidFill>
                  <a:schemeClr val="accent6">
                    <a:lumMod val="60000"/>
                    <a:lumOff val="40000"/>
                  </a:schemeClr>
                </a:solidFill>
              </a:rPr>
              <a:t>2EME</a:t>
            </a:r>
            <a:r>
              <a:rPr lang="fr-FR" sz="40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 PAROLE PAR </a:t>
            </a:r>
            <a:r>
              <a:rPr lang="fr-FR" sz="40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 </a:t>
            </a:r>
            <a:r>
              <a:rPr lang="fr-FR" sz="4000" dirty="0" err="1" smtClean="0">
                <a:solidFill>
                  <a:schemeClr val="accent6">
                    <a:lumMod val="60000"/>
                    <a:lumOff val="40000"/>
                  </a:schemeClr>
                </a:solidFill>
                <a:latin typeface="Arial Unicode MS" pitchFamily="34" charset="-128"/>
                <a:ea typeface="Arial Unicode MS" pitchFamily="34" charset="-128"/>
                <a:cs typeface="Arial Unicode MS" pitchFamily="34" charset="-128"/>
              </a:rPr>
              <a:t>Past.MARC</a:t>
            </a:r>
            <a:r>
              <a:rPr lang="fr-FR" sz="40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 SIMEON</a:t>
            </a:r>
            <a:endParaRPr lang="en-US" sz="4000"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just"/>
            <a:endParaRPr lang="en-US" sz="4000" dirty="0" smtClean="0">
              <a:latin typeface="Arial Unicode MS" pitchFamily="34" charset="-128"/>
              <a:ea typeface="Arial Unicode MS" pitchFamily="34" charset="-128"/>
              <a:cs typeface="Arial Unicode MS" pitchFamily="34" charset="-128"/>
            </a:endParaRPr>
          </a:p>
          <a:p>
            <a:pPr lvl="0" algn="just"/>
            <a:r>
              <a:rPr lang="en-US" sz="4000" dirty="0" smtClean="0">
                <a:latin typeface="Arial Unicode MS" pitchFamily="34" charset="-128"/>
                <a:ea typeface="Arial Unicode MS" pitchFamily="34" charset="-128"/>
                <a:cs typeface="Arial Unicode MS" pitchFamily="34" charset="-128"/>
              </a:rPr>
              <a:t>Luke 23:43 And Jesus said to him, Truly I say to you, </a:t>
            </a:r>
            <a:r>
              <a:rPr lang="en-US" sz="4000" u="sng" dirty="0" smtClean="0">
                <a:latin typeface="Arial Unicode MS" pitchFamily="34" charset="-128"/>
                <a:ea typeface="Arial Unicode MS" pitchFamily="34" charset="-128"/>
                <a:cs typeface="Arial Unicode MS" pitchFamily="34" charset="-128"/>
              </a:rPr>
              <a:t>Today you shall be with Me in Paradise.</a:t>
            </a:r>
            <a:endParaRPr lang="en-US" sz="4000" dirty="0" smtClean="0">
              <a:latin typeface="Arial Unicode MS" pitchFamily="34" charset="-128"/>
              <a:ea typeface="Arial Unicode MS" pitchFamily="34" charset="-128"/>
              <a:cs typeface="Arial Unicode MS" pitchFamily="34" charset="-128"/>
            </a:endParaRPr>
          </a:p>
          <a:p>
            <a:pPr lvl="0" algn="just"/>
            <a:r>
              <a:rPr lang="fr-FR" sz="4000" u="sng" dirty="0">
                <a:solidFill>
                  <a:schemeClr val="accent6">
                    <a:lumMod val="60000"/>
                    <a:lumOff val="40000"/>
                  </a:schemeClr>
                </a:solidFill>
                <a:latin typeface="Arial Unicode MS" pitchFamily="34" charset="-128"/>
                <a:ea typeface="Arial Unicode MS" pitchFamily="34" charset="-128"/>
                <a:cs typeface="Arial Unicode MS" pitchFamily="34" charset="-128"/>
              </a:rPr>
              <a:t>Luc 23 : 43 Jésus lui répondit: Je te le dis en vérité, </a:t>
            </a:r>
            <a:r>
              <a:rPr lang="fr-FR" sz="4000" u="sng" dirty="0">
                <a:solidFill>
                  <a:srgbClr val="FFFF00"/>
                </a:solidFill>
                <a:latin typeface="Copperplate Gothic Bold" pitchFamily="34" charset="0"/>
                <a:ea typeface="Arial Unicode MS" pitchFamily="34" charset="-128"/>
                <a:cs typeface="Arial Unicode MS" pitchFamily="34" charset="-128"/>
              </a:rPr>
              <a:t>aujourd'hui tu seras avec moi dans le paradis</a:t>
            </a:r>
            <a:r>
              <a:rPr lang="fr-FR" sz="4000" u="sng" dirty="0" smtClean="0">
                <a:solidFill>
                  <a:srgbClr val="FFFF00"/>
                </a:solidFill>
                <a:latin typeface="Copperplate Gothic Bold" pitchFamily="34" charset="0"/>
                <a:ea typeface="Arial Unicode MS" pitchFamily="34" charset="-128"/>
                <a:cs typeface="Arial Unicode MS" pitchFamily="34" charset="-128"/>
              </a:rPr>
              <a:t>.</a:t>
            </a:r>
            <a:endParaRPr lang="en-US" sz="4000" dirty="0" smtClean="0">
              <a:solidFill>
                <a:srgbClr val="FFFF00"/>
              </a:solidFill>
              <a:latin typeface="Copperplate Gothic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latin typeface="Arial Rounded MT Bold" pitchFamily="34" charset="0"/>
              </a:rPr>
              <a:t>Pasteur </a:t>
            </a:r>
            <a:r>
              <a:rPr lang="fr-FR" sz="4000" dirty="0" smtClean="0">
                <a:latin typeface="Arial Rounded MT Bold" pitchFamily="34" charset="0"/>
              </a:rPr>
              <a:t>Marc Siméon</a:t>
            </a:r>
            <a:endParaRPr lang="en-US" sz="4000" dirty="0" smtClean="0">
              <a:latin typeface="Arial Rounded MT Bold" pitchFamily="34" charset="0"/>
            </a:endParaRPr>
          </a:p>
          <a:p>
            <a:pPr algn="ctr">
              <a:buNone/>
            </a:pPr>
            <a:r>
              <a:rPr lang="fr-FR" sz="4000" dirty="0" smtClean="0">
                <a:solidFill>
                  <a:srgbClr val="FFFF00"/>
                </a:solidFill>
                <a:latin typeface="Arial Rounded MT Bold" pitchFamily="34" charset="0"/>
              </a:rPr>
              <a:t>AUJOURD HUI TU SERAS AVEC MOI DANS LE PARADIS</a:t>
            </a:r>
            <a:endParaRPr lang="en-US" sz="4000" dirty="0" smtClean="0">
              <a:solidFill>
                <a:srgbClr val="FFFF00"/>
              </a:solidFill>
              <a:latin typeface="Arial Rounded MT Bold" pitchFamily="34" charset="0"/>
            </a:endParaRPr>
          </a:p>
          <a:p>
            <a:pPr algn="just"/>
            <a:r>
              <a:rPr lang="en-US" sz="4000" dirty="0" smtClean="0">
                <a:latin typeface="Arial Rounded MT Bold" pitchFamily="34" charset="0"/>
              </a:rPr>
              <a:t>Luke 23:43 And Jesus said to him, Truly I say to you, </a:t>
            </a:r>
            <a:r>
              <a:rPr lang="en-US" sz="4000" u="sng" dirty="0" smtClean="0">
                <a:latin typeface="Arial Rounded MT Bold" pitchFamily="34" charset="0"/>
              </a:rPr>
              <a:t>Today you shall be with Me in Paradise.</a:t>
            </a:r>
            <a:r>
              <a:rPr lang="en-US" sz="4000" dirty="0" smtClean="0">
                <a:latin typeface="Arial Rounded MT Bold" pitchFamily="34" charset="0"/>
              </a:rPr>
              <a:t> </a:t>
            </a:r>
          </a:p>
          <a:p>
            <a:pPr algn="just"/>
            <a:r>
              <a:rPr lang="fr-FR" sz="4000" u="sng" dirty="0" smtClean="0">
                <a:solidFill>
                  <a:srgbClr val="FFFF00"/>
                </a:solidFill>
                <a:latin typeface="Arial Rounded MT Bold" pitchFamily="34" charset="0"/>
              </a:rPr>
              <a:t>Luc 23 : 43 Jésus lui répondit: Je te le dis en vérité, aujourd'hui tu seras avec moi dans le paradis</a:t>
            </a:r>
            <a:r>
              <a:rPr lang="fr-FR" sz="4000" u="sng"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dirty="0" smtClean="0">
                <a:latin typeface="Arial Rounded MT Bold" pitchFamily="34" charset="0"/>
              </a:rPr>
              <a:t>En </a:t>
            </a:r>
            <a:r>
              <a:rPr lang="fr-FR" sz="4000" dirty="0" smtClean="0">
                <a:latin typeface="Arial Rounded MT Bold" pitchFamily="34" charset="0"/>
              </a:rPr>
              <a:t>lisant la Bible nous trouvons que la dernière semaine de la vie de Jésus sur terre était la plus exhaustive.</a:t>
            </a:r>
            <a:endParaRPr lang="en-US" sz="4000" dirty="0" smtClean="0">
              <a:latin typeface="Arial Rounded MT Bold" pitchFamily="34" charset="0"/>
            </a:endParaRPr>
          </a:p>
          <a:p>
            <a:pPr lvl="0" algn="just"/>
            <a:r>
              <a:rPr lang="fr-FR" sz="4000" dirty="0" smtClean="0">
                <a:latin typeface="Arial Rounded MT Bold" pitchFamily="34" charset="0"/>
              </a:rPr>
              <a:t>Au </a:t>
            </a:r>
            <a:r>
              <a:rPr lang="fr-FR" sz="4000" dirty="0" smtClean="0">
                <a:solidFill>
                  <a:srgbClr val="FFFF00"/>
                </a:solidFill>
                <a:latin typeface="Arial Rounded MT Bold" pitchFamily="34" charset="0"/>
              </a:rPr>
              <a:t>dimanche</a:t>
            </a:r>
            <a:r>
              <a:rPr lang="fr-FR" sz="4000" dirty="0" smtClean="0">
                <a:latin typeface="Arial Rounded MT Bold" pitchFamily="34" charset="0"/>
              </a:rPr>
              <a:t> précédant la crucifixion, c’était l’entrée triomphale à Jérusalem ; jusqu’au soir Jésus était trouvé dans le Temple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dirty="0" smtClean="0">
                <a:latin typeface="Arial Rounded MT Bold" pitchFamily="34" charset="0"/>
              </a:rPr>
              <a:t>Au </a:t>
            </a:r>
            <a:r>
              <a:rPr lang="fr-FR" sz="4000" dirty="0" smtClean="0">
                <a:solidFill>
                  <a:srgbClr val="FFFF00"/>
                </a:solidFill>
                <a:latin typeface="Arial Rounded MT Bold" pitchFamily="34" charset="0"/>
              </a:rPr>
              <a:t>lundi</a:t>
            </a:r>
            <a:r>
              <a:rPr lang="fr-FR" sz="4000" dirty="0" smtClean="0">
                <a:latin typeface="Arial Rounded MT Bold" pitchFamily="34" charset="0"/>
              </a:rPr>
              <a:t>, Jésus débute la journée avec ses disciples à partir de Béthanie pour se rendre à Jérusalem qui était environ de 2 miles.</a:t>
            </a:r>
            <a:endParaRPr lang="en-US" sz="4000" dirty="0" smtClean="0">
              <a:latin typeface="Arial Rounded MT Bold" pitchFamily="34" charset="0"/>
            </a:endParaRPr>
          </a:p>
          <a:p>
            <a:pPr lvl="0" algn="just"/>
            <a:r>
              <a:rPr lang="fr-FR" sz="4000" dirty="0" smtClean="0">
                <a:latin typeface="Arial Rounded MT Bold" pitchFamily="34" charset="0"/>
              </a:rPr>
              <a:t>Le </a:t>
            </a:r>
            <a:r>
              <a:rPr lang="fr-FR" sz="4000" dirty="0" smtClean="0">
                <a:solidFill>
                  <a:srgbClr val="FFFF00"/>
                </a:solidFill>
                <a:latin typeface="Arial Rounded MT Bold" pitchFamily="34" charset="0"/>
              </a:rPr>
              <a:t>lundi</a:t>
            </a:r>
            <a:r>
              <a:rPr lang="fr-FR" sz="4000" dirty="0" smtClean="0">
                <a:latin typeface="Arial Rounded MT Bold" pitchFamily="34" charset="0"/>
              </a:rPr>
              <a:t> était épuisé dans le nettoyage du temple et la guérison d’un bon nombre de malades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latin typeface="Arial Rounded MT Bold" pitchFamily="34" charset="0"/>
              </a:rPr>
              <a:t>Au </a:t>
            </a:r>
            <a:r>
              <a:rPr lang="fr-FR" sz="4000" dirty="0" smtClean="0">
                <a:solidFill>
                  <a:srgbClr val="FFFF00"/>
                </a:solidFill>
                <a:latin typeface="Arial Rounded MT Bold" pitchFamily="34" charset="0"/>
              </a:rPr>
              <a:t>mardi</a:t>
            </a:r>
            <a:r>
              <a:rPr lang="fr-FR" sz="4000" dirty="0" smtClean="0">
                <a:latin typeface="Arial Rounded MT Bold" pitchFamily="34" charset="0"/>
              </a:rPr>
              <a:t> Jésus prononça beaucoup de discours sur le mont des Oliviers et à Jérusalem ; Il maudit aussi le figuier en ce même jour.</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A la soirée il se rendit chez Simon le Lépreux pour un souper là où Marie l’oignit d’un parfum de grand prix.</a:t>
            </a:r>
            <a:endParaRPr lang="en-US" sz="4000" dirty="0" smtClean="0">
              <a:solidFill>
                <a:srgbClr val="FFFF00"/>
              </a:solidFill>
              <a:latin typeface="Arial Rounded MT Bold" pitchFamily="34" charset="0"/>
            </a:endParaRPr>
          </a:p>
          <a:p>
            <a:pPr lvl="0" algn="just"/>
            <a:r>
              <a:rPr lang="fr-FR" sz="4000" dirty="0" smtClean="0">
                <a:latin typeface="Arial Rounded MT Bold" pitchFamily="34" charset="0"/>
              </a:rPr>
              <a:t>En ce même jour </a:t>
            </a:r>
            <a:r>
              <a:rPr lang="fr-FR" sz="4000" dirty="0" smtClean="0">
                <a:latin typeface="Arial Rounded MT Bold" pitchFamily="34" charset="0"/>
              </a:rPr>
              <a:t>Judas était identifié de traite.</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dirty="0" smtClean="0">
                <a:latin typeface="Arial Rounded MT Bold" pitchFamily="34" charset="0"/>
              </a:rPr>
              <a:t>Au </a:t>
            </a:r>
            <a:r>
              <a:rPr lang="fr-FR" sz="4000" dirty="0" smtClean="0">
                <a:solidFill>
                  <a:srgbClr val="FFFF00"/>
                </a:solidFill>
                <a:latin typeface="Arial Rounded MT Bold" pitchFamily="34" charset="0"/>
              </a:rPr>
              <a:t>Mercredi</a:t>
            </a:r>
            <a:r>
              <a:rPr lang="fr-FR" sz="4000" dirty="0" smtClean="0">
                <a:latin typeface="Arial Rounded MT Bold" pitchFamily="34" charset="0"/>
              </a:rPr>
              <a:t> c’était le jour du silence alors que le Sanhedrin chercha un moyen pour le tuer avant la fête des pacques.</a:t>
            </a:r>
            <a:endParaRPr lang="en-US" sz="4000" dirty="0" smtClean="0">
              <a:latin typeface="Arial Rounded MT Bold" pitchFamily="34" charset="0"/>
            </a:endParaRPr>
          </a:p>
          <a:p>
            <a:pPr lvl="0" algn="just"/>
            <a:r>
              <a:rPr lang="fr-FR" sz="4000" dirty="0" smtClean="0">
                <a:latin typeface="Arial Rounded MT Bold" pitchFamily="34" charset="0"/>
              </a:rPr>
              <a:t>Au </a:t>
            </a:r>
            <a:r>
              <a:rPr lang="fr-FR" sz="4000" dirty="0" smtClean="0">
                <a:solidFill>
                  <a:srgbClr val="FFFF00"/>
                </a:solidFill>
                <a:latin typeface="Arial Rounded MT Bold" pitchFamily="34" charset="0"/>
              </a:rPr>
              <a:t>Jeud</a:t>
            </a:r>
            <a:r>
              <a:rPr lang="fr-FR" sz="4000" dirty="0" smtClean="0">
                <a:latin typeface="Arial Rounded MT Bold" pitchFamily="34" charset="0"/>
              </a:rPr>
              <a:t>i</a:t>
            </a:r>
            <a:r>
              <a:rPr lang="fr-FR" sz="4000" dirty="0" smtClean="0">
                <a:latin typeface="Arial Rounded MT Bold" pitchFamily="34" charset="0"/>
              </a:rPr>
              <a:t>, Jésus rassura ses disciples de son départ au ciel et de la venue du Saint Esprit comme Consolateur</a:t>
            </a:r>
            <a:r>
              <a:rPr lang="fr-FR" sz="4000" dirty="0" smtClean="0">
                <a:latin typeface="Arial Rounded MT Bold" pitchFamily="34" charset="0"/>
              </a:rPr>
              <a:t>.</a:t>
            </a:r>
          </a:p>
          <a:p>
            <a:pPr lvl="0" algn="just"/>
            <a:r>
              <a:rPr lang="fr-FR" sz="4000" dirty="0" smtClean="0">
                <a:latin typeface="Arial Rounded MT Bold" pitchFamily="34" charset="0"/>
              </a:rPr>
              <a:t>En ce </a:t>
            </a:r>
            <a:r>
              <a:rPr lang="fr-FR" sz="4000" dirty="0" smtClean="0">
                <a:solidFill>
                  <a:srgbClr val="FFFF00"/>
                </a:solidFill>
                <a:latin typeface="Arial Rounded MT Bold" pitchFamily="34" charset="0"/>
              </a:rPr>
              <a:t>Jeudi</a:t>
            </a:r>
            <a:r>
              <a:rPr lang="fr-FR" sz="4000" dirty="0" smtClean="0">
                <a:latin typeface="Arial Rounded MT Bold" pitchFamily="34" charset="0"/>
              </a:rPr>
              <a:t> Jésus lava les pieds de ses disciples.</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dirty="0" smtClean="0">
                <a:latin typeface="Arial Rounded MT Bold" pitchFamily="34" charset="0"/>
              </a:rPr>
              <a:t>Le </a:t>
            </a:r>
            <a:r>
              <a:rPr lang="fr-FR" sz="4000" dirty="0" smtClean="0">
                <a:latin typeface="Arial Rounded MT Bold" pitchFamily="34" charset="0"/>
              </a:rPr>
              <a:t>dernier repas de Jésus avec ses disciples et l’institution de la sainte </a:t>
            </a:r>
            <a:r>
              <a:rPr lang="fr-FR" sz="4000" dirty="0" smtClean="0">
                <a:latin typeface="Arial Rounded MT Bold" pitchFamily="34" charset="0"/>
              </a:rPr>
              <a:t>cène en ce même </a:t>
            </a:r>
            <a:r>
              <a:rPr lang="fr-FR" sz="4000" dirty="0" smtClean="0">
                <a:solidFill>
                  <a:srgbClr val="FFFF00"/>
                </a:solidFill>
                <a:latin typeface="Arial Rounded MT Bold" pitchFamily="34" charset="0"/>
              </a:rPr>
              <a:t>Jeudi</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dirty="0" smtClean="0">
                <a:latin typeface="Arial Rounded MT Bold" pitchFamily="34" charset="0"/>
              </a:rPr>
              <a:t>Au </a:t>
            </a:r>
            <a:r>
              <a:rPr lang="fr-FR" sz="4000" dirty="0" smtClean="0">
                <a:solidFill>
                  <a:srgbClr val="FFFF00"/>
                </a:solidFill>
                <a:latin typeface="Arial Rounded MT Bold" pitchFamily="34" charset="0"/>
              </a:rPr>
              <a:t>jeudi soir </a:t>
            </a:r>
            <a:r>
              <a:rPr lang="fr-FR" sz="4000" dirty="0" smtClean="0">
                <a:latin typeface="Arial Rounded MT Bold" pitchFamily="34" charset="0"/>
              </a:rPr>
              <a:t>c’était la prière au Jardin de Gethsémani, suivi de son arrestation.</a:t>
            </a:r>
            <a:endParaRPr lang="en-US" sz="4000" dirty="0" smtClean="0">
              <a:latin typeface="Arial Rounded MT Bold" pitchFamily="34" charset="0"/>
            </a:endParaRPr>
          </a:p>
          <a:p>
            <a:pPr lvl="0" algn="just"/>
            <a:r>
              <a:rPr lang="fr-FR" sz="4000" dirty="0" smtClean="0">
                <a:latin typeface="Arial Rounded MT Bold" pitchFamily="34" charset="0"/>
              </a:rPr>
              <a:t>Jésus passa toute la nuit du </a:t>
            </a:r>
            <a:r>
              <a:rPr lang="fr-FR" sz="4000" dirty="0" smtClean="0">
                <a:solidFill>
                  <a:srgbClr val="FFFF00"/>
                </a:solidFill>
                <a:latin typeface="Arial Rounded MT Bold" pitchFamily="34" charset="0"/>
              </a:rPr>
              <a:t>Jeudi au vendredi</a:t>
            </a:r>
            <a:r>
              <a:rPr lang="fr-FR" sz="4000" dirty="0" smtClean="0">
                <a:latin typeface="Arial Rounded MT Bold" pitchFamily="34" charset="0"/>
              </a:rPr>
              <a:t> à l’insomnie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000" dirty="0" smtClean="0">
                <a:latin typeface="Arial Rounded MT Bold" pitchFamily="34" charset="0"/>
              </a:rPr>
              <a:t>Au </a:t>
            </a:r>
            <a:r>
              <a:rPr lang="fr-FR" sz="4000" dirty="0" smtClean="0">
                <a:solidFill>
                  <a:srgbClr val="FFFF00"/>
                </a:solidFill>
                <a:latin typeface="Arial Rounded MT Bold" pitchFamily="34" charset="0"/>
              </a:rPr>
              <a:t>vendredi</a:t>
            </a:r>
            <a:r>
              <a:rPr lang="fr-FR" sz="4000" dirty="0" smtClean="0">
                <a:latin typeface="Arial Rounded MT Bold" pitchFamily="34" charset="0"/>
              </a:rPr>
              <a:t> de très tôt, il était déjà condamné. </a:t>
            </a:r>
            <a:endParaRPr lang="en-US" sz="4000" dirty="0" smtClean="0">
              <a:latin typeface="Arial Rounded MT Bold" pitchFamily="34" charset="0"/>
            </a:endParaRPr>
          </a:p>
          <a:p>
            <a:pPr lvl="0" algn="just"/>
            <a:r>
              <a:rPr lang="fr-FR" sz="4000" dirty="0" smtClean="0">
                <a:latin typeface="Arial Rounded MT Bold" pitchFamily="34" charset="0"/>
              </a:rPr>
              <a:t>Le reniement de Pierre, l’abandonnement de  ses disciples, les injures, les martyrs, les fouets, les sifflets, la moquerie pesaient lourdement sur l’état d’âme du </a:t>
            </a:r>
            <a:r>
              <a:rPr lang="fr-FR" sz="4000" dirty="0" smtClean="0">
                <a:latin typeface="Arial Rounded MT Bold" pitchFamily="34" charset="0"/>
              </a:rPr>
              <a:t>Sauveur.</a:t>
            </a:r>
            <a:endParaRPr lang="en-US" sz="4000" dirty="0" smtClean="0">
              <a:latin typeface="Arial Rounded MT Bold" pitchFamily="34" charset="0"/>
            </a:endParaRPr>
          </a:p>
          <a:p>
            <a:pPr lvl="0" algn="just"/>
            <a:r>
              <a:rPr lang="fr-FR" sz="4000" dirty="0" smtClean="0">
                <a:latin typeface="Arial Rounded MT Bold" pitchFamily="34" charset="0"/>
              </a:rPr>
              <a:t>A </a:t>
            </a:r>
            <a:r>
              <a:rPr lang="fr-FR" sz="4000" dirty="0" smtClean="0">
                <a:solidFill>
                  <a:srgbClr val="FFFF00"/>
                </a:solidFill>
                <a:latin typeface="Arial Rounded MT Bold" pitchFamily="34" charset="0"/>
              </a:rPr>
              <a:t>9hr</a:t>
            </a:r>
            <a:r>
              <a:rPr lang="fr-FR" sz="4000" dirty="0" smtClean="0">
                <a:latin typeface="Arial Rounded MT Bold" pitchFamily="34" charset="0"/>
              </a:rPr>
              <a:t> du matin, il est déjà suspendu pour trois heures de temps sur la croix à Golgotha, soutenu par les clous qui traversaient ses mains et ses pieds.</a:t>
            </a:r>
            <a:endParaRPr lang="en-US" sz="4000" dirty="0" smtClean="0">
              <a:latin typeface="Arial Rounded MT Bold" pitchFamily="34" charset="0"/>
            </a:endParaRP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000" dirty="0" smtClean="0">
                <a:latin typeface="Arial Rounded MT Bold" pitchFamily="34" charset="0"/>
              </a:rPr>
              <a:t>Au </a:t>
            </a:r>
            <a:r>
              <a:rPr lang="fr-FR" sz="4000" dirty="0" smtClean="0">
                <a:latin typeface="Arial Rounded MT Bold" pitchFamily="34" charset="0"/>
              </a:rPr>
              <a:t>milieu de la souffrance la plus inconcevable, Jésus devait </a:t>
            </a:r>
            <a:r>
              <a:rPr lang="fr-FR" sz="4000" dirty="0" smtClean="0">
                <a:latin typeface="Arial Rounded MT Bold" pitchFamily="34" charset="0"/>
              </a:rPr>
              <a:t>encore assister </a:t>
            </a:r>
            <a:r>
              <a:rPr lang="fr-FR" sz="4000" dirty="0" smtClean="0">
                <a:latin typeface="Arial Rounded MT Bold" pitchFamily="34" charset="0"/>
              </a:rPr>
              <a:t>au besoin d’un dernier </a:t>
            </a:r>
            <a:r>
              <a:rPr lang="fr-FR" sz="4000" dirty="0" smtClean="0">
                <a:latin typeface="Arial Rounded MT Bold" pitchFamily="34" charset="0"/>
              </a:rPr>
              <a:t>humain.</a:t>
            </a:r>
            <a:endParaRPr lang="en-US" sz="4000" dirty="0" smtClean="0">
              <a:latin typeface="Arial Rounded MT Bold" pitchFamily="34" charset="0"/>
            </a:endParaRPr>
          </a:p>
          <a:p>
            <a:pPr lvl="0" algn="just"/>
            <a:r>
              <a:rPr lang="fr-FR" sz="4000" dirty="0" smtClean="0">
                <a:latin typeface="Arial Rounded MT Bold" pitchFamily="34" charset="0"/>
              </a:rPr>
              <a:t>Cet homme, son compagnon de crucifixion.</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La mort déjà imminente dans quelques minutes ou heures, ce brigand se souciât de </a:t>
            </a:r>
            <a:r>
              <a:rPr lang="fr-FR" sz="4000" dirty="0" smtClean="0">
                <a:solidFill>
                  <a:srgbClr val="FFFF00"/>
                </a:solidFill>
                <a:latin typeface="Arial Rounded MT Bold" pitchFamily="34" charset="0"/>
              </a:rPr>
              <a:t> l’obscurité éternité, Il fit </a:t>
            </a:r>
            <a:r>
              <a:rPr lang="fr-FR" sz="4000" dirty="0" smtClean="0">
                <a:solidFill>
                  <a:srgbClr val="FFFF00"/>
                </a:solidFill>
                <a:latin typeface="Arial Rounded MT Bold" pitchFamily="34" charset="0"/>
              </a:rPr>
              <a:t>cette dernière imploration à son proche </a:t>
            </a:r>
            <a:r>
              <a:rPr lang="fr-FR" sz="4000" dirty="0" smtClean="0">
                <a:solidFill>
                  <a:srgbClr val="FFFF00"/>
                </a:solidFill>
                <a:latin typeface="Arial Rounded MT Bold" pitchFamily="34" charset="0"/>
              </a:rPr>
              <a:t>voisin juste.</a:t>
            </a:r>
            <a:endParaRPr lang="en-US" sz="4000" dirty="0" smtClean="0">
              <a:solidFill>
                <a:srgbClr val="FFFF00"/>
              </a:solidFill>
              <a:latin typeface="Arial Rounded MT Bold" pitchFamily="34" charset="0"/>
            </a:endParaRPr>
          </a:p>
          <a:p>
            <a:pPr lvl="0" algn="just"/>
            <a:r>
              <a:rPr lang="fr-FR" sz="4000" dirty="0" smtClean="0">
                <a:latin typeface="Arial Rounded MT Bold" pitchFamily="34" charset="0"/>
              </a:rPr>
              <a:t>« Souviens-Toi de moi quand tu seras dans le paradis. </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000" dirty="0" smtClean="0">
                <a:latin typeface="Arial Rounded MT Bold" pitchFamily="34" charset="0"/>
              </a:rPr>
              <a:t>Toi</a:t>
            </a:r>
            <a:r>
              <a:rPr lang="fr-FR" sz="4000" dirty="0" smtClean="0">
                <a:latin typeface="Arial Rounded MT Bold" pitchFamily="34" charset="0"/>
              </a:rPr>
              <a:t>, tu es juste et moi un pécheur condamné </a:t>
            </a:r>
            <a:r>
              <a:rPr lang="fr-FR" sz="4000" dirty="0" smtClean="0">
                <a:latin typeface="Arial Rounded MT Bold" pitchFamily="34" charset="0"/>
              </a:rPr>
              <a:t>à </a:t>
            </a:r>
            <a:r>
              <a:rPr lang="fr-FR" sz="4000" dirty="0" smtClean="0">
                <a:latin typeface="Arial Rounded MT Bold" pitchFamily="34" charset="0"/>
              </a:rPr>
              <a:t>juste cause ; ta destination est certes le paradis et la mienne l’enfer eternel.</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Je veux que tu te souviennes de moi, quoique je sois </a:t>
            </a:r>
            <a:r>
              <a:rPr lang="fr-FR" sz="4000" dirty="0" smtClean="0">
                <a:solidFill>
                  <a:srgbClr val="FFFF00"/>
                </a:solidFill>
                <a:latin typeface="Arial Rounded MT Bold" pitchFamily="34" charset="0"/>
              </a:rPr>
              <a:t>le moindre mérité.</a:t>
            </a:r>
            <a:endParaRPr lang="en-US" sz="4000" dirty="0" smtClean="0">
              <a:solidFill>
                <a:srgbClr val="FFFF00"/>
              </a:solidFill>
              <a:latin typeface="Arial Rounded MT Bold" pitchFamily="34" charset="0"/>
            </a:endParaRPr>
          </a:p>
          <a:p>
            <a:pPr lvl="0" algn="just"/>
            <a:r>
              <a:rPr lang="fr-FR" sz="4000" dirty="0" smtClean="0">
                <a:latin typeface="Arial Rounded MT Bold" pitchFamily="34" charset="0"/>
              </a:rPr>
              <a:t>Sans avoir une compréhension théologique avancée, ce briguant exhibait la foi réclamée pour pouvoir accéder </a:t>
            </a:r>
            <a:r>
              <a:rPr lang="fr-FR" sz="4000" dirty="0" smtClean="0">
                <a:latin typeface="Arial Rounded MT Bold" pitchFamily="34" charset="0"/>
              </a:rPr>
              <a:t>au </a:t>
            </a:r>
            <a:r>
              <a:rPr lang="fr-FR" sz="4000" dirty="0" smtClean="0">
                <a:latin typeface="Arial Rounded MT Bold" pitchFamily="34" charset="0"/>
              </a:rPr>
              <a:t>pardon de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i="1" dirty="0" smtClean="0">
                <a:latin typeface="Arial Rounded MT Bold" pitchFamily="34" charset="0"/>
              </a:rPr>
              <a:t>C’est </a:t>
            </a:r>
            <a:r>
              <a:rPr lang="fr-FR" sz="4000" i="1" dirty="0" smtClean="0">
                <a:latin typeface="Arial Rounded MT Bold" pitchFamily="34" charset="0"/>
              </a:rPr>
              <a:t>par la grâce que nous sommes sauvés, par le moyen de la foi et cela ne vient pas de nous c’est le don gratuit de Dieu, ce ne sont pas par les œuvres afin que personne ne se glorifie.</a:t>
            </a:r>
            <a:endParaRPr lang="en-US" sz="4000" i="1" dirty="0" smtClean="0">
              <a:latin typeface="Arial Rounded MT Bold" pitchFamily="34" charset="0"/>
            </a:endParaRPr>
          </a:p>
          <a:p>
            <a:pPr lvl="0" algn="just"/>
            <a:r>
              <a:rPr lang="fr-FR" sz="4000" dirty="0" smtClean="0">
                <a:solidFill>
                  <a:srgbClr val="FFFF00"/>
                </a:solidFill>
                <a:latin typeface="Arial Rounded MT Bold" pitchFamily="34" charset="0"/>
              </a:rPr>
              <a:t>La trajectoire de cet homme a </a:t>
            </a:r>
            <a:r>
              <a:rPr lang="fr-FR" sz="4000" dirty="0" smtClean="0">
                <a:solidFill>
                  <a:srgbClr val="FFFF00"/>
                </a:solidFill>
                <a:latin typeface="Arial Rounded MT Bold" pitchFamily="34" charset="0"/>
              </a:rPr>
              <a:t>changée </a:t>
            </a:r>
            <a:r>
              <a:rPr lang="fr-FR" sz="4000" dirty="0" smtClean="0">
                <a:solidFill>
                  <a:srgbClr val="FFFF00"/>
                </a:solidFill>
                <a:latin typeface="Arial Rounded MT Bold" pitchFamily="34" charset="0"/>
              </a:rPr>
              <a:t>dès lors de l’enfer au paradis.</a:t>
            </a:r>
            <a:endParaRPr lang="en-US" sz="4000" dirty="0" smtClean="0">
              <a:solidFill>
                <a:srgbClr val="FFFF00"/>
              </a:solidFill>
              <a:latin typeface="Arial Rounded MT Bold" pitchFamily="34" charset="0"/>
            </a:endParaRPr>
          </a:p>
          <a:p>
            <a:pPr lvl="0" algn="just"/>
            <a:r>
              <a:rPr lang="fr-FR" sz="4000" dirty="0" smtClean="0">
                <a:latin typeface="Arial Rounded MT Bold" pitchFamily="34" charset="0"/>
              </a:rPr>
              <a:t>« Aujourd’hui même tu seras avec moi dans le </a:t>
            </a:r>
            <a:r>
              <a:rPr lang="fr-FR" sz="4000" dirty="0" smtClean="0">
                <a:latin typeface="Arial Rounded MT Bold" pitchFamily="34" charset="0"/>
              </a:rPr>
              <a:t>paradis</a:t>
            </a:r>
            <a:r>
              <a:rPr lang="fr-FR" sz="4000" dirty="0" smtClean="0">
                <a:latin typeface="Arial Rounded MT Bold" pitchFamily="34" charset="0"/>
              </a:rPr>
              <a:t> » </a:t>
            </a:r>
            <a:r>
              <a:rPr lang="fr-FR" sz="4000" dirty="0" smtClean="0">
                <a:latin typeface="Arial Rounded MT Bold" pitchFamily="34" charset="0"/>
              </a:rPr>
              <a:t>a dit Jésus.</a:t>
            </a:r>
            <a:endParaRPr lang="en-US" sz="4000" dirty="0" smtClean="0">
              <a:latin typeface="Arial Rounded MT Bold" pitchFamily="34" charset="0"/>
            </a:endParaRP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dirty="0" smtClean="0">
                <a:latin typeface="Arial Rounded MT Bold" pitchFamily="34" charset="0"/>
              </a:rPr>
              <a:t>Ce </a:t>
            </a:r>
            <a:r>
              <a:rPr lang="fr-FR" sz="4000" dirty="0" smtClean="0">
                <a:latin typeface="Arial Rounded MT Bold" pitchFamily="34" charset="0"/>
              </a:rPr>
              <a:t>brigand </a:t>
            </a:r>
            <a:r>
              <a:rPr lang="fr-FR" sz="4000" dirty="0" smtClean="0">
                <a:latin typeface="Arial Rounded MT Bold" pitchFamily="34" charset="0"/>
              </a:rPr>
              <a:t>fut </a:t>
            </a:r>
            <a:r>
              <a:rPr lang="fr-FR" sz="4000" dirty="0" smtClean="0">
                <a:latin typeface="Arial Rounded MT Bold" pitchFamily="34" charset="0"/>
              </a:rPr>
              <a:t>l’homme le plus chanceux de trouver la mort en ce jour béni.</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Par sa déclaration de l’assurance du salut de cet homme, Jésus transmet qu’il est Dieu, qu’il peut pardonner à tous pécheurs repentants qui regardent à Lui. </a:t>
            </a:r>
            <a:endParaRPr lang="en-US" sz="4000" dirty="0" smtClean="0">
              <a:solidFill>
                <a:srgbClr val="FFFF00"/>
              </a:solidFill>
              <a:latin typeface="Arial Rounded MT Bold" pitchFamily="34" charset="0"/>
            </a:endParaRPr>
          </a:p>
          <a:p>
            <a:pPr lvl="0" algn="just"/>
            <a:r>
              <a:rPr lang="fr-FR" sz="4000" dirty="0" smtClean="0">
                <a:latin typeface="Arial Rounded MT Bold" pitchFamily="34" charset="0"/>
              </a:rPr>
              <a:t>Souviens-Toi aussi de Moi Seigneur dans ta miséricorde.</a:t>
            </a:r>
            <a:endParaRPr lang="en-US" sz="4000" dirty="0" smtClean="0">
              <a:latin typeface="Arial Rounded MT Bold" pitchFamily="34" charset="0"/>
            </a:endParaRPr>
          </a:p>
          <a:p>
            <a:pPr lvl="0" algn="r"/>
            <a:r>
              <a:rPr lang="fr-FR" sz="4000" dirty="0" smtClean="0">
                <a:latin typeface="Arial Rounded MT Bold" pitchFamily="34" charset="0"/>
              </a:rPr>
              <a:t>AMEN !</a:t>
            </a:r>
            <a:endParaRPr lang="en-US" sz="4000" dirty="0" smtClean="0">
              <a:latin typeface="Arial Rounded MT Bold" pitchFamily="34" charset="0"/>
            </a:endParaRP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marL="231775" indent="-231775" algn="just"/>
            <a:r>
              <a:rPr lang="fr-FR" sz="4000" b="1" dirty="0" smtClean="0">
                <a:solidFill>
                  <a:srgbClr val="002060"/>
                </a:solidFill>
                <a:latin typeface="Arial Rounded MT Bold" pitchFamily="34" charset="0"/>
                <a:ea typeface="Arial Unicode MS" pitchFamily="34" charset="-128"/>
                <a:cs typeface="Arial Unicode MS" pitchFamily="34" charset="-128"/>
              </a:rPr>
              <a:t>PASTEUR SAINT GERARD CHARLESTIN</a:t>
            </a:r>
            <a:endParaRPr lang="fr-FR" sz="4000" b="1" dirty="0" smtClean="0">
              <a:solidFill>
                <a:srgbClr val="002060"/>
              </a:solidFill>
              <a:latin typeface="Arial Rounded MT Bold" pitchFamily="34" charset="0"/>
              <a:ea typeface="Arial Unicode MS" pitchFamily="34" charset="-128"/>
              <a:cs typeface="Arial Unicode MS" pitchFamily="34" charset="-128"/>
            </a:endParaRPr>
          </a:p>
          <a:p>
            <a:pPr marL="231775" indent="-231775" algn="just"/>
            <a:r>
              <a:rPr lang="fr-FR" sz="4000" b="1" dirty="0" smtClean="0">
                <a:solidFill>
                  <a:srgbClr val="FF0000"/>
                </a:solidFill>
                <a:latin typeface="Arial Rounded MT Bold" pitchFamily="34" charset="0"/>
                <a:ea typeface="Arial Unicode MS" pitchFamily="34" charset="-128"/>
                <a:cs typeface="Arial Unicode MS" pitchFamily="34" charset="-128"/>
              </a:rPr>
              <a:t>La troisième parole de Jésus sur la croix</a:t>
            </a:r>
          </a:p>
          <a:p>
            <a:pPr marL="231775" indent="-231775" algn="just"/>
            <a:r>
              <a:rPr lang="fr-FR" sz="4000" b="1" dirty="0" smtClean="0">
                <a:solidFill>
                  <a:srgbClr val="002060"/>
                </a:solidFill>
                <a:latin typeface="Arial Rounded MT Bold" pitchFamily="34" charset="0"/>
                <a:ea typeface="Arial Unicode MS" pitchFamily="34" charset="-128"/>
                <a:cs typeface="Arial Unicode MS" pitchFamily="34" charset="-128"/>
              </a:rPr>
              <a:t>The </a:t>
            </a:r>
            <a:r>
              <a:rPr lang="fr-FR" sz="4000" b="1" dirty="0" err="1" smtClean="0">
                <a:solidFill>
                  <a:srgbClr val="002060"/>
                </a:solidFill>
                <a:latin typeface="Arial Rounded MT Bold" pitchFamily="34" charset="0"/>
                <a:ea typeface="Arial Unicode MS" pitchFamily="34" charset="-128"/>
                <a:cs typeface="Arial Unicode MS" pitchFamily="34" charset="-128"/>
              </a:rPr>
              <a:t>third</a:t>
            </a:r>
            <a:r>
              <a:rPr lang="fr-FR" sz="4000" b="1" dirty="0" smtClean="0">
                <a:solidFill>
                  <a:srgbClr val="002060"/>
                </a:solidFill>
                <a:latin typeface="Arial Rounded MT Bold" pitchFamily="34" charset="0"/>
                <a:ea typeface="Arial Unicode MS" pitchFamily="34" charset="-128"/>
                <a:cs typeface="Arial Unicode MS" pitchFamily="34" charset="-128"/>
              </a:rPr>
              <a:t> </a:t>
            </a:r>
            <a:r>
              <a:rPr lang="fr-FR" sz="4000" b="1" dirty="0" err="1" smtClean="0">
                <a:solidFill>
                  <a:srgbClr val="002060"/>
                </a:solidFill>
                <a:latin typeface="Arial Rounded MT Bold" pitchFamily="34" charset="0"/>
                <a:ea typeface="Arial Unicode MS" pitchFamily="34" charset="-128"/>
                <a:cs typeface="Arial Unicode MS" pitchFamily="34" charset="-128"/>
              </a:rPr>
              <a:t>word</a:t>
            </a:r>
            <a:r>
              <a:rPr lang="fr-FR" sz="4000" b="1" dirty="0" smtClean="0">
                <a:solidFill>
                  <a:srgbClr val="002060"/>
                </a:solidFill>
                <a:latin typeface="Arial Rounded MT Bold" pitchFamily="34" charset="0"/>
                <a:ea typeface="Arial Unicode MS" pitchFamily="34" charset="-128"/>
                <a:cs typeface="Arial Unicode MS" pitchFamily="34" charset="-128"/>
              </a:rPr>
              <a:t> of </a:t>
            </a:r>
            <a:r>
              <a:rPr lang="fr-FR" sz="4000" b="1" dirty="0" err="1" smtClean="0">
                <a:solidFill>
                  <a:srgbClr val="002060"/>
                </a:solidFill>
                <a:latin typeface="Arial Rounded MT Bold" pitchFamily="34" charset="0"/>
                <a:ea typeface="Arial Unicode MS" pitchFamily="34" charset="-128"/>
                <a:cs typeface="Arial Unicode MS" pitchFamily="34" charset="-128"/>
              </a:rPr>
              <a:t>Jesus</a:t>
            </a:r>
            <a:r>
              <a:rPr lang="fr-FR" sz="4000" b="1" dirty="0" smtClean="0">
                <a:solidFill>
                  <a:srgbClr val="002060"/>
                </a:solidFill>
                <a:latin typeface="Arial Rounded MT Bold" pitchFamily="34" charset="0"/>
                <a:ea typeface="Arial Unicode MS" pitchFamily="34" charset="-128"/>
                <a:cs typeface="Arial Unicode MS" pitchFamily="34" charset="-128"/>
              </a:rPr>
              <a:t> on the </a:t>
            </a:r>
            <a:r>
              <a:rPr lang="fr-FR" sz="4000" b="1" dirty="0" smtClean="0">
                <a:solidFill>
                  <a:srgbClr val="002060"/>
                </a:solidFill>
                <a:latin typeface="Arial Rounded MT Bold" pitchFamily="34" charset="0"/>
                <a:ea typeface="Arial Unicode MS" pitchFamily="34" charset="-128"/>
                <a:cs typeface="Arial Unicode MS" pitchFamily="34" charset="-128"/>
              </a:rPr>
              <a:t>cross</a:t>
            </a:r>
            <a:endParaRPr lang="fr-FR" sz="4000" b="1" dirty="0" smtClean="0">
              <a:solidFill>
                <a:srgbClr val="002060"/>
              </a:solidFill>
              <a:latin typeface="Arial Rounded MT Bold" pitchFamily="34" charset="0"/>
              <a:ea typeface="Arial Unicode MS" pitchFamily="34" charset="-128"/>
              <a:cs typeface="Arial Unicode MS" pitchFamily="34" charset="-128"/>
            </a:endParaRPr>
          </a:p>
          <a:p>
            <a:pPr marL="231775" indent="-231775" algn="just"/>
            <a:r>
              <a:rPr lang="fr-FR" sz="4000" b="1" dirty="0" err="1" smtClean="0">
                <a:solidFill>
                  <a:srgbClr val="002060"/>
                </a:solidFill>
                <a:latin typeface="Arial Rounded MT Bold" pitchFamily="34" charset="0"/>
                <a:ea typeface="Arial Unicode MS" pitchFamily="34" charset="-128"/>
                <a:cs typeface="Arial Unicode MS" pitchFamily="34" charset="-128"/>
              </a:rPr>
              <a:t>Joh</a:t>
            </a:r>
            <a:r>
              <a:rPr lang="fr-FR" sz="4000" b="1" dirty="0" smtClean="0">
                <a:solidFill>
                  <a:srgbClr val="002060"/>
                </a:solidFill>
                <a:latin typeface="Arial Rounded MT Bold" pitchFamily="34" charset="0"/>
                <a:ea typeface="Arial Unicode MS" pitchFamily="34" charset="-128"/>
                <a:cs typeface="Arial Unicode MS" pitchFamily="34" charset="-128"/>
              </a:rPr>
              <a:t> </a:t>
            </a:r>
            <a:r>
              <a:rPr lang="fr-FR" sz="4000" b="1" dirty="0" smtClean="0">
                <a:solidFill>
                  <a:srgbClr val="002060"/>
                </a:solidFill>
                <a:latin typeface="Arial Rounded MT Bold" pitchFamily="34" charset="0"/>
                <a:ea typeface="Arial Unicode MS" pitchFamily="34" charset="-128"/>
                <a:cs typeface="Arial Unicode MS" pitchFamily="34" charset="-128"/>
              </a:rPr>
              <a:t>19:26 Jésus, voyant sa mère, et auprès d'elle le disciple </a:t>
            </a:r>
            <a:r>
              <a:rPr lang="fr-FR" sz="4000" b="1" dirty="0" smtClean="0">
                <a:solidFill>
                  <a:srgbClr val="002060"/>
                </a:solidFill>
                <a:latin typeface="Arial Rounded MT Bold" pitchFamily="34" charset="0"/>
                <a:ea typeface="Arial Unicode MS" pitchFamily="34" charset="-128"/>
                <a:cs typeface="Arial Unicode MS" pitchFamily="34" charset="-128"/>
              </a:rPr>
              <a:t>qu'il aimait</a:t>
            </a:r>
            <a:r>
              <a:rPr lang="fr-FR" sz="4000" b="1" dirty="0" smtClean="0">
                <a:solidFill>
                  <a:srgbClr val="002060"/>
                </a:solidFill>
                <a:latin typeface="Arial Rounded MT Bold" pitchFamily="34" charset="0"/>
                <a:ea typeface="Arial Unicode MS" pitchFamily="34" charset="-128"/>
                <a:cs typeface="Arial Unicode MS" pitchFamily="34" charset="-128"/>
              </a:rPr>
              <a:t>, dit </a:t>
            </a:r>
            <a:r>
              <a:rPr lang="fr-FR" sz="4000" b="1" dirty="0" smtClean="0">
                <a:solidFill>
                  <a:srgbClr val="002060"/>
                </a:solidFill>
                <a:latin typeface="Arial Rounded MT Bold" pitchFamily="34" charset="0"/>
                <a:ea typeface="Arial Unicode MS" pitchFamily="34" charset="-128"/>
                <a:cs typeface="Arial Unicode MS" pitchFamily="34" charset="-128"/>
              </a:rPr>
              <a:t>à sa </a:t>
            </a:r>
            <a:r>
              <a:rPr lang="fr-FR" sz="4000" b="1" dirty="0" smtClean="0">
                <a:solidFill>
                  <a:srgbClr val="002060"/>
                </a:solidFill>
                <a:latin typeface="Arial Rounded MT Bold" pitchFamily="34" charset="0"/>
                <a:ea typeface="Arial Unicode MS" pitchFamily="34" charset="-128"/>
                <a:cs typeface="Arial Unicode MS" pitchFamily="34" charset="-128"/>
              </a:rPr>
              <a:t>mère: </a:t>
            </a:r>
            <a:r>
              <a:rPr lang="fr-FR" sz="4000" b="1" dirty="0" smtClean="0">
                <a:solidFill>
                  <a:srgbClr val="FF0000"/>
                </a:solidFill>
                <a:latin typeface="Copperplate Gothic Bold" pitchFamily="34" charset="0"/>
                <a:ea typeface="Arial Unicode MS" pitchFamily="34" charset="-128"/>
                <a:cs typeface="Arial Unicode MS" pitchFamily="34" charset="-128"/>
              </a:rPr>
              <a:t>Femme, voilà ton fils</a:t>
            </a:r>
            <a:r>
              <a:rPr lang="fr-FR" sz="4000" b="1" dirty="0" smtClean="0">
                <a:solidFill>
                  <a:srgbClr val="002060"/>
                </a:solidFill>
                <a:latin typeface="Arial Rounded MT Bold" pitchFamily="34" charset="0"/>
                <a:ea typeface="Arial Unicode MS" pitchFamily="34" charset="-128"/>
                <a:cs typeface="Arial Unicode MS" pitchFamily="34" charset="-128"/>
              </a:rPr>
              <a:t>.</a:t>
            </a:r>
          </a:p>
          <a:p>
            <a:pPr marL="231775" indent="-231775" algn="just"/>
            <a:r>
              <a:rPr lang="fr-FR" sz="4000" b="1" dirty="0" smtClean="0">
                <a:solidFill>
                  <a:srgbClr val="002060"/>
                </a:solidFill>
                <a:latin typeface="Arial Rounded MT Bold" pitchFamily="34" charset="0"/>
                <a:ea typeface="Arial Unicode MS" pitchFamily="34" charset="-128"/>
                <a:cs typeface="Arial Unicode MS" pitchFamily="34" charset="-128"/>
              </a:rPr>
              <a:t> </a:t>
            </a:r>
            <a:r>
              <a:rPr lang="fr-FR" sz="4000" b="1" dirty="0" smtClean="0">
                <a:solidFill>
                  <a:srgbClr val="002060"/>
                </a:solidFill>
                <a:latin typeface="Arial Rounded MT Bold" pitchFamily="34" charset="0"/>
                <a:ea typeface="Arial Unicode MS" pitchFamily="34" charset="-128"/>
                <a:cs typeface="Arial Unicode MS" pitchFamily="34" charset="-128"/>
              </a:rPr>
              <a:t>27 Puis il dit au disciple: Voilà ta mère. Et, dès ce moment, </a:t>
            </a:r>
            <a:r>
              <a:rPr lang="fr-FR" sz="4000" b="1" dirty="0" smtClean="0">
                <a:solidFill>
                  <a:srgbClr val="002060"/>
                </a:solidFill>
                <a:latin typeface="Arial Rounded MT Bold" pitchFamily="34" charset="0"/>
                <a:ea typeface="Arial Unicode MS" pitchFamily="34" charset="-128"/>
                <a:cs typeface="Arial Unicode MS" pitchFamily="34" charset="-128"/>
              </a:rPr>
              <a:t>le disciple </a:t>
            </a:r>
            <a:r>
              <a:rPr lang="fr-FR" sz="4000" b="1" dirty="0" smtClean="0">
                <a:solidFill>
                  <a:srgbClr val="002060"/>
                </a:solidFill>
                <a:latin typeface="Arial Rounded MT Bold" pitchFamily="34" charset="0"/>
                <a:ea typeface="Arial Unicode MS" pitchFamily="34" charset="-128"/>
                <a:cs typeface="Arial Unicode MS" pitchFamily="34" charset="-128"/>
              </a:rPr>
              <a:t>la prit chez lui</a:t>
            </a:r>
            <a:r>
              <a:rPr lang="fr-FR" sz="4000" b="1" dirty="0" smtClean="0">
                <a:solidFill>
                  <a:srgbClr val="002060"/>
                </a:solidFill>
                <a:latin typeface="Arial Rounded MT Bold" pitchFamily="34" charset="0"/>
                <a:ea typeface="Arial Unicode MS" pitchFamily="34" charset="-128"/>
                <a:cs typeface="Arial Unicode MS" pitchFamily="34" charset="-128"/>
              </a:rPr>
              <a:t>.</a:t>
            </a:r>
            <a:endParaRPr lang="fr-FR" sz="4000" b="1" dirty="0" smtClean="0">
              <a:solidFill>
                <a:srgbClr val="002060"/>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marL="231775" indent="-231775" algn="just"/>
            <a:r>
              <a:rPr lang="fr-FR" sz="4000" b="1" dirty="0" smtClean="0">
                <a:solidFill>
                  <a:srgbClr val="002060"/>
                </a:solidFill>
                <a:latin typeface="Arial Rounded MT Bold" pitchFamily="34" charset="0"/>
                <a:ea typeface="Arial Unicode MS" pitchFamily="34" charset="-128"/>
                <a:cs typeface="Arial Unicode MS" pitchFamily="34" charset="-128"/>
              </a:rPr>
              <a:t> </a:t>
            </a:r>
            <a:r>
              <a:rPr lang="fr-FR" sz="4000" b="1" dirty="0" smtClean="0">
                <a:solidFill>
                  <a:srgbClr val="002060"/>
                </a:solidFill>
                <a:latin typeface="Arial Rounded MT Bold" pitchFamily="34" charset="0"/>
                <a:ea typeface="Arial Unicode MS" pitchFamily="34" charset="-128"/>
                <a:cs typeface="Arial Unicode MS" pitchFamily="34" charset="-128"/>
              </a:rPr>
              <a:t>Introduction :</a:t>
            </a:r>
          </a:p>
          <a:p>
            <a:pPr marL="231775" indent="-231775" algn="just"/>
            <a:r>
              <a:rPr lang="fr-FR" sz="4000" b="1" dirty="0" smtClean="0">
                <a:solidFill>
                  <a:srgbClr val="FF0000"/>
                </a:solidFill>
                <a:latin typeface="Arial Rounded MT Bold" pitchFamily="34" charset="0"/>
                <a:ea typeface="Arial Unicode MS" pitchFamily="34" charset="-128"/>
                <a:cs typeface="Arial Unicode MS" pitchFamily="34" charset="-128"/>
              </a:rPr>
              <a:t>Son </a:t>
            </a:r>
            <a:r>
              <a:rPr lang="fr-FR" sz="4000" b="1" dirty="0" smtClean="0">
                <a:solidFill>
                  <a:srgbClr val="FF0000"/>
                </a:solidFill>
                <a:latin typeface="Arial Rounded MT Bold" pitchFamily="34" charset="0"/>
                <a:ea typeface="Arial Unicode MS" pitchFamily="34" charset="-128"/>
                <a:cs typeface="Arial Unicode MS" pitchFamily="34" charset="-128"/>
              </a:rPr>
              <a:t>inscription sur la croix proclamait de manière significative </a:t>
            </a:r>
            <a:r>
              <a:rPr lang="fr-FR" sz="4000" b="1" dirty="0" smtClean="0">
                <a:solidFill>
                  <a:srgbClr val="FF0000"/>
                </a:solidFill>
                <a:latin typeface="Arial Rounded MT Bold" pitchFamily="34" charset="0"/>
                <a:ea typeface="Arial Unicode MS" pitchFamily="34" charset="-128"/>
                <a:cs typeface="Arial Unicode MS" pitchFamily="34" charset="-128"/>
              </a:rPr>
              <a:t>qui était </a:t>
            </a:r>
            <a:r>
              <a:rPr lang="fr-FR" sz="4000" b="1" dirty="0" smtClean="0">
                <a:solidFill>
                  <a:srgbClr val="FF0000"/>
                </a:solidFill>
                <a:latin typeface="Arial Rounded MT Bold" pitchFamily="34" charset="0"/>
                <a:ea typeface="Arial Unicode MS" pitchFamily="34" charset="-128"/>
                <a:cs typeface="Arial Unicode MS" pitchFamily="34" charset="-128"/>
              </a:rPr>
              <a:t>réellement Jésus.</a:t>
            </a:r>
          </a:p>
          <a:p>
            <a:pPr marL="231775" indent="-231775" algn="just"/>
            <a:r>
              <a:rPr lang="fr-FR" sz="4000" b="1" dirty="0" smtClean="0">
                <a:solidFill>
                  <a:srgbClr val="002060"/>
                </a:solidFill>
                <a:latin typeface="Arial Rounded MT Bold" pitchFamily="34" charset="0"/>
                <a:ea typeface="Arial Unicode MS" pitchFamily="34" charset="-128"/>
                <a:cs typeface="Arial Unicode MS" pitchFamily="34" charset="-128"/>
              </a:rPr>
              <a:t>Beaucoup </a:t>
            </a:r>
            <a:r>
              <a:rPr lang="fr-FR" sz="4000" b="1" dirty="0" smtClean="0">
                <a:solidFill>
                  <a:srgbClr val="002060"/>
                </a:solidFill>
                <a:latin typeface="Arial Rounded MT Bold" pitchFamily="34" charset="0"/>
                <a:ea typeface="Arial Unicode MS" pitchFamily="34" charset="-128"/>
                <a:cs typeface="Arial Unicode MS" pitchFamily="34" charset="-128"/>
              </a:rPr>
              <a:t>la lurent car elle était écrite dans les trois </a:t>
            </a:r>
            <a:r>
              <a:rPr lang="fr-FR" sz="4000" b="1" dirty="0" smtClean="0">
                <a:solidFill>
                  <a:srgbClr val="002060"/>
                </a:solidFill>
                <a:latin typeface="Arial Rounded MT Bold" pitchFamily="34" charset="0"/>
                <a:ea typeface="Arial Unicode MS" pitchFamily="34" charset="-128"/>
                <a:cs typeface="Arial Unicode MS" pitchFamily="34" charset="-128"/>
              </a:rPr>
              <a:t>principales langues </a:t>
            </a:r>
            <a:r>
              <a:rPr lang="fr-FR" sz="4000" b="1" dirty="0" smtClean="0">
                <a:solidFill>
                  <a:srgbClr val="002060"/>
                </a:solidFill>
                <a:latin typeface="Arial Rounded MT Bold" pitchFamily="34" charset="0"/>
                <a:ea typeface="Arial Unicode MS" pitchFamily="34" charset="-128"/>
                <a:cs typeface="Arial Unicode MS" pitchFamily="34" charset="-128"/>
              </a:rPr>
              <a:t>de l’époque : l’araméen, le latin et le grec (Jean 19 :20 ).</a:t>
            </a:r>
          </a:p>
          <a:p>
            <a:pPr marL="231775" indent="-231775" algn="just"/>
            <a:r>
              <a:rPr lang="fr-FR" sz="4000" b="1" dirty="0" smtClean="0">
                <a:solidFill>
                  <a:srgbClr val="FF0000"/>
                </a:solidFill>
                <a:latin typeface="Arial Rounded MT Bold" pitchFamily="34" charset="0"/>
                <a:ea typeface="Arial Unicode MS" pitchFamily="34" charset="-128"/>
                <a:cs typeface="Arial Unicode MS" pitchFamily="34" charset="-128"/>
              </a:rPr>
              <a:t>Beaucoup </a:t>
            </a:r>
            <a:r>
              <a:rPr lang="fr-FR" sz="4000" b="1" dirty="0" smtClean="0">
                <a:solidFill>
                  <a:srgbClr val="FF0000"/>
                </a:solidFill>
                <a:latin typeface="Arial Rounded MT Bold" pitchFamily="34" charset="0"/>
                <a:ea typeface="Arial Unicode MS" pitchFamily="34" charset="-128"/>
                <a:cs typeface="Arial Unicode MS" pitchFamily="34" charset="-128"/>
              </a:rPr>
              <a:t>de Juifs lurent cette inscription, parce que </a:t>
            </a:r>
            <a:r>
              <a:rPr lang="fr-FR" sz="4000" b="1" dirty="0" smtClean="0">
                <a:solidFill>
                  <a:srgbClr val="FF0000"/>
                </a:solidFill>
                <a:latin typeface="Arial Rounded MT Bold" pitchFamily="34" charset="0"/>
                <a:ea typeface="Arial Unicode MS" pitchFamily="34" charset="-128"/>
                <a:cs typeface="Arial Unicode MS" pitchFamily="34" charset="-128"/>
              </a:rPr>
              <a:t>le lieu </a:t>
            </a:r>
            <a:r>
              <a:rPr lang="fr-FR" sz="4000" b="1" dirty="0" smtClean="0">
                <a:solidFill>
                  <a:srgbClr val="FF0000"/>
                </a:solidFill>
                <a:latin typeface="Arial Rounded MT Bold" pitchFamily="34" charset="0"/>
                <a:ea typeface="Arial Unicode MS" pitchFamily="34" charset="-128"/>
                <a:cs typeface="Arial Unicode MS" pitchFamily="34" charset="-128"/>
              </a:rPr>
              <a:t>où Jésus fut crucifié était près de la ville: elle était en </a:t>
            </a:r>
            <a:r>
              <a:rPr lang="fr-FR" sz="4000" b="1" dirty="0" smtClean="0">
                <a:solidFill>
                  <a:srgbClr val="FF0000"/>
                </a:solidFill>
                <a:latin typeface="Arial Rounded MT Bold" pitchFamily="34" charset="0"/>
                <a:ea typeface="Arial Unicode MS" pitchFamily="34" charset="-128"/>
                <a:cs typeface="Arial Unicode MS" pitchFamily="34" charset="-128"/>
              </a:rPr>
              <a:t>hébreu, en </a:t>
            </a:r>
            <a:r>
              <a:rPr lang="fr-FR" sz="4000" b="1" dirty="0" smtClean="0">
                <a:solidFill>
                  <a:srgbClr val="FF0000"/>
                </a:solidFill>
                <a:latin typeface="Arial Rounded MT Bold" pitchFamily="34" charset="0"/>
                <a:ea typeface="Arial Unicode MS" pitchFamily="34" charset="-128"/>
                <a:cs typeface="Arial Unicode MS" pitchFamily="34" charset="-128"/>
              </a:rPr>
              <a:t>grec et en latin</a:t>
            </a:r>
            <a:r>
              <a:rPr lang="fr-FR" sz="4000" b="1" dirty="0" smtClean="0">
                <a:solidFill>
                  <a:srgbClr val="FF0000"/>
                </a:solidFill>
                <a:latin typeface="Arial Rounded MT Bold" pitchFamily="34" charset="0"/>
                <a:ea typeface="Arial Unicode MS" pitchFamily="34" charset="-128"/>
                <a:cs typeface="Arial Unicode MS" pitchFamily="34" charset="-128"/>
              </a:rPr>
              <a:t>.</a:t>
            </a:r>
            <a:endParaRPr lang="fr-FR" sz="4000" b="1" dirty="0" smtClean="0">
              <a:solidFill>
                <a:srgbClr val="FF0000"/>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marL="231775" indent="-231775" algn="just"/>
            <a:r>
              <a:rPr lang="fr-FR" sz="4000" b="1" dirty="0" smtClean="0">
                <a:solidFill>
                  <a:srgbClr val="002060"/>
                </a:solidFill>
                <a:latin typeface="Arial Rounded MT Bold" pitchFamily="34" charset="0"/>
                <a:ea typeface="Arial Unicode MS" pitchFamily="34" charset="-128"/>
                <a:cs typeface="Arial Unicode MS" pitchFamily="34" charset="-128"/>
              </a:rPr>
              <a:t>Il </a:t>
            </a:r>
            <a:r>
              <a:rPr lang="fr-FR" sz="4000" b="1" dirty="0" smtClean="0">
                <a:solidFill>
                  <a:srgbClr val="002060"/>
                </a:solidFill>
                <a:latin typeface="Arial Rounded MT Bold" pitchFamily="34" charset="0"/>
                <a:ea typeface="Arial Unicode MS" pitchFamily="34" charset="-128"/>
                <a:cs typeface="Arial Unicode MS" pitchFamily="34" charset="-128"/>
              </a:rPr>
              <a:t>est remarquable qu’au cœur de toute cette souffrance, Jésus </a:t>
            </a:r>
            <a:r>
              <a:rPr lang="fr-FR" sz="4000" b="1" dirty="0" smtClean="0">
                <a:solidFill>
                  <a:srgbClr val="002060"/>
                </a:solidFill>
                <a:latin typeface="Arial Rounded MT Bold" pitchFamily="34" charset="0"/>
                <a:ea typeface="Arial Unicode MS" pitchFamily="34" charset="-128"/>
                <a:cs typeface="Arial Unicode MS" pitchFamily="34" charset="-128"/>
              </a:rPr>
              <a:t>se soit </a:t>
            </a:r>
            <a:r>
              <a:rPr lang="fr-FR" sz="4000" b="1" dirty="0" smtClean="0">
                <a:solidFill>
                  <a:srgbClr val="002060"/>
                </a:solidFill>
                <a:latin typeface="Arial Rounded MT Bold" pitchFamily="34" charset="0"/>
                <a:ea typeface="Arial Unicode MS" pitchFamily="34" charset="-128"/>
                <a:cs typeface="Arial Unicode MS" pitchFamily="34" charset="-128"/>
              </a:rPr>
              <a:t>encore préoccupé de sa mère.</a:t>
            </a:r>
          </a:p>
          <a:p>
            <a:pPr marL="231775" indent="-231775" algn="just"/>
            <a:r>
              <a:rPr lang="fr-FR" sz="4000" b="1" dirty="0" smtClean="0">
                <a:solidFill>
                  <a:srgbClr val="FF0000"/>
                </a:solidFill>
                <a:latin typeface="Arial Rounded MT Bold" pitchFamily="34" charset="0"/>
                <a:ea typeface="Arial Unicode MS" pitchFamily="34" charset="-128"/>
                <a:cs typeface="Arial Unicode MS" pitchFamily="34" charset="-128"/>
              </a:rPr>
              <a:t>Il </a:t>
            </a:r>
            <a:r>
              <a:rPr lang="fr-FR" sz="4000" b="1" dirty="0" smtClean="0">
                <a:solidFill>
                  <a:srgbClr val="FF0000"/>
                </a:solidFill>
                <a:latin typeface="Arial Rounded MT Bold" pitchFamily="34" charset="0"/>
                <a:ea typeface="Arial Unicode MS" pitchFamily="34" charset="-128"/>
                <a:cs typeface="Arial Unicode MS" pitchFamily="34" charset="-128"/>
              </a:rPr>
              <a:t>la confia a l’apôtre Jean pour qu’il prenne soin d’elle (</a:t>
            </a:r>
            <a:r>
              <a:rPr lang="fr-FR" sz="4000" b="1" dirty="0" smtClean="0">
                <a:solidFill>
                  <a:srgbClr val="FF0000"/>
                </a:solidFill>
                <a:latin typeface="Arial Rounded MT Bold" pitchFamily="34" charset="0"/>
                <a:ea typeface="Arial Unicode MS" pitchFamily="34" charset="-128"/>
                <a:cs typeface="Arial Unicode MS" pitchFamily="34" charset="-128"/>
              </a:rPr>
              <a:t>Jean 19 </a:t>
            </a:r>
            <a:r>
              <a:rPr lang="fr-FR" sz="4000" b="1" dirty="0" smtClean="0">
                <a:solidFill>
                  <a:srgbClr val="FF0000"/>
                </a:solidFill>
                <a:latin typeface="Arial Rounded MT Bold" pitchFamily="34" charset="0"/>
                <a:ea typeface="Arial Unicode MS" pitchFamily="34" charset="-128"/>
                <a:cs typeface="Arial Unicode MS" pitchFamily="34" charset="-128"/>
              </a:rPr>
              <a:t>:26, 27).</a:t>
            </a:r>
          </a:p>
          <a:p>
            <a:pPr marL="231775" indent="-231775" algn="just"/>
            <a:r>
              <a:rPr lang="fr-FR" sz="4000" b="1" dirty="0" smtClean="0">
                <a:solidFill>
                  <a:srgbClr val="002060"/>
                </a:solidFill>
                <a:latin typeface="Arial Rounded MT Bold" pitchFamily="34" charset="0"/>
                <a:ea typeface="Arial Unicode MS" pitchFamily="34" charset="-128"/>
                <a:cs typeface="Arial Unicode MS" pitchFamily="34" charset="-128"/>
              </a:rPr>
              <a:t>Celui-ci </a:t>
            </a:r>
            <a:r>
              <a:rPr lang="fr-FR" sz="4000" b="1" dirty="0" smtClean="0">
                <a:solidFill>
                  <a:srgbClr val="002060"/>
                </a:solidFill>
                <a:latin typeface="Arial Rounded MT Bold" pitchFamily="34" charset="0"/>
                <a:ea typeface="Arial Unicode MS" pitchFamily="34" charset="-128"/>
                <a:cs typeface="Arial Unicode MS" pitchFamily="34" charset="-128"/>
              </a:rPr>
              <a:t>était donc encore avec lui à cet instant. Le résultat de </a:t>
            </a:r>
            <a:r>
              <a:rPr lang="fr-FR" sz="4000" b="1" dirty="0" smtClean="0">
                <a:solidFill>
                  <a:srgbClr val="002060"/>
                </a:solidFill>
                <a:latin typeface="Arial Rounded MT Bold" pitchFamily="34" charset="0"/>
                <a:ea typeface="Arial Unicode MS" pitchFamily="34" charset="-128"/>
                <a:cs typeface="Arial Unicode MS" pitchFamily="34" charset="-128"/>
              </a:rPr>
              <a:t>sa douleur </a:t>
            </a:r>
            <a:r>
              <a:rPr lang="fr-FR" sz="4000" b="1" dirty="0" smtClean="0">
                <a:solidFill>
                  <a:srgbClr val="002060"/>
                </a:solidFill>
                <a:latin typeface="Arial Rounded MT Bold" pitchFamily="34" charset="0"/>
                <a:ea typeface="Arial Unicode MS" pitchFamily="34" charset="-128"/>
                <a:cs typeface="Arial Unicode MS" pitchFamily="34" charset="-128"/>
              </a:rPr>
              <a:t>fut glorieux</a:t>
            </a:r>
            <a:r>
              <a:rPr lang="fr-FR" sz="4000" b="1" dirty="0" smtClean="0">
                <a:solidFill>
                  <a:srgbClr val="002060"/>
                </a:solidFill>
                <a:latin typeface="Arial Rounded MT Bold" pitchFamily="34" charset="0"/>
                <a:ea typeface="Arial Unicode MS" pitchFamily="34" charset="-128"/>
                <a:cs typeface="Arial Unicode MS" pitchFamily="34" charset="-128"/>
              </a:rPr>
              <a:t>.</a:t>
            </a:r>
            <a:endParaRPr lang="fr-FR" sz="4000" b="1" dirty="0" smtClean="0">
              <a:solidFill>
                <a:srgbClr val="002060"/>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marL="231775" indent="-231775" algn="just"/>
            <a:r>
              <a:rPr lang="fr-FR" sz="4000" b="1" dirty="0" smtClean="0">
                <a:solidFill>
                  <a:srgbClr val="FF0000"/>
                </a:solidFill>
                <a:latin typeface="Arial Rounded MT Bold" pitchFamily="34" charset="0"/>
                <a:ea typeface="Arial Unicode MS" pitchFamily="34" charset="-128"/>
                <a:cs typeface="Arial Unicode MS" pitchFamily="34" charset="-128"/>
              </a:rPr>
              <a:t>Conclusion</a:t>
            </a:r>
            <a:r>
              <a:rPr lang="fr-FR" sz="4000" b="1" dirty="0" smtClean="0">
                <a:solidFill>
                  <a:srgbClr val="002060"/>
                </a:solidFill>
                <a:latin typeface="Arial Rounded MT Bold" pitchFamily="34" charset="0"/>
                <a:ea typeface="Arial Unicode MS" pitchFamily="34" charset="-128"/>
                <a:cs typeface="Arial Unicode MS" pitchFamily="34" charset="-128"/>
              </a:rPr>
              <a:t> </a:t>
            </a:r>
            <a:r>
              <a:rPr lang="fr-FR" sz="4000" b="1" dirty="0" smtClean="0">
                <a:solidFill>
                  <a:srgbClr val="002060"/>
                </a:solidFill>
                <a:latin typeface="Arial Rounded MT Bold" pitchFamily="34" charset="0"/>
                <a:ea typeface="Arial Unicode MS" pitchFamily="34" charset="-128"/>
                <a:cs typeface="Arial Unicode MS" pitchFamily="34" charset="-128"/>
              </a:rPr>
              <a:t>:</a:t>
            </a:r>
          </a:p>
          <a:p>
            <a:pPr marL="231775" indent="-231775" algn="just"/>
            <a:r>
              <a:rPr lang="fr-FR" sz="4000" b="1" dirty="0" smtClean="0">
                <a:solidFill>
                  <a:srgbClr val="002060"/>
                </a:solidFill>
                <a:latin typeface="Arial Rounded MT Bold" pitchFamily="34" charset="0"/>
                <a:ea typeface="Arial Unicode MS" pitchFamily="34" charset="-128"/>
                <a:cs typeface="Arial Unicode MS" pitchFamily="34" charset="-128"/>
              </a:rPr>
              <a:t>Prés </a:t>
            </a:r>
            <a:r>
              <a:rPr lang="fr-FR" sz="4000" b="1" dirty="0" smtClean="0">
                <a:solidFill>
                  <a:srgbClr val="002060"/>
                </a:solidFill>
                <a:latin typeface="Arial Rounded MT Bold" pitchFamily="34" charset="0"/>
                <a:ea typeface="Arial Unicode MS" pitchFamily="34" charset="-128"/>
                <a:cs typeface="Arial Unicode MS" pitchFamily="34" charset="-128"/>
              </a:rPr>
              <a:t>de la croix Jésus, se tenaient sa mère et la sœur de sa </a:t>
            </a:r>
            <a:r>
              <a:rPr lang="fr-FR" sz="4000" b="1" dirty="0" smtClean="0">
                <a:solidFill>
                  <a:srgbClr val="002060"/>
                </a:solidFill>
                <a:latin typeface="Arial Rounded MT Bold" pitchFamily="34" charset="0"/>
                <a:ea typeface="Arial Unicode MS" pitchFamily="34" charset="-128"/>
                <a:cs typeface="Arial Unicode MS" pitchFamily="34" charset="-128"/>
              </a:rPr>
              <a:t>mère de </a:t>
            </a:r>
            <a:r>
              <a:rPr lang="fr-FR" sz="4000" b="1" dirty="0" smtClean="0">
                <a:solidFill>
                  <a:srgbClr val="002060"/>
                </a:solidFill>
                <a:latin typeface="Arial Rounded MT Bold" pitchFamily="34" charset="0"/>
                <a:ea typeface="Arial Unicode MS" pitchFamily="34" charset="-128"/>
                <a:cs typeface="Arial Unicode MS" pitchFamily="34" charset="-128"/>
              </a:rPr>
              <a:t>Jésus.</a:t>
            </a:r>
          </a:p>
          <a:p>
            <a:pPr marL="231775" indent="-231775" algn="just"/>
            <a:r>
              <a:rPr lang="fr-FR" sz="4000" b="1" dirty="0" smtClean="0">
                <a:solidFill>
                  <a:srgbClr val="002060"/>
                </a:solidFill>
                <a:latin typeface="Arial Rounded MT Bold" pitchFamily="34" charset="0"/>
                <a:ea typeface="Arial Unicode MS" pitchFamily="34" charset="-128"/>
                <a:cs typeface="Arial Unicode MS" pitchFamily="34" charset="-128"/>
              </a:rPr>
              <a:t>Voyant </a:t>
            </a:r>
            <a:r>
              <a:rPr lang="fr-FR" sz="4000" b="1" dirty="0" smtClean="0">
                <a:solidFill>
                  <a:srgbClr val="002060"/>
                </a:solidFill>
                <a:latin typeface="Arial Rounded MT Bold" pitchFamily="34" charset="0"/>
                <a:ea typeface="Arial Unicode MS" pitchFamily="34" charset="-128"/>
                <a:cs typeface="Arial Unicode MS" pitchFamily="34" charset="-128"/>
              </a:rPr>
              <a:t>sa mère et le disciple qu’il aimait se tenant à côté, dit a </a:t>
            </a:r>
            <a:r>
              <a:rPr lang="fr-FR" sz="4000" b="1" dirty="0" smtClean="0">
                <a:solidFill>
                  <a:srgbClr val="002060"/>
                </a:solidFill>
                <a:latin typeface="Arial Rounded MT Bold" pitchFamily="34" charset="0"/>
                <a:ea typeface="Arial Unicode MS" pitchFamily="34" charset="-128"/>
                <a:cs typeface="Arial Unicode MS" pitchFamily="34" charset="-128"/>
              </a:rPr>
              <a:t>sa mère </a:t>
            </a:r>
            <a:r>
              <a:rPr lang="fr-FR" sz="4000" b="1" dirty="0" smtClean="0">
                <a:solidFill>
                  <a:srgbClr val="002060"/>
                </a:solidFill>
                <a:latin typeface="Arial Rounded MT Bold" pitchFamily="34" charset="0"/>
                <a:ea typeface="Arial Unicode MS" pitchFamily="34" charset="-128"/>
                <a:cs typeface="Arial Unicode MS" pitchFamily="34" charset="-128"/>
              </a:rPr>
              <a:t>: </a:t>
            </a:r>
            <a:r>
              <a:rPr lang="fr-FR" sz="4000" b="1" dirty="0" smtClean="0">
                <a:solidFill>
                  <a:srgbClr val="FF0000"/>
                </a:solidFill>
                <a:latin typeface="Arial Rounded MT Bold" pitchFamily="34" charset="0"/>
                <a:ea typeface="Arial Unicode MS" pitchFamily="34" charset="-128"/>
                <a:cs typeface="Arial Unicode MS" pitchFamily="34" charset="-128"/>
              </a:rPr>
              <a:t>Femme, voila ton fils</a:t>
            </a:r>
            <a:r>
              <a:rPr lang="fr-FR" sz="4000" b="1" dirty="0" smtClean="0">
                <a:solidFill>
                  <a:srgbClr val="002060"/>
                </a:solidFill>
                <a:latin typeface="Arial Rounded MT Bold" pitchFamily="34" charset="0"/>
                <a:ea typeface="Arial Unicode MS" pitchFamily="34" charset="-128"/>
                <a:cs typeface="Arial Unicode MS" pitchFamily="34" charset="-128"/>
              </a:rPr>
              <a:t>. Puis il dit au disciple : Voila ta mère.</a:t>
            </a:r>
          </a:p>
          <a:p>
            <a:pPr marL="231775" indent="-231775" algn="just"/>
            <a:r>
              <a:rPr lang="fr-FR" sz="4000" b="1" dirty="0" smtClean="0">
                <a:solidFill>
                  <a:srgbClr val="002060"/>
                </a:solidFill>
                <a:latin typeface="Arial Rounded MT Bold" pitchFamily="34" charset="0"/>
                <a:ea typeface="Arial Unicode MS" pitchFamily="34" charset="-128"/>
                <a:cs typeface="Arial Unicode MS" pitchFamily="34" charset="-128"/>
              </a:rPr>
              <a:t>Et </a:t>
            </a:r>
            <a:r>
              <a:rPr lang="fr-FR" sz="4000" b="1" dirty="0" smtClean="0">
                <a:solidFill>
                  <a:srgbClr val="002060"/>
                </a:solidFill>
                <a:latin typeface="Arial Rounded MT Bold" pitchFamily="34" charset="0"/>
                <a:ea typeface="Arial Unicode MS" pitchFamily="34" charset="-128"/>
                <a:cs typeface="Arial Unicode MS" pitchFamily="34" charset="-128"/>
              </a:rPr>
              <a:t>dès cette heure-la, le disciple la prit chez lui (Jean 19 :25, 27).</a:t>
            </a:r>
          </a:p>
          <a:p>
            <a:pPr marL="231775" indent="-231775" algn="r"/>
            <a:r>
              <a:rPr lang="fr-FR" sz="4000" b="1" dirty="0" smtClean="0">
                <a:solidFill>
                  <a:srgbClr val="0070C0"/>
                </a:solidFill>
                <a:latin typeface="Arial Rounded MT Bold" pitchFamily="34" charset="0"/>
                <a:ea typeface="Arial Unicode MS" pitchFamily="34" charset="-128"/>
                <a:cs typeface="Arial Unicode MS" pitchFamily="34" charset="-128"/>
              </a:rPr>
              <a:t>Amen.</a:t>
            </a:r>
            <a:endParaRPr lang="en-US" sz="4000" b="1" dirty="0">
              <a:solidFill>
                <a:srgbClr val="0070C0"/>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ctr">
              <a:buNone/>
            </a:pPr>
            <a:r>
              <a:rPr lang="fr-FR" sz="4000" b="1" dirty="0">
                <a:solidFill>
                  <a:srgbClr val="0070C0"/>
                </a:solidFill>
                <a:latin typeface="Arial Unicode MS" pitchFamily="34" charset="-128"/>
                <a:ea typeface="Arial Unicode MS" pitchFamily="34" charset="-128"/>
                <a:cs typeface="Arial Unicode MS" pitchFamily="34" charset="-128"/>
              </a:rPr>
              <a:t>4EME PAROLE PAR PASTEUR MARC SIMEON</a:t>
            </a:r>
            <a:endParaRPr lang="en-US" sz="4000" b="1" dirty="0">
              <a:solidFill>
                <a:srgbClr val="0070C0"/>
              </a:solidFill>
              <a:latin typeface="Arial Unicode MS" pitchFamily="34" charset="-128"/>
              <a:ea typeface="Arial Unicode MS" pitchFamily="34" charset="-128"/>
              <a:cs typeface="Arial Unicode MS" pitchFamily="34" charset="-128"/>
            </a:endParaRPr>
          </a:p>
          <a:p>
            <a:pPr algn="just"/>
            <a:r>
              <a:rPr lang="fr-FR" sz="4000" b="1" dirty="0">
                <a:latin typeface="Arial Unicode MS" pitchFamily="34" charset="-128"/>
                <a:ea typeface="Arial Unicode MS" pitchFamily="34" charset="-128"/>
                <a:cs typeface="Arial Unicode MS" pitchFamily="34" charset="-128"/>
              </a:rPr>
              <a:t>MON DIEU, MON DIEU, POURQUOI M’AS-TU ABANDONNNE MAT 27 :46</a:t>
            </a:r>
            <a:endParaRPr lang="en-US" sz="4000" b="1" dirty="0">
              <a:latin typeface="Arial Unicode MS" pitchFamily="34" charset="-128"/>
              <a:ea typeface="Arial Unicode MS" pitchFamily="34" charset="-128"/>
              <a:cs typeface="Arial Unicode MS" pitchFamily="34" charset="-128"/>
            </a:endParaRPr>
          </a:p>
          <a:p>
            <a:pPr algn="just"/>
            <a:r>
              <a:rPr lang="fr-FR" sz="4000" b="1" dirty="0">
                <a:solidFill>
                  <a:srgbClr val="0070C0"/>
                </a:solidFill>
                <a:latin typeface="Arial Unicode MS" pitchFamily="34" charset="-128"/>
                <a:ea typeface="Arial Unicode MS" pitchFamily="34" charset="-128"/>
                <a:cs typeface="Arial Unicode MS" pitchFamily="34" charset="-128"/>
              </a:rPr>
              <a:t>Mt 27:46 Et vers la neuvième heure, Jésus s'écria d'une voix forte: </a:t>
            </a:r>
            <a:r>
              <a:rPr lang="fr-FR" sz="4000" b="1" dirty="0" err="1">
                <a:solidFill>
                  <a:srgbClr val="0070C0"/>
                </a:solidFill>
                <a:latin typeface="Arial Unicode MS" pitchFamily="34" charset="-128"/>
                <a:ea typeface="Arial Unicode MS" pitchFamily="34" charset="-128"/>
                <a:cs typeface="Arial Unicode MS" pitchFamily="34" charset="-128"/>
              </a:rPr>
              <a:t>Éli</a:t>
            </a:r>
            <a:r>
              <a:rPr lang="fr-FR" sz="4000" b="1" dirty="0">
                <a:solidFill>
                  <a:srgbClr val="0070C0"/>
                </a:solidFill>
                <a:latin typeface="Arial Unicode MS" pitchFamily="34" charset="-128"/>
                <a:ea typeface="Arial Unicode MS" pitchFamily="34" charset="-128"/>
                <a:cs typeface="Arial Unicode MS" pitchFamily="34" charset="-128"/>
              </a:rPr>
              <a:t>, </a:t>
            </a:r>
            <a:r>
              <a:rPr lang="fr-FR" sz="4000" b="1" dirty="0" err="1">
                <a:solidFill>
                  <a:srgbClr val="0070C0"/>
                </a:solidFill>
                <a:latin typeface="Arial Unicode MS" pitchFamily="34" charset="-128"/>
                <a:ea typeface="Arial Unicode MS" pitchFamily="34" charset="-128"/>
                <a:cs typeface="Arial Unicode MS" pitchFamily="34" charset="-128"/>
              </a:rPr>
              <a:t>Éli</a:t>
            </a:r>
            <a:r>
              <a:rPr lang="fr-FR" sz="4000" b="1" dirty="0">
                <a:solidFill>
                  <a:srgbClr val="0070C0"/>
                </a:solidFill>
                <a:latin typeface="Arial Unicode MS" pitchFamily="34" charset="-128"/>
                <a:ea typeface="Arial Unicode MS" pitchFamily="34" charset="-128"/>
                <a:cs typeface="Arial Unicode MS" pitchFamily="34" charset="-128"/>
              </a:rPr>
              <a:t>, lama </a:t>
            </a:r>
            <a:r>
              <a:rPr lang="fr-FR" sz="4000" b="1" dirty="0" err="1">
                <a:solidFill>
                  <a:srgbClr val="0070C0"/>
                </a:solidFill>
                <a:latin typeface="Arial Unicode MS" pitchFamily="34" charset="-128"/>
                <a:ea typeface="Arial Unicode MS" pitchFamily="34" charset="-128"/>
                <a:cs typeface="Arial Unicode MS" pitchFamily="34" charset="-128"/>
              </a:rPr>
              <a:t>sabachthani</a:t>
            </a:r>
            <a:r>
              <a:rPr lang="fr-FR" sz="4000" b="1" dirty="0">
                <a:solidFill>
                  <a:srgbClr val="0070C0"/>
                </a:solidFill>
                <a:latin typeface="Arial Unicode MS" pitchFamily="34" charset="-128"/>
                <a:ea typeface="Arial Unicode MS" pitchFamily="34" charset="-128"/>
                <a:cs typeface="Arial Unicode MS" pitchFamily="34" charset="-128"/>
              </a:rPr>
              <a:t>? c'est-à-dire: Mon Dieu, mon Dieu, pourquoi m'as-tu abandonné</a:t>
            </a:r>
            <a:r>
              <a:rPr lang="fr-FR" sz="4000" b="1" dirty="0" smtClean="0">
                <a:solidFill>
                  <a:srgbClr val="0070C0"/>
                </a:solidFill>
                <a:latin typeface="Arial Unicode MS" pitchFamily="34" charset="-128"/>
                <a:ea typeface="Arial Unicode MS" pitchFamily="34" charset="-128"/>
                <a:cs typeface="Arial Unicode MS" pitchFamily="34" charset="-128"/>
              </a:rPr>
              <a:t>?</a:t>
            </a:r>
            <a:endParaRPr lang="en-US" sz="4000" b="1"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fr-FR" sz="4000" b="1" dirty="0" smtClean="0">
                <a:latin typeface="Arial Unicode MS" pitchFamily="34" charset="-128"/>
                <a:ea typeface="Arial Unicode MS" pitchFamily="34" charset="-128"/>
                <a:cs typeface="Arial Unicode MS" pitchFamily="34" charset="-128"/>
              </a:rPr>
              <a:t>47 </a:t>
            </a:r>
            <a:r>
              <a:rPr lang="fr-FR" sz="4000" b="1" dirty="0">
                <a:latin typeface="Arial Unicode MS" pitchFamily="34" charset="-128"/>
                <a:ea typeface="Arial Unicode MS" pitchFamily="34" charset="-128"/>
                <a:cs typeface="Arial Unicode MS" pitchFamily="34" charset="-128"/>
              </a:rPr>
              <a:t>Quelques-uns de ceux qui étaient là, l'ayant entendu, dirent: Il appelle Élie.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A Gethsémani, l’âme angoissante, Jésus demanda au Père si c’était possible de lui épargner de l’atrocité de la croix.</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Le silence du Père résonnait à vive voix que ce n’était pas possible</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fr-FR" sz="4000" b="1" dirty="0" smtClean="0">
                <a:latin typeface="Arial Unicode MS" pitchFamily="34" charset="-128"/>
                <a:ea typeface="Arial Unicode MS" pitchFamily="34" charset="-128"/>
                <a:cs typeface="Arial Unicode MS" pitchFamily="34" charset="-128"/>
              </a:rPr>
              <a:t>Toute </a:t>
            </a:r>
            <a:r>
              <a:rPr lang="fr-FR" sz="4000" b="1" dirty="0">
                <a:latin typeface="Arial Unicode MS" pitchFamily="34" charset="-128"/>
                <a:ea typeface="Arial Unicode MS" pitchFamily="34" charset="-128"/>
                <a:cs typeface="Arial Unicode MS" pitchFamily="34" charset="-128"/>
              </a:rPr>
              <a:t>de suite après, Jésus soumis sa volonté entière à celle du Père.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Cela étonna Jésus à se sentir abandonné du Père à l’heure la plus cruciale de sa vie.</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La </a:t>
            </a:r>
            <a:r>
              <a:rPr lang="fr-FR" sz="4000" b="1" dirty="0" smtClean="0">
                <a:latin typeface="Arial Unicode MS" pitchFamily="34" charset="-128"/>
                <a:ea typeface="Arial Unicode MS" pitchFamily="34" charset="-128"/>
                <a:cs typeface="Arial Unicode MS" pitchFamily="34" charset="-128"/>
              </a:rPr>
              <a:t>volonté </a:t>
            </a:r>
            <a:r>
              <a:rPr lang="fr-FR" sz="4000" b="1" dirty="0">
                <a:latin typeface="Arial Unicode MS" pitchFamily="34" charset="-128"/>
                <a:ea typeface="Arial Unicode MS" pitchFamily="34" charset="-128"/>
                <a:cs typeface="Arial Unicode MS" pitchFamily="34" charset="-128"/>
              </a:rPr>
              <a:t>du Père amena Jésus jusqu’au calvaire, puis la ligne de communication entre Lui et le Père devint désactivée</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fr-FR" sz="3800" b="1" dirty="0" smtClean="0">
                <a:latin typeface="Arial Unicode MS" pitchFamily="34" charset="-128"/>
                <a:ea typeface="Arial Unicode MS" pitchFamily="34" charset="-128"/>
                <a:cs typeface="Arial Unicode MS" pitchFamily="34" charset="-128"/>
              </a:rPr>
              <a:t>L’exclamation </a:t>
            </a:r>
            <a:r>
              <a:rPr lang="fr-FR" sz="3800" b="1" dirty="0">
                <a:latin typeface="Arial Unicode MS" pitchFamily="34" charset="-128"/>
                <a:ea typeface="Arial Unicode MS" pitchFamily="34" charset="-128"/>
                <a:cs typeface="Arial Unicode MS" pitchFamily="34" charset="-128"/>
              </a:rPr>
              <a:t>de Jésus dans la deuxième parole de la croix fait ressentir comme si quelque chose s’est arrivée qui ne faisait pas partit du plan initial.</a:t>
            </a:r>
            <a:endParaRPr lang="en-US" sz="3800" b="1" dirty="0">
              <a:latin typeface="Arial Unicode MS" pitchFamily="34" charset="-128"/>
              <a:ea typeface="Arial Unicode MS" pitchFamily="34" charset="-128"/>
              <a:cs typeface="Arial Unicode MS" pitchFamily="34" charset="-128"/>
            </a:endParaRPr>
          </a:p>
          <a:p>
            <a:pPr lvl="0" algn="just"/>
            <a:r>
              <a:rPr lang="fr-FR" sz="3800" b="1" dirty="0">
                <a:solidFill>
                  <a:srgbClr val="0070C0"/>
                </a:solidFill>
                <a:latin typeface="Arial Unicode MS" pitchFamily="34" charset="-128"/>
                <a:ea typeface="Arial Unicode MS" pitchFamily="34" charset="-128"/>
                <a:cs typeface="Arial Unicode MS" pitchFamily="34" charset="-128"/>
              </a:rPr>
              <a:t>Comment se peut-il arriver que le père abandonnât son Fils Bien Aime à la croix ? </a:t>
            </a:r>
            <a:endParaRPr lang="en-US" sz="3800" b="1" dirty="0">
              <a:solidFill>
                <a:srgbClr val="0070C0"/>
              </a:solidFill>
              <a:latin typeface="Arial Unicode MS" pitchFamily="34" charset="-128"/>
              <a:ea typeface="Arial Unicode MS" pitchFamily="34" charset="-128"/>
              <a:cs typeface="Arial Unicode MS" pitchFamily="34" charset="-128"/>
            </a:endParaRPr>
          </a:p>
          <a:p>
            <a:pPr lvl="0" algn="just"/>
            <a:r>
              <a:rPr lang="fr-FR" sz="3800" b="1" dirty="0">
                <a:latin typeface="Arial Unicode MS" pitchFamily="34" charset="-128"/>
                <a:ea typeface="Arial Unicode MS" pitchFamily="34" charset="-128"/>
                <a:cs typeface="Arial Unicode MS" pitchFamily="34" charset="-128"/>
              </a:rPr>
              <a:t>La  tristesse, le chagrin, la confusion, la souffrance, la faiblesse humaine étaient sujets du cri d’abandon de Jésus</a:t>
            </a:r>
            <a:r>
              <a:rPr lang="fr-FR" sz="3800" b="1" dirty="0" smtClean="0">
                <a:latin typeface="Arial Unicode MS" pitchFamily="34" charset="-128"/>
                <a:ea typeface="Arial Unicode MS" pitchFamily="34" charset="-128"/>
                <a:cs typeface="Arial Unicode MS" pitchFamily="34" charset="-128"/>
              </a:rPr>
              <a:t>.</a:t>
            </a:r>
            <a:endParaRPr lang="en-US" sz="3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Au </a:t>
            </a:r>
            <a:r>
              <a:rPr lang="fr-FR" sz="4000" b="1" dirty="0">
                <a:latin typeface="Arial Unicode MS" pitchFamily="34" charset="-128"/>
                <a:ea typeface="Arial Unicode MS" pitchFamily="34" charset="-128"/>
                <a:cs typeface="Arial Unicode MS" pitchFamily="34" charset="-128"/>
              </a:rPr>
              <a:t>moment où le péché de l’humanité fut transféré sur Jésus, il devint l’agneau sacrificiel du monde.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La colère de la justice de Dieu alla devoir fondre sur le Christ.</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Bien que la victime ne fût autre que son Fils Bien Aimé en qui Il mit toute son affection, Le Dieu saint ne pouvait pour l’instant toucher son fils qui était devenu une malédiction</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fr-FR" sz="4000" b="1" dirty="0" smtClean="0">
                <a:latin typeface="Arial Unicode MS" pitchFamily="34" charset="-128"/>
                <a:ea typeface="Arial Unicode MS" pitchFamily="34" charset="-128"/>
                <a:cs typeface="Arial Unicode MS" pitchFamily="34" charset="-128"/>
              </a:rPr>
              <a:t>L’abandon </a:t>
            </a:r>
            <a:r>
              <a:rPr lang="fr-FR" sz="4000" b="1" dirty="0">
                <a:latin typeface="Arial Unicode MS" pitchFamily="34" charset="-128"/>
                <a:ea typeface="Arial Unicode MS" pitchFamily="34" charset="-128"/>
                <a:cs typeface="Arial Unicode MS" pitchFamily="34" charset="-128"/>
              </a:rPr>
              <a:t>du Père était à mon issu et à ton issu.</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err="1">
                <a:solidFill>
                  <a:srgbClr val="0070C0"/>
                </a:solidFill>
                <a:latin typeface="Arial Unicode MS" pitchFamily="34" charset="-128"/>
                <a:ea typeface="Arial Unicode MS" pitchFamily="34" charset="-128"/>
                <a:cs typeface="Arial Unicode MS" pitchFamily="34" charset="-128"/>
              </a:rPr>
              <a:t>Joh</a:t>
            </a:r>
            <a:r>
              <a:rPr lang="fr-FR" sz="4000" b="1" dirty="0">
                <a:solidFill>
                  <a:srgbClr val="0070C0"/>
                </a:solidFill>
                <a:latin typeface="Arial Unicode MS" pitchFamily="34" charset="-128"/>
                <a:ea typeface="Arial Unicode MS" pitchFamily="34" charset="-128"/>
                <a:cs typeface="Arial Unicode MS" pitchFamily="34" charset="-128"/>
              </a:rPr>
              <a:t> 3:14 Et comme Moïse éleva le serpent dans le désert, il faut de même que le Fils de l'homme soit élevé,</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 15 afin que quiconque croit en lui ait la vie éternelle.</a:t>
            </a:r>
            <a:endParaRPr lang="en-US" sz="4000" b="1" dirty="0">
              <a:latin typeface="Arial Unicode MS" pitchFamily="34" charset="-128"/>
              <a:ea typeface="Arial Unicode MS" pitchFamily="34" charset="-128"/>
              <a:cs typeface="Arial Unicode MS" pitchFamily="34" charset="-128"/>
            </a:endParaRPr>
          </a:p>
          <a:p>
            <a:pPr lvl="0"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16 </a:t>
            </a:r>
            <a:r>
              <a:rPr lang="fr-FR" sz="4000" b="1" dirty="0">
                <a:latin typeface="Arial Unicode MS" pitchFamily="34" charset="-128"/>
                <a:ea typeface="Arial Unicode MS" pitchFamily="34" charset="-128"/>
                <a:cs typeface="Arial Unicode MS" pitchFamily="34" charset="-128"/>
              </a:rPr>
              <a:t>Car Dieu a tant aimé le monde qu'il a donné son Fils unique, afin que quiconque croit en lui ne périsse point, mais qu'il ait la vie éternelle.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Gloire soit rendue à Dieu que le moment de l’abandon était bref.</a:t>
            </a:r>
            <a:endParaRPr lang="en-US" sz="4000" b="1" dirty="0">
              <a:solidFill>
                <a:srgbClr val="0070C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Maintenant Le Fils est à la droite du Père intercédant pour ses rachetés.</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70C0"/>
                </a:solidFill>
                <a:latin typeface="Arial Unicode MS" pitchFamily="34" charset="-128"/>
                <a:ea typeface="Arial Unicode MS" pitchFamily="34" charset="-128"/>
                <a:cs typeface="Arial Unicode MS" pitchFamily="34" charset="-128"/>
              </a:rPr>
              <a:t>Merci encore Seigneur pour le sacrifice de la croix !</a:t>
            </a:r>
            <a:endParaRPr lang="en-US" sz="4000" b="1"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ctr">
              <a:buNone/>
            </a:pPr>
            <a:r>
              <a:rPr lang="fr-FR" b="1" dirty="0">
                <a:solidFill>
                  <a:schemeClr val="bg1"/>
                </a:solidFill>
                <a:latin typeface="Arial Unicode MS" pitchFamily="34" charset="-128"/>
                <a:ea typeface="Arial Unicode MS" pitchFamily="34" charset="-128"/>
                <a:cs typeface="Arial Unicode MS" pitchFamily="34" charset="-128"/>
              </a:rPr>
              <a:t>5EME PAROLE DE LA CROIX PAR PASTEUR MARC E SIMEON (J’AI SOIF</a:t>
            </a:r>
            <a:r>
              <a:rPr lang="fr-FR" b="1" dirty="0" smtClean="0">
                <a:solidFill>
                  <a:schemeClr val="bg1"/>
                </a:solidFill>
                <a:latin typeface="Arial Unicode MS" pitchFamily="34" charset="-128"/>
                <a:ea typeface="Arial Unicode MS" pitchFamily="34" charset="-128"/>
                <a:cs typeface="Arial Unicode MS" pitchFamily="34" charset="-128"/>
              </a:rPr>
              <a:t>)</a:t>
            </a:r>
            <a:endParaRPr lang="en-US" sz="2400" b="1" dirty="0">
              <a:solidFill>
                <a:schemeClr val="bg1"/>
              </a:solidFill>
              <a:latin typeface="Arial Unicode MS" pitchFamily="34" charset="-128"/>
              <a:ea typeface="Arial Unicode MS" pitchFamily="34" charset="-128"/>
              <a:cs typeface="Arial Unicode MS" pitchFamily="34" charset="-128"/>
            </a:endParaRPr>
          </a:p>
          <a:p>
            <a:pPr lvl="0" algn="just"/>
            <a:r>
              <a:rPr lang="fr-FR" sz="3600" b="1" dirty="0">
                <a:latin typeface="Arial Unicode MS" pitchFamily="34" charset="-128"/>
                <a:ea typeface="Arial Unicode MS" pitchFamily="34" charset="-128"/>
                <a:cs typeface="Arial Unicode MS" pitchFamily="34" charset="-128"/>
              </a:rPr>
              <a:t>Celui qui a créé le corps humain  avec ses 10 systèmes connait l’importance de l’eau.</a:t>
            </a:r>
            <a:endParaRPr lang="en-US" sz="3600" b="1" dirty="0">
              <a:latin typeface="Arial Unicode MS" pitchFamily="34" charset="-128"/>
              <a:ea typeface="Arial Unicode MS" pitchFamily="34" charset="-128"/>
              <a:cs typeface="Arial Unicode MS" pitchFamily="34" charset="-128"/>
            </a:endParaRPr>
          </a:p>
          <a:p>
            <a:pPr lvl="0" algn="just"/>
            <a:r>
              <a:rPr lang="fr-FR" sz="3600" b="1" dirty="0">
                <a:solidFill>
                  <a:schemeClr val="bg1"/>
                </a:solidFill>
                <a:latin typeface="Arial Unicode MS" pitchFamily="34" charset="-128"/>
                <a:ea typeface="Arial Unicode MS" pitchFamily="34" charset="-128"/>
                <a:cs typeface="Arial Unicode MS" pitchFamily="34" charset="-128"/>
              </a:rPr>
              <a:t>Le système squelettique, Le système musculaire, Le système circulatoire, Le système nerveux, Le système respiratoire, Le système digestif, Le système urinaire, Le système reproducteur, et j’en passe. </a:t>
            </a:r>
            <a:endParaRPr lang="en-US" sz="3600" b="1" dirty="0">
              <a:solidFill>
                <a:schemeClr val="bg1"/>
              </a:solidFill>
              <a:latin typeface="Arial Unicode MS" pitchFamily="34" charset="-128"/>
              <a:ea typeface="Arial Unicode MS" pitchFamily="34" charset="-128"/>
              <a:cs typeface="Arial Unicode MS" pitchFamily="34" charset="-128"/>
            </a:endParaRPr>
          </a:p>
          <a:p>
            <a:pPr algn="just"/>
            <a:r>
              <a:rPr lang="fr-FR" sz="3600" b="1" dirty="0">
                <a:latin typeface="Arial Unicode MS" pitchFamily="34" charset="-128"/>
                <a:ea typeface="Arial Unicode MS" pitchFamily="34" charset="-128"/>
                <a:cs typeface="Arial Unicode MS" pitchFamily="34" charset="-128"/>
              </a:rPr>
              <a:t>L’eau est indispensable au fonctionnement du </a:t>
            </a:r>
            <a:r>
              <a:rPr lang="fr-FR" sz="3600" b="1" dirty="0" smtClean="0">
                <a:latin typeface="Arial Unicode MS" pitchFamily="34" charset="-128"/>
                <a:ea typeface="Arial Unicode MS" pitchFamily="34" charset="-128"/>
                <a:cs typeface="Arial Unicode MS" pitchFamily="34" charset="-128"/>
              </a:rPr>
              <a:t>corps</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J’AI </a:t>
            </a:r>
            <a:r>
              <a:rPr lang="fr-FR" sz="4000" b="1" dirty="0">
                <a:solidFill>
                  <a:schemeClr val="bg1"/>
                </a:solidFill>
                <a:latin typeface="Arial Unicode MS" pitchFamily="34" charset="-128"/>
                <a:ea typeface="Arial Unicode MS" pitchFamily="34" charset="-128"/>
                <a:cs typeface="Arial Unicode MS" pitchFamily="34" charset="-128"/>
              </a:rPr>
              <a:t>SOIF 5EME PAROLE DE JESUS SUR LA CROIX</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Les paroles de Jésus sur la croix ont toutes des importances particulières</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Celle que nous considérons à présent « J’ai Soif » est prononcée à deux volets.</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latin typeface="Arial Unicode MS" pitchFamily="34" charset="-128"/>
                <a:ea typeface="Arial Unicode MS" pitchFamily="34" charset="-128"/>
                <a:cs typeface="Arial Unicode MS" pitchFamily="34" charset="-128"/>
              </a:rPr>
              <a:t>Premièrement pour accomplir la prophétie du Psaume 69</a:t>
            </a:r>
            <a:endParaRPr lang="en-US" sz="4000" b="1" dirty="0">
              <a:latin typeface="Arial Unicode MS" pitchFamily="34" charset="-128"/>
              <a:ea typeface="Arial Unicode MS" pitchFamily="34" charset="-128"/>
              <a:cs typeface="Arial Unicode MS" pitchFamily="34" charset="-128"/>
            </a:endParaRPr>
          </a:p>
          <a:p>
            <a:pPr algn="just"/>
            <a:endParaRPr lang="en-US" sz="2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3600" b="1" dirty="0" smtClean="0">
                <a:latin typeface="Arial Unicode MS" pitchFamily="34" charset="-128"/>
                <a:ea typeface="Arial Unicode MS" pitchFamily="34" charset="-128"/>
                <a:cs typeface="Arial Unicode MS" pitchFamily="34" charset="-128"/>
              </a:rPr>
              <a:t>Ps </a:t>
            </a:r>
            <a:r>
              <a:rPr lang="fr-FR" sz="3600" b="1" dirty="0">
                <a:latin typeface="Arial Unicode MS" pitchFamily="34" charset="-128"/>
                <a:ea typeface="Arial Unicode MS" pitchFamily="34" charset="-128"/>
                <a:cs typeface="Arial Unicode MS" pitchFamily="34" charset="-128"/>
              </a:rPr>
              <a:t>69 :21  Ils mettent du fiel dans ma nourriture, Et, pour apaiser ma soif, ils m’abreuvent de vinaigre.</a:t>
            </a:r>
            <a:endParaRPr lang="en-US" sz="3600" b="1" dirty="0">
              <a:latin typeface="Arial Unicode MS" pitchFamily="34" charset="-128"/>
              <a:ea typeface="Arial Unicode MS" pitchFamily="34" charset="-128"/>
              <a:cs typeface="Arial Unicode MS" pitchFamily="34" charset="-128"/>
            </a:endParaRPr>
          </a:p>
          <a:p>
            <a:pPr algn="just"/>
            <a:r>
              <a:rPr lang="fr-FR" sz="3600" b="1" dirty="0">
                <a:latin typeface="Arial Unicode MS" pitchFamily="34" charset="-128"/>
                <a:ea typeface="Arial Unicode MS" pitchFamily="34" charset="-128"/>
                <a:cs typeface="Arial Unicode MS" pitchFamily="34" charset="-128"/>
              </a:rPr>
              <a:t>Jean 19 :28-29</a:t>
            </a:r>
            <a:endParaRPr lang="en-US" sz="3600" b="1" dirty="0">
              <a:latin typeface="Arial Unicode MS" pitchFamily="34" charset="-128"/>
              <a:ea typeface="Arial Unicode MS" pitchFamily="34" charset="-128"/>
              <a:cs typeface="Arial Unicode MS" pitchFamily="34" charset="-128"/>
            </a:endParaRPr>
          </a:p>
          <a:p>
            <a:pPr algn="just"/>
            <a:r>
              <a:rPr lang="fr-FR" sz="3600" b="1" dirty="0">
                <a:solidFill>
                  <a:schemeClr val="bg1"/>
                </a:solidFill>
                <a:latin typeface="Arial Unicode MS" pitchFamily="34" charset="-128"/>
                <a:ea typeface="Arial Unicode MS" pitchFamily="34" charset="-128"/>
                <a:cs typeface="Arial Unicode MS" pitchFamily="34" charset="-128"/>
              </a:rPr>
              <a:t>28 Après cela, Jésus, qui savait que tout était déjà consommé, dit, afin que l’Écriture fût accomplie : J’ai soif.</a:t>
            </a:r>
            <a:endParaRPr lang="en-US" sz="3600" b="1" dirty="0">
              <a:solidFill>
                <a:schemeClr val="bg1"/>
              </a:solidFill>
              <a:latin typeface="Arial Unicode MS" pitchFamily="34" charset="-128"/>
              <a:ea typeface="Arial Unicode MS" pitchFamily="34" charset="-128"/>
              <a:cs typeface="Arial Unicode MS" pitchFamily="34" charset="-128"/>
            </a:endParaRPr>
          </a:p>
          <a:p>
            <a:pPr algn="just"/>
            <a:r>
              <a:rPr lang="fr-FR" sz="3600" b="1" dirty="0">
                <a:latin typeface="Arial Unicode MS" pitchFamily="34" charset="-128"/>
                <a:ea typeface="Arial Unicode MS" pitchFamily="34" charset="-128"/>
                <a:cs typeface="Arial Unicode MS" pitchFamily="34" charset="-128"/>
              </a:rPr>
              <a:t>29 Il y avait là un vase plein de vinaigre. Les soldats en remplirent une éponge, et, l’ayant fixée à une branche d’hysope, ils l’approchèrent de sa bouche</a:t>
            </a:r>
            <a:r>
              <a:rPr lang="fr-FR" sz="3600" b="1" dirty="0" smtClean="0">
                <a:latin typeface="Arial Unicode MS" pitchFamily="34" charset="-128"/>
                <a:ea typeface="Arial Unicode MS" pitchFamily="34" charset="-128"/>
                <a:cs typeface="Arial Unicode MS" pitchFamily="34" charset="-128"/>
              </a:rPr>
              <a:t>.</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fr-FR" sz="3600" b="1" dirty="0" smtClean="0">
                <a:latin typeface="Arial Unicode MS" pitchFamily="34" charset="-128"/>
                <a:ea typeface="Arial Unicode MS" pitchFamily="34" charset="-128"/>
                <a:cs typeface="Arial Unicode MS" pitchFamily="34" charset="-128"/>
              </a:rPr>
              <a:t>C’est </a:t>
            </a:r>
            <a:r>
              <a:rPr lang="fr-FR" sz="3600" b="1" dirty="0">
                <a:latin typeface="Arial Unicode MS" pitchFamily="34" charset="-128"/>
                <a:ea typeface="Arial Unicode MS" pitchFamily="34" charset="-128"/>
                <a:cs typeface="Arial Unicode MS" pitchFamily="34" charset="-128"/>
              </a:rPr>
              <a:t>dire que l’atrocité de la Croix était déjà peinte dès les temps anciens, avant même la fondation du monde.</a:t>
            </a:r>
            <a:endParaRPr lang="en-US" sz="3600" b="1" dirty="0">
              <a:latin typeface="Arial Unicode MS" pitchFamily="34" charset="-128"/>
              <a:ea typeface="Arial Unicode MS" pitchFamily="34" charset="-128"/>
              <a:cs typeface="Arial Unicode MS" pitchFamily="34" charset="-128"/>
            </a:endParaRPr>
          </a:p>
          <a:p>
            <a:pPr algn="just"/>
            <a:r>
              <a:rPr lang="fr-FR" sz="3600" b="1" dirty="0">
                <a:solidFill>
                  <a:schemeClr val="bg1"/>
                </a:solidFill>
                <a:latin typeface="Arial Unicode MS" pitchFamily="34" charset="-128"/>
                <a:ea typeface="Arial Unicode MS" pitchFamily="34" charset="-128"/>
                <a:cs typeface="Arial Unicode MS" pitchFamily="34" charset="-128"/>
              </a:rPr>
              <a:t>Deuxièmement la soif de Jésus sur la croix exhibait à vive voix </a:t>
            </a:r>
            <a:r>
              <a:rPr lang="fr-FR" sz="3600" b="1" dirty="0" smtClean="0">
                <a:solidFill>
                  <a:schemeClr val="bg1"/>
                </a:solidFill>
                <a:latin typeface="Arial Unicode MS" pitchFamily="34" charset="-128"/>
                <a:ea typeface="Arial Unicode MS" pitchFamily="34" charset="-128"/>
                <a:cs typeface="Arial Unicode MS" pitchFamily="34" charset="-128"/>
              </a:rPr>
              <a:t>l’humanité</a:t>
            </a:r>
          </a:p>
          <a:p>
            <a:pPr algn="just"/>
            <a:r>
              <a:rPr lang="fr-FR" sz="3600" b="1" dirty="0" smtClean="0">
                <a:latin typeface="Arial Unicode MS" pitchFamily="34" charset="-128"/>
                <a:ea typeface="Arial Unicode MS" pitchFamily="34" charset="-128"/>
                <a:cs typeface="Arial Unicode MS" pitchFamily="34" charset="-128"/>
              </a:rPr>
              <a:t> </a:t>
            </a:r>
            <a:r>
              <a:rPr lang="fr-FR" sz="3600" b="1" dirty="0">
                <a:latin typeface="Arial Unicode MS" pitchFamily="34" charset="-128"/>
                <a:ea typeface="Arial Unicode MS" pitchFamily="34" charset="-128"/>
                <a:cs typeface="Arial Unicode MS" pitchFamily="34" charset="-128"/>
              </a:rPr>
              <a:t>de Jésus</a:t>
            </a:r>
            <a:r>
              <a:rPr lang="fr-FR" sz="3600" b="1" dirty="0" smtClean="0">
                <a:latin typeface="Arial Unicode MS" pitchFamily="34" charset="-128"/>
                <a:ea typeface="Arial Unicode MS" pitchFamily="34" charset="-128"/>
                <a:cs typeface="Arial Unicode MS" pitchFamily="34" charset="-128"/>
              </a:rPr>
              <a:t>. La soif de Jésus était de causes naturelles.</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smtClean="0">
                <a:solidFill>
                  <a:schemeClr val="bg1"/>
                </a:solidFill>
                <a:latin typeface="Arial Unicode MS" pitchFamily="34" charset="-128"/>
                <a:ea typeface="Arial Unicode MS" pitchFamily="34" charset="-128"/>
                <a:cs typeface="Arial Unicode MS" pitchFamily="34" charset="-128"/>
              </a:rPr>
              <a:t>L’épuisement de sueur mêlée de sang dans le jardin de Gethsémani avant son arrestation contribuait largement  à sa grande soif sur la croix.</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lvl="1" algn="just"/>
            <a:endParaRPr lang="en-US" sz="2000" b="1" dirty="0">
              <a:latin typeface="Arial Unicode MS" pitchFamily="34" charset="-128"/>
              <a:ea typeface="Arial Unicode MS" pitchFamily="34" charset="-128"/>
              <a:cs typeface="Arial Unicode MS" pitchFamily="34" charset="-128"/>
            </a:endParaRPr>
          </a:p>
          <a:p>
            <a:pPr algn="just">
              <a:buNone/>
            </a:pPr>
            <a:endParaRPr lang="en-US" sz="2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Plus </a:t>
            </a:r>
            <a:r>
              <a:rPr lang="fr-FR" sz="4000" b="1" dirty="0">
                <a:latin typeface="Arial Unicode MS" pitchFamily="34" charset="-128"/>
                <a:ea typeface="Arial Unicode MS" pitchFamily="34" charset="-128"/>
                <a:cs typeface="Arial Unicode MS" pitchFamily="34" charset="-128"/>
              </a:rPr>
              <a:t>de douze heures de temps sans eau depuis son arrestation à la croix explique sa soif</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La verge de Pilate par les bourreaux Romains où les fouets lui blaisèrent la peau épuisait sans doute sa réserve d’eau dans son corps.</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La croix pesante vers Golgotha lui couta encore plus de perte d’eau dans son corps</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Autofit/>
          </a:bodyPr>
          <a:lstStyle/>
          <a:p>
            <a:pPr lvl="0" algn="just"/>
            <a:r>
              <a:rPr lang="fr-FR" sz="4400" b="1" dirty="0" smtClean="0">
                <a:latin typeface="Arial Unicode MS" pitchFamily="34" charset="-128"/>
                <a:ea typeface="Arial Unicode MS" pitchFamily="34" charset="-128"/>
                <a:cs typeface="Arial Unicode MS" pitchFamily="34" charset="-128"/>
              </a:rPr>
              <a:t>Ses </a:t>
            </a:r>
            <a:r>
              <a:rPr lang="fr-FR" sz="4400" b="1" dirty="0">
                <a:latin typeface="Arial Unicode MS" pitchFamily="34" charset="-128"/>
                <a:ea typeface="Arial Unicode MS" pitchFamily="34" charset="-128"/>
                <a:cs typeface="Arial Unicode MS" pitchFamily="34" charset="-128"/>
              </a:rPr>
              <a:t>mains trouées et ses pieds percés où tout le poids de son corps  reposait sur les clous faisaient bas plein à sa faible réserve d’eau.</a:t>
            </a:r>
            <a:endParaRPr lang="en-US" sz="4400" b="1" dirty="0">
              <a:latin typeface="Arial Unicode MS" pitchFamily="34" charset="-128"/>
              <a:ea typeface="Arial Unicode MS" pitchFamily="34" charset="-128"/>
              <a:cs typeface="Arial Unicode MS" pitchFamily="34" charset="-128"/>
            </a:endParaRPr>
          </a:p>
          <a:p>
            <a:pPr lvl="0" algn="just"/>
            <a:r>
              <a:rPr lang="fr-FR" sz="4400" b="1" dirty="0">
                <a:solidFill>
                  <a:schemeClr val="bg1"/>
                </a:solidFill>
                <a:latin typeface="Arial Unicode MS" pitchFamily="34" charset="-128"/>
                <a:ea typeface="Arial Unicode MS" pitchFamily="34" charset="-128"/>
                <a:cs typeface="Arial Unicode MS" pitchFamily="34" charset="-128"/>
              </a:rPr>
              <a:t>Etant le Créateur du corps humain Jésus touchait le point ultime de détresse où son corps lamentait pour de l’eau. </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Autofit/>
          </a:bodyPr>
          <a:lstStyle/>
          <a:p>
            <a:pPr lvl="0" algn="just"/>
            <a:r>
              <a:rPr lang="fr-FR" sz="4000" b="1" dirty="0" smtClean="0">
                <a:latin typeface="Arial Unicode MS" pitchFamily="34" charset="-128"/>
                <a:ea typeface="Arial Unicode MS" pitchFamily="34" charset="-128"/>
                <a:cs typeface="Arial Unicode MS" pitchFamily="34" charset="-128"/>
              </a:rPr>
              <a:t>Au </a:t>
            </a:r>
            <a:r>
              <a:rPr lang="fr-FR" sz="4000" b="1" dirty="0">
                <a:latin typeface="Arial Unicode MS" pitchFamily="34" charset="-128"/>
                <a:ea typeface="Arial Unicode MS" pitchFamily="34" charset="-128"/>
                <a:cs typeface="Arial Unicode MS" pitchFamily="34" charset="-128"/>
              </a:rPr>
              <a:t>point culminant de sa souffrance, son âme si prête à l’expiation, même la dernière demande du condamné n’était pas agréée. Au lieu de l’eau, on lui donna du vinaigre.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Si l’ironie et la moquerie n’étaient pas à la base de l’offre du vinaigre, donc c’en était le plan ingénieux du malin pour dévier Jésus à boire à totalité la coupe de la souffrance imposée par le Père</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Isa </a:t>
            </a:r>
            <a:r>
              <a:rPr lang="fr-FR" sz="4000" b="1" dirty="0">
                <a:latin typeface="Arial Unicode MS" pitchFamily="34" charset="-128"/>
                <a:ea typeface="Arial Unicode MS" pitchFamily="34" charset="-128"/>
                <a:cs typeface="Arial Unicode MS" pitchFamily="34" charset="-128"/>
              </a:rPr>
              <a:t>53 :4-5 ¶ Cependant, ce sont nos souffrances qu’il a portées, C’est de nos douleurs qu’il s’est chargé ; Et nous l’avons considéré comme puni, Frappé de Dieu, et humilié.</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5 Mais il était blessé pour nos péchés, Brisé pour nos iniquités ; Le châtiment qui nous donne la paix est tombé sur lui, Et c’est par ses meurtrissures que nous sommes guéris.</a:t>
            </a:r>
            <a:endParaRPr lang="en-US" sz="4000" b="1" dirty="0">
              <a:solidFill>
                <a:schemeClr val="bg1"/>
              </a:solidFill>
              <a:latin typeface="Arial Unicode MS" pitchFamily="34" charset="-128"/>
              <a:ea typeface="Arial Unicode MS" pitchFamily="34" charset="-128"/>
              <a:cs typeface="Arial Unicode MS" pitchFamily="34" charset="-128"/>
            </a:endParaRPr>
          </a:p>
          <a:p>
            <a:pPr>
              <a:buNone/>
            </a:pP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JESUS </a:t>
            </a:r>
            <a:r>
              <a:rPr lang="fr-FR" sz="4000" b="1" dirty="0">
                <a:latin typeface="Arial Unicode MS" pitchFamily="34" charset="-128"/>
                <a:ea typeface="Arial Unicode MS" pitchFamily="34" charset="-128"/>
                <a:cs typeface="Arial Unicode MS" pitchFamily="34" charset="-128"/>
              </a:rPr>
              <a:t>A ENCORE SOIF AUJOURD’HUI, QUE LUI OFFRONS-NOUS ?</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Il a soif que nous lui amenions des âmes perdues</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Il a soif d’une intimité beaucoup plus étroite avec chacun de nous ?</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Il a soif de se joindre à son épouse qui est l’Eglise</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Il </a:t>
            </a:r>
            <a:r>
              <a:rPr lang="fr-FR" sz="4800" b="1" dirty="0">
                <a:latin typeface="Arial Unicode MS" pitchFamily="34" charset="-128"/>
                <a:ea typeface="Arial Unicode MS" pitchFamily="34" charset="-128"/>
                <a:cs typeface="Arial Unicode MS" pitchFamily="34" charset="-128"/>
              </a:rPr>
              <a:t>a soif de notre consécration</a:t>
            </a:r>
            <a:endParaRPr lang="en-US" sz="4800" b="1" dirty="0">
              <a:latin typeface="Arial Unicode MS" pitchFamily="34" charset="-128"/>
              <a:ea typeface="Arial Unicode MS" pitchFamily="34" charset="-128"/>
              <a:cs typeface="Arial Unicode MS" pitchFamily="34" charset="-128"/>
            </a:endParaRPr>
          </a:p>
          <a:p>
            <a:pPr lvl="0" algn="just"/>
            <a:r>
              <a:rPr lang="fr-FR" sz="4800" b="1" dirty="0">
                <a:solidFill>
                  <a:schemeClr val="bg1"/>
                </a:solidFill>
                <a:latin typeface="Arial Unicode MS" pitchFamily="34" charset="-128"/>
                <a:ea typeface="Arial Unicode MS" pitchFamily="34" charset="-128"/>
                <a:cs typeface="Arial Unicode MS" pitchFamily="34" charset="-128"/>
              </a:rPr>
              <a:t>Il a soif de notre temps, nos talents, de notre être tout entier.</a:t>
            </a:r>
            <a:endParaRPr lang="en-US" sz="4800" b="1" dirty="0">
              <a:solidFill>
                <a:schemeClr val="bg1"/>
              </a:solidFill>
              <a:latin typeface="Arial Unicode MS" pitchFamily="34" charset="-128"/>
              <a:ea typeface="Arial Unicode MS" pitchFamily="34" charset="-128"/>
              <a:cs typeface="Arial Unicode MS" pitchFamily="34" charset="-128"/>
            </a:endParaRPr>
          </a:p>
          <a:p>
            <a:pPr lvl="0" algn="just"/>
            <a:r>
              <a:rPr lang="fr-FR" sz="4800" b="1" dirty="0">
                <a:latin typeface="Arial Unicode MS" pitchFamily="34" charset="-128"/>
                <a:ea typeface="Arial Unicode MS" pitchFamily="34" charset="-128"/>
                <a:cs typeface="Arial Unicode MS" pitchFamily="34" charset="-128"/>
              </a:rPr>
              <a:t>Lui offrons-nous ce que nous jugeons bon (du vinaigre mélangé), ou ce qu’Il aspire ?</a:t>
            </a:r>
            <a:endParaRPr lang="en-US" sz="4800" b="1" dirty="0">
              <a:latin typeface="Arial Unicode MS" pitchFamily="34" charset="-128"/>
              <a:ea typeface="Arial Unicode MS" pitchFamily="34" charset="-128"/>
              <a:cs typeface="Arial Unicode MS" pitchFamily="34" charset="-128"/>
            </a:endParaRPr>
          </a:p>
          <a:p>
            <a:pPr lvl="0" algn="just"/>
            <a:r>
              <a:rPr lang="fr-FR" sz="4800" b="1" dirty="0">
                <a:solidFill>
                  <a:schemeClr val="bg1"/>
                </a:solidFill>
                <a:latin typeface="Arial Unicode MS" pitchFamily="34" charset="-128"/>
                <a:ea typeface="Arial Unicode MS" pitchFamily="34" charset="-128"/>
                <a:cs typeface="Arial Unicode MS" pitchFamily="34" charset="-128"/>
              </a:rPr>
              <a:t>Réfléchissons là-dessus !</a:t>
            </a:r>
            <a:endParaRPr lang="en-US" sz="4800" b="1" dirty="0">
              <a:solidFill>
                <a:schemeClr val="bg1"/>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algn="ctr">
              <a:buNone/>
            </a:pPr>
            <a:r>
              <a:rPr lang="fr-FR" b="1" dirty="0" smtClean="0">
                <a:solidFill>
                  <a:schemeClr val="bg1"/>
                </a:solidFill>
                <a:latin typeface="Arial Unicode MS" pitchFamily="34" charset="-128"/>
                <a:ea typeface="Arial Unicode MS" pitchFamily="34" charset="-128"/>
                <a:cs typeface="Arial Unicode MS" pitchFamily="34" charset="-128"/>
              </a:rPr>
              <a:t>6EME PAROLE DE LA CROIX PAR PASTEUR MARC E SIMEON </a:t>
            </a:r>
          </a:p>
          <a:p>
            <a:pPr algn="just"/>
            <a:r>
              <a:rPr lang="fr-FR" sz="4000" b="1" dirty="0" smtClean="0">
                <a:latin typeface="Arial Unicode MS" pitchFamily="34" charset="-128"/>
                <a:ea typeface="Arial Unicode MS" pitchFamily="34" charset="-128"/>
                <a:cs typeface="Arial Unicode MS" pitchFamily="34" charset="-128"/>
              </a:rPr>
              <a:t>(IT IS FINISHED / TOUT EST ACCOMPLI)</a:t>
            </a:r>
            <a:endParaRPr lang="en-US" sz="4000" b="1" dirty="0" smtClean="0">
              <a:latin typeface="Arial Unicode MS" pitchFamily="34" charset="-128"/>
              <a:ea typeface="Arial Unicode MS" pitchFamily="34" charset="-128"/>
              <a:cs typeface="Arial Unicode MS" pitchFamily="34" charset="-128"/>
            </a:endParaRP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The sixth sentence of Jesus on the Cross on that most horrific day in human history, says: “It is finished” is very heavy. </a:t>
            </a:r>
          </a:p>
          <a:p>
            <a:pPr lvl="0" algn="just"/>
            <a:r>
              <a:rPr lang="en-US" sz="4000" b="1" dirty="0" smtClean="0">
                <a:latin typeface="Arial Unicode MS" pitchFamily="34" charset="-128"/>
                <a:ea typeface="Arial Unicode MS" pitchFamily="34" charset="-128"/>
                <a:cs typeface="Arial Unicode MS" pitchFamily="34" charset="-128"/>
              </a:rPr>
              <a:t>The very Greek word that Jesus used was (</a:t>
            </a:r>
            <a:r>
              <a:rPr lang="en-US" sz="4000" b="1" dirty="0" err="1" smtClean="0">
                <a:latin typeface="Arial Unicode MS" pitchFamily="34" charset="-128"/>
                <a:ea typeface="Arial Unicode MS" pitchFamily="34" charset="-128"/>
                <a:cs typeface="Arial Unicode MS" pitchFamily="34" charset="-128"/>
              </a:rPr>
              <a:t>tetelestai</a:t>
            </a:r>
            <a:r>
              <a:rPr lang="en-US" sz="4000" b="1" dirty="0" smtClean="0">
                <a:latin typeface="Arial Unicode MS" pitchFamily="34" charset="-128"/>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000" b="1" dirty="0" err="1" smtClean="0">
                <a:latin typeface="Arial Unicode MS" pitchFamily="34" charset="-128"/>
                <a:ea typeface="Arial Unicode MS" pitchFamily="34" charset="-128"/>
                <a:cs typeface="Arial Unicode MS" pitchFamily="34" charset="-128"/>
              </a:rPr>
              <a:t>Tetelestai</a:t>
            </a:r>
            <a:r>
              <a:rPr lang="en-US" sz="4000" b="1" dirty="0" smtClean="0">
                <a:latin typeface="Arial Unicode MS" pitchFamily="34" charset="-128"/>
                <a:ea typeface="Arial Unicode MS" pitchFamily="34" charset="-128"/>
                <a:cs typeface="Arial Unicode MS" pitchFamily="34" charset="-128"/>
              </a:rPr>
              <a:t> </a:t>
            </a:r>
            <a:r>
              <a:rPr lang="en-US" sz="4000" b="1" dirty="0">
                <a:latin typeface="Arial Unicode MS" pitchFamily="34" charset="-128"/>
                <a:ea typeface="Arial Unicode MS" pitchFamily="34" charset="-128"/>
                <a:cs typeface="Arial Unicode MS" pitchFamily="34" charset="-128"/>
              </a:rPr>
              <a:t>is used in the context of a business transaction coming to completion, meaning: (paid in full) reaching the end of a deal.</a:t>
            </a:r>
          </a:p>
          <a:p>
            <a:pPr lvl="0" algn="just"/>
            <a:r>
              <a:rPr lang="en-US" sz="4000" b="1" dirty="0">
                <a:solidFill>
                  <a:schemeClr val="bg1"/>
                </a:solidFill>
                <a:latin typeface="Arial Unicode MS" pitchFamily="34" charset="-128"/>
                <a:ea typeface="Arial Unicode MS" pitchFamily="34" charset="-128"/>
                <a:cs typeface="Arial Unicode MS" pitchFamily="34" charset="-128"/>
              </a:rPr>
              <a:t>It is the term you would have used if you had put something in layaway and on one faithful day, you gather all your funds, and hand over the last payment. You would have exclaimed it is finished; it is over, I am done.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When </a:t>
            </a:r>
            <a:r>
              <a:rPr lang="en-US" sz="4000" b="1" dirty="0">
                <a:latin typeface="Arial Unicode MS" pitchFamily="34" charset="-128"/>
                <a:ea typeface="Arial Unicode MS" pitchFamily="34" charset="-128"/>
                <a:cs typeface="Arial Unicode MS" pitchFamily="34" charset="-128"/>
              </a:rPr>
              <a:t>Jesus proclaimed </a:t>
            </a:r>
            <a:r>
              <a:rPr lang="en-US" sz="4000" b="1" dirty="0" err="1">
                <a:latin typeface="Arial Unicode MS" pitchFamily="34" charset="-128"/>
                <a:ea typeface="Arial Unicode MS" pitchFamily="34" charset="-128"/>
                <a:cs typeface="Arial Unicode MS" pitchFamily="34" charset="-128"/>
              </a:rPr>
              <a:t>Tetelestai</a:t>
            </a:r>
            <a:r>
              <a:rPr lang="en-US" sz="4000" b="1" dirty="0">
                <a:latin typeface="Arial Unicode MS" pitchFamily="34" charset="-128"/>
                <a:ea typeface="Arial Unicode MS" pitchFamily="34" charset="-128"/>
                <a:cs typeface="Arial Unicode MS" pitchFamily="34" charset="-128"/>
              </a:rPr>
              <a:t> on the Cross, it only meant that the biggest bulk of the mission was over</a:t>
            </a:r>
            <a:r>
              <a:rPr lang="en-US"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a:p>
            <a:pPr lvl="0" algn="just"/>
            <a:r>
              <a:rPr lang="en-US" sz="4000" b="1" dirty="0">
                <a:solidFill>
                  <a:schemeClr val="bg1"/>
                </a:solidFill>
                <a:latin typeface="Arial Unicode MS" pitchFamily="34" charset="-128"/>
                <a:ea typeface="Arial Unicode MS" pitchFamily="34" charset="-128"/>
                <a:cs typeface="Arial Unicode MS" pitchFamily="34" charset="-128"/>
              </a:rPr>
              <a:t>Death was minutes or seconds away.</a:t>
            </a:r>
          </a:p>
          <a:p>
            <a:pPr lvl="0" algn="just"/>
            <a:r>
              <a:rPr lang="en-US" sz="4000" b="1" dirty="0">
                <a:latin typeface="Arial Unicode MS" pitchFamily="34" charset="-128"/>
                <a:ea typeface="Arial Unicode MS" pitchFamily="34" charset="-128"/>
                <a:cs typeface="Arial Unicode MS" pitchFamily="34" charset="-128"/>
              </a:rPr>
              <a:t>All the prophecies concerning him were fulfilled to the minutest detail.</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exclaimed “it is finished” because the test was over.</a:t>
            </a:r>
          </a:p>
          <a:p>
            <a:pPr lvl="0" algn="just"/>
            <a:r>
              <a:rPr lang="en-US" sz="4000" b="1" dirty="0">
                <a:latin typeface="Arial Unicode MS" pitchFamily="34" charset="-128"/>
                <a:ea typeface="Arial Unicode MS" pitchFamily="34" charset="-128"/>
                <a:cs typeface="Arial Unicode MS" pitchFamily="34" charset="-128"/>
              </a:rPr>
              <a:t>He survived the mental anguish of Gethsemane</a:t>
            </a:r>
            <a:r>
              <a:rPr lang="en-US"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He </a:t>
            </a:r>
            <a:r>
              <a:rPr lang="en-US" sz="4000" b="1" dirty="0">
                <a:latin typeface="Arial Unicode MS" pitchFamily="34" charset="-128"/>
                <a:ea typeface="Arial Unicode MS" pitchFamily="34" charset="-128"/>
                <a:cs typeface="Arial Unicode MS" pitchFamily="34" charset="-128"/>
              </a:rPr>
              <a:t>survived the false accusations.</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beatings.</a:t>
            </a:r>
          </a:p>
          <a:p>
            <a:pPr lvl="0" algn="just"/>
            <a:r>
              <a:rPr lang="en-US" sz="4000" b="1" dirty="0">
                <a:latin typeface="Arial Unicode MS" pitchFamily="34" charset="-128"/>
                <a:ea typeface="Arial Unicode MS" pitchFamily="34" charset="-128"/>
                <a:cs typeface="Arial Unicode MS" pitchFamily="34" charset="-128"/>
              </a:rPr>
              <a:t>He survived the alienation of His Disciples</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betrayal of Peter His most trusted disciple.</a:t>
            </a:r>
          </a:p>
          <a:p>
            <a:pPr lvl="0" algn="just"/>
            <a:r>
              <a:rPr lang="en-US" sz="4000" b="1" dirty="0">
                <a:latin typeface="Arial Unicode MS" pitchFamily="34" charset="-128"/>
                <a:ea typeface="Arial Unicode MS" pitchFamily="34" charset="-128"/>
                <a:cs typeface="Arial Unicode MS" pitchFamily="34" charset="-128"/>
              </a:rPr>
              <a:t>He survived the loud silence of God.</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trip to Golgotha, although He was too weak to carry His cross</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He </a:t>
            </a:r>
            <a:r>
              <a:rPr lang="en-US" sz="4000" b="1" dirty="0">
                <a:latin typeface="Arial Unicode MS" pitchFamily="34" charset="-128"/>
                <a:ea typeface="Arial Unicode MS" pitchFamily="34" charset="-128"/>
                <a:cs typeface="Arial Unicode MS" pitchFamily="34" charset="-128"/>
              </a:rPr>
              <a:t>survived the nails that were pierced in His feet and Hands.</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mockery of the crowd.</a:t>
            </a:r>
          </a:p>
          <a:p>
            <a:pPr lvl="0" algn="just"/>
            <a:r>
              <a:rPr lang="en-US" sz="4000" b="1" dirty="0">
                <a:latin typeface="Arial Unicode MS" pitchFamily="34" charset="-128"/>
                <a:ea typeface="Arial Unicode MS" pitchFamily="34" charset="-128"/>
                <a:cs typeface="Arial Unicode MS" pitchFamily="34" charset="-128"/>
              </a:rPr>
              <a:t>He survived the brutality of the Roman soldiers.</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Hypocrisy of Pilate.</a:t>
            </a:r>
          </a:p>
          <a:p>
            <a:pPr lvl="0" algn="just"/>
            <a:r>
              <a:rPr lang="en-US" sz="4000" b="1" dirty="0">
                <a:latin typeface="Arial Unicode MS" pitchFamily="34" charset="-128"/>
                <a:ea typeface="Arial Unicode MS" pitchFamily="34" charset="-128"/>
                <a:cs typeface="Arial Unicode MS" pitchFamily="34" charset="-128"/>
              </a:rPr>
              <a:t>He survived the tyranny of Herod</a:t>
            </a:r>
          </a:p>
          <a:p>
            <a:pPr lvl="0" algn="just"/>
            <a:r>
              <a:rPr lang="en-US" sz="4000" b="1" dirty="0">
                <a:solidFill>
                  <a:schemeClr val="bg1"/>
                </a:solidFill>
                <a:latin typeface="Arial Unicode MS" pitchFamily="34" charset="-128"/>
                <a:ea typeface="Arial Unicode MS" pitchFamily="34" charset="-128"/>
                <a:cs typeface="Arial Unicode MS" pitchFamily="34" charset="-128"/>
              </a:rPr>
              <a:t>He survived the profound </a:t>
            </a:r>
            <a:r>
              <a:rPr lang="en-US" sz="4000" b="1" dirty="0" smtClean="0">
                <a:solidFill>
                  <a:schemeClr val="bg1"/>
                </a:solidFill>
                <a:latin typeface="Arial Unicode MS" pitchFamily="34" charset="-128"/>
                <a:ea typeface="Arial Unicode MS" pitchFamily="34" charset="-128"/>
                <a:cs typeface="Arial Unicode MS" pitchFamily="34" charset="-128"/>
              </a:rPr>
              <a:t>disgust </a:t>
            </a:r>
            <a:r>
              <a:rPr lang="en-US" sz="4000" b="1" dirty="0">
                <a:solidFill>
                  <a:schemeClr val="bg1"/>
                </a:solidFill>
                <a:latin typeface="Arial Unicode MS" pitchFamily="34" charset="-128"/>
                <a:ea typeface="Arial Unicode MS" pitchFamily="34" charset="-128"/>
                <a:cs typeface="Arial Unicode MS" pitchFamily="34" charset="-128"/>
              </a:rPr>
              <a:t>of the religious </a:t>
            </a:r>
            <a:r>
              <a:rPr lang="en-US" sz="4000" b="1" dirty="0" smtClean="0">
                <a:solidFill>
                  <a:schemeClr val="bg1"/>
                </a:solidFill>
                <a:latin typeface="Arial Unicode MS" pitchFamily="34" charset="-128"/>
                <a:ea typeface="Arial Unicode MS" pitchFamily="34" charset="-128"/>
                <a:cs typeface="Arial Unicode MS" pitchFamily="34" charset="-128"/>
              </a:rPr>
              <a:t>rulers</a:t>
            </a:r>
            <a:r>
              <a:rPr lang="en-US" sz="4000" b="1" dirty="0">
                <a:solidFill>
                  <a:schemeClr val="bg1"/>
                </a:solidFill>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1" algn="just"/>
            <a:r>
              <a:rPr lang="en-US" sz="4400" b="1" dirty="0" smtClean="0">
                <a:latin typeface="Arial Unicode MS" pitchFamily="34" charset="-128"/>
                <a:ea typeface="Arial Unicode MS" pitchFamily="34" charset="-128"/>
                <a:cs typeface="Arial Unicode MS" pitchFamily="34" charset="-128"/>
              </a:rPr>
              <a:t>All </a:t>
            </a:r>
            <a:r>
              <a:rPr lang="en-US" sz="4400" b="1" dirty="0">
                <a:latin typeface="Arial Unicode MS" pitchFamily="34" charset="-128"/>
                <a:ea typeface="Arial Unicode MS" pitchFamily="34" charset="-128"/>
                <a:cs typeface="Arial Unicode MS" pitchFamily="34" charset="-128"/>
              </a:rPr>
              <a:t>without committing one sin</a:t>
            </a:r>
          </a:p>
          <a:p>
            <a:pPr lvl="1" algn="just"/>
            <a:r>
              <a:rPr lang="en-US" sz="4400" b="1" dirty="0">
                <a:solidFill>
                  <a:schemeClr val="bg1"/>
                </a:solidFill>
                <a:latin typeface="Arial Unicode MS" pitchFamily="34" charset="-128"/>
                <a:ea typeface="Arial Unicode MS" pitchFamily="34" charset="-128"/>
                <a:cs typeface="Arial Unicode MS" pitchFamily="34" charset="-128"/>
              </a:rPr>
              <a:t>All without abandoning the mission</a:t>
            </a:r>
          </a:p>
          <a:p>
            <a:pPr lvl="1" algn="just"/>
            <a:r>
              <a:rPr lang="en-US" sz="4400" b="1" dirty="0">
                <a:latin typeface="Arial Unicode MS" pitchFamily="34" charset="-128"/>
                <a:ea typeface="Arial Unicode MS" pitchFamily="34" charset="-128"/>
                <a:cs typeface="Arial Unicode MS" pitchFamily="34" charset="-128"/>
              </a:rPr>
              <a:t>All without failing one assignment</a:t>
            </a:r>
          </a:p>
          <a:p>
            <a:pPr lvl="1" algn="just"/>
            <a:r>
              <a:rPr lang="en-US" sz="4400" b="1" dirty="0">
                <a:solidFill>
                  <a:schemeClr val="bg1"/>
                </a:solidFill>
                <a:latin typeface="Arial Unicode MS" pitchFamily="34" charset="-128"/>
                <a:ea typeface="Arial Unicode MS" pitchFamily="34" charset="-128"/>
                <a:cs typeface="Arial Unicode MS" pitchFamily="34" charset="-128"/>
              </a:rPr>
              <a:t>All without accepting any shortcut</a:t>
            </a:r>
          </a:p>
          <a:p>
            <a:pPr lvl="1" algn="just"/>
            <a:r>
              <a:rPr lang="en-US" sz="4400" b="1" dirty="0">
                <a:latin typeface="Arial Unicode MS" pitchFamily="34" charset="-128"/>
                <a:ea typeface="Arial Unicode MS" pitchFamily="34" charset="-128"/>
                <a:cs typeface="Arial Unicode MS" pitchFamily="34" charset="-128"/>
              </a:rPr>
              <a:t>All without grief or remorse or </a:t>
            </a:r>
            <a:r>
              <a:rPr lang="en-US" sz="4400" b="1" dirty="0" smtClean="0">
                <a:latin typeface="Arial Unicode MS" pitchFamily="34" charset="-128"/>
                <a:ea typeface="Arial Unicode MS" pitchFamily="34" charset="-128"/>
                <a:cs typeface="Arial Unicode MS" pitchFamily="34" charset="-128"/>
              </a:rPr>
              <a:t>regret</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1" algn="just"/>
            <a:r>
              <a:rPr lang="en-US" sz="4400" b="1" dirty="0" smtClean="0">
                <a:latin typeface="Arial Unicode MS" pitchFamily="34" charset="-128"/>
                <a:ea typeface="Arial Unicode MS" pitchFamily="34" charset="-128"/>
                <a:cs typeface="Arial Unicode MS" pitchFamily="34" charset="-128"/>
              </a:rPr>
              <a:t>All </a:t>
            </a:r>
            <a:r>
              <a:rPr lang="en-US" sz="4400" b="1" dirty="0">
                <a:latin typeface="Arial Unicode MS" pitchFamily="34" charset="-128"/>
                <a:ea typeface="Arial Unicode MS" pitchFamily="34" charset="-128"/>
                <a:cs typeface="Arial Unicode MS" pitchFamily="34" charset="-128"/>
              </a:rPr>
              <a:t>without losing his sanity </a:t>
            </a:r>
          </a:p>
          <a:p>
            <a:pPr lvl="1" algn="just"/>
            <a:r>
              <a:rPr lang="en-US" sz="4400" b="1" dirty="0">
                <a:solidFill>
                  <a:schemeClr val="bg1"/>
                </a:solidFill>
                <a:latin typeface="Arial Unicode MS" pitchFamily="34" charset="-128"/>
                <a:ea typeface="Arial Unicode MS" pitchFamily="34" charset="-128"/>
                <a:cs typeface="Arial Unicode MS" pitchFamily="34" charset="-128"/>
              </a:rPr>
              <a:t>All without wavering His love and allegiance to the Father</a:t>
            </a:r>
          </a:p>
          <a:p>
            <a:pPr lvl="1" algn="just"/>
            <a:r>
              <a:rPr lang="en-US" sz="4400" b="1" dirty="0">
                <a:latin typeface="Arial Unicode MS" pitchFamily="34" charset="-128"/>
                <a:ea typeface="Arial Unicode MS" pitchFamily="34" charset="-128"/>
                <a:cs typeface="Arial Unicode MS" pitchFamily="34" charset="-128"/>
              </a:rPr>
              <a:t>All without losing sight of the big prize</a:t>
            </a:r>
          </a:p>
          <a:p>
            <a:pPr lvl="1" algn="just"/>
            <a:r>
              <a:rPr lang="en-US" sz="4400" b="1" dirty="0">
                <a:solidFill>
                  <a:schemeClr val="bg1"/>
                </a:solidFill>
                <a:latin typeface="Arial Unicode MS" pitchFamily="34" charset="-128"/>
                <a:ea typeface="Arial Unicode MS" pitchFamily="34" charset="-128"/>
                <a:cs typeface="Arial Unicode MS" pitchFamily="34" charset="-128"/>
              </a:rPr>
              <a:t>All without a change of His loving, and caring, and forgiving attitude</a:t>
            </a:r>
            <a:r>
              <a:rPr lang="en-US" sz="4400" b="1" dirty="0" smtClean="0">
                <a:solidFill>
                  <a:schemeClr val="bg1"/>
                </a:solidFill>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IT IS FINISHED</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Jesus’ continued obedience to His Father was the final and most fatal blow to the enemy.</a:t>
            </a:r>
          </a:p>
          <a:p>
            <a:pPr lvl="0" algn="just"/>
            <a:r>
              <a:rPr lang="en-US" sz="4000" b="1" dirty="0" smtClean="0">
                <a:latin typeface="Arial Unicode MS" pitchFamily="34" charset="-128"/>
                <a:ea typeface="Arial Unicode MS" pitchFamily="34" charset="-128"/>
                <a:cs typeface="Arial Unicode MS" pitchFamily="34" charset="-128"/>
              </a:rPr>
              <a:t>From the stable to the cross, Satan had failed over and over to veer or alternate the plan of salvation.</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The Champ is the last round, and the opponent has run out of option.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400" dirty="0" smtClean="0">
                <a:latin typeface="Arial Unicode MS" pitchFamily="34" charset="-128"/>
                <a:ea typeface="Arial Unicode MS" pitchFamily="34" charset="-128"/>
                <a:cs typeface="Arial Unicode MS" pitchFamily="34" charset="-128"/>
              </a:rPr>
              <a:t>Jesus was already gazing at the finished line.</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The clock was approaching to zero.</a:t>
            </a:r>
          </a:p>
          <a:p>
            <a:pPr lvl="0" algn="just"/>
            <a:r>
              <a:rPr lang="en-US" sz="4400" dirty="0" smtClean="0">
                <a:latin typeface="Arial Unicode MS" pitchFamily="34" charset="-128"/>
                <a:ea typeface="Arial Unicode MS" pitchFamily="34" charset="-128"/>
                <a:cs typeface="Arial Unicode MS" pitchFamily="34" charset="-128"/>
              </a:rPr>
              <a:t>The final whistle was about to be blown</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The king was about to be ushered back to His kingdom</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This new dominion was about to be added to His fortune.</a:t>
            </a:r>
          </a:p>
          <a:p>
            <a:pPr lvl="0" algn="just"/>
            <a:r>
              <a:rPr lang="en-US" sz="4800" dirty="0" err="1" smtClean="0">
                <a:solidFill>
                  <a:schemeClr val="bg1"/>
                </a:solidFill>
                <a:latin typeface="Arial Unicode MS" pitchFamily="34" charset="-128"/>
                <a:ea typeface="Arial Unicode MS" pitchFamily="34" charset="-128"/>
                <a:cs typeface="Arial Unicode MS" pitchFamily="34" charset="-128"/>
              </a:rPr>
              <a:t>Tetelestai</a:t>
            </a:r>
            <a:r>
              <a:rPr lang="en-US" sz="4800" dirty="0" smtClean="0">
                <a:solidFill>
                  <a:schemeClr val="bg1"/>
                </a:solidFill>
                <a:latin typeface="Arial Unicode MS" pitchFamily="34" charset="-128"/>
                <a:ea typeface="Arial Unicode MS" pitchFamily="34" charset="-128"/>
                <a:cs typeface="Arial Unicode MS" pitchFamily="34" charset="-128"/>
              </a:rPr>
              <a:t>, </a:t>
            </a:r>
            <a:r>
              <a:rPr lang="en-US" sz="4800" dirty="0" err="1" smtClean="0">
                <a:solidFill>
                  <a:schemeClr val="bg1"/>
                </a:solidFill>
                <a:latin typeface="Arial Unicode MS" pitchFamily="34" charset="-128"/>
                <a:ea typeface="Arial Unicode MS" pitchFamily="34" charset="-128"/>
                <a:cs typeface="Arial Unicode MS" pitchFamily="34" charset="-128"/>
              </a:rPr>
              <a:t>tetelestai</a:t>
            </a:r>
            <a:r>
              <a:rPr lang="en-US" sz="4800" dirty="0" smtClean="0">
                <a:solidFill>
                  <a:schemeClr val="bg1"/>
                </a:solidFill>
                <a:latin typeface="Arial Unicode MS" pitchFamily="34" charset="-128"/>
                <a:ea typeface="Arial Unicode MS" pitchFamily="34" charset="-128"/>
                <a:cs typeface="Arial Unicode MS" pitchFamily="34" charset="-128"/>
              </a:rPr>
              <a:t>, it is finished.</a:t>
            </a:r>
          </a:p>
          <a:p>
            <a:pPr lvl="0" algn="just"/>
            <a:r>
              <a:rPr lang="en-US" sz="4800" dirty="0" smtClean="0">
                <a:latin typeface="Arial Unicode MS" pitchFamily="34" charset="-128"/>
                <a:ea typeface="Arial Unicode MS" pitchFamily="34" charset="-128"/>
                <a:cs typeface="Arial Unicode MS" pitchFamily="34" charset="-128"/>
              </a:rPr>
              <a:t>Long-live the Champ. Long-live the King of king for His ultimate victory at Calvary.</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a:bodyPr>
          <a:lstStyle/>
          <a:p>
            <a:pPr algn="ctr">
              <a:buNone/>
            </a:pPr>
            <a:r>
              <a:rPr lang="en-US" b="1" dirty="0">
                <a:solidFill>
                  <a:srgbClr val="FFFF00"/>
                </a:solidFill>
                <a:latin typeface="Arial Unicode MS" pitchFamily="34" charset="-128"/>
                <a:ea typeface="Arial Unicode MS" pitchFamily="34" charset="-128"/>
                <a:cs typeface="Arial Unicode MS" pitchFamily="34" charset="-128"/>
              </a:rPr>
              <a:t>7EME PAROLE DE LA CROIX PAR PASTEUR MARC E SIMEON</a:t>
            </a:r>
          </a:p>
          <a:p>
            <a:pPr algn="just"/>
            <a:r>
              <a:rPr lang="en-US" b="1" dirty="0">
                <a:solidFill>
                  <a:schemeClr val="bg1"/>
                </a:solidFill>
                <a:latin typeface="Arial Unicode MS" pitchFamily="34" charset="-128"/>
                <a:ea typeface="Arial Unicode MS" pitchFamily="34" charset="-128"/>
                <a:cs typeface="Arial Unicode MS" pitchFamily="34" charset="-128"/>
              </a:rPr>
              <a:t>(FATHER INTO THY HANDS I COMMIT MY SPIRIT)</a:t>
            </a:r>
          </a:p>
          <a:p>
            <a:pPr algn="just"/>
            <a:r>
              <a:rPr lang="fr-FR" sz="3600" b="1" dirty="0">
                <a:solidFill>
                  <a:srgbClr val="FFFF00"/>
                </a:solidFill>
                <a:latin typeface="Arial Unicode MS" pitchFamily="34" charset="-128"/>
                <a:ea typeface="Arial Unicode MS" pitchFamily="34" charset="-128"/>
                <a:cs typeface="Arial Unicode MS" pitchFamily="34" charset="-128"/>
              </a:rPr>
              <a:t>7ème et dernière Parole de Jésus sur la croix : Père, je remets mon esprit entre tes mains</a:t>
            </a:r>
            <a:endParaRPr lang="en-US" sz="3600" b="1" dirty="0">
              <a:solidFill>
                <a:srgbClr val="FFFF00"/>
              </a:solidFill>
              <a:latin typeface="Arial Unicode MS" pitchFamily="34" charset="-128"/>
              <a:ea typeface="Arial Unicode MS" pitchFamily="34" charset="-128"/>
              <a:cs typeface="Arial Unicode MS" pitchFamily="34" charset="-128"/>
            </a:endParaRPr>
          </a:p>
          <a:p>
            <a:pPr algn="just"/>
            <a:r>
              <a:rPr lang="fr-FR" sz="3600" b="1" dirty="0" smtClean="0">
                <a:solidFill>
                  <a:schemeClr val="bg1"/>
                </a:solidFill>
                <a:latin typeface="Arial Unicode MS" pitchFamily="34" charset="-128"/>
                <a:ea typeface="Arial Unicode MS" pitchFamily="34" charset="-128"/>
                <a:cs typeface="Arial Unicode MS" pitchFamily="34" charset="-128"/>
              </a:rPr>
              <a:t>Lu </a:t>
            </a:r>
            <a:r>
              <a:rPr lang="fr-FR" sz="3600" b="1" dirty="0">
                <a:solidFill>
                  <a:schemeClr val="bg1"/>
                </a:solidFill>
                <a:latin typeface="Arial Unicode MS" pitchFamily="34" charset="-128"/>
                <a:ea typeface="Arial Unicode MS" pitchFamily="34" charset="-128"/>
                <a:cs typeface="Arial Unicode MS" pitchFamily="34" charset="-128"/>
              </a:rPr>
              <a:t>23:5 Le soleil s'obscurcit, et le voile du temple se déchira par le milieu. </a:t>
            </a:r>
            <a:r>
              <a:rPr lang="en-US" sz="3600" b="1" dirty="0">
                <a:solidFill>
                  <a:schemeClr val="bg1"/>
                </a:solidFill>
                <a:latin typeface="Arial Unicode MS" pitchFamily="34" charset="-128"/>
                <a:ea typeface="Arial Unicode MS" pitchFamily="34" charset="-128"/>
                <a:cs typeface="Arial Unicode MS" pitchFamily="34" charset="-128"/>
              </a:rPr>
              <a:t>(LSV)</a:t>
            </a:r>
          </a:p>
          <a:p>
            <a:pPr algn="just"/>
            <a:r>
              <a:rPr lang="en-US" sz="3600" b="1" dirty="0">
                <a:solidFill>
                  <a:schemeClr val="bg1"/>
                </a:solidFill>
                <a:latin typeface="Arial Unicode MS" pitchFamily="34" charset="-128"/>
                <a:ea typeface="Arial Unicode MS" pitchFamily="34" charset="-128"/>
                <a:cs typeface="Arial Unicode MS" pitchFamily="34" charset="-128"/>
              </a:rPr>
              <a:t> </a:t>
            </a:r>
            <a:r>
              <a:rPr lang="en-US" sz="3600" b="1" dirty="0">
                <a:solidFill>
                  <a:srgbClr val="FFFF00"/>
                </a:solidFill>
                <a:latin typeface="Arial Unicode MS" pitchFamily="34" charset="-128"/>
                <a:ea typeface="Arial Unicode MS" pitchFamily="34" charset="-128"/>
                <a:cs typeface="Arial Unicode MS" pitchFamily="34" charset="-128"/>
              </a:rPr>
              <a:t>45 Then the sun was darkened, and the veil of the temple was torn in two. </a:t>
            </a:r>
            <a:r>
              <a:rPr lang="fr-FR" sz="3600" b="1" dirty="0">
                <a:solidFill>
                  <a:srgbClr val="FFFF00"/>
                </a:solidFill>
                <a:latin typeface="Arial Unicode MS" pitchFamily="34" charset="-128"/>
                <a:ea typeface="Arial Unicode MS" pitchFamily="34" charset="-128"/>
                <a:cs typeface="Arial Unicode MS" pitchFamily="34" charset="-128"/>
              </a:rPr>
              <a:t>(NKJV)</a:t>
            </a:r>
            <a:endParaRPr lang="en-US" sz="3600" b="1" dirty="0">
              <a:solidFill>
                <a:srgbClr val="FFFF00"/>
              </a:solidFill>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46 </a:t>
            </a:r>
            <a:r>
              <a:rPr lang="fr-FR" sz="4400" b="1" dirty="0">
                <a:solidFill>
                  <a:schemeClr val="bg1"/>
                </a:solidFill>
                <a:latin typeface="Arial Unicode MS" pitchFamily="34" charset="-128"/>
                <a:ea typeface="Arial Unicode MS" pitchFamily="34" charset="-128"/>
                <a:cs typeface="Arial Unicode MS" pitchFamily="34" charset="-128"/>
              </a:rPr>
              <a:t>Jésus s'écria d'une voix forte: Père, je remets mon esprit entre tes mains. </a:t>
            </a:r>
            <a:r>
              <a:rPr lang="en-US" sz="4400" b="1" dirty="0">
                <a:solidFill>
                  <a:schemeClr val="bg1"/>
                </a:solidFill>
                <a:latin typeface="Arial Unicode MS" pitchFamily="34" charset="-128"/>
                <a:ea typeface="Arial Unicode MS" pitchFamily="34" charset="-128"/>
                <a:cs typeface="Arial Unicode MS" pitchFamily="34" charset="-128"/>
              </a:rPr>
              <a:t>Et, en </a:t>
            </a:r>
            <a:r>
              <a:rPr lang="en-US" sz="4400" b="1" dirty="0" err="1">
                <a:solidFill>
                  <a:schemeClr val="bg1"/>
                </a:solidFill>
                <a:latin typeface="Arial Unicode MS" pitchFamily="34" charset="-128"/>
                <a:ea typeface="Arial Unicode MS" pitchFamily="34" charset="-128"/>
                <a:cs typeface="Arial Unicode MS" pitchFamily="34" charset="-128"/>
              </a:rPr>
              <a:t>disant</a:t>
            </a:r>
            <a:r>
              <a:rPr lang="en-US" sz="4400" b="1" dirty="0">
                <a:solidFill>
                  <a:schemeClr val="bg1"/>
                </a:solidFill>
                <a:latin typeface="Arial Unicode MS" pitchFamily="34" charset="-128"/>
                <a:ea typeface="Arial Unicode MS" pitchFamily="34" charset="-128"/>
                <a:cs typeface="Arial Unicode MS" pitchFamily="34" charset="-128"/>
              </a:rPr>
              <a:t> </a:t>
            </a:r>
            <a:r>
              <a:rPr lang="en-US" sz="4400" b="1" dirty="0" err="1">
                <a:solidFill>
                  <a:schemeClr val="bg1"/>
                </a:solidFill>
                <a:latin typeface="Arial Unicode MS" pitchFamily="34" charset="-128"/>
                <a:ea typeface="Arial Unicode MS" pitchFamily="34" charset="-128"/>
                <a:cs typeface="Arial Unicode MS" pitchFamily="34" charset="-128"/>
              </a:rPr>
              <a:t>ces</a:t>
            </a:r>
            <a:r>
              <a:rPr lang="en-US" sz="4400" b="1" dirty="0">
                <a:solidFill>
                  <a:schemeClr val="bg1"/>
                </a:solidFill>
                <a:latin typeface="Arial Unicode MS" pitchFamily="34" charset="-128"/>
                <a:ea typeface="Arial Unicode MS" pitchFamily="34" charset="-128"/>
                <a:cs typeface="Arial Unicode MS" pitchFamily="34" charset="-128"/>
              </a:rPr>
              <a:t> paroles, </a:t>
            </a:r>
            <a:r>
              <a:rPr lang="en-US" sz="4400" b="1" dirty="0" err="1">
                <a:solidFill>
                  <a:schemeClr val="bg1"/>
                </a:solidFill>
                <a:latin typeface="Arial Unicode MS" pitchFamily="34" charset="-128"/>
                <a:ea typeface="Arial Unicode MS" pitchFamily="34" charset="-128"/>
                <a:cs typeface="Arial Unicode MS" pitchFamily="34" charset="-128"/>
              </a:rPr>
              <a:t>il</a:t>
            </a:r>
            <a:r>
              <a:rPr lang="en-US" sz="4400" b="1" dirty="0">
                <a:solidFill>
                  <a:schemeClr val="bg1"/>
                </a:solidFill>
                <a:latin typeface="Arial Unicode MS" pitchFamily="34" charset="-128"/>
                <a:ea typeface="Arial Unicode MS" pitchFamily="34" charset="-128"/>
                <a:cs typeface="Arial Unicode MS" pitchFamily="34" charset="-128"/>
              </a:rPr>
              <a:t> </a:t>
            </a:r>
            <a:r>
              <a:rPr lang="en-US" sz="4400" b="1" dirty="0" err="1">
                <a:solidFill>
                  <a:schemeClr val="bg1"/>
                </a:solidFill>
                <a:latin typeface="Arial Unicode MS" pitchFamily="34" charset="-128"/>
                <a:ea typeface="Arial Unicode MS" pitchFamily="34" charset="-128"/>
                <a:cs typeface="Arial Unicode MS" pitchFamily="34" charset="-128"/>
              </a:rPr>
              <a:t>expira</a:t>
            </a:r>
            <a:r>
              <a:rPr lang="en-US" sz="4400" b="1" dirty="0">
                <a:solidFill>
                  <a:schemeClr val="bg1"/>
                </a:solidFill>
                <a:latin typeface="Arial Unicode MS" pitchFamily="34" charset="-128"/>
                <a:ea typeface="Arial Unicode MS" pitchFamily="34" charset="-128"/>
                <a:cs typeface="Arial Unicode MS" pitchFamily="34" charset="-128"/>
              </a:rPr>
              <a:t>. (LSV)</a:t>
            </a:r>
          </a:p>
          <a:p>
            <a:pPr algn="just"/>
            <a:r>
              <a:rPr lang="en-US" sz="4400" b="1" dirty="0">
                <a:solidFill>
                  <a:schemeClr val="bg1"/>
                </a:solidFill>
                <a:latin typeface="Arial Unicode MS" pitchFamily="34" charset="-128"/>
                <a:ea typeface="Arial Unicode MS" pitchFamily="34" charset="-128"/>
                <a:cs typeface="Arial Unicode MS" pitchFamily="34" charset="-128"/>
              </a:rPr>
              <a:t> </a:t>
            </a:r>
            <a:r>
              <a:rPr lang="en-US" sz="4400" b="1" dirty="0">
                <a:solidFill>
                  <a:srgbClr val="FFFF00"/>
                </a:solidFill>
                <a:latin typeface="Arial Unicode MS" pitchFamily="34" charset="-128"/>
                <a:ea typeface="Arial Unicode MS" pitchFamily="34" charset="-128"/>
                <a:cs typeface="Arial Unicode MS" pitchFamily="34" charset="-128"/>
              </a:rPr>
              <a:t>46 And when Jesus had cried out with a loud voice, He said, "Father, 'into Your hands I commit My spirit.'" </a:t>
            </a:r>
            <a:r>
              <a:rPr lang="fr-FR" sz="4400" b="1" dirty="0" err="1">
                <a:solidFill>
                  <a:srgbClr val="FFFF00"/>
                </a:solidFill>
                <a:latin typeface="Arial Unicode MS" pitchFamily="34" charset="-128"/>
                <a:ea typeface="Arial Unicode MS" pitchFamily="34" charset="-128"/>
                <a:cs typeface="Arial Unicode MS" pitchFamily="34" charset="-128"/>
              </a:rPr>
              <a:t>Having</a:t>
            </a:r>
            <a:r>
              <a:rPr lang="fr-FR" sz="4400" b="1" dirty="0">
                <a:solidFill>
                  <a:srgbClr val="FFFF00"/>
                </a:solidFill>
                <a:latin typeface="Arial Unicode MS" pitchFamily="34" charset="-128"/>
                <a:ea typeface="Arial Unicode MS" pitchFamily="34" charset="-128"/>
                <a:cs typeface="Arial Unicode MS" pitchFamily="34" charset="-128"/>
              </a:rPr>
              <a:t> </a:t>
            </a:r>
            <a:r>
              <a:rPr lang="fr-FR" sz="4400" b="1" dirty="0" err="1">
                <a:solidFill>
                  <a:srgbClr val="FFFF00"/>
                </a:solidFill>
                <a:latin typeface="Arial Unicode MS" pitchFamily="34" charset="-128"/>
                <a:ea typeface="Arial Unicode MS" pitchFamily="34" charset="-128"/>
                <a:cs typeface="Arial Unicode MS" pitchFamily="34" charset="-128"/>
              </a:rPr>
              <a:t>said</a:t>
            </a:r>
            <a:r>
              <a:rPr lang="fr-FR" sz="4400" b="1" dirty="0">
                <a:solidFill>
                  <a:srgbClr val="FFFF00"/>
                </a:solidFill>
                <a:latin typeface="Arial Unicode MS" pitchFamily="34" charset="-128"/>
                <a:ea typeface="Arial Unicode MS" pitchFamily="34" charset="-128"/>
                <a:cs typeface="Arial Unicode MS" pitchFamily="34" charset="-128"/>
              </a:rPr>
              <a:t> </a:t>
            </a:r>
            <a:r>
              <a:rPr lang="fr-FR" sz="4400" b="1" dirty="0" err="1">
                <a:solidFill>
                  <a:srgbClr val="FFFF00"/>
                </a:solidFill>
                <a:latin typeface="Arial Unicode MS" pitchFamily="34" charset="-128"/>
                <a:ea typeface="Arial Unicode MS" pitchFamily="34" charset="-128"/>
                <a:cs typeface="Arial Unicode MS" pitchFamily="34" charset="-128"/>
              </a:rPr>
              <a:t>this</a:t>
            </a:r>
            <a:r>
              <a:rPr lang="fr-FR" sz="4400" b="1" dirty="0">
                <a:solidFill>
                  <a:srgbClr val="FFFF00"/>
                </a:solidFill>
                <a:latin typeface="Arial Unicode MS" pitchFamily="34" charset="-128"/>
                <a:ea typeface="Arial Unicode MS" pitchFamily="34" charset="-128"/>
                <a:cs typeface="Arial Unicode MS" pitchFamily="34" charset="-128"/>
              </a:rPr>
              <a:t>, He </a:t>
            </a:r>
            <a:r>
              <a:rPr lang="fr-FR" sz="4400" b="1" dirty="0" err="1">
                <a:solidFill>
                  <a:srgbClr val="FFFF00"/>
                </a:solidFill>
                <a:latin typeface="Arial Unicode MS" pitchFamily="34" charset="-128"/>
                <a:ea typeface="Arial Unicode MS" pitchFamily="34" charset="-128"/>
                <a:cs typeface="Arial Unicode MS" pitchFamily="34" charset="-128"/>
              </a:rPr>
              <a:t>breathed</a:t>
            </a:r>
            <a:r>
              <a:rPr lang="fr-FR" sz="4400" b="1" dirty="0">
                <a:solidFill>
                  <a:srgbClr val="FFFF00"/>
                </a:solidFill>
                <a:latin typeface="Arial Unicode MS" pitchFamily="34" charset="-128"/>
                <a:ea typeface="Arial Unicode MS" pitchFamily="34" charset="-128"/>
                <a:cs typeface="Arial Unicode MS" pitchFamily="34" charset="-128"/>
              </a:rPr>
              <a:t> </a:t>
            </a:r>
            <a:r>
              <a:rPr lang="fr-FR" sz="4400" b="1" dirty="0" err="1">
                <a:solidFill>
                  <a:srgbClr val="FFFF00"/>
                </a:solidFill>
                <a:latin typeface="Arial Unicode MS" pitchFamily="34" charset="-128"/>
                <a:ea typeface="Arial Unicode MS" pitchFamily="34" charset="-128"/>
                <a:cs typeface="Arial Unicode MS" pitchFamily="34" charset="-128"/>
              </a:rPr>
              <a:t>His</a:t>
            </a:r>
            <a:r>
              <a:rPr lang="fr-FR" sz="4400" b="1" dirty="0">
                <a:solidFill>
                  <a:srgbClr val="FFFF00"/>
                </a:solidFill>
                <a:latin typeface="Arial Unicode MS" pitchFamily="34" charset="-128"/>
                <a:ea typeface="Arial Unicode MS" pitchFamily="34" charset="-128"/>
                <a:cs typeface="Arial Unicode MS" pitchFamily="34" charset="-128"/>
              </a:rPr>
              <a:t> last. (NKJV)</a:t>
            </a:r>
            <a:endParaRPr lang="en-US" sz="4400" b="1" dirty="0">
              <a:solidFill>
                <a:srgbClr val="FFFF00"/>
              </a:solidFill>
              <a:latin typeface="Arial Unicode MS" pitchFamily="34" charset="-128"/>
              <a:ea typeface="Arial Unicode MS" pitchFamily="34" charset="-128"/>
              <a:cs typeface="Arial Unicode MS" pitchFamily="34" charset="-128"/>
            </a:endParaRPr>
          </a:p>
          <a:p>
            <a:pPr>
              <a:buNone/>
            </a:pPr>
            <a:r>
              <a:rPr lang="fr-FR" dirty="0"/>
              <a:t> </a:t>
            </a:r>
            <a:endParaRPr lang="en-US" dirty="0"/>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To </a:t>
            </a:r>
            <a:r>
              <a:rPr lang="en-US" sz="4000" b="1" dirty="0">
                <a:solidFill>
                  <a:schemeClr val="bg1"/>
                </a:solidFill>
                <a:latin typeface="Arial Unicode MS" pitchFamily="34" charset="-128"/>
                <a:ea typeface="Arial Unicode MS" pitchFamily="34" charset="-128"/>
                <a:cs typeface="Arial Unicode MS" pitchFamily="34" charset="-128"/>
              </a:rPr>
              <a:t>fully understand this last statement of Jesus, “Father, 'into Your hands I commit My spirit.” You would have to take in consideration many other passages of Scriptures for which our time is limited.</a:t>
            </a:r>
          </a:p>
          <a:p>
            <a:pPr lvl="0" algn="just"/>
            <a:r>
              <a:rPr lang="en-US" sz="4000" b="1" dirty="0">
                <a:solidFill>
                  <a:srgbClr val="FFFF00"/>
                </a:solidFill>
                <a:latin typeface="Arial Unicode MS" pitchFamily="34" charset="-128"/>
                <a:ea typeface="Arial Unicode MS" pitchFamily="34" charset="-128"/>
                <a:cs typeface="Arial Unicode MS" pitchFamily="34" charset="-128"/>
              </a:rPr>
              <a:t>Jesus voluntarily unclothed himself of His divinity and clothed himself with our humanity in the form of an obedient servant, a sacrificial Lamb.</a:t>
            </a:r>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Autofit/>
          </a:bodyPr>
          <a:lstStyle/>
          <a:p>
            <a:pPr lvl="0" algn="just"/>
            <a:r>
              <a:rPr lang="en-US" sz="3800" b="1" dirty="0" smtClean="0">
                <a:solidFill>
                  <a:schemeClr val="bg1"/>
                </a:solidFill>
                <a:latin typeface="Arial Unicode MS" pitchFamily="34" charset="-128"/>
                <a:ea typeface="Arial Unicode MS" pitchFamily="34" charset="-128"/>
                <a:cs typeface="Arial Unicode MS" pitchFamily="34" charset="-128"/>
              </a:rPr>
              <a:t>In </a:t>
            </a:r>
            <a:r>
              <a:rPr lang="en-US" sz="3800" b="1" dirty="0">
                <a:solidFill>
                  <a:schemeClr val="bg1"/>
                </a:solidFill>
                <a:latin typeface="Arial Unicode MS" pitchFamily="34" charset="-128"/>
                <a:ea typeface="Arial Unicode MS" pitchFamily="34" charset="-128"/>
                <a:cs typeface="Arial Unicode MS" pitchFamily="34" charset="-128"/>
              </a:rPr>
              <a:t>the Garden of Gethsemane He wrestled to yield to the horrific demand of the cross and the atrocities associated.</a:t>
            </a:r>
          </a:p>
          <a:p>
            <a:pPr lvl="0" algn="just"/>
            <a:r>
              <a:rPr lang="en-US" sz="3800" b="1" dirty="0">
                <a:solidFill>
                  <a:srgbClr val="FFFF00"/>
                </a:solidFill>
                <a:latin typeface="Arial Unicode MS" pitchFamily="34" charset="-128"/>
                <a:ea typeface="Arial Unicode MS" pitchFamily="34" charset="-128"/>
                <a:cs typeface="Arial Unicode MS" pitchFamily="34" charset="-128"/>
              </a:rPr>
              <a:t>Yet as a servant, He said, “Not my will, but your will be done.”</a:t>
            </a:r>
          </a:p>
          <a:p>
            <a:pPr lvl="0" algn="just"/>
            <a:r>
              <a:rPr lang="en-US" sz="3800" b="1" dirty="0">
                <a:solidFill>
                  <a:schemeClr val="bg1"/>
                </a:solidFill>
                <a:latin typeface="Arial Unicode MS" pitchFamily="34" charset="-128"/>
                <a:ea typeface="Arial Unicode MS" pitchFamily="34" charset="-128"/>
                <a:cs typeface="Arial Unicode MS" pitchFamily="34" charset="-128"/>
              </a:rPr>
              <a:t>He is now reaching the edge of the human experience.</a:t>
            </a:r>
          </a:p>
          <a:p>
            <a:pPr lvl="0" algn="just"/>
            <a:r>
              <a:rPr lang="en-US" sz="3800" b="1" dirty="0">
                <a:solidFill>
                  <a:srgbClr val="FFFF00"/>
                </a:solidFill>
                <a:latin typeface="Arial Unicode MS" pitchFamily="34" charset="-128"/>
                <a:ea typeface="Arial Unicode MS" pitchFamily="34" charset="-128"/>
                <a:cs typeface="Arial Unicode MS" pitchFamily="34" charset="-128"/>
              </a:rPr>
              <a:t>Before hand; before the silver string is snapped, He committed his spirit to God</a:t>
            </a:r>
            <a:r>
              <a:rPr lang="en-US" sz="3800" b="1" dirty="0" smtClean="0">
                <a:solidFill>
                  <a:srgbClr val="FFFF00"/>
                </a:solidFill>
                <a:latin typeface="Arial Unicode MS" pitchFamily="34" charset="-128"/>
                <a:ea typeface="Arial Unicode MS" pitchFamily="34" charset="-128"/>
                <a:cs typeface="Arial Unicode MS" pitchFamily="34" charset="-128"/>
              </a:rPr>
              <a:t>.</a:t>
            </a:r>
            <a:endParaRPr lang="en-US" sz="38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lnSpcReduction="10000"/>
          </a:bodyPr>
          <a:lstStyle/>
          <a:p>
            <a:pPr lvl="0" algn="just"/>
            <a:r>
              <a:rPr lang="en-US" sz="3600" b="1" dirty="0" smtClean="0">
                <a:solidFill>
                  <a:schemeClr val="bg1"/>
                </a:solidFill>
                <a:latin typeface="Arial Unicode MS" pitchFamily="34" charset="-128"/>
                <a:ea typeface="Arial Unicode MS" pitchFamily="34" charset="-128"/>
                <a:cs typeface="Arial Unicode MS" pitchFamily="34" charset="-128"/>
              </a:rPr>
              <a:t>How clever! What a secret we discover out of that.</a:t>
            </a:r>
          </a:p>
          <a:p>
            <a:pPr lvl="0" algn="just"/>
            <a:r>
              <a:rPr lang="en-US" sz="3600" b="1" dirty="0" smtClean="0">
                <a:solidFill>
                  <a:srgbClr val="FFFF00"/>
                </a:solidFill>
                <a:latin typeface="Arial Unicode MS" pitchFamily="34" charset="-128"/>
                <a:ea typeface="Arial Unicode MS" pitchFamily="34" charset="-128"/>
                <a:cs typeface="Arial Unicode MS" pitchFamily="34" charset="-128"/>
              </a:rPr>
              <a:t>We must all be certain that our spirits are well secured in the hands of God.</a:t>
            </a:r>
          </a:p>
          <a:p>
            <a:pPr lvl="0" algn="just"/>
            <a:r>
              <a:rPr lang="en-US" sz="3600" b="1" dirty="0" smtClean="0">
                <a:solidFill>
                  <a:schemeClr val="bg1"/>
                </a:solidFill>
                <a:latin typeface="Arial Unicode MS" pitchFamily="34" charset="-128"/>
                <a:ea typeface="Arial Unicode MS" pitchFamily="34" charset="-128"/>
                <a:cs typeface="Arial Unicode MS" pitchFamily="34" charset="-128"/>
              </a:rPr>
              <a:t>No one can snatch us out of the hands of the Father.</a:t>
            </a:r>
          </a:p>
          <a:p>
            <a:pPr lvl="0" algn="just"/>
            <a:r>
              <a:rPr lang="en-US" sz="3600" b="1" dirty="0" smtClean="0">
                <a:solidFill>
                  <a:srgbClr val="FFFF00"/>
                </a:solidFill>
                <a:latin typeface="Arial Unicode MS" pitchFamily="34" charset="-128"/>
                <a:ea typeface="Arial Unicode MS" pitchFamily="34" charset="-128"/>
                <a:cs typeface="Arial Unicode MS" pitchFamily="34" charset="-128"/>
              </a:rPr>
              <a:t>Jesus did so because the whole mission of salvation was the plan of the loving Father.</a:t>
            </a:r>
          </a:p>
          <a:p>
            <a:pPr lvl="0" algn="just"/>
            <a:r>
              <a:rPr lang="en-US" sz="3600" b="1" dirty="0" smtClean="0">
                <a:solidFill>
                  <a:schemeClr val="bg1"/>
                </a:solidFill>
                <a:latin typeface="Arial Unicode MS" pitchFamily="34" charset="-128"/>
                <a:ea typeface="Arial Unicode MS" pitchFamily="34" charset="-128"/>
                <a:cs typeface="Arial Unicode MS" pitchFamily="34" charset="-128"/>
              </a:rPr>
              <a:t>Long </a:t>
            </a:r>
            <a:r>
              <a:rPr lang="en-US" sz="3600" b="1" dirty="0">
                <a:solidFill>
                  <a:schemeClr val="bg1"/>
                </a:solidFill>
                <a:latin typeface="Arial Unicode MS" pitchFamily="34" charset="-128"/>
                <a:ea typeface="Arial Unicode MS" pitchFamily="34" charset="-128"/>
                <a:cs typeface="Arial Unicode MS" pitchFamily="34" charset="-128"/>
              </a:rPr>
              <a:t>live the Risen king! Long live the Risen king! Long live the Risen king</a:t>
            </a:r>
            <a:r>
              <a:rPr lang="en-US" sz="3600" b="1" dirty="0" smtClean="0">
                <a:solidFill>
                  <a:schemeClr val="bg1"/>
                </a:solidFill>
                <a:latin typeface="Arial Unicode MS" pitchFamily="34" charset="-128"/>
                <a:ea typeface="Arial Unicode MS" pitchFamily="34" charset="-128"/>
                <a:cs typeface="Arial Unicode MS" pitchFamily="34" charset="-128"/>
              </a:rPr>
              <a:t>!</a:t>
            </a:r>
            <a:endParaRPr lang="en-US" sz="3600" b="1" dirty="0">
              <a:solidFill>
                <a:schemeClr val="bg1"/>
              </a:solidFill>
              <a:latin typeface="Arial Unicode MS" pitchFamily="34" charset="-128"/>
              <a:ea typeface="Arial Unicode MS" pitchFamily="34" charset="-128"/>
              <a:cs typeface="Arial Unicode MS" pitchFamily="34" charset="-128"/>
            </a:endParaRPr>
          </a:p>
          <a:p>
            <a:pPr algn="r"/>
            <a:r>
              <a:rPr lang="en-US" sz="3600" b="1" dirty="0">
                <a:solidFill>
                  <a:schemeClr val="bg1"/>
                </a:solidFill>
                <a:latin typeface="Arial Unicode MS" pitchFamily="34" charset="-128"/>
                <a:ea typeface="Arial Unicode MS" pitchFamily="34" charset="-128"/>
                <a:cs typeface="Arial Unicode MS" pitchFamily="34" charset="-128"/>
              </a:rPr>
              <a:t>AMEN</a:t>
            </a:r>
            <a:r>
              <a:rPr lang="en-US" b="1" dirty="0" smtClean="0">
                <a:solidFill>
                  <a:schemeClr val="bg1"/>
                </a:solidFill>
                <a:latin typeface="Arial Unicode MS" pitchFamily="34" charset="-128"/>
                <a:ea typeface="Arial Unicode MS" pitchFamily="34" charset="-128"/>
                <a:cs typeface="Arial Unicode MS" pitchFamily="34" charset="-128"/>
              </a:rPr>
              <a:t>!</a:t>
            </a:r>
            <a:endParaRPr lang="en-US" dirty="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470</TotalTime>
  <Words>2739</Words>
  <Application>Microsoft Office PowerPoint</Application>
  <PresentationFormat>On-screen Show (4:3)</PresentationFormat>
  <Paragraphs>199</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CHRIST THE ROCK CONGREGATION SATURDAY APRIL 19TH 2025 PRELUDE DE PACQUE CEREMONIE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SEPT PAROLES DE LA CROIX</dc:title>
  <dc:creator>MARC EDOUARD SIMEON</dc:creator>
  <cp:lastModifiedBy>MARC EDOUARD SIMEON</cp:lastModifiedBy>
  <cp:revision>10</cp:revision>
  <dcterms:created xsi:type="dcterms:W3CDTF">2022-04-14T16:00:03Z</dcterms:created>
  <dcterms:modified xsi:type="dcterms:W3CDTF">2025-04-16T23:24:06Z</dcterms:modified>
</cp:coreProperties>
</file>