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80" r:id="rId6"/>
    <p:sldId id="260" r:id="rId7"/>
    <p:sldId id="263" r:id="rId8"/>
    <p:sldId id="282" r:id="rId9"/>
    <p:sldId id="262" r:id="rId10"/>
    <p:sldId id="283" r:id="rId11"/>
    <p:sldId id="264" r:id="rId12"/>
    <p:sldId id="284" r:id="rId13"/>
    <p:sldId id="266" r:id="rId14"/>
    <p:sldId id="268" r:id="rId15"/>
    <p:sldId id="267" r:id="rId16"/>
    <p:sldId id="286" r:id="rId17"/>
    <p:sldId id="269" r:id="rId18"/>
    <p:sldId id="287" r:id="rId19"/>
    <p:sldId id="271" r:id="rId20"/>
    <p:sldId id="277" r:id="rId21"/>
    <p:sldId id="270" r:id="rId22"/>
    <p:sldId id="278" r:id="rId23"/>
    <p:sldId id="274" r:id="rId24"/>
    <p:sldId id="275" r:id="rId25"/>
    <p:sldId id="272" r:id="rId26"/>
    <p:sldId id="276" r:id="rId27"/>
    <p:sldId id="273" r:id="rId28"/>
    <p:sldId id="27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75"/>
  </p:normalViewPr>
  <p:slideViewPr>
    <p:cSldViewPr>
      <p:cViewPr varScale="1">
        <p:scale>
          <a:sx n="89" d="100"/>
          <a:sy n="89" d="100"/>
        </p:scale>
        <p:origin x="1744"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A57163A1-912F-411B-8EEC-5C3155FC1D56}" type="datetimeFigureOut">
              <a:rPr lang="en-US" smtClean="0"/>
              <a:pPr/>
              <a:t>4/9/25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57200EF4-D362-4D70-8BFF-531431E470D6}"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A57163A1-912F-411B-8EEC-5C3155FC1D56}" type="datetimeFigureOut">
              <a:rPr lang="en-US" smtClean="0"/>
              <a:pPr/>
              <a:t>4/9/25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200EF4-D362-4D70-8BFF-531431E470D6}"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57163A1-912F-411B-8EEC-5C3155FC1D56}" type="datetimeFigureOut">
              <a:rPr lang="en-US" smtClean="0"/>
              <a:pPr/>
              <a:t>4/9/25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57200EF4-D362-4D70-8BFF-531431E470D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A57163A1-912F-411B-8EEC-5C3155FC1D56}" type="datetimeFigureOut">
              <a:rPr lang="en-US" smtClean="0"/>
              <a:pPr/>
              <a:t>4/9/25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200EF4-D362-4D70-8BFF-531431E470D6}"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A57163A1-912F-411B-8EEC-5C3155FC1D56}" type="datetimeFigureOut">
              <a:rPr lang="en-US" smtClean="0"/>
              <a:pPr/>
              <a:t>4/9/25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200EF4-D362-4D70-8BFF-531431E470D6}"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A57163A1-912F-411B-8EEC-5C3155FC1D56}" type="datetimeFigureOut">
              <a:rPr lang="en-US" smtClean="0"/>
              <a:pPr/>
              <a:t>4/9/25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200EF4-D362-4D70-8BFF-531431E470D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163A1-912F-411B-8EEC-5C3155FC1D56}" type="datetimeFigureOut">
              <a:rPr lang="en-US" smtClean="0"/>
              <a:pPr/>
              <a:t>4/9/25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200EF4-D362-4D70-8BFF-531431E470D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A57163A1-912F-411B-8EEC-5C3155FC1D56}" type="datetimeFigureOut">
              <a:rPr lang="en-US" smtClean="0"/>
              <a:pPr/>
              <a:t>4/9/25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200EF4-D362-4D70-8BFF-531431E470D6}"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A57163A1-912F-411B-8EEC-5C3155FC1D56}" type="datetimeFigureOut">
              <a:rPr lang="en-US" smtClean="0"/>
              <a:pPr/>
              <a:t>4/9/25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57200EF4-D362-4D70-8BFF-531431E470D6}"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57163A1-912F-411B-8EEC-5C3155FC1D56}" type="datetimeFigureOut">
              <a:rPr lang="en-US" smtClean="0"/>
              <a:pPr/>
              <a:t>4/9/25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200EF4-D362-4D70-8BFF-531431E470D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57163A1-912F-411B-8EEC-5C3155FC1D56}" type="datetimeFigureOut">
              <a:rPr lang="en-US" smtClean="0"/>
              <a:pPr/>
              <a:t>4/9/25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200EF4-D362-4D70-8BFF-531431E470D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A57163A1-912F-411B-8EEC-5C3155FC1D56}" type="datetimeFigureOut">
              <a:rPr lang="en-US" smtClean="0"/>
              <a:pPr/>
              <a:t>4/9/25</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57200EF4-D362-4D70-8BFF-531431E470D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3200400"/>
            <a:ext cx="8686800" cy="2819400"/>
          </a:xfrm>
        </p:spPr>
        <p:txBody>
          <a:bodyPr>
            <a:normAutofit fontScale="92500" lnSpcReduction="20000"/>
          </a:bodyPr>
          <a:lstStyle/>
          <a:p>
            <a:r>
              <a:rPr lang="en-US" sz="3600" b="1" dirty="0">
                <a:solidFill>
                  <a:schemeClr val="accent2">
                    <a:lumMod val="50000"/>
                  </a:schemeClr>
                </a:solidFill>
              </a:rPr>
              <a:t>FRIDAY APRIL 11</a:t>
            </a:r>
            <a:r>
              <a:rPr lang="en-US" sz="3600" b="1" baseline="30000" dirty="0">
                <a:solidFill>
                  <a:schemeClr val="accent2">
                    <a:lumMod val="50000"/>
                  </a:schemeClr>
                </a:solidFill>
              </a:rPr>
              <a:t>TH</a:t>
            </a:r>
            <a:r>
              <a:rPr lang="en-US" sz="3600" b="1" dirty="0">
                <a:solidFill>
                  <a:schemeClr val="accent2">
                    <a:lumMod val="50000"/>
                  </a:schemeClr>
                </a:solidFill>
              </a:rPr>
              <a:t> 2025 </a:t>
            </a:r>
          </a:p>
          <a:p>
            <a:r>
              <a:rPr lang="en-US" sz="3600" b="1" dirty="0">
                <a:solidFill>
                  <a:schemeClr val="accent2">
                    <a:lumMod val="50000"/>
                  </a:schemeClr>
                </a:solidFill>
              </a:rPr>
              <a:t>By Pastor Marc E Simeon</a:t>
            </a:r>
          </a:p>
          <a:p>
            <a:r>
              <a:rPr lang="en-US" sz="3600" b="1" dirty="0">
                <a:solidFill>
                  <a:srgbClr val="00B050"/>
                </a:solidFill>
              </a:rPr>
              <a:t>THE TRIUMPHANT ENTRY OF JESUS TO JERUSALEM</a:t>
            </a:r>
          </a:p>
          <a:p>
            <a:r>
              <a:rPr lang="en-US" sz="3600" b="1" dirty="0">
                <a:solidFill>
                  <a:srgbClr val="FF0000"/>
                </a:solidFill>
              </a:rPr>
              <a:t>A SHORT GLIMPSE OF KING JESUS ON THE WAY TO JERUSALEM</a:t>
            </a:r>
          </a:p>
          <a:p>
            <a:endParaRPr lang="en-US" dirty="0">
              <a:solidFill>
                <a:schemeClr val="accent2">
                  <a:lumMod val="50000"/>
                </a:schemeClr>
              </a:solidFill>
            </a:endParaRPr>
          </a:p>
          <a:p>
            <a:endParaRPr lang="en-US" dirty="0">
              <a:solidFill>
                <a:schemeClr val="accent2">
                  <a:lumMod val="50000"/>
                </a:schemeClr>
              </a:solidFill>
            </a:endParaRPr>
          </a:p>
        </p:txBody>
      </p:sp>
      <p:sp>
        <p:nvSpPr>
          <p:cNvPr id="2" name="Title 1"/>
          <p:cNvSpPr>
            <a:spLocks noGrp="1"/>
          </p:cNvSpPr>
          <p:nvPr>
            <p:ph type="ctrTitle"/>
          </p:nvPr>
        </p:nvSpPr>
        <p:spPr/>
        <p:txBody>
          <a:bodyPr/>
          <a:lstStyle/>
          <a:p>
            <a:r>
              <a:t>CHRIST THE ROCK CONGREGATION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algn="ctr"/>
            <a:r>
              <a:rPr lang="en-US" sz="3200" dirty="0">
                <a:solidFill>
                  <a:srgbClr val="FF0000"/>
                </a:solidFill>
              </a:rPr>
              <a:t>INTRODUCTION</a:t>
            </a:r>
          </a:p>
          <a:p>
            <a:pPr lvl="0" algn="just"/>
            <a:r>
              <a:rPr lang="en-US" sz="4000" dirty="0">
                <a:latin typeface="Arial Rounded MT Bold" pitchFamily="34" charset="0"/>
              </a:rPr>
              <a:t>People who are accustomed to fame and glory usually have a lot of difficulties to adjust to the humble settings of commoners. </a:t>
            </a:r>
          </a:p>
          <a:p>
            <a:pPr lvl="0" algn="just"/>
            <a:r>
              <a:rPr lang="en-US" sz="4000" dirty="0">
                <a:solidFill>
                  <a:srgbClr val="FF0000"/>
                </a:solidFill>
                <a:latin typeface="Arial Rounded MT Bold" pitchFamily="34" charset="0"/>
              </a:rPr>
              <a:t>For 33 years, Jesus the incarnate God walked the surface of this earth without receiving any distinguished or fitted honor. </a:t>
            </a:r>
          </a:p>
          <a:p>
            <a:pPr lvl="1" algn="just"/>
            <a:r>
              <a:rPr lang="en-US" sz="4000" dirty="0">
                <a:latin typeface="Arial Rounded MT Bold" pitchFamily="34" charset="0"/>
              </a:rPr>
              <a:t>He was the Son of a peasant mother</a:t>
            </a:r>
          </a:p>
          <a:p>
            <a:pPr lvl="1" algn="just"/>
            <a:r>
              <a:rPr lang="en-US" sz="4000" dirty="0">
                <a:solidFill>
                  <a:srgbClr val="FF0000"/>
                </a:solidFill>
                <a:latin typeface="Arial Rounded MT Bold" pitchFamily="34" charset="0"/>
              </a:rPr>
              <a:t>His trade was carpentry</a:t>
            </a:r>
          </a:p>
          <a:p>
            <a:pPr lvl="1" algn="just"/>
            <a:r>
              <a:rPr lang="en-US" sz="4000" dirty="0">
                <a:latin typeface="Arial Rounded MT Bold" pitchFamily="34" charset="0"/>
              </a:rPr>
              <a:t>Education degrees: none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1" algn="just"/>
            <a:r>
              <a:rPr lang="en-US" sz="4000" dirty="0">
                <a:latin typeface="Arial Rounded MT Bold" pitchFamily="34" charset="0"/>
              </a:rPr>
              <a:t>Prestigious clubs affiliated to: None</a:t>
            </a:r>
          </a:p>
          <a:p>
            <a:pPr lvl="2" algn="just"/>
            <a:r>
              <a:rPr lang="en-US" sz="4000" dirty="0">
                <a:solidFill>
                  <a:srgbClr val="FFFF00"/>
                </a:solidFill>
                <a:latin typeface="Arial Rounded MT Bold" pitchFamily="34" charset="0"/>
              </a:rPr>
              <a:t>Not a Scribe</a:t>
            </a:r>
          </a:p>
          <a:p>
            <a:pPr lvl="2" algn="just"/>
            <a:r>
              <a:rPr lang="en-US" sz="4000" dirty="0">
                <a:latin typeface="Arial Rounded MT Bold" pitchFamily="34" charset="0"/>
              </a:rPr>
              <a:t>Not a Pharisee</a:t>
            </a:r>
          </a:p>
          <a:p>
            <a:pPr lvl="2" algn="just"/>
            <a:r>
              <a:rPr lang="en-US" sz="4000" dirty="0">
                <a:solidFill>
                  <a:srgbClr val="FFFF00"/>
                </a:solidFill>
                <a:latin typeface="Arial Rounded MT Bold" pitchFamily="34" charset="0"/>
              </a:rPr>
              <a:t>Not a Zealot</a:t>
            </a:r>
          </a:p>
          <a:p>
            <a:pPr lvl="2" algn="just"/>
            <a:r>
              <a:rPr lang="en-US" sz="4000" dirty="0">
                <a:latin typeface="Arial Rounded MT Bold" pitchFamily="34" charset="0"/>
              </a:rPr>
              <a:t>Not a Sadducee</a:t>
            </a:r>
          </a:p>
          <a:p>
            <a:pPr lvl="0" algn="just"/>
            <a:r>
              <a:rPr lang="en-US" sz="4000" dirty="0">
                <a:latin typeface="Arial Rounded MT Bold" pitchFamily="34" charset="0"/>
              </a:rPr>
              <a:t>Material possessions: None</a:t>
            </a:r>
          </a:p>
          <a:p>
            <a:pPr lvl="0" algn="just"/>
            <a:r>
              <a:rPr lang="en-US" sz="4000" dirty="0">
                <a:solidFill>
                  <a:srgbClr val="FFFF00"/>
                </a:solidFill>
                <a:latin typeface="Arial Rounded MT Bold" pitchFamily="34" charset="0"/>
              </a:rPr>
              <a:t>Specific Address: None (no place to lay his head)</a:t>
            </a:r>
          </a:p>
          <a:p>
            <a:pPr lvl="0" algn="just"/>
            <a:r>
              <a:rPr lang="en-US" sz="4000" dirty="0">
                <a:latin typeface="Arial Rounded MT Bold" pitchFamily="34" charset="0"/>
              </a:rPr>
              <a:t>Marital Status: Single</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buNone/>
            </a:pPr>
            <a:r>
              <a:rPr lang="en-US" b="1" dirty="0">
                <a:solidFill>
                  <a:srgbClr val="C00000"/>
                </a:solidFill>
                <a:latin typeface="Arial Rounded MT Bold" pitchFamily="34" charset="0"/>
              </a:rPr>
              <a:t>THE HUMILITY OF JESUS</a:t>
            </a:r>
          </a:p>
          <a:p>
            <a:pPr lvl="0" algn="just"/>
            <a:r>
              <a:rPr lang="en-US" sz="3600" dirty="0">
                <a:latin typeface="Arial Rounded MT Bold" pitchFamily="34" charset="0"/>
              </a:rPr>
              <a:t>Jesus voluntarily clothed Himself with humility to accomplish the mission of the salvation of mankind.</a:t>
            </a:r>
          </a:p>
          <a:p>
            <a:pPr algn="just"/>
            <a:r>
              <a:rPr lang="fr-FR" sz="3600" b="1" dirty="0" err="1">
                <a:solidFill>
                  <a:srgbClr val="C00000"/>
                </a:solidFill>
                <a:latin typeface="Arial Rounded MT Bold" pitchFamily="34" charset="0"/>
              </a:rPr>
              <a:t>Philippians</a:t>
            </a:r>
            <a:r>
              <a:rPr lang="fr-FR" sz="3600" b="1" dirty="0">
                <a:solidFill>
                  <a:srgbClr val="C00000"/>
                </a:solidFill>
                <a:latin typeface="Arial Rounded MT Bold" pitchFamily="34" charset="0"/>
              </a:rPr>
              <a:t> 2:5-8</a:t>
            </a:r>
            <a:endParaRPr lang="en-US" sz="3600" dirty="0">
              <a:solidFill>
                <a:srgbClr val="C00000"/>
              </a:solidFill>
              <a:latin typeface="Arial Rounded MT Bold" pitchFamily="34" charset="0"/>
            </a:endParaRPr>
          </a:p>
          <a:p>
            <a:pPr algn="just"/>
            <a:r>
              <a:rPr lang="fr-FR" sz="3600" dirty="0">
                <a:latin typeface="Arial Rounded MT Bold" pitchFamily="34" charset="0"/>
              </a:rPr>
              <a:t>5  Ayez en vous les sentiments qui étaient en Jésus-Christ,</a:t>
            </a:r>
            <a:endParaRPr lang="en-US" sz="3600" dirty="0">
              <a:latin typeface="Arial Rounded MT Bold" pitchFamily="34" charset="0"/>
            </a:endParaRPr>
          </a:p>
          <a:p>
            <a:pPr algn="just"/>
            <a:r>
              <a:rPr lang="fr-FR" sz="3600" dirty="0">
                <a:latin typeface="Arial Rounded MT Bold" pitchFamily="34" charset="0"/>
              </a:rPr>
              <a:t> </a:t>
            </a:r>
            <a:r>
              <a:rPr lang="fr-FR" sz="3600" dirty="0">
                <a:solidFill>
                  <a:srgbClr val="C00000"/>
                </a:solidFill>
                <a:latin typeface="Arial Rounded MT Bold" pitchFamily="34" charset="0"/>
              </a:rPr>
              <a:t>6 lequel, existant en forme de Dieu, n'a point regardé comme une proie à arracher d'être égal avec Dieu,</a:t>
            </a:r>
            <a:endParaRPr lang="en-US" sz="3600" dirty="0">
              <a:solidFill>
                <a:srgbClr val="C0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latin typeface="Arial Rounded MT Bold" pitchFamily="34" charset="0"/>
              </a:rPr>
              <a:t>7 mais s'est dépouillé lui-même, en prenant une forme de serviteur, en devenant semblable aux hommes;</a:t>
            </a:r>
            <a:endParaRPr lang="en-US" sz="4000" dirty="0">
              <a:latin typeface="Arial Rounded MT Bold" pitchFamily="34" charset="0"/>
            </a:endParaRPr>
          </a:p>
          <a:p>
            <a:pPr algn="just"/>
            <a:r>
              <a:rPr lang="fr-FR" sz="4000" dirty="0">
                <a:solidFill>
                  <a:srgbClr val="C00000"/>
                </a:solidFill>
                <a:latin typeface="Arial Rounded MT Bold" pitchFamily="34" charset="0"/>
              </a:rPr>
              <a:t> 8 (2:7) et ayant paru comme un simple homme, </a:t>
            </a:r>
          </a:p>
          <a:p>
            <a:pPr algn="just"/>
            <a:r>
              <a:rPr lang="fr-FR" sz="4000" dirty="0">
                <a:latin typeface="Arial Rounded MT Bold" pitchFamily="34" charset="0"/>
              </a:rPr>
              <a:t>(2:8) il s'est humilié lui-même, se rendant obéissant jusqu'à la mort, même jusqu'à la mort de la croix.</a:t>
            </a:r>
            <a:endParaRPr lang="en-US" sz="4000" dirty="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3">
            <a:schemeClr val="accent5"/>
          </a:fillRef>
          <a:effectRef idx="2">
            <a:schemeClr val="accent5"/>
          </a:effectRef>
          <a:fontRef idx="minor">
            <a:schemeClr val="lt1"/>
          </a:fontRef>
        </p:style>
        <p:txBody>
          <a:bodyPr>
            <a:normAutofit/>
          </a:bodyPr>
          <a:lstStyle/>
          <a:p>
            <a:pPr lvl="0" algn="just"/>
            <a:r>
              <a:rPr lang="en-US" sz="4800" dirty="0"/>
              <a:t>No </a:t>
            </a:r>
            <a:r>
              <a:rPr lang="en-US" sz="4800" dirty="0">
                <a:latin typeface="Arial Rounded MT Bold" pitchFamily="34" charset="0"/>
              </a:rPr>
              <a:t>one would believe that Jesus could have succeeded in accomplishing His mission on earth in three short years, but He did.</a:t>
            </a:r>
          </a:p>
          <a:p>
            <a:pPr lvl="0" algn="just"/>
            <a:r>
              <a:rPr lang="en-US" sz="4800" dirty="0">
                <a:solidFill>
                  <a:srgbClr val="FFC000"/>
                </a:solidFill>
                <a:latin typeface="Arial Rounded MT Bold" pitchFamily="34" charset="0"/>
              </a:rPr>
              <a:t>Because of Jewish restriction, Jesus had to wait until He was 30 years of age to begin His pubic ministry</a:t>
            </a:r>
            <a:r>
              <a:rPr lang="en-US" sz="4800" dirty="0">
                <a:latin typeface="Arial Rounded MT Bold" pitchFamily="34" charset="0"/>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00000"/>
          </a:solidFill>
        </p:spPr>
        <p:style>
          <a:lnRef idx="1">
            <a:schemeClr val="accent6"/>
          </a:lnRef>
          <a:fillRef idx="3">
            <a:schemeClr val="accent6"/>
          </a:fillRef>
          <a:effectRef idx="2">
            <a:schemeClr val="accent6"/>
          </a:effectRef>
          <a:fontRef idx="minor">
            <a:schemeClr val="lt1"/>
          </a:fontRef>
        </p:style>
        <p:txBody>
          <a:bodyPr>
            <a:noAutofit/>
          </a:bodyPr>
          <a:lstStyle/>
          <a:p>
            <a:pPr lvl="0" algn="just"/>
            <a:r>
              <a:rPr lang="en-US" sz="4200" dirty="0">
                <a:latin typeface="Arial Rounded MT Bold" pitchFamily="34" charset="0"/>
              </a:rPr>
              <a:t>In three years span:</a:t>
            </a:r>
          </a:p>
          <a:p>
            <a:pPr lvl="1" algn="just"/>
            <a:r>
              <a:rPr lang="en-US" sz="4200" dirty="0">
                <a:latin typeface="Arial Rounded MT Bold" pitchFamily="34" charset="0"/>
              </a:rPr>
              <a:t>He had to flip the old system upside down to establish the new.</a:t>
            </a:r>
          </a:p>
          <a:p>
            <a:pPr lvl="1" algn="just"/>
            <a:r>
              <a:rPr lang="en-US" sz="4200" dirty="0">
                <a:solidFill>
                  <a:srgbClr val="FFC000"/>
                </a:solidFill>
                <a:latin typeface="Arial Rounded MT Bold" pitchFamily="34" charset="0"/>
              </a:rPr>
              <a:t>He had to create his own platform of influence</a:t>
            </a:r>
          </a:p>
          <a:p>
            <a:pPr lvl="1" algn="just"/>
            <a:r>
              <a:rPr lang="en-US" sz="4200" dirty="0">
                <a:latin typeface="Arial Rounded MT Bold" pitchFamily="34" charset="0"/>
              </a:rPr>
              <a:t>He had to convince enough people that He was the Sent one, the long awaited for Messiah.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00000"/>
          </a:solidFill>
        </p:spPr>
        <p:style>
          <a:lnRef idx="1">
            <a:schemeClr val="accent6"/>
          </a:lnRef>
          <a:fillRef idx="3">
            <a:schemeClr val="accent6"/>
          </a:fillRef>
          <a:effectRef idx="2">
            <a:schemeClr val="accent6"/>
          </a:effectRef>
          <a:fontRef idx="minor">
            <a:schemeClr val="lt1"/>
          </a:fontRef>
        </p:style>
        <p:txBody>
          <a:bodyPr>
            <a:normAutofit/>
          </a:bodyPr>
          <a:lstStyle/>
          <a:p>
            <a:pPr lvl="1" algn="just"/>
            <a:r>
              <a:rPr lang="en-US" sz="4000" dirty="0">
                <a:latin typeface="Arial Rounded MT Bold" pitchFamily="34" charset="0"/>
              </a:rPr>
              <a:t>He had to move out of his parents’ house and out of His hometown to the ministry field</a:t>
            </a:r>
          </a:p>
          <a:p>
            <a:pPr lvl="1" algn="just"/>
            <a:r>
              <a:rPr lang="en-US" sz="4000" dirty="0">
                <a:solidFill>
                  <a:srgbClr val="FFC000"/>
                </a:solidFill>
                <a:latin typeface="Arial Rounded MT Bold" pitchFamily="34" charset="0"/>
              </a:rPr>
              <a:t>He had to choose disciples to carry on with the movement after His departure.</a:t>
            </a:r>
          </a:p>
          <a:p>
            <a:pPr lvl="1" algn="just"/>
            <a:r>
              <a:rPr lang="en-US" sz="4000" dirty="0">
                <a:latin typeface="Arial Rounded MT Bold" pitchFamily="34" charset="0"/>
              </a:rPr>
              <a:t>All odds were against Him to succeed due to His humble beginning.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accent1"/>
          </a:fillRef>
          <a:effectRef idx="1">
            <a:schemeClr val="accent1"/>
          </a:effectRef>
          <a:fontRef idx="minor">
            <a:schemeClr val="lt1"/>
          </a:fontRef>
        </p:style>
        <p:txBody>
          <a:bodyPr>
            <a:noAutofit/>
          </a:bodyPr>
          <a:lstStyle/>
          <a:p>
            <a:pPr marL="517525" indent="-288925" algn="just"/>
            <a:r>
              <a:rPr lang="en-US" sz="4400" dirty="0">
                <a:latin typeface="Arial Rounded MT Bold" pitchFamily="34" charset="0"/>
              </a:rPr>
              <a:t>THE LAUNCH OF JESUS’ MINISTRY</a:t>
            </a:r>
          </a:p>
          <a:p>
            <a:pPr marL="517525" indent="-288925" algn="just"/>
            <a:r>
              <a:rPr lang="en-US" sz="4400" dirty="0">
                <a:solidFill>
                  <a:srgbClr val="FFC000"/>
                </a:solidFill>
                <a:latin typeface="Arial Rounded MT Bold" pitchFamily="34" charset="0"/>
              </a:rPr>
              <a:t>In the time appointed by God Jesus went down to Galilee to be baptized by John the Baptist.</a:t>
            </a:r>
          </a:p>
          <a:p>
            <a:pPr marL="517525" indent="-288925" algn="just"/>
            <a:r>
              <a:rPr lang="en-US" sz="4400" dirty="0">
                <a:latin typeface="Arial Rounded MT Bold" pitchFamily="34" charset="0"/>
              </a:rPr>
              <a:t>Jesus waited for the approval of the Father before starting His ministry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accent1"/>
          </a:fillRef>
          <a:effectRef idx="1">
            <a:schemeClr val="accent1"/>
          </a:effectRef>
          <a:fontRef idx="minor">
            <a:schemeClr val="lt1"/>
          </a:fontRef>
        </p:style>
        <p:txBody>
          <a:bodyPr>
            <a:noAutofit/>
          </a:bodyPr>
          <a:lstStyle/>
          <a:p>
            <a:pPr algn="just"/>
            <a:r>
              <a:rPr lang="fr-FR" sz="3200" dirty="0">
                <a:latin typeface="Arial Rounded MT Bold" pitchFamily="34" charset="0"/>
              </a:rPr>
              <a:t>Lu 3:21-23 </a:t>
            </a:r>
            <a:endParaRPr lang="en-US" sz="3200" dirty="0">
              <a:latin typeface="Arial Rounded MT Bold" pitchFamily="34" charset="0"/>
            </a:endParaRPr>
          </a:p>
          <a:p>
            <a:pPr algn="just"/>
            <a:r>
              <a:rPr lang="fr-FR" sz="3200" dirty="0">
                <a:latin typeface="Arial Rounded MT Bold" pitchFamily="34" charset="0"/>
              </a:rPr>
              <a:t>21 ¶ Tout le peuple se faisant baptiser, Jésus fut aussi baptisé; et, pendant qu'il priait, le ciel s'ouvrit,</a:t>
            </a:r>
            <a:endParaRPr lang="en-US" sz="3200" dirty="0">
              <a:latin typeface="Arial Rounded MT Bold" pitchFamily="34" charset="0"/>
            </a:endParaRPr>
          </a:p>
          <a:p>
            <a:pPr algn="just">
              <a:tabLst>
                <a:tab pos="1082675" algn="l"/>
              </a:tabLst>
            </a:pPr>
            <a:r>
              <a:rPr lang="fr-FR" sz="3200" dirty="0">
                <a:solidFill>
                  <a:srgbClr val="FFC000"/>
                </a:solidFill>
                <a:latin typeface="Arial Rounded MT Bold" pitchFamily="34" charset="0"/>
              </a:rPr>
              <a:t> 22 et le Saint-Esprit descendit sur lui sous une forme corporelle, comme une colombe. Et une voix fit entendre du ciel ces paroles: Tu es mon Fils bien-aimé; en toi j'ai mis toute mon affection.</a:t>
            </a:r>
            <a:endParaRPr lang="en-US" sz="3200" dirty="0">
              <a:solidFill>
                <a:srgbClr val="FFC000"/>
              </a:solidFill>
              <a:latin typeface="Arial Rounded MT Bold" pitchFamily="34" charset="0"/>
            </a:endParaRPr>
          </a:p>
          <a:p>
            <a:pPr algn="just"/>
            <a:r>
              <a:rPr lang="fr-FR" sz="3200" dirty="0">
                <a:latin typeface="Arial Rounded MT Bold" pitchFamily="34" charset="0"/>
              </a:rPr>
              <a:t> 23 Jésus avait environ trente ans lorsqu'il commença son ministère.</a:t>
            </a:r>
            <a:endParaRPr lang="en-US" sz="3200" dirty="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0">
            <a:schemeClr val="accent4"/>
          </a:lnRef>
          <a:fillRef idx="3">
            <a:schemeClr val="accent4"/>
          </a:fillRef>
          <a:effectRef idx="3">
            <a:schemeClr val="accent4"/>
          </a:effectRef>
          <a:fontRef idx="minor">
            <a:schemeClr val="lt1"/>
          </a:fontRef>
        </p:style>
        <p:txBody>
          <a:bodyPr>
            <a:normAutofit/>
          </a:bodyPr>
          <a:lstStyle/>
          <a:p>
            <a:pPr lvl="0" algn="just"/>
            <a:r>
              <a:rPr lang="en-US" sz="4800" dirty="0">
                <a:latin typeface="Arial Rounded MT Bold" pitchFamily="34" charset="0"/>
              </a:rPr>
              <a:t>Jesus waited for the </a:t>
            </a:r>
            <a:r>
              <a:rPr lang="en-US" sz="4800" b="1" u="sng" dirty="0">
                <a:latin typeface="Arial Rounded MT Bold" pitchFamily="34" charset="0"/>
              </a:rPr>
              <a:t>infilling</a:t>
            </a:r>
            <a:r>
              <a:rPr lang="en-US" sz="4800" dirty="0">
                <a:latin typeface="Arial Rounded MT Bold" pitchFamily="34" charset="0"/>
              </a:rPr>
              <a:t> and the </a:t>
            </a:r>
            <a:r>
              <a:rPr lang="en-US" sz="4800" b="1" u="sng" dirty="0">
                <a:latin typeface="Arial Rounded MT Bold" pitchFamily="34" charset="0"/>
              </a:rPr>
              <a:t>endowment</a:t>
            </a:r>
            <a:r>
              <a:rPr lang="en-US" sz="4800" dirty="0">
                <a:latin typeface="Arial Rounded MT Bold" pitchFamily="34" charset="0"/>
              </a:rPr>
              <a:t> of the Holy Spirit before heading to the field.</a:t>
            </a:r>
          </a:p>
          <a:p>
            <a:pPr lvl="0" algn="just"/>
            <a:r>
              <a:rPr lang="en-US" sz="4800" dirty="0">
                <a:solidFill>
                  <a:schemeClr val="accent3">
                    <a:lumMod val="40000"/>
                    <a:lumOff val="60000"/>
                  </a:schemeClr>
                </a:solidFill>
                <a:latin typeface="Arial Rounded MT Bold" pitchFamily="34" charset="0"/>
              </a:rPr>
              <a:t>Jesus waited for the </a:t>
            </a:r>
            <a:r>
              <a:rPr lang="en-US" sz="4800" b="1" u="sng" dirty="0">
                <a:solidFill>
                  <a:schemeClr val="accent3">
                    <a:lumMod val="40000"/>
                    <a:lumOff val="60000"/>
                  </a:schemeClr>
                </a:solidFill>
                <a:latin typeface="Arial Rounded MT Bold" pitchFamily="34" charset="0"/>
              </a:rPr>
              <a:t>lead</a:t>
            </a:r>
            <a:r>
              <a:rPr lang="en-US" sz="4800" dirty="0">
                <a:solidFill>
                  <a:schemeClr val="accent3">
                    <a:lumMod val="40000"/>
                    <a:lumOff val="60000"/>
                  </a:schemeClr>
                </a:solidFill>
                <a:latin typeface="Arial Rounded MT Bold" pitchFamily="34" charset="0"/>
              </a:rPr>
              <a:t> of the Holy Spirit before He began His ministry.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0">
            <a:schemeClr val="accent4"/>
          </a:lnRef>
          <a:fillRef idx="3">
            <a:schemeClr val="accent4"/>
          </a:fillRef>
          <a:effectRef idx="3">
            <a:schemeClr val="accent4"/>
          </a:effectRef>
          <a:fontRef idx="minor">
            <a:schemeClr val="lt1"/>
          </a:fontRef>
        </p:style>
        <p:txBody>
          <a:bodyPr>
            <a:normAutofit/>
          </a:bodyPr>
          <a:lstStyle/>
          <a:p>
            <a:pPr algn="just"/>
            <a:r>
              <a:rPr lang="fr-FR" sz="4400" dirty="0">
                <a:latin typeface="Arial Rounded MT Bold" pitchFamily="34" charset="0"/>
              </a:rPr>
              <a:t>Lu 4:1 ¶ Jésus, rempli du Saint-Esprit, revint du Jourdain, et il fut conduit par l'Esprit dans le désert, (LSV)</a:t>
            </a:r>
            <a:endParaRPr lang="en-US" sz="4400" dirty="0">
              <a:latin typeface="Arial Rounded MT Bold" pitchFamily="34" charset="0"/>
            </a:endParaRPr>
          </a:p>
          <a:p>
            <a:pPr algn="just"/>
            <a:r>
              <a:rPr lang="fr-FR" sz="4400" dirty="0">
                <a:solidFill>
                  <a:srgbClr val="FFFF00"/>
                </a:solidFill>
                <a:latin typeface="Arial Rounded MT Bold" pitchFamily="34" charset="0"/>
              </a:rPr>
              <a:t> </a:t>
            </a:r>
            <a:r>
              <a:rPr lang="en-US" sz="4400" dirty="0">
                <a:solidFill>
                  <a:srgbClr val="FFFF00"/>
                </a:solidFill>
                <a:latin typeface="Arial Rounded MT Bold" pitchFamily="34" charset="0"/>
              </a:rPr>
              <a:t>1 ¶ Then Jesus, being filled with the Holy Spirit, returned from the Jordan and was led by the Spirit into the wilderness, (NKJV)</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just"/>
            <a:r>
              <a:rPr lang="en-US" sz="4000" dirty="0">
                <a:latin typeface="Arial Rounded MT Bold" pitchFamily="34" charset="0"/>
              </a:rPr>
              <a:t>Jesus spent 40 days in fasting to be tested and to subdue the enemy before launching His ministry.</a:t>
            </a:r>
          </a:p>
          <a:p>
            <a:pPr lvl="0" algn="just"/>
            <a:r>
              <a:rPr lang="en-US" sz="4000" dirty="0">
                <a:latin typeface="Arial Rounded MT Bold" pitchFamily="34" charset="0"/>
              </a:rPr>
              <a:t>The great task at hand and the 3 years time frame to accomplish it, seemed to indicate that Jesus wasted too much time in the front end of His ministry in non-essential duties.</a:t>
            </a:r>
          </a:p>
          <a:p>
            <a:pPr lvl="0" algn="just"/>
            <a:r>
              <a:rPr lang="en-US" sz="4000" dirty="0">
                <a:latin typeface="Arial Rounded MT Bold" pitchFamily="34" charset="0"/>
              </a:rPr>
              <a:t>Most of us would omit the 40 days fasting to planning and canvassing the prospected ministry fields.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800" dirty="0">
                <a:solidFill>
                  <a:srgbClr val="C00000"/>
                </a:solidFill>
                <a:latin typeface="Arial Rounded MT Bold" pitchFamily="34" charset="0"/>
              </a:rPr>
              <a:t>Jesus taught us a secret of ministry that we often forget.</a:t>
            </a:r>
          </a:p>
          <a:p>
            <a:pPr algn="just"/>
            <a:r>
              <a:rPr lang="fr-FR" sz="4800" dirty="0">
                <a:latin typeface="Arial Rounded MT Bold" pitchFamily="34" charset="0"/>
              </a:rPr>
              <a:t>Mr 3:27 Personne ne peut entrer dans la maison d'un homme fort et piller ses biens, sans avoir auparavant lié cet homme fort; alors il pillera sa maison. </a:t>
            </a:r>
            <a:r>
              <a:rPr lang="en-US" sz="4800" dirty="0">
                <a:latin typeface="Arial Rounded MT Bold" pitchFamily="34" charset="0"/>
              </a:rPr>
              <a:t>(LSV)</a:t>
            </a:r>
          </a:p>
          <a:p>
            <a:pPr algn="just"/>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accent1"/>
          </a:lnRef>
          <a:fillRef idx="1">
            <a:schemeClr val="lt1"/>
          </a:fillRef>
          <a:effectRef idx="0">
            <a:schemeClr val="accent1"/>
          </a:effectRef>
          <a:fontRef idx="minor">
            <a:schemeClr val="dk1"/>
          </a:fontRef>
        </p:style>
        <p:txBody>
          <a:bodyPr>
            <a:normAutofit/>
          </a:bodyPr>
          <a:lstStyle/>
          <a:p>
            <a:pPr algn="just"/>
            <a:r>
              <a:rPr lang="en-US" sz="4800" b="1" dirty="0">
                <a:solidFill>
                  <a:srgbClr val="FF0000"/>
                </a:solidFill>
                <a:latin typeface="Arial Rounded MT Bold" pitchFamily="34" charset="0"/>
              </a:rPr>
              <a:t>THE HUMBLE BEGINNING</a:t>
            </a:r>
            <a:endParaRPr lang="en-US" sz="4800" dirty="0">
              <a:solidFill>
                <a:srgbClr val="FF0000"/>
              </a:solidFill>
              <a:latin typeface="Arial Rounded MT Bold" pitchFamily="34" charset="0"/>
            </a:endParaRPr>
          </a:p>
          <a:p>
            <a:pPr lvl="0" algn="just"/>
            <a:r>
              <a:rPr lang="en-US" sz="4800" dirty="0">
                <a:latin typeface="Arial Rounded MT Bold" pitchFamily="34" charset="0"/>
              </a:rPr>
              <a:t>The loner Missionary was finally ready to hit the field.</a:t>
            </a:r>
          </a:p>
          <a:p>
            <a:pPr lvl="0" algn="just"/>
            <a:r>
              <a:rPr lang="en-US" sz="4800" dirty="0">
                <a:latin typeface="Arial Rounded MT Bold" pitchFamily="34" charset="0"/>
              </a:rPr>
              <a:t>Who would follow Him?</a:t>
            </a:r>
          </a:p>
          <a:p>
            <a:pPr lvl="0" algn="just"/>
            <a:r>
              <a:rPr lang="en-US" sz="4800" dirty="0">
                <a:solidFill>
                  <a:srgbClr val="FF0000"/>
                </a:solidFill>
                <a:latin typeface="Arial Rounded MT Bold" pitchFamily="34" charset="0"/>
              </a:rPr>
              <a:t>Jesus picked 12 commoners as the spine of his movement.</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accent1"/>
          </a:lnRef>
          <a:fillRef idx="1">
            <a:schemeClr val="lt1"/>
          </a:fillRef>
          <a:effectRef idx="0">
            <a:schemeClr val="accent1"/>
          </a:effectRef>
          <a:fontRef idx="minor">
            <a:schemeClr val="dk1"/>
          </a:fontRef>
        </p:style>
        <p:txBody>
          <a:bodyPr>
            <a:normAutofit lnSpcReduction="10000"/>
          </a:bodyPr>
          <a:lstStyle/>
          <a:p>
            <a:pPr lvl="0" algn="just"/>
            <a:r>
              <a:rPr lang="en-US" sz="4000" dirty="0">
                <a:latin typeface="Arial Rounded MT Bold" pitchFamily="34" charset="0"/>
              </a:rPr>
              <a:t>His controversial message, </a:t>
            </a:r>
          </a:p>
          <a:p>
            <a:pPr lvl="1" algn="just"/>
            <a:r>
              <a:rPr lang="en-US" sz="4000" dirty="0">
                <a:solidFill>
                  <a:srgbClr val="FF0000"/>
                </a:solidFill>
                <a:latin typeface="Arial Rounded MT Bold" pitchFamily="34" charset="0"/>
              </a:rPr>
              <a:t>His boldness, His conviction, His meekness, His great love for people, </a:t>
            </a:r>
          </a:p>
          <a:p>
            <a:pPr lvl="1" algn="just"/>
            <a:r>
              <a:rPr lang="en-US" sz="4000" dirty="0">
                <a:latin typeface="Arial Rounded MT Bold" pitchFamily="34" charset="0"/>
              </a:rPr>
              <a:t>His straightforwardness, </a:t>
            </a:r>
          </a:p>
          <a:p>
            <a:pPr lvl="1" algn="just"/>
            <a:r>
              <a:rPr lang="en-US" sz="4000" dirty="0">
                <a:solidFill>
                  <a:srgbClr val="FF0000"/>
                </a:solidFill>
                <a:latin typeface="Arial Rounded MT Bold" pitchFamily="34" charset="0"/>
              </a:rPr>
              <a:t>His clear teaching, His great wisdom, </a:t>
            </a:r>
          </a:p>
          <a:p>
            <a:pPr lvl="1" algn="just"/>
            <a:r>
              <a:rPr lang="en-US" sz="4000" dirty="0">
                <a:latin typeface="Arial Rounded MT Bold" pitchFamily="34" charset="0"/>
              </a:rPr>
              <a:t>His great power, </a:t>
            </a:r>
          </a:p>
          <a:p>
            <a:pPr lvl="1" algn="just"/>
            <a:r>
              <a:rPr lang="en-US" sz="4000" dirty="0">
                <a:solidFill>
                  <a:srgbClr val="FF0000"/>
                </a:solidFill>
                <a:latin typeface="Arial Rounded MT Bold" pitchFamily="34" charset="0"/>
              </a:rPr>
              <a:t>His embrace of women, poor and foreigners gained Him a lot more disciples along the way.</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800" dirty="0">
                <a:solidFill>
                  <a:srgbClr val="FF0000"/>
                </a:solidFill>
                <a:latin typeface="Arial Rounded MT Bold" pitchFamily="34" charset="0"/>
              </a:rPr>
              <a:t>THE GREAT DEEDS OF JESUS</a:t>
            </a:r>
          </a:p>
          <a:p>
            <a:pPr lvl="0" algn="just"/>
            <a:r>
              <a:rPr lang="en-US" sz="4800" dirty="0">
                <a:latin typeface="Arial Rounded MT Bold" pitchFamily="34" charset="0"/>
              </a:rPr>
              <a:t>The mighty acts and the teachings of Jesus caused Nicodemus the Doctor of the law to come by night to inquire of Jesus.</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a:latin typeface="Arial Rounded MT Bold" pitchFamily="34" charset="0"/>
              </a:rPr>
              <a:t>The deeds of Jesus caused a great division among the observers.</a:t>
            </a:r>
          </a:p>
          <a:p>
            <a:pPr lvl="1" algn="just"/>
            <a:r>
              <a:rPr lang="en-US" sz="4000" dirty="0">
                <a:solidFill>
                  <a:srgbClr val="FF0000"/>
                </a:solidFill>
                <a:latin typeface="Arial Rounded MT Bold" pitchFamily="34" charset="0"/>
              </a:rPr>
              <a:t>Who else could calm a raging sea with one command?</a:t>
            </a:r>
          </a:p>
          <a:p>
            <a:pPr lvl="1" algn="just"/>
            <a:r>
              <a:rPr lang="en-US" sz="4000" dirty="0">
                <a:latin typeface="Arial Rounded MT Bold" pitchFamily="34" charset="0"/>
              </a:rPr>
              <a:t>Who else could stop a funeral and bring the dead person back to life?</a:t>
            </a:r>
          </a:p>
          <a:p>
            <a:pPr lvl="1" algn="just"/>
            <a:r>
              <a:rPr lang="en-US" sz="4000" dirty="0">
                <a:solidFill>
                  <a:srgbClr val="FF0000"/>
                </a:solidFill>
                <a:latin typeface="Arial Rounded MT Bold" pitchFamily="34" charset="0"/>
              </a:rPr>
              <a:t>Who else could say one word and heal a sick person distances away?</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1" algn="just"/>
            <a:r>
              <a:rPr lang="en-US" sz="4400" dirty="0">
                <a:latin typeface="Arial Rounded MT Bold" pitchFamily="34" charset="0"/>
              </a:rPr>
              <a:t>Who else could feed 5000 out of 5 loafs of bread and two little fishes?</a:t>
            </a:r>
          </a:p>
          <a:p>
            <a:pPr lvl="1" algn="just"/>
            <a:r>
              <a:rPr lang="en-US" sz="4400" dirty="0">
                <a:solidFill>
                  <a:schemeClr val="accent3">
                    <a:lumMod val="40000"/>
                    <a:lumOff val="60000"/>
                  </a:schemeClr>
                </a:solidFill>
                <a:latin typeface="Arial Rounded MT Bold" pitchFamily="34" charset="0"/>
              </a:rPr>
              <a:t>Who else could cast a legion of demons out of a lunatic and cast them on a swine?</a:t>
            </a:r>
          </a:p>
          <a:p>
            <a:pPr lvl="1" algn="just"/>
            <a:r>
              <a:rPr lang="en-US" sz="4400" dirty="0">
                <a:latin typeface="Arial Rounded MT Bold" pitchFamily="34" charset="0"/>
              </a:rPr>
              <a:t>Who else could know the heart of a person before the person has the chance say one word?</a:t>
            </a:r>
          </a:p>
          <a:p>
            <a:pPr lvl="1" algn="just"/>
            <a:r>
              <a:rPr lang="en-US" sz="4400" dirty="0">
                <a:solidFill>
                  <a:schemeClr val="accent3">
                    <a:lumMod val="40000"/>
                    <a:lumOff val="60000"/>
                  </a:schemeClr>
                </a:solidFill>
                <a:latin typeface="Arial Rounded MT Bold" pitchFamily="34" charset="0"/>
              </a:rPr>
              <a:t>Who else could speak the Scriptures with such authority?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1" algn="just"/>
            <a:r>
              <a:rPr lang="en-US" sz="4400" dirty="0">
                <a:latin typeface="Arial Rounded MT Bold" pitchFamily="34" charset="0"/>
              </a:rPr>
              <a:t>Who else could refer to God the Father the way Jesus was referring to Him?</a:t>
            </a:r>
          </a:p>
          <a:p>
            <a:pPr lvl="1" algn="just"/>
            <a:r>
              <a:rPr lang="en-US" sz="4400" dirty="0">
                <a:solidFill>
                  <a:schemeClr val="accent3">
                    <a:lumMod val="40000"/>
                    <a:lumOff val="60000"/>
                  </a:schemeClr>
                </a:solidFill>
                <a:latin typeface="Arial Rounded MT Bold" pitchFamily="34" charset="0"/>
              </a:rPr>
              <a:t>Who else knew future as perfectly as Jesus did?</a:t>
            </a:r>
          </a:p>
          <a:p>
            <a:pPr lvl="1" algn="just"/>
            <a:r>
              <a:rPr lang="en-US" sz="4400" dirty="0">
                <a:latin typeface="Arial Rounded MT Bold" pitchFamily="34" charset="0"/>
              </a:rPr>
              <a:t>Who else could rebuke the Pharisees and the religious rulers the way Jesus did?  </a:t>
            </a:r>
          </a:p>
          <a:p>
            <a:pPr lvl="0" algn="just"/>
            <a:r>
              <a:rPr lang="en-US" sz="4400" dirty="0">
                <a:solidFill>
                  <a:schemeClr val="accent3">
                    <a:lumMod val="40000"/>
                    <a:lumOff val="60000"/>
                  </a:schemeClr>
                </a:solidFill>
                <a:latin typeface="Arial Rounded MT Bold" pitchFamily="34" charset="0"/>
              </a:rPr>
              <a:t> “Could He possibly be the Messiah?” most began to ask.</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n-US" sz="4400" dirty="0"/>
              <a:t>THE RESURRECTION OF LAZARUS CLIMAXED THE POPULARITY OF JESUS</a:t>
            </a:r>
          </a:p>
          <a:p>
            <a:pPr lvl="0" algn="just"/>
            <a:r>
              <a:rPr lang="en-US" sz="4400" dirty="0"/>
              <a:t>No one could slow down the expansion of His reputation.</a:t>
            </a:r>
          </a:p>
          <a:p>
            <a:pPr lvl="0" algn="just"/>
            <a:r>
              <a:rPr lang="en-US" sz="4400" dirty="0"/>
              <a:t>The resurrection of Lazarus pushed Jesus out of the closet.</a:t>
            </a:r>
          </a:p>
          <a:p>
            <a:pPr lvl="0" algn="just"/>
            <a:r>
              <a:rPr lang="en-US" sz="4400" dirty="0"/>
              <a:t>There was no more doubt in the mind of most that Jesus was not an ordinary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algn="just"/>
            <a:r>
              <a:rPr lang="en-US" sz="4800" dirty="0"/>
              <a:t>In fact, no prophets of old and recent had done as great deeds as Jesus did.</a:t>
            </a:r>
          </a:p>
          <a:p>
            <a:pPr lvl="0" algn="just"/>
            <a:r>
              <a:rPr lang="en-US" sz="4800" dirty="0"/>
              <a:t>The crowd of pilgrims that came for the feast of the Passover was seeking to see Lazarus and to see Jesus.</a:t>
            </a:r>
          </a:p>
          <a:p>
            <a:pPr lvl="0" algn="just"/>
            <a:r>
              <a:rPr lang="en-US" sz="4800" dirty="0"/>
              <a:t>While the religious leaders were still at odds with Jesus, the King, the Prince of God, The Messiah was finally identified.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3600" dirty="0"/>
              <a:t>Jesus took the mask of humility off for a short period and allowed the people to see Him as He was, the Messiah and the Son of the Living God.</a:t>
            </a:r>
          </a:p>
          <a:p>
            <a:pPr lvl="0" algn="just"/>
            <a:r>
              <a:rPr lang="en-US" sz="3600" dirty="0"/>
              <a:t>The glimpse of his approach called for worship and jubilation, but only the pilgrims felt the need and the disciples felt the need.</a:t>
            </a:r>
          </a:p>
          <a:p>
            <a:pPr lvl="0" algn="just"/>
            <a:r>
              <a:rPr lang="en-US" sz="3600" dirty="0"/>
              <a:t>The fitted welcome of a king will be served to Jesus this time and this time only.</a:t>
            </a:r>
          </a:p>
          <a:p>
            <a:pPr lvl="0" algn="just"/>
            <a:r>
              <a:rPr lang="en-US" sz="3600" dirty="0"/>
              <a:t>The acclamations of a great hero will be delivered with songs of exaltation.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3600" i="1" dirty="0" err="1"/>
              <a:t>Joh</a:t>
            </a:r>
            <a:r>
              <a:rPr lang="fr-FR" sz="3600" i="1" dirty="0"/>
              <a:t> 12:12 ¶ Le lendemain, une foule nombreuse de gens venus à la fête ayant entendu dire que Jésus se rendait à Jérusalem,</a:t>
            </a:r>
            <a:endParaRPr lang="en-US" sz="3600" dirty="0"/>
          </a:p>
          <a:p>
            <a:pPr algn="just"/>
            <a:r>
              <a:rPr lang="fr-FR" sz="3600" i="1" dirty="0"/>
              <a:t> 13 prirent des branches de palmiers, et allèrent au-devant de lui, en criant: </a:t>
            </a:r>
            <a:r>
              <a:rPr lang="fr-FR" sz="3600" b="1" i="1" u="sng" dirty="0"/>
              <a:t>Hosanna!</a:t>
            </a:r>
            <a:r>
              <a:rPr lang="fr-FR" sz="3600" i="1" dirty="0"/>
              <a:t> Béni soit celui qui vient au nom du Seigneur, le roi d'Israël!</a:t>
            </a:r>
            <a:endParaRPr lang="en-US" sz="3600" dirty="0"/>
          </a:p>
          <a:p>
            <a:pPr algn="just"/>
            <a:r>
              <a:rPr lang="en-US" sz="3600" i="1" dirty="0" err="1"/>
              <a:t>Joh</a:t>
            </a:r>
            <a:r>
              <a:rPr lang="en-US" sz="3600" i="1" dirty="0"/>
              <a:t> 12:12 ¶ The next day a great multitude that had come to the feast, when they heard that Jesus was coming to Jerusalem,</a:t>
            </a:r>
            <a:endParaRPr lang="en-US" sz="3600" dirty="0"/>
          </a:p>
          <a:p>
            <a:pPr algn="just"/>
            <a:r>
              <a:rPr lang="en-US" sz="3600" i="1" dirty="0"/>
              <a:t> 13 took branches of palm trees and went out to meet Him, and cried out: "</a:t>
            </a:r>
            <a:r>
              <a:rPr lang="en-US" sz="3600" i="1" u="sng" dirty="0"/>
              <a:t>Hosanna!</a:t>
            </a:r>
            <a:r>
              <a:rPr lang="en-US" sz="3600" i="1" dirty="0"/>
              <a:t> 'Blessed is He who comes in the name of the LORD!' </a:t>
            </a:r>
            <a:r>
              <a:rPr lang="fr-FR" sz="3600" i="1" dirty="0"/>
              <a:t>The King of </a:t>
            </a:r>
            <a:r>
              <a:rPr lang="fr-FR" sz="3600" i="1" dirty="0" err="1"/>
              <a:t>Israel</a:t>
            </a:r>
            <a:r>
              <a:rPr lang="fr-FR" sz="3600" i="1" dirty="0"/>
              <a:t>!"</a:t>
            </a:r>
            <a:endParaRPr lang="en-US" sz="3600" dirty="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3600" dirty="0"/>
              <a:t>The donkey, the beast that Jesus rode upon was not fitted for the occasion, but the humble King chose it on purpose.</a:t>
            </a:r>
          </a:p>
          <a:p>
            <a:pPr lvl="0" algn="just"/>
            <a:r>
              <a:rPr lang="en-US" sz="3600" dirty="0"/>
              <a:t>Jesus did not lose sight of the challenges that lied ahead and the ultimate sacrifice of His body to be happening in that same week.</a:t>
            </a:r>
          </a:p>
          <a:p>
            <a:pPr lvl="0" algn="just"/>
            <a:r>
              <a:rPr lang="en-US" sz="3600" dirty="0"/>
              <a:t>He kept a tight schedule to instill as much instruction as possible into the minds of his disciples. </a:t>
            </a:r>
          </a:p>
          <a:p>
            <a:pPr lvl="0" algn="just"/>
            <a:r>
              <a:rPr lang="en-US" sz="3600" dirty="0"/>
              <a:t>On the next day after the Triumphant Entry to, Jesus was found at work cleansing the Temple.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lnRef>
          <a:fillRef idx="1">
            <a:schemeClr val="lt1"/>
          </a:fillRef>
          <a:effectRef idx="0">
            <a:schemeClr val="dk1"/>
          </a:effectRef>
          <a:fontRef idx="minor">
            <a:schemeClr val="dk1"/>
          </a:fontRef>
        </p:style>
        <p:txBody>
          <a:bodyPr>
            <a:normAutofit lnSpcReduction="10000"/>
          </a:bodyPr>
          <a:lstStyle/>
          <a:p>
            <a:r>
              <a:rPr lang="en-US" dirty="0">
                <a:solidFill>
                  <a:srgbClr val="FF0000"/>
                </a:solidFill>
              </a:rPr>
              <a:t>CONCLUSION</a:t>
            </a:r>
          </a:p>
          <a:p>
            <a:pPr algn="just"/>
            <a:r>
              <a:rPr lang="en-US" sz="3600" dirty="0"/>
              <a:t>As we pounder upon this historic Sunday in Christendom, I would like to ask a few questions. </a:t>
            </a:r>
          </a:p>
          <a:p>
            <a:pPr lvl="0" algn="just"/>
            <a:r>
              <a:rPr lang="en-US" sz="3600" dirty="0"/>
              <a:t>If you were living in the time of Jesus, which character would you have liked to play in the Triumphant Entry to Jerusalem?</a:t>
            </a:r>
          </a:p>
          <a:p>
            <a:pPr lvl="0" algn="just"/>
            <a:r>
              <a:rPr lang="en-US" sz="3600" dirty="0"/>
              <a:t>Would you have liked to be one of His disciples?</a:t>
            </a:r>
          </a:p>
          <a:p>
            <a:pPr lvl="0" algn="just"/>
            <a:r>
              <a:rPr lang="en-US" sz="3600" dirty="0"/>
              <a:t>Would you have liked to be one of those who were laying palm branches and clothes over the road to welcome Jesus?</a:t>
            </a:r>
          </a:p>
          <a:p>
            <a:pPr lvl="0" algn="just"/>
            <a:r>
              <a:rPr lang="en-US" sz="3600" dirty="0"/>
              <a:t>Or, would you have liked to be the donkey upon which Jesus sat?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Autofit/>
          </a:bodyPr>
          <a:lstStyle/>
          <a:p>
            <a:pPr lvl="0" algn="just"/>
            <a:r>
              <a:rPr lang="en-US" sz="4800" dirty="0"/>
              <a:t>Although we can play all three roles today in our devotion and gratitude to God.</a:t>
            </a:r>
          </a:p>
          <a:p>
            <a:pPr lvl="0" algn="just"/>
            <a:r>
              <a:rPr lang="en-US" sz="4800" dirty="0"/>
              <a:t>Let us lean toward the role of the donkey.</a:t>
            </a:r>
          </a:p>
          <a:p>
            <a:pPr lvl="0" algn="just"/>
            <a:r>
              <a:rPr lang="en-US" sz="4800" dirty="0"/>
              <a:t>Let us allow Jesus to use us as he will.</a:t>
            </a:r>
          </a:p>
          <a:p>
            <a:pPr lvl="0" algn="just"/>
            <a:r>
              <a:rPr lang="en-US" sz="4800" dirty="0"/>
              <a:t>Let us carry Him through the unpaved and rocky roads where no one has heard of Him before.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lvl="0" algn="just"/>
            <a:r>
              <a:rPr lang="en-US" sz="4400" dirty="0"/>
              <a:t>Let Him be upon us when they neglect Him and reject His message.</a:t>
            </a:r>
          </a:p>
          <a:p>
            <a:pPr lvl="0" algn="just"/>
            <a:r>
              <a:rPr lang="en-US" sz="4400" dirty="0"/>
              <a:t>Let Him be upon us when they stone Him as well and let us share the outrage with Him.</a:t>
            </a:r>
          </a:p>
          <a:p>
            <a:pPr lvl="0" algn="just"/>
            <a:r>
              <a:rPr lang="en-US" sz="4400" dirty="0"/>
              <a:t>And at last, my hope is that he will be found riding upon us in the Great Day of Acclamation to the Triumphant Entry to the New Jerusalem our eternal home.</a:t>
            </a:r>
          </a:p>
          <a:p>
            <a:pPr algn="r"/>
            <a:r>
              <a:rPr lang="en-US" sz="3200" dirty="0"/>
              <a:t>AMEN!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66</TotalTime>
  <Words>1620</Words>
  <Application>Microsoft Macintosh PowerPoint</Application>
  <PresentationFormat>On-screen Show (4:3)</PresentationFormat>
  <Paragraphs>109</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 Rounded MT Bold</vt:lpstr>
      <vt:lpstr>Franklin Gothic Book</vt:lpstr>
      <vt:lpstr>Perpetua</vt:lpstr>
      <vt:lpstr>Wingdings 2</vt:lpstr>
      <vt:lpstr>Equity</vt:lpstr>
      <vt:lpstr>CHRIST THE ROCK CONGREGATION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dc:title>
  <dc:creator>MARC EDOUARD SIMEON</dc:creator>
  <cp:lastModifiedBy>Marc Simeon</cp:lastModifiedBy>
  <cp:revision>11</cp:revision>
  <dcterms:created xsi:type="dcterms:W3CDTF">2020-04-05T01:51:17Z</dcterms:created>
  <dcterms:modified xsi:type="dcterms:W3CDTF">2025-04-09T15:38:35Z</dcterms:modified>
</cp:coreProperties>
</file>