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304" r:id="rId2"/>
    <p:sldId id="2247" r:id="rId3"/>
    <p:sldId id="2271" r:id="rId4"/>
    <p:sldId id="2272" r:id="rId5"/>
    <p:sldId id="2273" r:id="rId6"/>
    <p:sldId id="2274" r:id="rId7"/>
    <p:sldId id="2275" r:id="rId8"/>
    <p:sldId id="2265" r:id="rId9"/>
    <p:sldId id="2276" r:id="rId10"/>
    <p:sldId id="2277" r:id="rId11"/>
    <p:sldId id="2266" r:id="rId12"/>
    <p:sldId id="2278" r:id="rId13"/>
    <p:sldId id="2279" r:id="rId14"/>
    <p:sldId id="2280" r:id="rId15"/>
    <p:sldId id="2267" r:id="rId16"/>
    <p:sldId id="2281" r:id="rId17"/>
    <p:sldId id="2284" r:id="rId18"/>
    <p:sldId id="2268" r:id="rId19"/>
    <p:sldId id="2285" r:id="rId20"/>
    <p:sldId id="2286" r:id="rId21"/>
    <p:sldId id="2287" r:id="rId22"/>
    <p:sldId id="2288" r:id="rId23"/>
    <p:sldId id="2289" r:id="rId24"/>
    <p:sldId id="2291" r:id="rId25"/>
    <p:sldId id="2292" r:id="rId26"/>
    <p:sldId id="2293" r:id="rId27"/>
    <p:sldId id="2269" r:id="rId28"/>
    <p:sldId id="2294" r:id="rId29"/>
    <p:sldId id="2295" r:id="rId30"/>
    <p:sldId id="2296" r:id="rId31"/>
    <p:sldId id="2297" r:id="rId32"/>
    <p:sldId id="2298" r:id="rId33"/>
    <p:sldId id="2299" r:id="rId34"/>
    <p:sldId id="2300" r:id="rId35"/>
    <p:sldId id="2301" r:id="rId36"/>
    <p:sldId id="2260" r:id="rId37"/>
    <p:sldId id="2302" r:id="rId38"/>
    <p:sldId id="2303" r:id="rId39"/>
    <p:sldId id="2305" r:id="rId40"/>
    <p:sldId id="2306" r:id="rId41"/>
    <p:sldId id="2311" r:id="rId42"/>
    <p:sldId id="2307" r:id="rId43"/>
    <p:sldId id="2312" r:id="rId44"/>
    <p:sldId id="2313" r:id="rId45"/>
    <p:sldId id="2314" r:id="rId46"/>
    <p:sldId id="2308" r:id="rId47"/>
    <p:sldId id="2270" r:id="rId48"/>
    <p:sldId id="316" r:id="rId49"/>
    <p:sldId id="1675" r:id="rId50"/>
    <p:sldId id="318"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460000"/>
    <a:srgbClr val="99FF33"/>
    <a:srgbClr val="66FFFF"/>
    <a:srgbClr val="00FF00"/>
    <a:srgbClr val="FC0AFC"/>
    <a:srgbClr val="000066"/>
    <a:srgbClr val="0033CC"/>
    <a:srgbClr val="002E02"/>
    <a:srgbClr val="FF9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040" autoAdjust="0"/>
    <p:restoredTop sz="94436" autoAdjust="0"/>
  </p:normalViewPr>
  <p:slideViewPr>
    <p:cSldViewPr>
      <p:cViewPr varScale="1">
        <p:scale>
          <a:sx n="74" d="100"/>
          <a:sy n="74" d="100"/>
        </p:scale>
        <p:origin x="-882" y="-126"/>
      </p:cViewPr>
      <p:guideLst>
        <p:guide orient="horz" pos="2160"/>
        <p:guide pos="2880"/>
      </p:guideLst>
    </p:cSldViewPr>
  </p:slideViewPr>
  <p:outlineViewPr>
    <p:cViewPr>
      <p:scale>
        <a:sx n="33" d="100"/>
        <a:sy n="33" d="100"/>
      </p:scale>
      <p:origin x="0" y="4265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3/18/2025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3/18/2025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3/18/2025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3/18/2025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3/18/2025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3/18/2025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3/18/2025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3/18/2025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3/18/2025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3/18/2025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3/18/2025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3/18/2025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3/18/2025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3600" b="1" dirty="0"/>
              <a:t>CHRIST THE ROCK CONGREGATION</a:t>
            </a:r>
            <a:br>
              <a:rPr lang="en-US" sz="3600" b="1" dirty="0"/>
            </a:br>
            <a:r>
              <a:rPr lang="en-US" sz="3600" b="1" dirty="0">
                <a:solidFill>
                  <a:srgbClr val="FF0000"/>
                </a:solidFill>
              </a:rPr>
              <a:t>PRÉSENTE</a:t>
            </a:r>
            <a:r>
              <a:rPr lang="en-US" sz="3600" b="1" dirty="0">
                <a:solidFill>
                  <a:srgbClr val="0033CC"/>
                </a:solidFill>
              </a:rPr>
              <a:t/>
            </a:r>
            <a:br>
              <a:rPr lang="en-US" sz="3600" b="1" dirty="0">
                <a:solidFill>
                  <a:srgbClr val="0033CC"/>
                </a:solidFill>
              </a:rPr>
            </a:br>
            <a:r>
              <a:rPr lang="en-US" sz="3600" b="1" dirty="0">
                <a:solidFill>
                  <a:srgbClr val="0033CC"/>
                </a:solidFill>
              </a:rPr>
              <a:t>ÉTUDIONS LA BIBLE </a:t>
            </a:r>
            <a:r>
              <a:rPr lang="en-US" sz="3600" b="1" dirty="0" smtClean="0">
                <a:solidFill>
                  <a:srgbClr val="0033CC"/>
                </a:solidFill>
              </a:rPr>
              <a:t>105ÈME </a:t>
            </a:r>
            <a:r>
              <a:rPr lang="en-US" sz="3600" b="1" dirty="0">
                <a:solidFill>
                  <a:srgbClr val="0033CC"/>
                </a:solidFill>
              </a:rPr>
              <a:t>SESSION </a:t>
            </a:r>
            <a:r>
              <a:rPr lang="en-US" sz="3600" b="1" dirty="0"/>
              <a:t/>
            </a:r>
            <a:br>
              <a:rPr lang="en-US" sz="3600" b="1" dirty="0"/>
            </a:br>
            <a:r>
              <a:rPr lang="en-US" sz="3600" b="1" dirty="0">
                <a:solidFill>
                  <a:srgbClr val="460000"/>
                </a:solidFill>
              </a:rPr>
              <a:t>ORATEUR: PASTEUR MARC  SIMEON</a:t>
            </a:r>
          </a:p>
        </p:txBody>
      </p:sp>
      <p:sp>
        <p:nvSpPr>
          <p:cNvPr id="3" name="Subtitle 2"/>
          <p:cNvSpPr>
            <a:spLocks noGrp="1"/>
          </p:cNvSpPr>
          <p:nvPr>
            <p:ph type="subTitle" idx="1"/>
          </p:nvPr>
        </p:nvSpPr>
        <p:spPr>
          <a:xfrm>
            <a:off x="0" y="4191000"/>
            <a:ext cx="9144000" cy="22098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sz="4000" b="1" dirty="0">
                <a:solidFill>
                  <a:schemeClr val="bg1"/>
                </a:solidFill>
              </a:rPr>
              <a:t>VENDREDI </a:t>
            </a:r>
            <a:r>
              <a:rPr lang="fr-FR" sz="4000" b="1" dirty="0" smtClean="0">
                <a:solidFill>
                  <a:schemeClr val="bg1"/>
                </a:solidFill>
              </a:rPr>
              <a:t>21 </a:t>
            </a:r>
            <a:r>
              <a:rPr lang="fr-FR" sz="4000" b="1" dirty="0" smtClean="0">
                <a:solidFill>
                  <a:schemeClr val="bg1"/>
                </a:solidFill>
              </a:rPr>
              <a:t>MARS 2025 </a:t>
            </a:r>
            <a:endParaRPr lang="fr-FR" sz="4000" b="1" dirty="0">
              <a:solidFill>
                <a:schemeClr val="bg1"/>
              </a:solidFill>
            </a:endParaRPr>
          </a:p>
          <a:p>
            <a:r>
              <a:rPr lang="fr-FR" sz="4000" b="1" dirty="0" smtClean="0">
                <a:solidFill>
                  <a:srgbClr val="FFFF00"/>
                </a:solidFill>
              </a:rPr>
              <a:t>LA </a:t>
            </a:r>
            <a:r>
              <a:rPr lang="fr-FR" sz="4000" b="1" dirty="0" smtClean="0">
                <a:solidFill>
                  <a:srgbClr val="FFFF00"/>
                </a:solidFill>
              </a:rPr>
              <a:t>GUÉRISON DES DIX LÉPREUX </a:t>
            </a:r>
            <a:endParaRPr lang="fr-FR" sz="4000" b="1" dirty="0" smtClean="0">
              <a:solidFill>
                <a:srgbClr val="FFFF00"/>
              </a:solidFill>
            </a:endParaRPr>
          </a:p>
          <a:p>
            <a:r>
              <a:rPr lang="fr-FR" sz="2800" b="1" dirty="0" smtClean="0">
                <a:solidFill>
                  <a:srgbClr val="00FF00"/>
                </a:solidFill>
                <a:latin typeface="Arial" panose="020B0604020202020204" pitchFamily="34" charset="0"/>
                <a:cs typeface="Times New Roman" panose="02020603050405020304" pitchFamily="18" charset="0"/>
              </a:rPr>
              <a:t>LUC 17: 1—19  </a:t>
            </a:r>
            <a:endParaRPr lang="en-US" sz="4000" b="1" dirty="0">
              <a:solidFill>
                <a:srgbClr val="00FF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10000"/>
          </a:bodyPr>
          <a:lstStyle/>
          <a:p>
            <a:pPr algn="ctr">
              <a:buNone/>
            </a:pPr>
            <a:r>
              <a:rPr lang="fr-FR" sz="4400" dirty="0" smtClean="0">
                <a:solidFill>
                  <a:srgbClr val="FF0000"/>
                </a:solidFill>
                <a:latin typeface="Arial Rounded MT Bold" pitchFamily="34" charset="0"/>
              </a:rPr>
              <a:t>LECTURE : LUC 17 : 1—19</a:t>
            </a:r>
            <a:endParaRPr lang="en-US"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Lu 17:1 ¶ Jésus dit à ses disciples: Il est impossible qu'il n'arrive pas des scandales; mais malheur à celui par qui ils arrivent!</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2 Il vaudrait mieux pour lui qu'on mît à son cou une pierre de moulin et qu'on le jetât dans la mer, que s'il scandalisait un de ces petits.</a:t>
            </a:r>
            <a:endParaRPr lang="en-US"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 3 Prenez garde à vous-mêmes. Si ton frère a péché, reprends-le; et, s'il se repent, pardonne-lui</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algn="just"/>
            <a:r>
              <a:rPr lang="fr-FR" sz="4400" dirty="0" smtClean="0">
                <a:solidFill>
                  <a:srgbClr val="0D069A"/>
                </a:solidFill>
                <a:latin typeface="Arial Rounded MT Bold" pitchFamily="34" charset="0"/>
              </a:rPr>
              <a:t> 4 Et s'il a péché contre toi sept fois dans un jour et que sept fois il revienne à toi, disant: Je me repens, -tu lui pardonneras.</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5 Les apôtres dirent au Seigneur: Augmente-nous la foi.</a:t>
            </a:r>
            <a:endParaRPr lang="en-US"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 6 Et le Seigneur dit: Si vous aviez de la foi comme un grain de sénevé, vous diriez à ce sycomore: Déracine-toi, et plante-toi dans la mer; et il vous obéirait.</a:t>
            </a:r>
            <a:endParaRPr lang="en-US" sz="4400" dirty="0" smtClean="0">
              <a:solidFill>
                <a:srgbClr val="0D069A"/>
              </a:solidFill>
              <a:latin typeface="Arial Rounded MT Bold" pitchFamily="34" charset="0"/>
            </a:endParaRPr>
          </a:p>
          <a:p>
            <a:pPr algn="just"/>
            <a:endParaRPr lang="en-US" sz="4400" dirty="0">
              <a:solidFill>
                <a:srgbClr val="0D069A"/>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pPr algn="just"/>
            <a:r>
              <a:rPr lang="fr-FR" sz="4400" dirty="0" smtClean="0">
                <a:solidFill>
                  <a:srgbClr val="0D069A"/>
                </a:solidFill>
                <a:latin typeface="Arial Rounded MT Bold" pitchFamily="34" charset="0"/>
              </a:rPr>
              <a:t> 7 Qui de vous, ayant un serviteur qui laboure ou paît les troupeaux, lui dira, quand il revient des champs: Approche vite, et mets-toi à table?</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8 Ne lui dira-t-il pas au contraire: Prépare-moi à souper, ceins-toi, et sers-moi, jusqu'à ce que j'aie mangé et bu; après cela, toi, tu mangeras et boiras?</a:t>
            </a:r>
            <a:endParaRPr lang="en-US"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 9 Doit-il de la reconnaissance à ce serviteur parce qu'il a fait ce qui lui était ordonné?</a:t>
            </a:r>
            <a:endParaRPr lang="en-US" sz="4400" dirty="0" smtClean="0">
              <a:solidFill>
                <a:srgbClr val="0D069A"/>
              </a:solidFill>
              <a:latin typeface="Arial Rounded MT Bold" pitchFamily="34" charset="0"/>
            </a:endParaRPr>
          </a:p>
          <a:p>
            <a:pPr algn="just"/>
            <a:endParaRPr lang="en-US" sz="4400" dirty="0">
              <a:solidFill>
                <a:srgbClr val="0D069A"/>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algn="just"/>
            <a:r>
              <a:rPr lang="fr-FR" sz="4400" dirty="0" smtClean="0">
                <a:solidFill>
                  <a:srgbClr val="0D069A"/>
                </a:solidFill>
                <a:latin typeface="Arial Rounded MT Bold" pitchFamily="34" charset="0"/>
              </a:rPr>
              <a:t> 10 Vous de même, quand vous avez fait tout ce qui vous a été ordonné, dites: Nous sommes des serviteurs inutiles, nous avons fait ce que nous devions faire.</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11 ¶ Jésus, se rendant à Jérusalem, passait entre la Samarie et la Galilée.</a:t>
            </a:r>
            <a:endParaRPr lang="en-US"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 12 Comme il entrait dans un village, dix lépreux vinrent à sa rencontre. Se tenant à distance</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algn="just"/>
            <a:r>
              <a:rPr lang="fr-FR" sz="4400" dirty="0" smtClean="0">
                <a:solidFill>
                  <a:srgbClr val="0D069A"/>
                </a:solidFill>
                <a:latin typeface="Arial Rounded MT Bold" pitchFamily="34" charset="0"/>
              </a:rPr>
              <a:t> 13 (17:12) ils élevèrent la voix, et dirent: (17:13) Jésus, maître, aie pitié de nous!</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14 Dès qu'il les eut vus, il leur dit: Allez vous montrer aux sacrificateurs. Et, pendant qu'ils y allaient, il arriva qu'ils furent guéris.</a:t>
            </a:r>
            <a:endParaRPr lang="en-US"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 15 L'un d'eux, se voyant guéri, revint sur ses pas, glorifiant Dieu à haute voix.</a:t>
            </a:r>
            <a:endParaRPr lang="en-US" sz="4400" dirty="0" smtClean="0">
              <a:solidFill>
                <a:srgbClr val="0D069A"/>
              </a:solidFill>
              <a:latin typeface="Arial Rounded MT Bold" pitchFamily="34" charset="0"/>
            </a:endParaRPr>
          </a:p>
          <a:p>
            <a:pPr algn="just"/>
            <a:endParaRPr lang="en-US" sz="4400" dirty="0">
              <a:solidFill>
                <a:srgbClr val="0D069A"/>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algn="just"/>
            <a:r>
              <a:rPr lang="fr-FR" sz="4400" dirty="0" smtClean="0">
                <a:solidFill>
                  <a:srgbClr val="0D069A"/>
                </a:solidFill>
                <a:latin typeface="Arial Rounded MT Bold" pitchFamily="34" charset="0"/>
              </a:rPr>
              <a:t> 16 Il tomba sur sa face aux pieds de Jésus, et lui rendit grâces. C'était un Samaritain.</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17 Jésus, prenant la parole, dit: Les dix n'ont-ils pas été guéris? Et les neuf autres, où sont-ils?</a:t>
            </a:r>
            <a:endParaRPr lang="en-US"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 18 Ne s'est-il trouvé que cet étranger pour revenir et donner gloire à Dieu?</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19 Puis il lui dit: Lève-toi, va; ta foi t'a sauvé.</a:t>
            </a:r>
            <a:endParaRPr lang="en-US" sz="4400" dirty="0">
              <a:solidFill>
                <a:srgbClr val="FF0000"/>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smtClean="0">
                <a:latin typeface="Arial Rounded MT Bold" pitchFamily="34" charset="0"/>
              </a:rPr>
              <a:t>INTRODUCTION</a:t>
            </a:r>
            <a:endParaRPr lang="en-US" sz="4000" dirty="0" smtClean="0">
              <a:latin typeface="Arial Rounded MT Bold" pitchFamily="34" charset="0"/>
            </a:endParaRPr>
          </a:p>
          <a:p>
            <a:pPr lvl="0" algn="just"/>
            <a:r>
              <a:rPr lang="fr-FR" sz="4000" dirty="0" smtClean="0">
                <a:solidFill>
                  <a:srgbClr val="FFFF00"/>
                </a:solidFill>
                <a:latin typeface="Arial Rounded MT Bold" pitchFamily="34" charset="0"/>
              </a:rPr>
              <a:t>Nous allons encore aborder un chapitre assez difficile aujourd’hui.</a:t>
            </a:r>
            <a:endParaRPr lang="en-US" sz="4000" dirty="0" smtClean="0">
              <a:solidFill>
                <a:srgbClr val="FFFF00"/>
              </a:solidFill>
              <a:latin typeface="Arial Rounded MT Bold" pitchFamily="34" charset="0"/>
            </a:endParaRPr>
          </a:p>
          <a:p>
            <a:pPr lvl="0" algn="just"/>
            <a:r>
              <a:rPr lang="fr-FR" sz="4000" dirty="0" smtClean="0">
                <a:latin typeface="Arial Rounded MT Bold" pitchFamily="34" charset="0"/>
              </a:rPr>
              <a:t>Luc continue à énumérer des enseignements du Seigneur qui selon lui étaient trop salutaires pour laisser passer à l’oubli, sans tenir compte de leurs ordres chronologiques. </a:t>
            </a:r>
            <a:endParaRPr lang="en-US" sz="4000" dirty="0" smtClean="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dirty="0" smtClean="0">
                <a:latin typeface="Arial Rounded MT Bold" pitchFamily="34" charset="0"/>
              </a:rPr>
              <a:t>Beaucoup </a:t>
            </a:r>
            <a:r>
              <a:rPr lang="fr-FR" sz="4000" dirty="0" smtClean="0">
                <a:latin typeface="Arial Rounded MT Bold" pitchFamily="34" charset="0"/>
              </a:rPr>
              <a:t>de ces enseignements se retrouvent dans les autres évangiles avec plus de précision.</a:t>
            </a:r>
            <a:endParaRPr lang="en-US" sz="4000" dirty="0" smtClean="0">
              <a:latin typeface="Arial Rounded MT Bold" pitchFamily="34" charset="0"/>
            </a:endParaRPr>
          </a:p>
          <a:p>
            <a:pPr lvl="0" algn="just"/>
            <a:r>
              <a:rPr lang="fr-FR" sz="4000" dirty="0" smtClean="0">
                <a:solidFill>
                  <a:srgbClr val="FFFF00"/>
                </a:solidFill>
                <a:latin typeface="Arial Rounded MT Bold" pitchFamily="34" charset="0"/>
              </a:rPr>
              <a:t>Donc, au chapitre 17 du livre de Luc, nous n’allons pas trop d'enchaînement dans les versets.</a:t>
            </a:r>
            <a:endParaRPr lang="en-US" sz="4000" dirty="0" smtClean="0">
              <a:solidFill>
                <a:srgbClr val="FFFF00"/>
              </a:solidFill>
              <a:latin typeface="Arial Rounded MT Bold" pitchFamily="34" charset="0"/>
            </a:endParaRPr>
          </a:p>
          <a:p>
            <a:pPr lvl="0" algn="just"/>
            <a:r>
              <a:rPr lang="fr-FR" sz="4000" dirty="0" smtClean="0">
                <a:latin typeface="Arial Rounded MT Bold" pitchFamily="34" charset="0"/>
              </a:rPr>
              <a:t>Nous objectif c’est d’arriver jusqu’au verset 19</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dirty="0" smtClean="0">
                <a:solidFill>
                  <a:srgbClr val="66FFFF"/>
                </a:solidFill>
                <a:latin typeface="Copperplate Gothic Bold" pitchFamily="34" charset="0"/>
              </a:rPr>
              <a:t>Les </a:t>
            </a:r>
            <a:r>
              <a:rPr lang="fr-FR" dirty="0" smtClean="0">
                <a:solidFill>
                  <a:srgbClr val="66FFFF"/>
                </a:solidFill>
                <a:latin typeface="Copperplate Gothic Bold" pitchFamily="34" charset="0"/>
              </a:rPr>
              <a:t>grands points sont les suivants : </a:t>
            </a:r>
            <a:endParaRPr lang="en-US" sz="2400" dirty="0" smtClean="0">
              <a:solidFill>
                <a:srgbClr val="66FFFF"/>
              </a:solidFill>
              <a:latin typeface="Copperplate Gothic Bold" pitchFamily="34" charset="0"/>
            </a:endParaRPr>
          </a:p>
          <a:p>
            <a:pPr marL="971550" lvl="1" indent="-514350" algn="just">
              <a:buFont typeface="+mj-lt"/>
              <a:buAutoNum type="arabicPeriod"/>
            </a:pPr>
            <a:r>
              <a:rPr lang="fr-FR" dirty="0" smtClean="0">
                <a:latin typeface="Arial Rounded MT Bold" pitchFamily="34" charset="0"/>
              </a:rPr>
              <a:t>MALHEUR À QUICONQUE SCANDALISE UN DES ENFANTS DE DIEU</a:t>
            </a:r>
            <a:endParaRPr lang="en-US" sz="2000" dirty="0" smtClean="0">
              <a:latin typeface="Arial Rounded MT Bold" pitchFamily="34" charset="0"/>
            </a:endParaRPr>
          </a:p>
          <a:p>
            <a:pPr marL="971550" lvl="1" indent="-514350" algn="just">
              <a:buFont typeface="+mj-lt"/>
              <a:buAutoNum type="arabicPeriod"/>
            </a:pPr>
            <a:r>
              <a:rPr lang="fr-FR" dirty="0" smtClean="0">
                <a:solidFill>
                  <a:srgbClr val="99FF33"/>
                </a:solidFill>
                <a:latin typeface="Arial Rounded MT Bold" pitchFamily="34" charset="0"/>
              </a:rPr>
              <a:t>JUSQU'À COMBIEN DE FOIS DOIT-ON PARDONNER SON FRÈRE</a:t>
            </a:r>
            <a:endParaRPr lang="en-US" sz="2000" dirty="0" smtClean="0">
              <a:solidFill>
                <a:srgbClr val="99FF33"/>
              </a:solidFill>
              <a:latin typeface="Arial Rounded MT Bold" pitchFamily="34" charset="0"/>
            </a:endParaRPr>
          </a:p>
          <a:p>
            <a:pPr marL="971550" lvl="1" indent="-514350" algn="just">
              <a:buFont typeface="+mj-lt"/>
              <a:buAutoNum type="arabicPeriod"/>
            </a:pPr>
            <a:r>
              <a:rPr lang="fr-FR" dirty="0" smtClean="0">
                <a:latin typeface="Arial Rounded MT Bold" pitchFamily="34" charset="0"/>
              </a:rPr>
              <a:t>LE GRAND EFFET DE LA MESURE DE FOI POUR OPÉRER DES MIRACLES</a:t>
            </a:r>
            <a:endParaRPr lang="en-US" sz="2000" dirty="0" smtClean="0">
              <a:latin typeface="Arial Rounded MT Bold" pitchFamily="34" charset="0"/>
            </a:endParaRPr>
          </a:p>
          <a:p>
            <a:pPr marL="971550" lvl="1" indent="-514350" algn="just">
              <a:buFont typeface="+mj-lt"/>
              <a:buAutoNum type="arabicPeriod"/>
            </a:pPr>
            <a:r>
              <a:rPr lang="fr-FR" dirty="0" smtClean="0">
                <a:solidFill>
                  <a:srgbClr val="99FF33"/>
                </a:solidFill>
                <a:latin typeface="Arial Rounded MT Bold" pitchFamily="34" charset="0"/>
              </a:rPr>
              <a:t>LA PRÉDISPOSITION RÉCLAMÉE DE L’ESCLAVE ENVERS SON MAÎTRE</a:t>
            </a:r>
            <a:endParaRPr lang="en-US" sz="2000" dirty="0" smtClean="0">
              <a:solidFill>
                <a:srgbClr val="99FF33"/>
              </a:solidFill>
              <a:latin typeface="Arial Rounded MT Bold" pitchFamily="34" charset="0"/>
            </a:endParaRPr>
          </a:p>
          <a:p>
            <a:pPr marL="971550" lvl="1" indent="-514350" algn="just">
              <a:buFont typeface="+mj-lt"/>
              <a:buAutoNum type="arabicPeriod"/>
            </a:pPr>
            <a:r>
              <a:rPr lang="fr-FR" dirty="0" smtClean="0">
                <a:latin typeface="Arial Rounded MT Bold" pitchFamily="34" charset="0"/>
              </a:rPr>
              <a:t>LA GUÉRISON DES DIX LÉPREUX SOULIGNANT LA RECONNAISSANCE DU SAMARITAIN</a:t>
            </a:r>
            <a:endParaRPr lang="en-US" sz="2000" dirty="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sz="3600" dirty="0" smtClean="0">
                <a:solidFill>
                  <a:srgbClr val="000066"/>
                </a:solidFill>
                <a:latin typeface="Arial Rounded MT Bold" pitchFamily="34" charset="0"/>
              </a:rPr>
              <a:t> </a:t>
            </a:r>
            <a:r>
              <a:rPr lang="fr-FR" sz="3600" dirty="0" smtClean="0">
                <a:latin typeface="Arial Rounded MT Bold" pitchFamily="34" charset="0"/>
              </a:rPr>
              <a:t> EXPLICATION DES VERSETS</a:t>
            </a:r>
            <a:endParaRPr lang="en-US" sz="3600" dirty="0" smtClean="0">
              <a:latin typeface="Arial Rounded MT Bold" pitchFamily="34" charset="0"/>
            </a:endParaRPr>
          </a:p>
          <a:p>
            <a:pPr algn="just"/>
            <a:r>
              <a:rPr lang="fr-FR" sz="3600" dirty="0" smtClean="0">
                <a:solidFill>
                  <a:srgbClr val="0070C0"/>
                </a:solidFill>
                <a:latin typeface="Arial Rounded MT Bold" pitchFamily="34" charset="0"/>
              </a:rPr>
              <a:t>MALHEUR À QUICONQUE SCANDALISE UN DES ENFANTS DE DIEU</a:t>
            </a:r>
            <a:endParaRPr lang="en-US" sz="3600" dirty="0" smtClean="0">
              <a:solidFill>
                <a:srgbClr val="0070C0"/>
              </a:solidFill>
              <a:latin typeface="Arial Rounded MT Bold" pitchFamily="34" charset="0"/>
            </a:endParaRPr>
          </a:p>
          <a:p>
            <a:pPr algn="just"/>
            <a:r>
              <a:rPr lang="fr-FR" sz="3600" dirty="0" smtClean="0">
                <a:latin typeface="Arial Rounded MT Bold" pitchFamily="34" charset="0"/>
              </a:rPr>
              <a:t>Lu 17:1 ¶ Jésus dit à ses disciples: Il est impossible qu'il n'arrive pas des scandales; mais malheur à celui par qui ils arrivent!</a:t>
            </a:r>
            <a:endParaRPr lang="en-US" sz="3600" dirty="0" smtClean="0">
              <a:latin typeface="Arial Rounded MT Bold" pitchFamily="34" charset="0"/>
            </a:endParaRPr>
          </a:p>
          <a:p>
            <a:pPr lvl="0" algn="just"/>
            <a:r>
              <a:rPr lang="fr-FR" sz="3600" dirty="0" smtClean="0">
                <a:solidFill>
                  <a:srgbClr val="0070C0"/>
                </a:solidFill>
                <a:latin typeface="Arial Rounded MT Bold" pitchFamily="34" charset="0"/>
              </a:rPr>
              <a:t>A cause de la nature pécheresse qui est innée dans l’homme, on ne peut pas s’illusionner à avoir un monde parfait et sans scandales</a:t>
            </a:r>
            <a:r>
              <a:rPr lang="fr-FR" sz="3600" dirty="0" smtClean="0">
                <a:solidFill>
                  <a:srgbClr val="0070C0"/>
                </a:solidFill>
                <a:latin typeface="Arial Rounded MT Bold" pitchFamily="34" charset="0"/>
              </a:rPr>
              <a:t>.</a:t>
            </a:r>
            <a:endParaRPr lang="en-US" sz="3600" dirty="0" smtClean="0">
              <a:solidFill>
                <a:srgbClr val="0070C0"/>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3600" dirty="0" smtClean="0">
                <a:latin typeface="Arial Rounded MT Bold" pitchFamily="34" charset="0"/>
              </a:rPr>
              <a:t>Même </a:t>
            </a:r>
            <a:r>
              <a:rPr lang="fr-FR" sz="3600" dirty="0" smtClean="0">
                <a:latin typeface="Arial Rounded MT Bold" pitchFamily="34" charset="0"/>
              </a:rPr>
              <a:t>les assemblées des saints ne sont pas exemptes des tapages.</a:t>
            </a:r>
            <a:endParaRPr lang="en-US" sz="3600" dirty="0" smtClean="0">
              <a:latin typeface="Arial Rounded MT Bold" pitchFamily="34" charset="0"/>
            </a:endParaRPr>
          </a:p>
          <a:p>
            <a:pPr lvl="0" algn="just"/>
            <a:r>
              <a:rPr lang="fr-FR" sz="3600" dirty="0" smtClean="0">
                <a:solidFill>
                  <a:srgbClr val="0070C0"/>
                </a:solidFill>
                <a:latin typeface="Arial Rounded MT Bold" pitchFamily="34" charset="0"/>
              </a:rPr>
              <a:t>Il est impossible qu'il n'arrive pas des scandales, a dit Jésus.</a:t>
            </a:r>
            <a:endParaRPr lang="en-US" sz="3600" dirty="0" smtClean="0">
              <a:solidFill>
                <a:srgbClr val="0070C0"/>
              </a:solidFill>
              <a:latin typeface="Arial Rounded MT Bold" pitchFamily="34" charset="0"/>
            </a:endParaRPr>
          </a:p>
          <a:p>
            <a:pPr lvl="0" algn="just"/>
            <a:r>
              <a:rPr lang="fr-FR" sz="3600" dirty="0" smtClean="0">
                <a:latin typeface="Arial Rounded MT Bold" pitchFamily="34" charset="0"/>
              </a:rPr>
              <a:t>Les scandales sont les réalisations des plans ingénieux du diable contre les enfants de Dieu.</a:t>
            </a:r>
            <a:endParaRPr lang="en-US" sz="3600" dirty="0" smtClean="0">
              <a:latin typeface="Arial Rounded MT Bold" pitchFamily="34" charset="0"/>
            </a:endParaRPr>
          </a:p>
          <a:p>
            <a:pPr lvl="0" algn="just"/>
            <a:r>
              <a:rPr lang="fr-FR" sz="3600" dirty="0" smtClean="0">
                <a:solidFill>
                  <a:srgbClr val="0070C0"/>
                </a:solidFill>
                <a:latin typeface="Arial Rounded MT Bold" pitchFamily="34" charset="0"/>
              </a:rPr>
              <a:t>Pour qu’il y ait des scandales au milieu des saints, l’ennemi va s’en servir des gens moins avisés ou prédisposés à cette fin</a:t>
            </a:r>
            <a:r>
              <a:rPr lang="fr-FR" sz="3600" dirty="0" smtClean="0">
                <a:solidFill>
                  <a:srgbClr val="0070C0"/>
                </a:solidFill>
                <a:latin typeface="Arial Rounded MT Bold" pitchFamily="34" charset="0"/>
              </a:rPr>
              <a:t>.</a:t>
            </a:r>
            <a:endParaRPr lang="en-US" sz="3600" dirty="0" smtClean="0">
              <a:solidFill>
                <a:srgbClr val="0070C0"/>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smtClean="0">
                <a:latin typeface="Arial Rounded MT Bold" pitchFamily="34" charset="0"/>
              </a:rPr>
              <a:t>Mais </a:t>
            </a:r>
            <a:r>
              <a:rPr lang="fr-FR" sz="4000" dirty="0" smtClean="0">
                <a:latin typeface="Arial Rounded MT Bold" pitchFamily="34" charset="0"/>
              </a:rPr>
              <a:t>malheur à celui par qui ils arrivent!</a:t>
            </a:r>
            <a:endParaRPr lang="en-US" sz="4000" dirty="0" smtClean="0">
              <a:latin typeface="Arial Rounded MT Bold" pitchFamily="34" charset="0"/>
            </a:endParaRPr>
          </a:p>
          <a:p>
            <a:pPr lvl="0" algn="just"/>
            <a:r>
              <a:rPr lang="fr-FR" sz="4000" dirty="0" smtClean="0">
                <a:solidFill>
                  <a:srgbClr val="0070C0"/>
                </a:solidFill>
                <a:latin typeface="Arial Rounded MT Bold" pitchFamily="34" charset="0"/>
              </a:rPr>
              <a:t>Malheur à celui qui par sa légèreté  se laisse utiliser par le diable à causer la chute d’un juste. </a:t>
            </a:r>
            <a:r>
              <a:rPr lang="fr-FR" sz="4000" dirty="0" smtClean="0">
                <a:latin typeface="Arial Rounded MT Bold" pitchFamily="34" charset="0"/>
              </a:rPr>
              <a:t>    </a:t>
            </a:r>
            <a:endParaRPr lang="en-US" sz="4000" dirty="0" smtClean="0">
              <a:latin typeface="Arial Rounded MT Bold" pitchFamily="34" charset="0"/>
            </a:endParaRPr>
          </a:p>
          <a:p>
            <a:pPr algn="just"/>
            <a:r>
              <a:rPr lang="fr-FR" sz="4000" dirty="0" smtClean="0">
                <a:latin typeface="Arial Rounded MT Bold" pitchFamily="34" charset="0"/>
              </a:rPr>
              <a:t> 2 Il vaudrait mieux pour lui qu'on mît à son cou une pierre de moulin et qu'on le jetât dans la mer, que s'il scandalisait un de ces petits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3600" dirty="0" smtClean="0">
                <a:latin typeface="Arial Rounded MT Bold" pitchFamily="34" charset="0"/>
              </a:rPr>
              <a:t>Le </a:t>
            </a:r>
            <a:r>
              <a:rPr lang="fr-FR" sz="3600" dirty="0" smtClean="0">
                <a:latin typeface="Arial Rounded MT Bold" pitchFamily="34" charset="0"/>
              </a:rPr>
              <a:t>moulin ou le pressoir d’alors, c’était une pierre massive qu’on pressait et agitait sur les grains afin de les épurer de l’écosse et aussi pour les raffiner.</a:t>
            </a:r>
            <a:endParaRPr lang="en-US" sz="3600" dirty="0" smtClean="0">
              <a:latin typeface="Arial Rounded MT Bold" pitchFamily="34" charset="0"/>
            </a:endParaRPr>
          </a:p>
          <a:p>
            <a:pPr lvl="0" algn="just"/>
            <a:r>
              <a:rPr lang="fr-FR" sz="3600" dirty="0" smtClean="0">
                <a:solidFill>
                  <a:srgbClr val="0070C0"/>
                </a:solidFill>
                <a:latin typeface="Arial Rounded MT Bold" pitchFamily="34" charset="0"/>
              </a:rPr>
              <a:t>Le jugement de Dieu envers ceux qui scandalisent même un de ses enfants, sera plus sévère que de se suicider en attachant un moulin au cou et se jeter dans la mer sans pouvoir remonter à la surface de l’eau.</a:t>
            </a:r>
            <a:endParaRPr lang="en-US" sz="3600" dirty="0" smtClean="0">
              <a:solidFill>
                <a:srgbClr val="0070C0"/>
              </a:solidFill>
              <a:latin typeface="Arial Rounded MT Bold" pitchFamily="34" charset="0"/>
            </a:endParaRPr>
          </a:p>
          <a:p>
            <a:pPr algn="just"/>
            <a:endParaRPr lang="en-US" sz="3600" dirty="0">
              <a:solidFill>
                <a:srgbClr val="000066"/>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fr-FR" sz="4000" b="1" dirty="0" smtClean="0">
                <a:latin typeface="Arial Rounded MT Bold" pitchFamily="34" charset="0"/>
              </a:rPr>
              <a:t>JUSQU'À COMBIEN DE FOIS DOIT-ON PARDONNER SON FRÈRE</a:t>
            </a:r>
            <a:endParaRPr lang="en-US" sz="4000" dirty="0" smtClean="0">
              <a:latin typeface="Arial Rounded MT Bold" pitchFamily="34" charset="0"/>
            </a:endParaRPr>
          </a:p>
          <a:p>
            <a:pPr algn="just"/>
            <a:r>
              <a:rPr lang="fr-FR" sz="4000" dirty="0" smtClean="0">
                <a:solidFill>
                  <a:schemeClr val="bg1"/>
                </a:solidFill>
                <a:latin typeface="Arial Rounded MT Bold" pitchFamily="34" charset="0"/>
              </a:rPr>
              <a:t> 3 Prenez garde à vous-mêmes. Si ton frère a péché, reprends-le; et, s'il se repent, pardonne-lui.</a:t>
            </a:r>
            <a:endParaRPr lang="en-US" sz="4000" dirty="0" smtClean="0">
              <a:solidFill>
                <a:schemeClr val="bg1"/>
              </a:solidFill>
              <a:latin typeface="Arial Rounded MT Bold" pitchFamily="34" charset="0"/>
            </a:endParaRPr>
          </a:p>
          <a:p>
            <a:pPr algn="just"/>
            <a:r>
              <a:rPr lang="fr-FR" sz="4000" dirty="0" smtClean="0">
                <a:latin typeface="Arial Rounded MT Bold" pitchFamily="34" charset="0"/>
              </a:rPr>
              <a:t> 4 Et s'il a péché contre toi sept fois dans un jour et que sept fois il revienne à toi, disant: Je me repens, -tu lui pardonneras. </a:t>
            </a:r>
            <a:endParaRPr lang="en-US" sz="4000" dirty="0" smtClean="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lvl="0" algn="just"/>
            <a:r>
              <a:rPr lang="fr-FR" sz="4000" dirty="0" smtClean="0">
                <a:latin typeface="Arial Rounded MT Bold" pitchFamily="34" charset="0"/>
              </a:rPr>
              <a:t>Ici </a:t>
            </a:r>
            <a:r>
              <a:rPr lang="fr-FR" sz="4000" dirty="0" smtClean="0">
                <a:latin typeface="Arial Rounded MT Bold" pitchFamily="34" charset="0"/>
              </a:rPr>
              <a:t>dans Luc chapitre 17, pardonner son frère se limite à sept fois.</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Le pardon est aussi conditionné par la repentance de l’offenseur.</a:t>
            </a:r>
            <a:endParaRPr lang="en-US" sz="4000" dirty="0" smtClean="0">
              <a:solidFill>
                <a:schemeClr val="bg1"/>
              </a:solidFill>
              <a:latin typeface="Arial Rounded MT Bold" pitchFamily="34" charset="0"/>
            </a:endParaRPr>
          </a:p>
          <a:p>
            <a:pPr lvl="0" algn="just"/>
            <a:r>
              <a:rPr lang="fr-FR" sz="4000" dirty="0" smtClean="0">
                <a:latin typeface="Arial Rounded MT Bold" pitchFamily="34" charset="0"/>
              </a:rPr>
              <a:t>En général, un enfant de Dieu doit être disposé à pardonner quiconque l’offense, même en absence de la repentance de l’agresseur</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lvl="0" algn="just"/>
            <a:r>
              <a:rPr lang="fr-FR" sz="4800" dirty="0" smtClean="0">
                <a:latin typeface="Arial Rounded MT Bold" pitchFamily="34" charset="0"/>
              </a:rPr>
              <a:t>Le </a:t>
            </a:r>
            <a:r>
              <a:rPr lang="fr-FR" sz="4800" dirty="0" smtClean="0">
                <a:latin typeface="Arial Rounded MT Bold" pitchFamily="34" charset="0"/>
              </a:rPr>
              <a:t>taux du pardon réclamé du serviteur de Dieu va au- delà de sept fois mais à l’infini. </a:t>
            </a:r>
            <a:endParaRPr lang="en-US" sz="4800" dirty="0" smtClean="0">
              <a:latin typeface="Arial Rounded MT Bold" pitchFamily="34" charset="0"/>
            </a:endParaRPr>
          </a:p>
          <a:p>
            <a:pPr lvl="0" algn="just"/>
            <a:r>
              <a:rPr lang="fr-FR" sz="4800" dirty="0" smtClean="0">
                <a:solidFill>
                  <a:schemeClr val="bg1"/>
                </a:solidFill>
                <a:latin typeface="Arial Rounded MT Bold" pitchFamily="34" charset="0"/>
              </a:rPr>
              <a:t>Mt 18:22 Jésus lui dit: Je ne te dis pas jusqu'à sept fois, mais jusqu'à septante fois sept fois.</a:t>
            </a:r>
            <a:endParaRPr lang="en-US" sz="4800" dirty="0">
              <a:solidFill>
                <a:schemeClr val="bg1"/>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a:bodyPr>
          <a:lstStyle/>
          <a:p>
            <a:pPr algn="just"/>
            <a:r>
              <a:rPr lang="fr-FR" sz="4000" dirty="0" smtClean="0">
                <a:solidFill>
                  <a:srgbClr val="000066"/>
                </a:solidFill>
                <a:latin typeface="Arial Rounded MT Bold" pitchFamily="34" charset="0"/>
              </a:rPr>
              <a:t> </a:t>
            </a:r>
            <a:r>
              <a:rPr lang="fr-FR" sz="4000" b="1" dirty="0" smtClean="0">
                <a:latin typeface="Arial Rounded MT Bold" pitchFamily="34" charset="0"/>
              </a:rPr>
              <a:t> LE GRAND EFFET DE LA MESURE DE FOI POUR OPÉRER DES MIRACLES </a:t>
            </a:r>
            <a:endParaRPr lang="en-US" sz="4000" dirty="0" smtClean="0">
              <a:latin typeface="Arial Rounded MT Bold" pitchFamily="34" charset="0"/>
            </a:endParaRPr>
          </a:p>
          <a:p>
            <a:pPr algn="just"/>
            <a:r>
              <a:rPr lang="fr-FR" sz="4000" dirty="0" smtClean="0">
                <a:solidFill>
                  <a:schemeClr val="bg1"/>
                </a:solidFill>
                <a:latin typeface="Arial Rounded MT Bold" pitchFamily="34" charset="0"/>
              </a:rPr>
              <a:t>5 Les apôtres dirent au Seigneur: Augmente-nous la foi.</a:t>
            </a:r>
            <a:endParaRPr lang="en-US" sz="4000" dirty="0" smtClean="0">
              <a:solidFill>
                <a:schemeClr val="bg1"/>
              </a:solidFill>
              <a:latin typeface="Arial Rounded MT Bold" pitchFamily="34" charset="0"/>
            </a:endParaRPr>
          </a:p>
          <a:p>
            <a:pPr algn="just"/>
            <a:r>
              <a:rPr lang="fr-FR" sz="4000" dirty="0" smtClean="0">
                <a:latin typeface="Arial Rounded MT Bold" pitchFamily="34" charset="0"/>
              </a:rPr>
              <a:t> 6 Et le Seigneur dit: Si vous aviez de la foi comme un grain de sénevé, vous diriez à ce sycomore: Déracine-toi, et plante-toi dans la mer; et il vous obéirait</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a:bodyPr>
          <a:lstStyle/>
          <a:p>
            <a:pPr lvl="0" algn="just"/>
            <a:r>
              <a:rPr lang="fr-FR" sz="3600" dirty="0" smtClean="0">
                <a:latin typeface="Arial Rounded MT Bold" pitchFamily="34" charset="0"/>
              </a:rPr>
              <a:t>Les </a:t>
            </a:r>
            <a:r>
              <a:rPr lang="fr-FR" sz="3600" dirty="0" smtClean="0">
                <a:latin typeface="Arial Rounded MT Bold" pitchFamily="34" charset="0"/>
              </a:rPr>
              <a:t>apôtres avaient prononcé cette phrase « augmente-nous la foi » à la suite de l’embarras qu’ils ont connu du fait qu’ils ne pouvaient pas chasser le démon qui tourmentait un petit garçon dès son jeune âge.</a:t>
            </a:r>
            <a:endParaRPr lang="en-US" sz="3600" dirty="0" smtClean="0">
              <a:latin typeface="Arial Rounded MT Bold" pitchFamily="34" charset="0"/>
            </a:endParaRPr>
          </a:p>
          <a:p>
            <a:pPr lvl="0" algn="just"/>
            <a:r>
              <a:rPr lang="fr-FR" sz="3600" dirty="0" smtClean="0">
                <a:solidFill>
                  <a:schemeClr val="bg1"/>
                </a:solidFill>
                <a:latin typeface="Arial Rounded MT Bold" pitchFamily="34" charset="0"/>
              </a:rPr>
              <a:t>Jésus était fort mécontent de leur incrédulité.</a:t>
            </a:r>
            <a:endParaRPr lang="en-US" sz="3600" dirty="0" smtClean="0">
              <a:solidFill>
                <a:schemeClr val="bg1"/>
              </a:solidFill>
              <a:latin typeface="Arial Rounded MT Bold" pitchFamily="34" charset="0"/>
            </a:endParaRPr>
          </a:p>
          <a:p>
            <a:pPr lvl="0" algn="just"/>
            <a:r>
              <a:rPr lang="fr-FR" sz="3600" dirty="0" smtClean="0">
                <a:latin typeface="Arial Rounded MT Bold" pitchFamily="34" charset="0"/>
              </a:rPr>
              <a:t>Ils allèrent apprendre que cette sorte de démon ne peut être chassée que par le jeûne et la prière. </a:t>
            </a:r>
            <a:endParaRPr lang="en-US" sz="3600" dirty="0" smtClean="0">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a:bodyPr>
          <a:lstStyle/>
          <a:p>
            <a:pPr lvl="0" algn="just"/>
            <a:r>
              <a:rPr lang="fr-FR" sz="4000" dirty="0" smtClean="0">
                <a:latin typeface="Arial Rounded MT Bold" pitchFamily="34" charset="0"/>
              </a:rPr>
              <a:t>En </a:t>
            </a:r>
            <a:r>
              <a:rPr lang="fr-FR" sz="4000" dirty="0" smtClean="0">
                <a:latin typeface="Arial Rounded MT Bold" pitchFamily="34" charset="0"/>
              </a:rPr>
              <a:t>cette même occasion Jésus leur montra comment même une petite mesure de foi comparée à la densité d’un grain de sénevé suffirait pour déplacer les montagnes. </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Désirant avoir cette mesure de foi adéquate pour opérer des miracles, les apôtres exclament</a:t>
            </a:r>
            <a:r>
              <a:rPr lang="fr-FR" sz="4000" dirty="0" smtClean="0">
                <a:latin typeface="Arial Rounded MT Bold" pitchFamily="34" charset="0"/>
              </a:rPr>
              <a:t> : « Augmente-nous la foi. » </a:t>
            </a:r>
            <a:r>
              <a:rPr lang="fr-FR" sz="3600" dirty="0" smtClean="0">
                <a:latin typeface="Arial Rounded MT Bold" pitchFamily="34" charset="0"/>
              </a:rPr>
              <a:t> </a:t>
            </a:r>
            <a:endParaRPr lang="en-US" sz="3600" dirty="0" smtClean="0">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a:bodyPr>
          <a:lstStyle/>
          <a:p>
            <a:pPr algn="just"/>
            <a:r>
              <a:rPr lang="en-US" sz="4400" dirty="0" smtClean="0">
                <a:latin typeface="Arial Rounded MT Bold" pitchFamily="34" charset="0"/>
              </a:rPr>
              <a:t>Excerpt </a:t>
            </a:r>
            <a:r>
              <a:rPr lang="en-US" sz="4400" dirty="0" smtClean="0">
                <a:latin typeface="Arial Rounded MT Bold" pitchFamily="34" charset="0"/>
              </a:rPr>
              <a:t>from the sermon (INCREASE OUR FAITH)</a:t>
            </a:r>
          </a:p>
          <a:p>
            <a:pPr algn="just"/>
            <a:r>
              <a:rPr lang="en-US" sz="4400" dirty="0" smtClean="0">
                <a:solidFill>
                  <a:schemeClr val="bg1"/>
                </a:solidFill>
                <a:latin typeface="Arial Rounded MT Bold" pitchFamily="34" charset="0"/>
              </a:rPr>
              <a:t>THE NECESSITY OF FAITH TO RELATE TO GOD</a:t>
            </a:r>
          </a:p>
          <a:p>
            <a:pPr lvl="0" algn="just"/>
            <a:r>
              <a:rPr lang="en-US" sz="4400" dirty="0" smtClean="0">
                <a:latin typeface="Arial Rounded MT Bold" pitchFamily="34" charset="0"/>
              </a:rPr>
              <a:t>As Christians, we need faith to relate to God in all our endeavors.</a:t>
            </a:r>
          </a:p>
          <a:p>
            <a:pPr lvl="0" algn="just"/>
            <a:r>
              <a:rPr lang="en-US" sz="4400" dirty="0" smtClean="0">
                <a:solidFill>
                  <a:schemeClr val="bg1"/>
                </a:solidFill>
                <a:latin typeface="Arial Rounded MT Bold" pitchFamily="34" charset="0"/>
              </a:rPr>
              <a:t>By faith we believe that the world was created by God</a:t>
            </a:r>
            <a:r>
              <a:rPr lang="en-US" sz="4400" dirty="0" smtClean="0">
                <a:solidFill>
                  <a:schemeClr val="bg1"/>
                </a:solidFill>
                <a:latin typeface="Arial Rounded MT Bold" pitchFamily="34" charset="0"/>
              </a:rPr>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Autofit/>
          </a:bodyPr>
          <a:lstStyle/>
          <a:p>
            <a:pPr lvl="0" algn="just"/>
            <a:r>
              <a:rPr lang="en-US" sz="4000" dirty="0" smtClean="0">
                <a:latin typeface="Arial Rounded MT Bold" pitchFamily="34" charset="0"/>
              </a:rPr>
              <a:t>By </a:t>
            </a:r>
            <a:r>
              <a:rPr lang="en-US" sz="4000" dirty="0" smtClean="0">
                <a:latin typeface="Arial Rounded MT Bold" pitchFamily="34" charset="0"/>
              </a:rPr>
              <a:t>faith we believe that Christ came in this world, took a bodily form, born of a virgin, lived a sinless life, died on the cross to pay for the penalty of our sins, rose again on the third day, and now seating at the right hand of the Father interceding on our behalf.</a:t>
            </a:r>
          </a:p>
          <a:p>
            <a:pPr lvl="0" algn="just"/>
            <a:r>
              <a:rPr lang="en-US" sz="4000" dirty="0" smtClean="0">
                <a:solidFill>
                  <a:schemeClr val="bg1"/>
                </a:solidFill>
                <a:latin typeface="Arial Rounded MT Bold" pitchFamily="34" charset="0"/>
              </a:rPr>
              <a:t>By faith we receive Jesus Christ as our Lord and Savior</a:t>
            </a:r>
            <a:r>
              <a:rPr lang="en-US"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a:bodyPr>
          <a:lstStyle/>
          <a:p>
            <a:pPr lvl="0" algn="just"/>
            <a:r>
              <a:rPr lang="en-US" sz="3600" dirty="0" smtClean="0">
                <a:latin typeface="Arial Rounded MT Bold" pitchFamily="34" charset="0"/>
              </a:rPr>
              <a:t>By </a:t>
            </a:r>
            <a:r>
              <a:rPr lang="en-US" sz="3600" dirty="0" smtClean="0">
                <a:latin typeface="Arial Rounded MT Bold" pitchFamily="34" charset="0"/>
              </a:rPr>
              <a:t>faith we believe that we will one day leave this earth to be permanently in the presence of God in heaven.</a:t>
            </a:r>
          </a:p>
          <a:p>
            <a:pPr lvl="0" algn="just"/>
            <a:r>
              <a:rPr lang="en-US" sz="3600" dirty="0" smtClean="0">
                <a:solidFill>
                  <a:schemeClr val="bg1"/>
                </a:solidFill>
                <a:latin typeface="Arial Rounded MT Bold" pitchFamily="34" charset="0"/>
              </a:rPr>
              <a:t>Apart from salvation, we also need faith in God for all our spiritual transactions.</a:t>
            </a:r>
          </a:p>
          <a:p>
            <a:pPr lvl="0" algn="just"/>
            <a:r>
              <a:rPr lang="en-US" sz="3600" dirty="0" smtClean="0">
                <a:latin typeface="Arial Rounded MT Bold" pitchFamily="34" charset="0"/>
              </a:rPr>
              <a:t>Jesus declared that if we had the smallest amount of faith, we could work out wonders in this world.</a:t>
            </a:r>
          </a:p>
          <a:p>
            <a:pPr lvl="0" algn="just"/>
            <a:r>
              <a:rPr lang="en-US" sz="3600" dirty="0" smtClean="0">
                <a:solidFill>
                  <a:schemeClr val="bg1"/>
                </a:solidFill>
                <a:latin typeface="Arial Rounded MT Bold" pitchFamily="34" charset="0"/>
              </a:rPr>
              <a:t>If faith is so important, then why are we so depleted of it</a:t>
            </a:r>
            <a:r>
              <a:rPr lang="en-US" sz="3600" dirty="0" smtClean="0">
                <a:solidFill>
                  <a:schemeClr val="bg1"/>
                </a:solidFill>
                <a:latin typeface="Arial Rounded MT Bold" pitchFamily="34" charset="0"/>
              </a:rPr>
              <a:t>?</a:t>
            </a:r>
            <a:endParaRPr lang="en-US" sz="3600" dirty="0" smtClean="0">
              <a:solidFill>
                <a:schemeClr val="bg1"/>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a:bodyPr>
          <a:lstStyle/>
          <a:p>
            <a:pPr lvl="0" algn="just"/>
            <a:r>
              <a:rPr lang="en-US" sz="3600" dirty="0" smtClean="0">
                <a:latin typeface="Arial Rounded MT Bold" pitchFamily="34" charset="0"/>
              </a:rPr>
              <a:t>It </a:t>
            </a:r>
            <a:r>
              <a:rPr lang="en-US" sz="3600" dirty="0" smtClean="0">
                <a:latin typeface="Arial Rounded MT Bold" pitchFamily="34" charset="0"/>
              </a:rPr>
              <a:t>is because we walk by sight and not by faith</a:t>
            </a:r>
          </a:p>
          <a:p>
            <a:pPr lvl="0" algn="just"/>
            <a:r>
              <a:rPr lang="en-US" sz="3600" dirty="0" smtClean="0">
                <a:solidFill>
                  <a:schemeClr val="bg1"/>
                </a:solidFill>
                <a:latin typeface="Arial Rounded MT Bold" pitchFamily="34" charset="0"/>
              </a:rPr>
              <a:t>We rely too much on our wisdom </a:t>
            </a:r>
          </a:p>
          <a:p>
            <a:pPr lvl="0" algn="just"/>
            <a:r>
              <a:rPr lang="en-US" sz="3600" dirty="0" smtClean="0">
                <a:latin typeface="Arial Rounded MT Bold" pitchFamily="34" charset="0"/>
              </a:rPr>
              <a:t>We rely too much on our limited strength.</a:t>
            </a:r>
          </a:p>
          <a:p>
            <a:pPr lvl="0" algn="just"/>
            <a:r>
              <a:rPr lang="en-US" sz="3600" dirty="0" smtClean="0">
                <a:solidFill>
                  <a:schemeClr val="bg1"/>
                </a:solidFill>
                <a:latin typeface="Arial Rounded MT Bold" pitchFamily="34" charset="0"/>
              </a:rPr>
              <a:t>We lack faith because we fail to understand the magnitude of God.</a:t>
            </a:r>
          </a:p>
          <a:p>
            <a:pPr lvl="0" algn="just"/>
            <a:r>
              <a:rPr lang="en-US" sz="3600" dirty="0" smtClean="0">
                <a:latin typeface="Arial Rounded MT Bold" pitchFamily="34" charset="0"/>
              </a:rPr>
              <a:t>We lack faith because we fail to understand the power of prayer</a:t>
            </a:r>
            <a:r>
              <a:rPr lang="en-US" sz="3600" dirty="0" smtClean="0">
                <a:latin typeface="Arial Rounded MT Bold" pitchFamily="34" charset="0"/>
              </a:rPr>
              <a:t>.</a:t>
            </a:r>
            <a:endParaRPr lang="en-US" sz="3600" dirty="0" smtClean="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a:bodyPr>
          <a:lstStyle/>
          <a:p>
            <a:pPr lvl="0" algn="just"/>
            <a:r>
              <a:rPr lang="fr-FR" sz="3600" dirty="0" smtClean="0">
                <a:latin typeface="Arial Rounded MT Bold" pitchFamily="34" charset="0"/>
              </a:rPr>
              <a:t>Jas </a:t>
            </a:r>
            <a:r>
              <a:rPr lang="fr-FR" sz="3600" dirty="0" smtClean="0">
                <a:latin typeface="Arial Rounded MT Bold" pitchFamily="34" charset="0"/>
              </a:rPr>
              <a:t>5:16 Confessez donc vos péchés les uns aux autres, et priez les uns pour les autres, afin que vous soyez guéris. La prière fervente du juste a une grande efficace. (LSV)</a:t>
            </a:r>
            <a:endParaRPr lang="en-US" sz="3600" dirty="0" smtClean="0">
              <a:latin typeface="Arial Rounded MT Bold" pitchFamily="34" charset="0"/>
            </a:endParaRPr>
          </a:p>
          <a:p>
            <a:pPr lvl="0" algn="just"/>
            <a:r>
              <a:rPr lang="en-US" sz="3600" dirty="0" smtClean="0">
                <a:solidFill>
                  <a:schemeClr val="bg1"/>
                </a:solidFill>
                <a:latin typeface="Arial Rounded MT Bold" pitchFamily="34" charset="0"/>
              </a:rPr>
              <a:t>We lack faith because we fail to understand the power of the spoken word.</a:t>
            </a:r>
          </a:p>
          <a:p>
            <a:pPr lvl="0" algn="just"/>
            <a:r>
              <a:rPr lang="en-US" sz="3600" dirty="0" smtClean="0">
                <a:latin typeface="Arial Rounded MT Bold" pitchFamily="34" charset="0"/>
              </a:rPr>
              <a:t>We lack faith because we fail to understand our authority as children of God.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a:bodyPr>
          <a:lstStyle/>
          <a:p>
            <a:pPr lvl="0" algn="just"/>
            <a:r>
              <a:rPr lang="en-US" sz="3600" dirty="0" smtClean="0">
                <a:latin typeface="Arial Rounded MT Bold" pitchFamily="34" charset="0"/>
              </a:rPr>
              <a:t>We </a:t>
            </a:r>
            <a:r>
              <a:rPr lang="en-US" sz="3600" dirty="0" smtClean="0">
                <a:latin typeface="Arial Rounded MT Bold" pitchFamily="34" charset="0"/>
              </a:rPr>
              <a:t>lack faith because we don’t fully surrender our lives and our wills to God.</a:t>
            </a:r>
          </a:p>
          <a:p>
            <a:pPr lvl="0" algn="just"/>
            <a:r>
              <a:rPr lang="en-US" sz="3600" dirty="0" smtClean="0">
                <a:solidFill>
                  <a:schemeClr val="bg1"/>
                </a:solidFill>
                <a:latin typeface="Arial Rounded MT Bold" pitchFamily="34" charset="0"/>
              </a:rPr>
              <a:t>We lack faith because we do not grasp how unfailing the promises of God are to His dear children.</a:t>
            </a:r>
          </a:p>
          <a:p>
            <a:pPr lvl="0" algn="just"/>
            <a:r>
              <a:rPr lang="en-US" sz="3600" dirty="0" smtClean="0">
                <a:latin typeface="Arial Rounded MT Bold" pitchFamily="34" charset="0"/>
              </a:rPr>
              <a:t>We often accept the lies of the enemy instead of the revealed truth from God.</a:t>
            </a:r>
          </a:p>
          <a:p>
            <a:pPr lvl="0" algn="just"/>
            <a:r>
              <a:rPr lang="en-US" sz="3600" dirty="0" smtClean="0">
                <a:solidFill>
                  <a:schemeClr val="bg1"/>
                </a:solidFill>
                <a:latin typeface="Arial Rounded MT Bold" pitchFamily="34" charset="0"/>
              </a:rPr>
              <a:t>We lack faith because we allow doubt which is the enemy of faith to settle in us</a:t>
            </a:r>
            <a:r>
              <a:rPr lang="en-US" sz="3600" dirty="0" smtClean="0">
                <a:solidFill>
                  <a:schemeClr val="bg1"/>
                </a:solidFill>
              </a:rPr>
              <a:t>.</a:t>
            </a:r>
            <a:endParaRPr lang="en-US" sz="3600" dirty="0">
              <a:solidFill>
                <a:schemeClr val="bg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20000"/>
          </a:bodyPr>
          <a:lstStyle/>
          <a:p>
            <a:pPr algn="just"/>
            <a:r>
              <a:rPr lang="fr-FR" sz="4400" b="1" dirty="0" smtClean="0">
                <a:solidFill>
                  <a:srgbClr val="460000"/>
                </a:solidFill>
                <a:latin typeface="Arial Rounded MT Bold" pitchFamily="34" charset="0"/>
              </a:rPr>
              <a:t>LA PRÉDISPOSITION RÉCLAMÉE DE L’ESCLAVE ENVERS SON MAÎTRE</a:t>
            </a:r>
            <a:endParaRPr lang="en-US" sz="4400" dirty="0" smtClean="0">
              <a:solidFill>
                <a:srgbClr val="460000"/>
              </a:solidFill>
              <a:latin typeface="Arial Rounded MT Bold" pitchFamily="34" charset="0"/>
            </a:endParaRPr>
          </a:p>
          <a:p>
            <a:pPr algn="just"/>
            <a:r>
              <a:rPr lang="fr-FR" sz="4400" dirty="0" smtClean="0">
                <a:solidFill>
                  <a:srgbClr val="0D069A"/>
                </a:solidFill>
                <a:latin typeface="Arial Rounded MT Bold" pitchFamily="34" charset="0"/>
              </a:rPr>
              <a:t>7 Qui de vous, ayant un serviteur qui laboure ou paît les troupeaux, lui dira, quand il revient des champs: Approche vite, et mets-toi à table?</a:t>
            </a:r>
            <a:endParaRPr lang="en-US" sz="4400" dirty="0" smtClean="0">
              <a:solidFill>
                <a:srgbClr val="0D069A"/>
              </a:solidFill>
              <a:latin typeface="Arial Rounded MT Bold" pitchFamily="34" charset="0"/>
            </a:endParaRPr>
          </a:p>
          <a:p>
            <a:pPr lvl="0" algn="just"/>
            <a:r>
              <a:rPr lang="fr-FR" sz="4400" dirty="0" smtClean="0">
                <a:solidFill>
                  <a:srgbClr val="460000"/>
                </a:solidFill>
                <a:latin typeface="Arial Rounded MT Bold" pitchFamily="34" charset="0"/>
              </a:rPr>
              <a:t>Cette parabole de Jésus est l’une des moins aimées et nous comprenons pourquoi. </a:t>
            </a:r>
            <a:endParaRPr lang="en-US" sz="4400" dirty="0" smtClean="0">
              <a:solidFill>
                <a:srgbClr val="460000"/>
              </a:solidFill>
              <a:latin typeface="Arial Rounded MT Bold" pitchFamily="34" charset="0"/>
            </a:endParaRPr>
          </a:p>
          <a:p>
            <a:pPr lvl="0" algn="just"/>
            <a:r>
              <a:rPr lang="fr-FR" sz="4400" dirty="0" smtClean="0">
                <a:solidFill>
                  <a:srgbClr val="0D069A"/>
                </a:solidFill>
                <a:latin typeface="Arial Rounded MT Bold" pitchFamily="34" charset="0"/>
              </a:rPr>
              <a:t>Cette idée de la relation d’un maitre à l’égard de son esclave est très distancée de nous, parce l’esclavage est supposément abolie dans notre ère</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lvl="0" algn="just"/>
            <a:r>
              <a:rPr lang="fr-FR" sz="4400" dirty="0" smtClean="0">
                <a:solidFill>
                  <a:srgbClr val="460000"/>
                </a:solidFill>
                <a:latin typeface="Arial Rounded MT Bold" pitchFamily="34" charset="0"/>
              </a:rPr>
              <a:t>Nous </a:t>
            </a:r>
            <a:r>
              <a:rPr lang="fr-FR" sz="4400" dirty="0" smtClean="0">
                <a:solidFill>
                  <a:srgbClr val="460000"/>
                </a:solidFill>
                <a:latin typeface="Arial Rounded MT Bold" pitchFamily="34" charset="0"/>
              </a:rPr>
              <a:t>autres de la race noire et surtout nous autres Haïtiens avons une démangeaison particulière du terme esclave à cause de la cruauté de la colonisation des blancs qui résonne et qui façonne encore notre actualité. </a:t>
            </a:r>
            <a:endParaRPr lang="en-US" sz="4400" dirty="0" smtClean="0">
              <a:solidFill>
                <a:srgbClr val="460000"/>
              </a:solidFill>
              <a:latin typeface="Arial Rounded MT Bold" pitchFamily="34" charset="0"/>
            </a:endParaRPr>
          </a:p>
          <a:p>
            <a:pPr lvl="0" algn="just"/>
            <a:r>
              <a:rPr lang="fr-FR" sz="4400" dirty="0" smtClean="0">
                <a:solidFill>
                  <a:srgbClr val="0D069A"/>
                </a:solidFill>
                <a:latin typeface="Arial Rounded MT Bold" pitchFamily="34" charset="0"/>
              </a:rPr>
              <a:t>Au temps de Jésus, l’esclave était courante et des fois inoffensive</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fr-FR" sz="4400" dirty="0" smtClean="0">
                <a:solidFill>
                  <a:srgbClr val="460000"/>
                </a:solidFill>
                <a:latin typeface="Arial Rounded MT Bold" pitchFamily="34" charset="0"/>
              </a:rPr>
              <a:t>Peu </a:t>
            </a:r>
            <a:r>
              <a:rPr lang="fr-FR" sz="4400" dirty="0" smtClean="0">
                <a:solidFill>
                  <a:srgbClr val="460000"/>
                </a:solidFill>
                <a:latin typeface="Arial Rounded MT Bold" pitchFamily="34" charset="0"/>
              </a:rPr>
              <a:t>importe la situation, l’esclave n’est jamais au même pied d’égalité avec son maître.</a:t>
            </a:r>
            <a:endParaRPr lang="en-US" sz="4400" dirty="0" smtClean="0">
              <a:solidFill>
                <a:srgbClr val="460000"/>
              </a:solidFill>
              <a:latin typeface="Arial Rounded MT Bold" pitchFamily="34" charset="0"/>
            </a:endParaRPr>
          </a:p>
          <a:p>
            <a:pPr lvl="0" algn="just"/>
            <a:r>
              <a:rPr lang="fr-FR" sz="4400" dirty="0" smtClean="0">
                <a:solidFill>
                  <a:srgbClr val="0D069A"/>
                </a:solidFill>
                <a:latin typeface="Arial Rounded MT Bold" pitchFamily="34" charset="0"/>
              </a:rPr>
              <a:t>L’esclave doit se prédisposer à servir son maître. </a:t>
            </a:r>
            <a:endParaRPr lang="en-US" sz="4400" dirty="0" smtClean="0">
              <a:solidFill>
                <a:srgbClr val="0D069A"/>
              </a:solidFill>
              <a:latin typeface="Arial Rounded MT Bold" pitchFamily="34" charset="0"/>
            </a:endParaRPr>
          </a:p>
          <a:p>
            <a:pPr lvl="0" algn="just"/>
            <a:r>
              <a:rPr lang="fr-FR" sz="4400" dirty="0" smtClean="0">
                <a:solidFill>
                  <a:srgbClr val="460000"/>
                </a:solidFill>
                <a:latin typeface="Arial Rounded MT Bold" pitchFamily="34" charset="0"/>
              </a:rPr>
              <a:t>Le devoir primordial de l’esclave c’est de tout faire au bon gré de son maître avant de penser à son bienêtre.    </a:t>
            </a:r>
            <a:endParaRPr lang="en-US" sz="4400" dirty="0" smtClean="0">
              <a:solidFill>
                <a:srgbClr val="460000"/>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pPr algn="just"/>
            <a:r>
              <a:rPr lang="fr-FR" sz="4400" dirty="0" smtClean="0">
                <a:solidFill>
                  <a:srgbClr val="460000"/>
                </a:solidFill>
                <a:latin typeface="Arial Rounded MT Bold" pitchFamily="34" charset="0"/>
              </a:rPr>
              <a:t>8 </a:t>
            </a:r>
            <a:r>
              <a:rPr lang="fr-FR" sz="4400" dirty="0" smtClean="0">
                <a:solidFill>
                  <a:srgbClr val="460000"/>
                </a:solidFill>
                <a:latin typeface="Arial Rounded MT Bold" pitchFamily="34" charset="0"/>
              </a:rPr>
              <a:t>Ne lui dira-t-il pas au contraire: Prépare-moi à souper, ceins-toi, et sers-moi, jusqu'à ce que j'aie mangé et bu; après cela, toi, tu mangeras et boiras?</a:t>
            </a:r>
            <a:endParaRPr lang="en-US" sz="4400" dirty="0" smtClean="0">
              <a:solidFill>
                <a:srgbClr val="460000"/>
              </a:solidFill>
              <a:latin typeface="Arial Rounded MT Bold" pitchFamily="34" charset="0"/>
            </a:endParaRPr>
          </a:p>
          <a:p>
            <a:pPr lvl="0" algn="just"/>
            <a:r>
              <a:rPr lang="fr-FR" sz="4400" dirty="0" smtClean="0">
                <a:solidFill>
                  <a:srgbClr val="0D069A"/>
                </a:solidFill>
                <a:latin typeface="Arial Rounded MT Bold" pitchFamily="34" charset="0"/>
              </a:rPr>
              <a:t>Le maître est ici considéré insensible aux besoins physiologiques de son esclave, mais la parabole est donnée à l’ intention de nous autres qui sommes esclaves de Dieu, régénérés par le rachat  du Sang de Jésus</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fr-FR" sz="4800" dirty="0" smtClean="0">
                <a:solidFill>
                  <a:srgbClr val="460000"/>
                </a:solidFill>
                <a:latin typeface="Arial Rounded MT Bold" pitchFamily="34" charset="0"/>
              </a:rPr>
              <a:t>Par </a:t>
            </a:r>
            <a:r>
              <a:rPr lang="fr-FR" sz="4800" dirty="0" smtClean="0">
                <a:solidFill>
                  <a:srgbClr val="460000"/>
                </a:solidFill>
                <a:latin typeface="Arial Rounded MT Bold" pitchFamily="34" charset="0"/>
              </a:rPr>
              <a:t>défaut, nous sommes les esclaves adoptés comme fils dans la famille de Dieu.</a:t>
            </a:r>
            <a:endParaRPr lang="en-US" sz="4800" dirty="0" smtClean="0">
              <a:solidFill>
                <a:srgbClr val="460000"/>
              </a:solidFill>
              <a:latin typeface="Arial Rounded MT Bold" pitchFamily="34" charset="0"/>
            </a:endParaRPr>
          </a:p>
          <a:p>
            <a:pPr lvl="0" algn="just"/>
            <a:r>
              <a:rPr lang="fr-FR" sz="4800" dirty="0" smtClean="0">
                <a:solidFill>
                  <a:srgbClr val="0D069A"/>
                </a:solidFill>
                <a:latin typeface="Arial Rounded MT Bold" pitchFamily="34" charset="0"/>
              </a:rPr>
              <a:t>Toute notre allégeance doit converger vers Dieu pour le servir même au péril de notre vie. </a:t>
            </a:r>
            <a:endParaRPr lang="en-US" sz="4800" dirty="0" smtClean="0">
              <a:solidFill>
                <a:srgbClr val="0D069A"/>
              </a:solidFill>
              <a:latin typeface="Arial Rounded MT Bold" pitchFamily="34" charset="0"/>
            </a:endParaRPr>
          </a:p>
          <a:p>
            <a:pPr algn="just"/>
            <a:endParaRPr lang="en-US" sz="4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algn="just"/>
            <a:r>
              <a:rPr lang="fr-FR" sz="4400" dirty="0" smtClean="0">
                <a:solidFill>
                  <a:srgbClr val="460000"/>
                </a:solidFill>
                <a:latin typeface="Arial Rounded MT Bold" pitchFamily="34" charset="0"/>
              </a:rPr>
              <a:t> 9 Doit-il de la reconnaissance à ce serviteur parce qu'il a fait ce qui lui était ordonné?</a:t>
            </a:r>
            <a:endParaRPr lang="en-US" sz="4400" dirty="0" smtClean="0">
              <a:solidFill>
                <a:srgbClr val="460000"/>
              </a:solidFill>
              <a:latin typeface="Arial Rounded MT Bold" pitchFamily="34" charset="0"/>
            </a:endParaRPr>
          </a:p>
          <a:p>
            <a:pPr lvl="0" algn="just"/>
            <a:r>
              <a:rPr lang="fr-FR" sz="4400" dirty="0" smtClean="0">
                <a:solidFill>
                  <a:srgbClr val="0D069A"/>
                </a:solidFill>
                <a:latin typeface="Arial Rounded MT Bold" pitchFamily="34" charset="0"/>
              </a:rPr>
              <a:t>Non ! </a:t>
            </a:r>
            <a:endParaRPr lang="en-US" sz="4400" dirty="0" smtClean="0">
              <a:solidFill>
                <a:srgbClr val="0D069A"/>
              </a:solidFill>
              <a:latin typeface="Arial Rounded MT Bold" pitchFamily="34" charset="0"/>
            </a:endParaRPr>
          </a:p>
          <a:p>
            <a:pPr lvl="0" algn="just"/>
            <a:r>
              <a:rPr lang="fr-FR" sz="4400" dirty="0" smtClean="0">
                <a:solidFill>
                  <a:srgbClr val="460000"/>
                </a:solidFill>
                <a:latin typeface="Arial Rounded MT Bold" pitchFamily="34" charset="0"/>
              </a:rPr>
              <a:t>Mais, bien souvent nous nous sentons méritoires de la reconnaissance de Dieu pour nos durs labeurs dans son œuvre.  </a:t>
            </a:r>
            <a:endParaRPr lang="en-US" sz="4400" dirty="0" smtClean="0">
              <a:solidFill>
                <a:srgbClr val="460000"/>
              </a:solidFill>
              <a:latin typeface="Arial Rounded MT Bold" pitchFamily="34" charset="0"/>
            </a:endParaRPr>
          </a:p>
          <a:p>
            <a:pPr lvl="0" algn="just"/>
            <a:r>
              <a:rPr lang="fr-FR" sz="4400" dirty="0" smtClean="0">
                <a:solidFill>
                  <a:srgbClr val="0D069A"/>
                </a:solidFill>
                <a:latin typeface="Arial Rounded MT Bold" pitchFamily="34" charset="0"/>
              </a:rPr>
              <a:t>Nous oublions si vite que nous sommes les bénéficiaires dans nos rapports avec Dieu. </a:t>
            </a:r>
            <a:endParaRPr lang="en-US" sz="4400" dirty="0" smtClean="0">
              <a:solidFill>
                <a:srgbClr val="0D069A"/>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lvl="0" algn="just"/>
            <a:r>
              <a:rPr lang="fr-FR" sz="4400" dirty="0" smtClean="0">
                <a:solidFill>
                  <a:srgbClr val="460000"/>
                </a:solidFill>
                <a:latin typeface="Arial Rounded MT Bold" pitchFamily="34" charset="0"/>
              </a:rPr>
              <a:t>Les </a:t>
            </a:r>
            <a:r>
              <a:rPr lang="fr-FR" sz="4400" dirty="0" smtClean="0">
                <a:solidFill>
                  <a:srgbClr val="460000"/>
                </a:solidFill>
                <a:latin typeface="Arial Rounded MT Bold" pitchFamily="34" charset="0"/>
              </a:rPr>
              <a:t>œuvres que nous faisons pour Dieu ne peuvent être égalées au sacrifice de la croix de la croix de Jésus Christ pour le pardon de nos péchés. </a:t>
            </a:r>
            <a:endParaRPr lang="en-US" sz="4400" dirty="0" smtClean="0">
              <a:solidFill>
                <a:srgbClr val="460000"/>
              </a:solidFill>
              <a:latin typeface="Arial Rounded MT Bold" pitchFamily="34" charset="0"/>
            </a:endParaRPr>
          </a:p>
          <a:p>
            <a:pPr lvl="0" algn="just"/>
            <a:r>
              <a:rPr lang="fr-FR" sz="4400" dirty="0" smtClean="0">
                <a:solidFill>
                  <a:srgbClr val="0D069A"/>
                </a:solidFill>
                <a:latin typeface="Arial Rounded MT Bold" pitchFamily="34" charset="0"/>
              </a:rPr>
              <a:t>Dieu au contraire s’abstient de nous traiter comme esclaves ; Il a mis son Esprit d’adoption en nous par Lequel nous crions </a:t>
            </a:r>
            <a:r>
              <a:rPr lang="fr-FR" sz="4400" dirty="0" err="1" smtClean="0">
                <a:solidFill>
                  <a:srgbClr val="0D069A"/>
                </a:solidFill>
                <a:latin typeface="Arial Rounded MT Bold" pitchFamily="34" charset="0"/>
              </a:rPr>
              <a:t>Abba</a:t>
            </a:r>
            <a:r>
              <a:rPr lang="fr-FR" sz="4400" dirty="0" smtClean="0">
                <a:solidFill>
                  <a:srgbClr val="0D069A"/>
                </a:solidFill>
                <a:latin typeface="Arial Rounded MT Bold" pitchFamily="34" charset="0"/>
              </a:rPr>
              <a:t> Père !.  </a:t>
            </a:r>
            <a:endParaRPr lang="en-US" sz="4400" dirty="0" smtClean="0">
              <a:solidFill>
                <a:srgbClr val="0D069A"/>
              </a:solidFill>
              <a:latin typeface="Arial Rounded MT Bold" pitchFamily="34" charset="0"/>
            </a:endParaRPr>
          </a:p>
          <a:p>
            <a:pPr algn="just"/>
            <a:endParaRPr lang="en-US" sz="4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just"/>
            <a:r>
              <a:rPr lang="fr-FR" sz="4400" dirty="0" smtClean="0">
                <a:solidFill>
                  <a:srgbClr val="460000"/>
                </a:solidFill>
                <a:latin typeface="Arial Rounded MT Bold" pitchFamily="34" charset="0"/>
              </a:rPr>
              <a:t>10 </a:t>
            </a:r>
            <a:r>
              <a:rPr lang="fr-FR" sz="4400" dirty="0" smtClean="0">
                <a:solidFill>
                  <a:srgbClr val="460000"/>
                </a:solidFill>
                <a:latin typeface="Arial Rounded MT Bold" pitchFamily="34" charset="0"/>
              </a:rPr>
              <a:t>Vous de même, quand vous avez fait tout ce qui vous a été ordonné, dites: Nous sommes des serviteurs inutiles, nous avons fait ce que nous devions faire.</a:t>
            </a:r>
            <a:endParaRPr lang="en-US" sz="4400" dirty="0" smtClean="0">
              <a:solidFill>
                <a:srgbClr val="460000"/>
              </a:solidFill>
              <a:latin typeface="Arial Rounded MT Bold" pitchFamily="34" charset="0"/>
            </a:endParaRPr>
          </a:p>
          <a:p>
            <a:pPr lvl="0" algn="just"/>
            <a:r>
              <a:rPr lang="fr-FR" sz="4400" dirty="0" smtClean="0">
                <a:solidFill>
                  <a:srgbClr val="0D069A"/>
                </a:solidFill>
                <a:latin typeface="Arial Rounded MT Bold" pitchFamily="34" charset="0"/>
              </a:rPr>
              <a:t>Le régénéré doit se sentir inutile pour n’en avoir faire que son moindre pour avancer le travail de Dieu</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lvl="0" algn="just"/>
            <a:r>
              <a:rPr lang="fr-FR" sz="4400" dirty="0" smtClean="0">
                <a:solidFill>
                  <a:srgbClr val="460000"/>
                </a:solidFill>
                <a:latin typeface="Arial Rounded MT Bold" pitchFamily="34" charset="0"/>
              </a:rPr>
              <a:t>Par </a:t>
            </a:r>
            <a:r>
              <a:rPr lang="fr-FR" sz="4400" dirty="0" smtClean="0">
                <a:solidFill>
                  <a:srgbClr val="460000"/>
                </a:solidFill>
                <a:latin typeface="Arial Rounded MT Bold" pitchFamily="34" charset="0"/>
              </a:rPr>
              <a:t>reconnaissance, chaque chrétien devrait se casser la tête à trouver que faire pour plaire d'avantage à Dieu.</a:t>
            </a:r>
            <a:endParaRPr lang="en-US" sz="4400" dirty="0" smtClean="0">
              <a:solidFill>
                <a:srgbClr val="460000"/>
              </a:solidFill>
              <a:latin typeface="Arial Rounded MT Bold" pitchFamily="34" charset="0"/>
            </a:endParaRPr>
          </a:p>
          <a:p>
            <a:pPr lvl="0" algn="just"/>
            <a:r>
              <a:rPr lang="fr-FR" sz="4400" dirty="0" smtClean="0">
                <a:solidFill>
                  <a:srgbClr val="0D069A"/>
                </a:solidFill>
                <a:latin typeface="Arial Rounded MT Bold" pitchFamily="34" charset="0"/>
              </a:rPr>
              <a:t>Nous devrions aller au-delà de ce qui est réclamé de nous en vue de faire éclater la gloire de notre Sauveur et Seigneur Jésus Christ qui s’est livré en spectacle à la croix en vue de nous racheter de la condamnation du péché.  </a:t>
            </a:r>
            <a:r>
              <a:rPr lang="fr-FR" sz="4400" dirty="0" smtClean="0">
                <a:solidFill>
                  <a:srgbClr val="0D069A"/>
                </a:solidFill>
              </a:rPr>
              <a:t>  </a:t>
            </a:r>
            <a:endParaRPr lang="en-US" sz="4400" dirty="0">
              <a:solidFill>
                <a:srgbClr val="0D069A"/>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lnSpcReduction="10000"/>
          </a:bodyPr>
          <a:lstStyle/>
          <a:p>
            <a:pPr algn="just">
              <a:buNone/>
            </a:pPr>
            <a:r>
              <a:rPr lang="fr-FR" sz="3600" dirty="0" smtClean="0">
                <a:solidFill>
                  <a:schemeClr val="bg1"/>
                </a:solidFill>
                <a:latin typeface="Arial Rounded MT Bold" pitchFamily="34" charset="0"/>
              </a:rPr>
              <a:t> </a:t>
            </a:r>
            <a:r>
              <a:rPr lang="fr-FR" sz="3600" b="1" dirty="0" smtClean="0">
                <a:latin typeface="Arial Rounded MT Bold" pitchFamily="34" charset="0"/>
              </a:rPr>
              <a:t>LA </a:t>
            </a:r>
            <a:r>
              <a:rPr lang="fr-FR" sz="3600" b="1" dirty="0" smtClean="0">
                <a:latin typeface="Arial Rounded MT Bold" pitchFamily="34" charset="0"/>
              </a:rPr>
              <a:t>GUÉRISON DES DIX LÉPREUX SOULIGNANT LA RECONNAISSANCE DU SAMARITAIN</a:t>
            </a:r>
            <a:endParaRPr lang="en-US" sz="3600" dirty="0" smtClean="0">
              <a:latin typeface="Arial Rounded MT Bold" pitchFamily="34" charset="0"/>
            </a:endParaRPr>
          </a:p>
          <a:p>
            <a:pPr algn="just"/>
            <a:r>
              <a:rPr lang="fr-FR" sz="3600" dirty="0" smtClean="0">
                <a:solidFill>
                  <a:srgbClr val="C00000"/>
                </a:solidFill>
                <a:latin typeface="Arial Rounded MT Bold" pitchFamily="34" charset="0"/>
              </a:rPr>
              <a:t> 11 ¶ Jésus, se rendant à Jérusalem, passait entre la Samarie et la Galilée.</a:t>
            </a:r>
            <a:endParaRPr lang="en-US" sz="3600" dirty="0" smtClean="0">
              <a:solidFill>
                <a:srgbClr val="C00000"/>
              </a:solidFill>
              <a:latin typeface="Arial Rounded MT Bold" pitchFamily="34" charset="0"/>
            </a:endParaRPr>
          </a:p>
          <a:p>
            <a:pPr algn="just"/>
            <a:r>
              <a:rPr lang="fr-FR" sz="3600" dirty="0" smtClean="0">
                <a:latin typeface="Arial Rounded MT Bold" pitchFamily="34" charset="0"/>
              </a:rPr>
              <a:t> 12 Comme il entrait dans un village, dix lépreux vinrent à sa rencontre. Se tenant à distance,  ils élevèrent la voix, et dirent 13 Jésus, maître, aie pitié de nous!</a:t>
            </a:r>
            <a:endParaRPr lang="en-US" sz="3600" dirty="0" smtClean="0">
              <a:latin typeface="Arial Rounded MT Bold" pitchFamily="34" charset="0"/>
            </a:endParaRPr>
          </a:p>
          <a:p>
            <a:pPr lvl="0" algn="just"/>
            <a:r>
              <a:rPr lang="fr-FR" sz="3600" dirty="0" smtClean="0">
                <a:solidFill>
                  <a:srgbClr val="C00000"/>
                </a:solidFill>
                <a:latin typeface="Arial Rounded MT Bold" pitchFamily="34" charset="0"/>
              </a:rPr>
              <a:t>Cette narrative nous fait penser à notre finitude et notre dépendance sur Dieu</a:t>
            </a:r>
            <a:r>
              <a:rPr lang="fr-FR" sz="3600" dirty="0" smtClean="0">
                <a:solidFill>
                  <a:srgbClr val="C00000"/>
                </a:solidFill>
                <a:latin typeface="Arial Rounded MT Bold" pitchFamily="34" charset="0"/>
              </a:rPr>
              <a:t>.</a:t>
            </a:r>
            <a:endParaRPr lang="en-US" sz="3600" dirty="0" smtClean="0">
              <a:solidFill>
                <a:srgbClr val="C00000"/>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lvl="0" algn="just"/>
            <a:r>
              <a:rPr lang="fr-FR" sz="3600" dirty="0" smtClean="0">
                <a:latin typeface="Arial Rounded MT Bold" pitchFamily="34" charset="0"/>
              </a:rPr>
              <a:t>La </a:t>
            </a:r>
            <a:r>
              <a:rPr lang="fr-FR" sz="3600" dirty="0" smtClean="0">
                <a:latin typeface="Arial Rounded MT Bold" pitchFamily="34" charset="0"/>
              </a:rPr>
              <a:t>lèpre était considérée comme l’une des maladies les plus dangereuses et contagieuses au temps de Jésus.</a:t>
            </a:r>
            <a:endParaRPr lang="en-US" sz="3600" dirty="0" smtClean="0">
              <a:latin typeface="Arial Rounded MT Bold" pitchFamily="34" charset="0"/>
            </a:endParaRPr>
          </a:p>
          <a:p>
            <a:pPr lvl="0" algn="just"/>
            <a:r>
              <a:rPr lang="fr-FR" sz="3600" dirty="0" smtClean="0">
                <a:solidFill>
                  <a:srgbClr val="C00000"/>
                </a:solidFill>
                <a:latin typeface="Arial Rounded MT Bold" pitchFamily="34" charset="0"/>
              </a:rPr>
              <a:t>Les Samaritains et les Juifs ne s’entremêlaient pas et ne se socialisaient pas.</a:t>
            </a:r>
            <a:endParaRPr lang="en-US" sz="3600" dirty="0" smtClean="0">
              <a:solidFill>
                <a:srgbClr val="C00000"/>
              </a:solidFill>
              <a:latin typeface="Arial Rounded MT Bold" pitchFamily="34" charset="0"/>
            </a:endParaRPr>
          </a:p>
          <a:p>
            <a:pPr lvl="0" algn="just"/>
            <a:r>
              <a:rPr lang="fr-FR" sz="3600" dirty="0" smtClean="0">
                <a:latin typeface="Arial Rounded MT Bold" pitchFamily="34" charset="0"/>
              </a:rPr>
              <a:t>La lèpre, devenant le dénominateur commun entre ces dix hommes, a mis fin à cette préjudice raciale parmi ses victimes.  </a:t>
            </a:r>
            <a:endParaRPr lang="en-US" sz="3600" dirty="0" smtClean="0">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algn="just"/>
            <a:r>
              <a:rPr lang="fr-FR" sz="3600" dirty="0" smtClean="0">
                <a:latin typeface="Arial Rounded MT Bold" pitchFamily="34" charset="0"/>
              </a:rPr>
              <a:t>Neuf </a:t>
            </a:r>
            <a:r>
              <a:rPr lang="fr-FR" sz="3600" dirty="0" smtClean="0">
                <a:latin typeface="Arial Rounded MT Bold" pitchFamily="34" charset="0"/>
              </a:rPr>
              <a:t>lépreux Juifs et un qui était Samaritain se groupaient ensemble confortablement pour essayer de survivre.</a:t>
            </a:r>
            <a:endParaRPr lang="en-US" sz="3600" dirty="0" smtClean="0">
              <a:latin typeface="Arial Rounded MT Bold" pitchFamily="34" charset="0"/>
            </a:endParaRPr>
          </a:p>
          <a:p>
            <a:pPr lvl="0" algn="just"/>
            <a:r>
              <a:rPr lang="fr-FR" sz="3600" dirty="0" smtClean="0">
                <a:solidFill>
                  <a:srgbClr val="C00000"/>
                </a:solidFill>
                <a:latin typeface="Arial Rounded MT Bold" pitchFamily="34" charset="0"/>
              </a:rPr>
              <a:t>Ils restaient à distance de Jésus parce que c’était interdit à un lépreux de s’approcher d’une autre personne, même de sa propre famille.</a:t>
            </a:r>
            <a:endParaRPr lang="en-US" sz="3600" dirty="0" smtClean="0">
              <a:solidFill>
                <a:srgbClr val="C00000"/>
              </a:solidFill>
              <a:latin typeface="Arial Rounded MT Bold" pitchFamily="34" charset="0"/>
            </a:endParaRPr>
          </a:p>
          <a:p>
            <a:pPr lvl="0" algn="just"/>
            <a:r>
              <a:rPr lang="fr-FR" sz="3600" dirty="0" smtClean="0">
                <a:latin typeface="Arial Rounded MT Bold" pitchFamily="34" charset="0"/>
              </a:rPr>
              <a:t>Ce n’est que récemment que la lèpre devienne une maladie curable</a:t>
            </a:r>
            <a:r>
              <a:rPr lang="fr-FR" sz="3600" dirty="0" smtClean="0">
                <a:latin typeface="Arial Rounded MT Bold" pitchFamily="34" charset="0"/>
              </a:rPr>
              <a:t>.</a:t>
            </a:r>
          </a:p>
          <a:p>
            <a:pPr algn="just"/>
            <a:r>
              <a:rPr lang="fr-FR" sz="3600" dirty="0" smtClean="0">
                <a:solidFill>
                  <a:srgbClr val="C00000"/>
                </a:solidFill>
                <a:latin typeface="Arial Rounded MT Bold" pitchFamily="34" charset="0"/>
              </a:rPr>
              <a:t>Ils élèvent leur voix.</a:t>
            </a:r>
            <a:endParaRPr lang="en-US" sz="3600" dirty="0" smtClean="0">
              <a:solidFill>
                <a:srgbClr val="C00000"/>
              </a:solidFill>
              <a:latin typeface="Arial Rounded MT Bold" pitchFamily="34" charset="0"/>
            </a:endParaRPr>
          </a:p>
          <a:p>
            <a:pPr lvl="0" algn="just"/>
            <a:endParaRPr lang="en-US" sz="3600" dirty="0" smtClean="0">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lnSpcReduction="10000"/>
          </a:bodyPr>
          <a:lstStyle/>
          <a:p>
            <a:pPr lvl="0" algn="just"/>
            <a:r>
              <a:rPr lang="fr-FR" sz="3600" dirty="0" smtClean="0">
                <a:latin typeface="Arial Rounded MT Bold" pitchFamily="34" charset="0"/>
              </a:rPr>
              <a:t>La </a:t>
            </a:r>
            <a:r>
              <a:rPr lang="fr-FR" sz="3600" dirty="0" smtClean="0">
                <a:latin typeface="Arial Rounded MT Bold" pitchFamily="34" charset="0"/>
              </a:rPr>
              <a:t>seule personne qu’ils rêveraient rencontrer un jour était à leur proximité.</a:t>
            </a:r>
            <a:endParaRPr lang="en-US" sz="3600" dirty="0" smtClean="0">
              <a:latin typeface="Arial Rounded MT Bold" pitchFamily="34" charset="0"/>
            </a:endParaRPr>
          </a:p>
          <a:p>
            <a:pPr lvl="0" algn="just"/>
            <a:r>
              <a:rPr lang="fr-FR" sz="3600" dirty="0" smtClean="0">
                <a:solidFill>
                  <a:srgbClr val="C00000"/>
                </a:solidFill>
                <a:latin typeface="Arial Rounded MT Bold" pitchFamily="34" charset="0"/>
              </a:rPr>
              <a:t>Quand on est affecté par une maladie comme la lèpre et qu’on entend parler des exploits que Jésus faisait, cela générait sans doute l’espoir.</a:t>
            </a:r>
            <a:endParaRPr lang="en-US" sz="3600" dirty="0" smtClean="0">
              <a:solidFill>
                <a:srgbClr val="C00000"/>
              </a:solidFill>
              <a:latin typeface="Arial Rounded MT Bold" pitchFamily="34" charset="0"/>
            </a:endParaRPr>
          </a:p>
          <a:p>
            <a:pPr lvl="0" algn="just"/>
            <a:r>
              <a:rPr lang="fr-FR" sz="3600" dirty="0" smtClean="0">
                <a:latin typeface="Arial Rounded MT Bold" pitchFamily="34" charset="0"/>
              </a:rPr>
              <a:t>Personne ne pouvait leur dire de se taire ce jour là.</a:t>
            </a:r>
            <a:endParaRPr lang="en-US" sz="3600" dirty="0" smtClean="0">
              <a:latin typeface="Arial Rounded MT Bold" pitchFamily="34" charset="0"/>
            </a:endParaRPr>
          </a:p>
          <a:p>
            <a:pPr lvl="0" algn="just"/>
            <a:r>
              <a:rPr lang="fr-FR" sz="3600" dirty="0" smtClean="0">
                <a:solidFill>
                  <a:srgbClr val="C00000"/>
                </a:solidFill>
                <a:latin typeface="Arial Rounded MT Bold" pitchFamily="34" charset="0"/>
              </a:rPr>
              <a:t>Aie pitié de nous. Ils n’avaient plus rien à offrir que de susciter la miséricorde de Dieu. </a:t>
            </a:r>
            <a:endParaRPr lang="en-US" sz="3600" dirty="0" smtClean="0">
              <a:solidFill>
                <a:srgbClr val="C00000"/>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algn="just"/>
            <a:r>
              <a:rPr lang="fr-FR" sz="4800" dirty="0" smtClean="0">
                <a:latin typeface="Arial Rounded MT Bold" pitchFamily="34" charset="0"/>
              </a:rPr>
              <a:t>14 </a:t>
            </a:r>
            <a:r>
              <a:rPr lang="fr-FR" sz="4800" dirty="0" smtClean="0">
                <a:latin typeface="Arial Rounded MT Bold" pitchFamily="34" charset="0"/>
              </a:rPr>
              <a:t>Dès qu'il les eut vus, il leur dit: Allez vous montrer aux sacrificateurs. Et, pendant qu'ils y allaient, il arriva qu'ils furent guéris.</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Une seule commande de Jésus était suffisante</a:t>
            </a:r>
            <a:r>
              <a:rPr lang="fr-FR" sz="4800"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lvl="0" algn="just"/>
            <a:r>
              <a:rPr lang="fr-FR" sz="4000" dirty="0" smtClean="0">
                <a:latin typeface="Arial Rounded MT Bold" pitchFamily="34" charset="0"/>
              </a:rPr>
              <a:t>Le </a:t>
            </a:r>
            <a:r>
              <a:rPr lang="fr-FR" sz="4000" dirty="0" smtClean="0">
                <a:latin typeface="Arial Rounded MT Bold" pitchFamily="34" charset="0"/>
              </a:rPr>
              <a:t>sacrificateur était comme un inspecteur de santé pour vérifier si une personne était saine de sa maladie pour rejoindre la société.</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En allant, tous constatèrent qu’ils furent guéris. </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Cris de joie, jubilation,  danses, rires, excitations de allégresse, louanges à Dieu, etc. </a:t>
            </a:r>
            <a:r>
              <a:rPr lang="fr-FR" sz="3600" dirty="0" smtClean="0">
                <a:latin typeface="Arial Rounded MT Bold" pitchFamily="34" charset="0"/>
              </a:rPr>
              <a:t> </a:t>
            </a:r>
            <a:endParaRPr lang="en-US" sz="3600" dirty="0" smtClean="0">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algn="just"/>
            <a:r>
              <a:rPr lang="fr-FR" sz="3600" dirty="0" smtClean="0">
                <a:latin typeface="Arial Rounded MT Bold" pitchFamily="34" charset="0"/>
              </a:rPr>
              <a:t> 15 L'un d'eux, se voyant guéri, revint sur ses pas, glorifiant Dieu à haute voix.</a:t>
            </a:r>
            <a:endParaRPr lang="en-US" sz="3600" dirty="0" smtClean="0">
              <a:latin typeface="Arial Rounded MT Bold" pitchFamily="34" charset="0"/>
            </a:endParaRPr>
          </a:p>
          <a:p>
            <a:pPr algn="just"/>
            <a:r>
              <a:rPr lang="fr-FR" sz="3600" dirty="0" smtClean="0">
                <a:solidFill>
                  <a:srgbClr val="C00000"/>
                </a:solidFill>
                <a:latin typeface="Arial Rounded MT Bold" pitchFamily="34" charset="0"/>
              </a:rPr>
              <a:t> 16 Il tomba sur sa face aux pieds de Jésus, et lui rendit grâces. C'était un Samaritain.</a:t>
            </a:r>
            <a:endParaRPr lang="en-US" sz="3600" dirty="0" smtClean="0">
              <a:solidFill>
                <a:srgbClr val="C00000"/>
              </a:solidFill>
              <a:latin typeface="Arial Rounded MT Bold" pitchFamily="34" charset="0"/>
            </a:endParaRPr>
          </a:p>
          <a:p>
            <a:pPr lvl="0" algn="just"/>
            <a:r>
              <a:rPr lang="fr-FR" sz="3600" dirty="0" smtClean="0">
                <a:latin typeface="Arial Rounded MT Bold" pitchFamily="34" charset="0"/>
              </a:rPr>
              <a:t>L’un d’eux.</a:t>
            </a:r>
            <a:endParaRPr lang="en-US" sz="3600" dirty="0" smtClean="0">
              <a:latin typeface="Arial Rounded MT Bold" pitchFamily="34" charset="0"/>
            </a:endParaRPr>
          </a:p>
          <a:p>
            <a:pPr lvl="0" algn="just"/>
            <a:r>
              <a:rPr lang="fr-FR" sz="3600" dirty="0" smtClean="0">
                <a:solidFill>
                  <a:srgbClr val="C00000"/>
                </a:solidFill>
                <a:latin typeface="Arial Rounded MT Bold" pitchFamily="34" charset="0"/>
              </a:rPr>
              <a:t>A la suite de la guérison des lépreux, les rangs sociaux reprenaient vie.</a:t>
            </a:r>
            <a:endParaRPr lang="en-US" sz="3600" dirty="0" smtClean="0">
              <a:solidFill>
                <a:srgbClr val="C00000"/>
              </a:solidFill>
              <a:latin typeface="Arial Rounded MT Bold" pitchFamily="34" charset="0"/>
            </a:endParaRPr>
          </a:p>
          <a:p>
            <a:pPr lvl="0" algn="just"/>
            <a:r>
              <a:rPr lang="fr-FR" sz="3600" dirty="0" smtClean="0">
                <a:latin typeface="Arial Rounded MT Bold" pitchFamily="34" charset="0"/>
              </a:rPr>
              <a:t>Le Samaritain était de nouveau exclu du groupe</a:t>
            </a:r>
            <a:r>
              <a:rPr lang="fr-FR" sz="3600" dirty="0" smtClean="0">
                <a:latin typeface="Arial Rounded MT Bold" pitchFamily="34" charset="0"/>
              </a:rPr>
              <a:t>.</a:t>
            </a:r>
            <a:endParaRPr lang="en-US" sz="3600" dirty="0" smtClean="0">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lvl="0" algn="just"/>
            <a:r>
              <a:rPr lang="fr-FR" sz="3600" dirty="0" smtClean="0">
                <a:latin typeface="Arial Rounded MT Bold" pitchFamily="34" charset="0"/>
              </a:rPr>
              <a:t>Les </a:t>
            </a:r>
            <a:r>
              <a:rPr lang="fr-FR" sz="3600" dirty="0" smtClean="0">
                <a:latin typeface="Arial Rounded MT Bold" pitchFamily="34" charset="0"/>
              </a:rPr>
              <a:t>9 Juifs ne s’en souciaient pas de la source de leur guérison pour témoigner leur reconnaissance.</a:t>
            </a:r>
            <a:endParaRPr lang="en-US" sz="3600" dirty="0" smtClean="0">
              <a:latin typeface="Arial Rounded MT Bold" pitchFamily="34" charset="0"/>
            </a:endParaRPr>
          </a:p>
          <a:p>
            <a:pPr lvl="0" algn="just"/>
            <a:r>
              <a:rPr lang="fr-FR" sz="3600" dirty="0" smtClean="0">
                <a:solidFill>
                  <a:srgbClr val="C00000"/>
                </a:solidFill>
                <a:latin typeface="Arial Rounded MT Bold" pitchFamily="34" charset="0"/>
              </a:rPr>
              <a:t>Le Samaritain qui se sentait le moindre méritoire de cette grâce, retraçait ses pas vers Jésus, vers la source de sa délivrance.</a:t>
            </a:r>
            <a:endParaRPr lang="en-US" sz="3600" dirty="0" smtClean="0">
              <a:solidFill>
                <a:srgbClr val="C00000"/>
              </a:solidFill>
              <a:latin typeface="Arial Rounded MT Bold" pitchFamily="34" charset="0"/>
            </a:endParaRPr>
          </a:p>
          <a:p>
            <a:pPr lvl="0" algn="just"/>
            <a:r>
              <a:rPr lang="fr-FR" sz="3600" dirty="0" smtClean="0">
                <a:latin typeface="Arial Rounded MT Bold" pitchFamily="34" charset="0"/>
              </a:rPr>
              <a:t>Quelle aurait été sa bienvenue auprès du sacrificateur ? Quel serait son dernier verdict </a:t>
            </a:r>
            <a:r>
              <a:rPr lang="fr-FR" sz="3600" dirty="0" smtClean="0">
                <a:latin typeface="Arial Rounded MT Bold" pitchFamily="34" charset="0"/>
              </a:rPr>
              <a:t>?</a:t>
            </a:r>
            <a:endParaRPr lang="en-US" sz="3600" dirty="0" smtClean="0">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algn="just"/>
            <a:r>
              <a:rPr lang="fr-FR" sz="3600" dirty="0" smtClean="0">
                <a:solidFill>
                  <a:srgbClr val="C00000"/>
                </a:solidFill>
                <a:latin typeface="Arial Rounded MT Bold" pitchFamily="34" charset="0"/>
              </a:rPr>
              <a:t>Il glorifiait Dieu à haute voix.</a:t>
            </a:r>
            <a:endParaRPr lang="en-US" sz="3600" dirty="0" smtClean="0">
              <a:solidFill>
                <a:srgbClr val="C00000"/>
              </a:solidFill>
              <a:latin typeface="Arial Rounded MT Bold" pitchFamily="34" charset="0"/>
            </a:endParaRPr>
          </a:p>
          <a:p>
            <a:pPr lvl="0" algn="just"/>
            <a:r>
              <a:rPr lang="fr-FR" sz="3600" dirty="0" smtClean="0">
                <a:latin typeface="Arial Rounded MT Bold" pitchFamily="34" charset="0"/>
              </a:rPr>
              <a:t>Il </a:t>
            </a:r>
            <a:r>
              <a:rPr lang="fr-FR" sz="3600" dirty="0" smtClean="0">
                <a:latin typeface="Arial Rounded MT Bold" pitchFamily="34" charset="0"/>
              </a:rPr>
              <a:t>se prosterna aux pieds de Jésus et lui rendit grâces.</a:t>
            </a:r>
            <a:endParaRPr lang="en-US" sz="3600" dirty="0" smtClean="0">
              <a:latin typeface="Arial Rounded MT Bold" pitchFamily="34" charset="0"/>
            </a:endParaRPr>
          </a:p>
          <a:p>
            <a:pPr lvl="0" algn="just"/>
            <a:r>
              <a:rPr lang="fr-FR" sz="3600" dirty="0" smtClean="0">
                <a:solidFill>
                  <a:srgbClr val="C00000"/>
                </a:solidFill>
                <a:latin typeface="Arial Rounded MT Bold" pitchFamily="34" charset="0"/>
              </a:rPr>
              <a:t>C’était un Samaritain. Pas les principaux bénéficiaires de la visitation de Dieu sur la terre, mais un </a:t>
            </a:r>
            <a:r>
              <a:rPr lang="fr-FR" sz="3600" dirty="0" smtClean="0">
                <a:solidFill>
                  <a:srgbClr val="C00000"/>
                </a:solidFill>
                <a:latin typeface="Arial Rounded MT Bold" pitchFamily="34" charset="0"/>
              </a:rPr>
              <a:t>étranger.</a:t>
            </a:r>
            <a:endParaRPr lang="en-US" sz="3600" dirty="0" smtClean="0">
              <a:solidFill>
                <a:srgbClr val="C00000"/>
              </a:solidFill>
              <a:latin typeface="Arial Rounded MT Bold" pitchFamily="34" charset="0"/>
            </a:endParaRPr>
          </a:p>
          <a:p>
            <a:pPr algn="just"/>
            <a:r>
              <a:rPr lang="fr-FR" sz="3600" dirty="0" smtClean="0">
                <a:latin typeface="Arial Rounded MT Bold" pitchFamily="34" charset="0"/>
              </a:rPr>
              <a:t> 17 Jésus, prenant la parole, dit: Les dix n'ont-ils pas été guéris? Et les neuf autres, où sont-ils?</a:t>
            </a:r>
            <a:endParaRPr lang="en-US" sz="3600" dirty="0" smtClean="0">
              <a:latin typeface="Arial Rounded MT Bold" pitchFamily="34" charset="0"/>
            </a:endParaRPr>
          </a:p>
          <a:p>
            <a:pPr algn="just">
              <a:buNone/>
            </a:pPr>
            <a:endParaRPr lang="en-US" sz="3600" dirty="0">
              <a:solidFill>
                <a:schemeClr val="bg1"/>
              </a:solidFill>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algn="just"/>
            <a:r>
              <a:rPr lang="fr-FR" sz="3600" dirty="0" smtClean="0">
                <a:latin typeface="Arial Rounded MT Bold" pitchFamily="34" charset="0"/>
              </a:rPr>
              <a:t> 18 Ne s'est-il trouvé que cet étranger pour revenir et donner gloire à Dieu?</a:t>
            </a:r>
            <a:endParaRPr lang="en-US" sz="3600" dirty="0" smtClean="0">
              <a:latin typeface="Arial Rounded MT Bold" pitchFamily="34" charset="0"/>
            </a:endParaRPr>
          </a:p>
          <a:p>
            <a:pPr lvl="0" algn="just"/>
            <a:r>
              <a:rPr lang="fr-FR" sz="3600" dirty="0" smtClean="0">
                <a:solidFill>
                  <a:srgbClr val="C00000"/>
                </a:solidFill>
                <a:latin typeface="Arial Rounded MT Bold" pitchFamily="34" charset="0"/>
              </a:rPr>
              <a:t>Quelle honte, quelle incohérence ! Ce n’était que l’étranger qui revenait dire merci à Dieu.</a:t>
            </a:r>
            <a:endParaRPr lang="en-US" sz="3600" dirty="0" smtClean="0">
              <a:solidFill>
                <a:srgbClr val="C00000"/>
              </a:solidFill>
              <a:latin typeface="Arial Rounded MT Bold" pitchFamily="34" charset="0"/>
            </a:endParaRPr>
          </a:p>
          <a:p>
            <a:pPr lvl="0" algn="just"/>
            <a:r>
              <a:rPr lang="fr-FR" sz="3600" dirty="0" smtClean="0">
                <a:latin typeface="Arial Rounded MT Bold" pitchFamily="34" charset="0"/>
              </a:rPr>
              <a:t>Nous devons nous questionner sur notre attitude envers Dieu pour ses gratuités en notre envers.</a:t>
            </a:r>
            <a:endParaRPr lang="en-US" sz="3600" dirty="0" smtClean="0">
              <a:latin typeface="Arial Rounded MT Bold" pitchFamily="34" charset="0"/>
            </a:endParaRPr>
          </a:p>
          <a:p>
            <a:pPr lvl="0" algn="just"/>
            <a:r>
              <a:rPr lang="fr-FR" sz="3600" dirty="0" smtClean="0">
                <a:solidFill>
                  <a:srgbClr val="C00000"/>
                </a:solidFill>
                <a:latin typeface="Arial Rounded MT Bold" pitchFamily="34" charset="0"/>
              </a:rPr>
              <a:t>Sommes-nous assez reconnaissants ?</a:t>
            </a:r>
            <a:endParaRPr lang="en-US" sz="3600" dirty="0" smtClean="0">
              <a:solidFill>
                <a:srgbClr val="C00000"/>
              </a:solidFill>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lvl="0" algn="just"/>
            <a:r>
              <a:rPr lang="fr-FR" sz="4000" dirty="0" smtClean="0">
                <a:latin typeface="Arial Rounded MT Bold" pitchFamily="34" charset="0"/>
              </a:rPr>
              <a:t>Sommes-nous </a:t>
            </a:r>
            <a:r>
              <a:rPr lang="fr-FR" sz="4000" dirty="0" smtClean="0">
                <a:latin typeface="Arial Rounded MT Bold" pitchFamily="34" charset="0"/>
              </a:rPr>
              <a:t>assez émotionnels ? </a:t>
            </a:r>
            <a:endParaRPr lang="en-US" sz="4000" dirty="0" smtClean="0">
              <a:latin typeface="Arial Rounded MT Bold" pitchFamily="34" charset="0"/>
            </a:endParaRPr>
          </a:p>
          <a:p>
            <a:pPr algn="just"/>
            <a:r>
              <a:rPr lang="fr-FR" sz="4000" dirty="0" smtClean="0">
                <a:solidFill>
                  <a:srgbClr val="C00000"/>
                </a:solidFill>
                <a:latin typeface="Arial Rounded MT Bold" pitchFamily="34" charset="0"/>
              </a:rPr>
              <a:t> 19 Puis il lui dit: Lève-toi, va; ta foi t'a sauvé.</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Ta foi t’a sauvé.</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Ta foi en moi t’a sauvé de la lèpre.</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Motivé par ta reconnaissance et tes louanges, Dieu est bien disposé à sauver ton âme toute entière. </a:t>
            </a:r>
            <a:endParaRPr lang="en-US" sz="4000" dirty="0" smtClean="0">
              <a:latin typeface="Arial Rounded MT Bold" pitchFamily="34" charset="0"/>
            </a:endParaRPr>
          </a:p>
          <a:p>
            <a:pPr algn="just"/>
            <a:endParaRPr lang="en-US" sz="3600" dirty="0">
              <a:solidFill>
                <a:schemeClr val="bg1"/>
              </a:solidFill>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r>
              <a:rPr lang="fr-FR" b="1" dirty="0" smtClean="0"/>
              <a:t>RECAPITULATION : LUC 17 : 1-19</a:t>
            </a:r>
            <a:endParaRPr lang="en-US" sz="2400" b="1" dirty="0" smtClean="0"/>
          </a:p>
          <a:p>
            <a:r>
              <a:rPr lang="fr-FR" dirty="0" smtClean="0"/>
              <a:t>GRANDS POINTS :</a:t>
            </a:r>
            <a:endParaRPr lang="en-US" sz="2400" dirty="0" smtClean="0"/>
          </a:p>
          <a:p>
            <a:pPr lvl="1" algn="just"/>
            <a:r>
              <a:rPr lang="fr-FR" dirty="0" smtClean="0">
                <a:solidFill>
                  <a:srgbClr val="0D069A"/>
                </a:solidFill>
                <a:latin typeface="Arial Rounded MT Bold" pitchFamily="34" charset="0"/>
              </a:rPr>
              <a:t>MALHEUR À QUICONQUE SCANDALISE UN DES ENFANTS DE DIEU</a:t>
            </a:r>
            <a:endParaRPr lang="en-US" sz="2000" dirty="0" smtClean="0">
              <a:solidFill>
                <a:srgbClr val="0D069A"/>
              </a:solidFill>
              <a:latin typeface="Arial Rounded MT Bold" pitchFamily="34" charset="0"/>
            </a:endParaRPr>
          </a:p>
          <a:p>
            <a:pPr lvl="1" algn="just"/>
            <a:r>
              <a:rPr lang="fr-FR" dirty="0" smtClean="0">
                <a:solidFill>
                  <a:srgbClr val="0D069A"/>
                </a:solidFill>
                <a:latin typeface="Arial Rounded MT Bold" pitchFamily="34" charset="0"/>
              </a:rPr>
              <a:t>JUSQU'À COMBIEN DE FOIS DOIT-ON PARDONNER SON FRÈRE</a:t>
            </a:r>
            <a:endParaRPr lang="en-US" sz="2000" dirty="0" smtClean="0">
              <a:solidFill>
                <a:srgbClr val="0D069A"/>
              </a:solidFill>
              <a:latin typeface="Arial Rounded MT Bold" pitchFamily="34" charset="0"/>
            </a:endParaRPr>
          </a:p>
          <a:p>
            <a:pPr lvl="1" algn="just"/>
            <a:r>
              <a:rPr lang="fr-FR" dirty="0" smtClean="0">
                <a:solidFill>
                  <a:srgbClr val="0D069A"/>
                </a:solidFill>
                <a:latin typeface="Arial Rounded MT Bold" pitchFamily="34" charset="0"/>
              </a:rPr>
              <a:t>LE GRAND EFFET DE LA MESURE DE FOI POUR OPÉRER DES MIRACLES</a:t>
            </a:r>
            <a:endParaRPr lang="en-US" sz="2000" dirty="0" smtClean="0">
              <a:solidFill>
                <a:srgbClr val="0D069A"/>
              </a:solidFill>
              <a:latin typeface="Arial Rounded MT Bold" pitchFamily="34" charset="0"/>
            </a:endParaRPr>
          </a:p>
          <a:p>
            <a:pPr lvl="1" algn="just"/>
            <a:r>
              <a:rPr lang="fr-FR" dirty="0" smtClean="0">
                <a:solidFill>
                  <a:srgbClr val="0D069A"/>
                </a:solidFill>
                <a:latin typeface="Arial Rounded MT Bold" pitchFamily="34" charset="0"/>
              </a:rPr>
              <a:t>LA PRÉDISPOSITION RÉCLAMÉE DE L’ESCLAVE ENVERS SON MAÎTRE</a:t>
            </a:r>
            <a:endParaRPr lang="en-US" sz="2000" dirty="0" smtClean="0">
              <a:solidFill>
                <a:srgbClr val="0D069A"/>
              </a:solidFill>
              <a:latin typeface="Arial Rounded MT Bold" pitchFamily="34" charset="0"/>
            </a:endParaRPr>
          </a:p>
          <a:p>
            <a:pPr lvl="1" algn="just"/>
            <a:r>
              <a:rPr lang="fr-FR" dirty="0" smtClean="0">
                <a:solidFill>
                  <a:srgbClr val="0D069A"/>
                </a:solidFill>
                <a:latin typeface="Arial Rounded MT Bold" pitchFamily="34" charset="0"/>
              </a:rPr>
              <a:t>LA GUÉRISON DES DIX LÉPREUX SOULIGNANT LA RECONNAISSANCE DU SAMARITAIN</a:t>
            </a:r>
            <a:endParaRPr lang="en-US" sz="2000" dirty="0" smtClean="0">
              <a:solidFill>
                <a:srgbClr val="0D069A"/>
              </a:solidFill>
              <a:latin typeface="Arial Rounded MT Bold" pitchFamily="34" charset="0"/>
            </a:endParaRPr>
          </a:p>
          <a:p>
            <a:pPr algn="r"/>
            <a:r>
              <a:rPr lang="fr-FR" b="1" dirty="0" smtClean="0"/>
              <a:t>AMEN !</a:t>
            </a:r>
            <a:endParaRPr lang="en-US" sz="2400" b="1" dirty="0" smtClean="0"/>
          </a:p>
          <a:p>
            <a:pPr algn="just">
              <a:buNone/>
            </a:pPr>
            <a:endParaRPr lang="en-US" sz="3600" dirty="0" smtClean="0">
              <a:solidFill>
                <a:schemeClr val="bg1"/>
              </a:solidFill>
              <a:latin typeface="Arial Rounded MT Bold"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a:solidFill>
                  <a:srgbClr val="C00000"/>
                </a:solidFill>
                <a:latin typeface="Copperplate Gothic Bold" pitchFamily="34" charset="0"/>
              </a:rPr>
              <a:t>Format 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p>
          <a:p>
            <a:pPr algn="just"/>
            <a:r>
              <a:rPr lang="en-US" sz="3600" b="1" dirty="0">
                <a:solidFill>
                  <a:srgbClr val="002060"/>
                </a:solidFill>
              </a:rPr>
              <a:t>YouTube Presentation 7:30-8:30pm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a:t>(Mon, Wed) 7:30-9:30PM     PRAYER MEETING LINE # </a:t>
            </a:r>
            <a:r>
              <a:rPr lang="en-US" b="1" u="sng" dirty="0">
                <a:solidFill>
                  <a:srgbClr val="0000CC"/>
                </a:solidFill>
              </a:rPr>
              <a:t>(774) 217 6502</a:t>
            </a:r>
          </a:p>
          <a:p>
            <a:pPr marL="290513" lvl="1" indent="-290513"/>
            <a:r>
              <a:rPr lang="en-US" b="1" dirty="0">
                <a:solidFill>
                  <a:srgbClr val="003300"/>
                </a:solidFill>
              </a:rPr>
              <a:t>FRIDAY</a:t>
            </a:r>
            <a:r>
              <a:rPr lang="en-US" b="1" dirty="0"/>
              <a:t>: 7:30-9:00pm-----Bible Study (</a:t>
            </a:r>
            <a:r>
              <a:rPr lang="en-US" b="1" dirty="0">
                <a:solidFill>
                  <a:srgbClr val="002060"/>
                </a:solidFill>
              </a:rPr>
              <a:t>YOU TUBE</a:t>
            </a:r>
            <a:r>
              <a:rPr lang="en-US" b="1" dirty="0"/>
              <a:t>)</a:t>
            </a:r>
            <a:endParaRPr lang="en-US" b="1" dirty="0">
              <a:solidFill>
                <a:srgbClr val="003300"/>
              </a:solidFill>
            </a:endParaRPr>
          </a:p>
          <a:p>
            <a:pPr algn="ctr"/>
            <a:r>
              <a:rPr lang="en-US" sz="2400" b="1" dirty="0">
                <a:solidFill>
                  <a:srgbClr val="C00000"/>
                </a:solidFill>
              </a:rPr>
              <a:t>SATURDAY IN CHURCH</a:t>
            </a:r>
          </a:p>
          <a:p>
            <a:pPr lvl="1">
              <a:buNone/>
            </a:pPr>
            <a:r>
              <a:rPr lang="en-US" b="1" dirty="0">
                <a:solidFill>
                  <a:srgbClr val="0000CC"/>
                </a:solidFill>
              </a:rPr>
              <a:t>1:30—3:00 PM </a:t>
            </a:r>
            <a:r>
              <a:rPr lang="en-US" b="1" dirty="0">
                <a:solidFill>
                  <a:srgbClr val="C00000"/>
                </a:solidFill>
              </a:rPr>
              <a:t>CTRC  YOUTH MINISTRY</a:t>
            </a:r>
          </a:p>
          <a:p>
            <a:pPr lvl="1">
              <a:buNone/>
            </a:pPr>
            <a:r>
              <a:rPr lang="en-US" b="1" dirty="0">
                <a:solidFill>
                  <a:srgbClr val="0000CC"/>
                </a:solidFill>
              </a:rPr>
              <a:t>3:00—4:30PM </a:t>
            </a:r>
            <a:r>
              <a:rPr lang="en-US" b="1" dirty="0">
                <a:solidFill>
                  <a:srgbClr val="C00000"/>
                </a:solidFill>
              </a:rPr>
              <a:t>CTRC  CHILDREN MINISTRY</a:t>
            </a:r>
          </a:p>
          <a:p>
            <a:pPr lvl="1">
              <a:buNone/>
            </a:pPr>
            <a:r>
              <a:rPr lang="en-US" b="1" dirty="0">
                <a:solidFill>
                  <a:srgbClr val="0000CC"/>
                </a:solidFill>
              </a:rPr>
              <a:t>7:00—9:PM </a:t>
            </a:r>
            <a:r>
              <a:rPr lang="en-US" b="1" dirty="0">
                <a:solidFill>
                  <a:srgbClr val="C00000"/>
                </a:solidFill>
              </a:rPr>
              <a:t>CTRC  WOMEN MINISTRY</a:t>
            </a:r>
            <a:r>
              <a:rPr lang="en-US" b="1" dirty="0"/>
              <a:t> LINE # </a:t>
            </a:r>
            <a:r>
              <a:rPr lang="en-US" b="1" u="sng" dirty="0">
                <a:solidFill>
                  <a:srgbClr val="0000CC"/>
                </a:solidFill>
              </a:rPr>
              <a:t>(774) 217 6502</a:t>
            </a:r>
          </a:p>
          <a:p>
            <a:pPr lvl="1" algn="ctr">
              <a:buNone/>
            </a:pPr>
            <a:r>
              <a:rPr lang="en-US" b="1" dirty="0">
                <a:solidFill>
                  <a:srgbClr val="0000CC"/>
                </a:solidFill>
              </a:rPr>
              <a:t>SUNDAY</a:t>
            </a:r>
          </a:p>
          <a:p>
            <a:pPr lvl="1">
              <a:buNone/>
            </a:pPr>
            <a:r>
              <a:rPr lang="en-US" b="1" dirty="0">
                <a:solidFill>
                  <a:srgbClr val="0000CC"/>
                </a:solidFill>
              </a:rPr>
              <a:t>9:00—11:00AM </a:t>
            </a:r>
            <a:r>
              <a:rPr lang="en-US" b="1" dirty="0">
                <a:solidFill>
                  <a:srgbClr val="C00000"/>
                </a:solidFill>
              </a:rPr>
              <a:t> (MORNING WORSHIP)</a:t>
            </a:r>
          </a:p>
          <a:p>
            <a:pPr lvl="1">
              <a:buNone/>
            </a:pPr>
            <a:r>
              <a:rPr lang="en-US" b="1" dirty="0" smtClean="0">
                <a:solidFill>
                  <a:srgbClr val="0000CC"/>
                </a:solidFill>
              </a:rPr>
              <a:t>9:00PM -11:00AM</a:t>
            </a:r>
            <a:r>
              <a:rPr lang="en-US" b="1" dirty="0" smtClean="0">
                <a:solidFill>
                  <a:srgbClr val="C00000"/>
                </a:solidFill>
              </a:rPr>
              <a:t> </a:t>
            </a:r>
            <a:r>
              <a:rPr lang="en-US" b="1" dirty="0">
                <a:solidFill>
                  <a:srgbClr val="C00000"/>
                </a:solidFill>
              </a:rPr>
              <a:t>(CTRC ENGLISH WORSHIP)</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u="sng" dirty="0">
                <a:solidFill>
                  <a:srgbClr val="0033CC"/>
                </a:solidFill>
              </a:rPr>
              <a:t>FLASH! </a:t>
            </a:r>
            <a:r>
              <a:rPr lang="fr-FR" sz="4800" b="1" u="sng" dirty="0">
                <a:solidFill>
                  <a:srgbClr val="FF3300"/>
                </a:solidFill>
              </a:rPr>
              <a:t>FLASH! </a:t>
            </a:r>
            <a:r>
              <a:rPr lang="fr-FR" sz="4800" b="1" u="sng" dirty="0">
                <a:solidFill>
                  <a:srgbClr val="0033CC"/>
                </a:solidFill>
              </a:rPr>
              <a:t>FLASH!</a:t>
            </a:r>
          </a:p>
          <a:p>
            <a:pPr algn="ctr">
              <a:buNone/>
            </a:pPr>
            <a:r>
              <a:rPr lang="fr-FR" sz="4000" b="1" dirty="0">
                <a:solidFill>
                  <a:srgbClr val="0033CC"/>
                </a:solidFill>
              </a:rPr>
              <a:t>SUNDAY SERVICES</a:t>
            </a:r>
          </a:p>
          <a:p>
            <a:pPr algn="ctr">
              <a:buNone/>
            </a:pPr>
            <a:r>
              <a:rPr lang="fr-FR" sz="4000" b="1" dirty="0">
                <a:solidFill>
                  <a:srgbClr val="460000"/>
                </a:solidFill>
              </a:rPr>
              <a:t>AM CREOLE FRENCH </a:t>
            </a:r>
            <a:r>
              <a:rPr lang="fr-FR" sz="4000" b="1" dirty="0" smtClean="0">
                <a:solidFill>
                  <a:srgbClr val="460000"/>
                </a:solidFill>
              </a:rPr>
              <a:t>SERVICE</a:t>
            </a:r>
            <a:endParaRPr lang="fr-FR" sz="4000" b="1" dirty="0">
              <a:solidFill>
                <a:srgbClr val="460000"/>
              </a:solidFill>
            </a:endParaRPr>
          </a:p>
          <a:p>
            <a:pPr algn="ctr">
              <a:buNone/>
            </a:pPr>
            <a:r>
              <a:rPr lang="fr-FR" sz="4000" b="1" dirty="0">
                <a:solidFill>
                  <a:srgbClr val="FF0000"/>
                </a:solidFill>
              </a:rPr>
              <a:t>SECOND ENGLISH WORSHIP SERVICE </a:t>
            </a:r>
          </a:p>
          <a:p>
            <a:pPr algn="ctr">
              <a:buNone/>
            </a:pPr>
            <a:r>
              <a:rPr lang="fr-FR" sz="4000" b="1" dirty="0" smtClean="0">
                <a:solidFill>
                  <a:srgbClr val="FF0000"/>
                </a:solidFill>
              </a:rPr>
              <a:t>9-11 AM </a:t>
            </a:r>
          </a:p>
          <a:p>
            <a:pPr algn="ctr">
              <a:buNone/>
            </a:pPr>
            <a:r>
              <a:rPr lang="fr-FR" sz="4000" b="1" dirty="0" smtClean="0">
                <a:solidFill>
                  <a:srgbClr val="460000"/>
                </a:solidFill>
              </a:rPr>
              <a:t>15 </a:t>
            </a:r>
            <a:r>
              <a:rPr lang="fr-FR" sz="4000" b="1" dirty="0">
                <a:solidFill>
                  <a:srgbClr val="460000"/>
                </a:solidFill>
              </a:rPr>
              <a:t>CARY ST, BROCKTON MASS 02302</a:t>
            </a:r>
          </a:p>
          <a:p>
            <a:pPr algn="ctr">
              <a:buNone/>
            </a:pPr>
            <a:r>
              <a:rPr lang="fr-FR" sz="4000" b="1" dirty="0">
                <a:solidFill>
                  <a:srgbClr val="460000"/>
                </a:solidFill>
              </a:rPr>
              <a:t>TEL: 857-318-3307</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78972</TotalTime>
  <Words>1677</Words>
  <Application>Microsoft Macintosh PowerPoint</Application>
  <PresentationFormat>On-screen Show (4:3)</PresentationFormat>
  <Paragraphs>182</Paragraphs>
  <Slides>50</Slides>
  <Notes>2</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CHRIST THE ROCK CONGREGATION PRÉSENTE ÉTUDIONS LA BIBLE 105ÈME SESSION  ORATEUR: PASTEUR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677</cp:revision>
  <dcterms:created xsi:type="dcterms:W3CDTF">2022-04-13T13:36:19Z</dcterms:created>
  <dcterms:modified xsi:type="dcterms:W3CDTF">2025-03-19T12:38:24Z</dcterms:modified>
</cp:coreProperties>
</file>