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04" r:id="rId2"/>
    <p:sldId id="2247" r:id="rId3"/>
    <p:sldId id="2265" r:id="rId4"/>
    <p:sldId id="2266" r:id="rId5"/>
    <p:sldId id="2267" r:id="rId6"/>
    <p:sldId id="2268" r:id="rId7"/>
    <p:sldId id="2269" r:id="rId8"/>
    <p:sldId id="2260" r:id="rId9"/>
    <p:sldId id="2270" r:id="rId10"/>
    <p:sldId id="2271" r:id="rId11"/>
    <p:sldId id="2276" r:id="rId12"/>
    <p:sldId id="2277" r:id="rId13"/>
    <p:sldId id="2278" r:id="rId14"/>
    <p:sldId id="2279" r:id="rId15"/>
    <p:sldId id="2280" r:id="rId16"/>
    <p:sldId id="2274" r:id="rId17"/>
    <p:sldId id="2281" r:id="rId18"/>
    <p:sldId id="2287" r:id="rId19"/>
    <p:sldId id="2288" r:id="rId20"/>
    <p:sldId id="2289" r:id="rId21"/>
    <p:sldId id="2290" r:id="rId22"/>
    <p:sldId id="2291" r:id="rId23"/>
    <p:sldId id="2262" r:id="rId24"/>
    <p:sldId id="2298" r:id="rId25"/>
    <p:sldId id="2292" r:id="rId26"/>
    <p:sldId id="2293" r:id="rId27"/>
    <p:sldId id="2294" r:id="rId28"/>
    <p:sldId id="2295" r:id="rId29"/>
    <p:sldId id="2256" r:id="rId30"/>
    <p:sldId id="2299" r:id="rId31"/>
    <p:sldId id="2300" r:id="rId32"/>
    <p:sldId id="2301" r:id="rId33"/>
    <p:sldId id="2306" r:id="rId34"/>
    <p:sldId id="2302" r:id="rId35"/>
    <p:sldId id="2303" r:id="rId36"/>
    <p:sldId id="2307" r:id="rId37"/>
    <p:sldId id="2308" r:id="rId38"/>
    <p:sldId id="2257" r:id="rId39"/>
    <p:sldId id="2309" r:id="rId40"/>
    <p:sldId id="2310" r:id="rId41"/>
    <p:sldId id="2311" r:id="rId42"/>
    <p:sldId id="2312" r:id="rId43"/>
    <p:sldId id="2258" r:id="rId44"/>
    <p:sldId id="2313" r:id="rId45"/>
    <p:sldId id="2314" r:id="rId46"/>
    <p:sldId id="2315" r:id="rId47"/>
    <p:sldId id="2317" r:id="rId48"/>
    <p:sldId id="2318" r:id="rId49"/>
    <p:sldId id="316" r:id="rId50"/>
    <p:sldId id="1675" r:id="rId51"/>
    <p:sldId id="31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460000"/>
    <a:srgbClr val="0033CC"/>
    <a:srgbClr val="000066"/>
    <a:srgbClr val="002E02"/>
    <a:srgbClr val="FC0AFC"/>
    <a:srgbClr val="99FF33"/>
    <a:srgbClr val="FF9300"/>
    <a:srgbClr val="00FF00"/>
    <a:srgbClr val="CC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40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65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104ÈME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002E0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VENDREDI </a:t>
            </a:r>
            <a:r>
              <a:rPr lang="fr-FR" sz="4000" b="1" dirty="0" smtClean="0">
                <a:solidFill>
                  <a:schemeClr val="bg1"/>
                </a:solidFill>
              </a:rPr>
              <a:t>14</a:t>
            </a:r>
            <a:r>
              <a:rPr lang="fr-FR" sz="4000" b="1" dirty="0" smtClean="0">
                <a:solidFill>
                  <a:schemeClr val="bg1"/>
                </a:solidFill>
              </a:rPr>
              <a:t> </a:t>
            </a:r>
            <a:r>
              <a:rPr lang="fr-FR" sz="4000" b="1" dirty="0" smtClean="0">
                <a:solidFill>
                  <a:schemeClr val="bg1"/>
                </a:solidFill>
              </a:rPr>
              <a:t>MARS 2025 </a:t>
            </a:r>
            <a:endParaRPr lang="fr-FR" sz="4000" b="1" dirty="0">
              <a:solidFill>
                <a:schemeClr val="bg1"/>
              </a:solidFill>
            </a:endParaRPr>
          </a:p>
          <a:p>
            <a:r>
              <a:rPr lang="fr-FR" sz="4000" b="1" dirty="0" smtClean="0">
                <a:solidFill>
                  <a:srgbClr val="FFFF00"/>
                </a:solidFill>
              </a:rPr>
              <a:t>LE </a:t>
            </a:r>
            <a:r>
              <a:rPr lang="fr-FR" sz="4000" b="1" dirty="0" smtClean="0">
                <a:solidFill>
                  <a:srgbClr val="FFFF00"/>
                </a:solidFill>
              </a:rPr>
              <a:t>RICHE ET LE PAUVRE LAZARE </a:t>
            </a:r>
            <a:endParaRPr lang="fr-FR" sz="4000" b="1" dirty="0" smtClean="0">
              <a:solidFill>
                <a:srgbClr val="FFFF00"/>
              </a:solidFill>
            </a:endParaRPr>
          </a:p>
          <a:p>
            <a:r>
              <a:rPr lang="fr-FR" sz="2800" b="1" dirty="0" smtClean="0">
                <a:solidFill>
                  <a:srgbClr val="00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LUC </a:t>
            </a:r>
            <a:r>
              <a:rPr lang="fr-FR" sz="2800" b="1" dirty="0" smtClean="0">
                <a:solidFill>
                  <a:srgbClr val="00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16: </a:t>
            </a:r>
            <a:r>
              <a:rPr lang="fr-FR" sz="2800" b="1" dirty="0" smtClean="0">
                <a:solidFill>
                  <a:srgbClr val="00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18-31 </a:t>
            </a:r>
            <a:endParaRPr lang="en-US" sz="40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LUC 16 : 18-31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LE DIVORCE ET LE REMARIAGE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Lu 16:18 Quiconque répudie sa femme et en épouse une autre commet un adultère, et quiconque épouse une femme répudiée par son mari commet un adultère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LE 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RICHE ET LE PAUVRE LAZARE 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19 ¶ Il y avait un homme riche, qui était vêtu de pourpre et de fin lin, et qui chaque jour menait joyeuse et brillante vie.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 20 Un pauvre, nommé Lazare, était couché à sa porte, couvert d'ulcères,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21 et désireux de se rassasier des miettes qui tombaient de la table du riche; et même les chiens venaient encore lécher ses ulcères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22 Le pauvre mourut, et il fut porté par les anges dans le sein d'Abraham. Le riche mourut aussi, et il fut enseveli.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 23 Dans le séjour des morts, il leva les yeux; et, tandis qu'il était en proie aux tourments, il vit de loin Abraham, et Lazare dans son sein.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24 Il s'écria: Père Abraham, aie pitié de moi, et envoie Lazare, pour qu'il trempe le bout de son doigt dans l'eau et me rafraîchisse la langue; car je souffre cruellement dans cette flamme.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800" dirty="0" smtClean="0">
                <a:solidFill>
                  <a:srgbClr val="000066"/>
                </a:solidFill>
                <a:latin typeface="Arial Rounded MT Bold" pitchFamily="34" charset="0"/>
              </a:rPr>
              <a:t>25 Abraham répondit: Mon enfant, souviens-toi que tu as reçu tes biens pendant ta vie, et que Lazare a eu les maux pendant la sienne; maintenant il est ici consolé, et toi, tu souffres.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800" dirty="0" smtClean="0">
                <a:solidFill>
                  <a:srgbClr val="FF0000"/>
                </a:solidFill>
                <a:latin typeface="Arial Rounded MT Bold" pitchFamily="34" charset="0"/>
              </a:rPr>
              <a:t>26 D'ailleurs, il y a entre nous et vous un grand abîme, afin que ceux qui voudraient passer d'ici vers vous, ou de là vers nous, ne puissent le faire.</a:t>
            </a:r>
            <a:endParaRPr lang="en-US" sz="3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27 Le riche dit: Je te prie donc, père Abraham, d'envoyer Lazare dans la maison de mon père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;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car j'ai cinq frères. </a:t>
            </a:r>
            <a:endParaRPr lang="fr-FR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28 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C'est pour qu'il leur atteste ces choses, afin qu'ils ne viennent pas aussi dans ce lieu de tourments.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29 Abraham répondit: Ils ont Moïse et les prophètes; qu'ils les écoutent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30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Et il dit: Non, père Abraham, mais si quelqu'un des morts va vers eux, ils se repentiront.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31 Et Abraham lui dit: S'ils n'écoutent pas Moïse et les prophètes, ils ne se laisseront pas persuader quand même quelqu'un des morts ressusciterait.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 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EXPLICATION DES VERSETS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LE DIVORCE ET LE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REMARIAGE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Lu 16:18 Quiconque répudie sa femme et en épouse une autre commet un adultère, et quiconque épouse une femme répudiée par son mari commet un adultère.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Ce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verset est l’un des passages de la Bible qui traitent du sujet du divorce et du remariage.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En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d’autres parts dans la bible le sujet est mieux élaboré.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En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résumé, Dieu hait le divorce.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L’intention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initiale de Dieu du mariage c’était qu’il en soit une union indissoluble.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Moise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a permit le divorce à cause de la dureté du cœur de l’homme, a dit Jésus.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Mt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5:32 Mais moi, je vous dis que celui qui répudie sa femme, sauf pour cause d'infidélité, l'expose à devenir adultère, et que celui qui épouse une femme répudiée commet un adultère.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Mt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19:9 Mais je vous dis que celui qui répudie sa femme, sauf pour infidélité, et qui en épouse une autre, commet un adultère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 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1Co 7:10-15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¶ A ceux qui sont mariés, j'ordonne, non pas moi, mais le Seigneur, que la femme ne se sépare point de son mari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11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(si elle est séparée, qu'elle demeure sans se marier ou qu'elle se réconcilie avec son mari), et que le mari ne répudie point sa femme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12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Aux autres, ce n'est pas le Seigneur, c'est moi qui dis: Si un frère a une femme non-croyante, et qu'elle consente à habiter avec lui, qu'il ne la répudie point;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13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et si une femme a un mari non-croyant, et qu'il consente à habiter avec elle, qu'elle ne répudie point son mari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·14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Car le mari non-croyant est sanctifié par la femme, et la femme non-croyante est sanctifiée par le frère; autrement, vos enfants seraient impurs, tandis que maintenant ils sont saints.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15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Si le non-croyant se sépare, qu'il se sépare; le frère ou la sœur ne sont pas liés dans ces cas-là. Dieu nous a appelés à vivre en paix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divorce et le remariage sont interdits dans la Bible sauf en cas d’adultère.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Si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le non-croyant dans le couple décide de rompre l’alliance à cause de la foi du croyant, donc le croyant n’est plus lié et il ou elle peut se remarier.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croyant lui-même ne doit pas susciter le divorce à cause de l’incroyance de son conjoint.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Les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lois du mariage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dans la bible concernent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ceux qui sont dans la foi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2 Cor 5 :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17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Si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quelqu’un est en Christ, il est une nouvelle créature, les choses anciennes sont passées, voici toutes choses sont devenues nouvelles. 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La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bible ne recommande ni le divorce ou le remariage, mais le divorce et le remariage sont permissibles dans ces deux cas.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En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cas d’abus physiques et émotionnels, c’est mieux de se séparer s’il n’y a pas de repentance de la part de l’offenseur.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Il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y a certains qui pensent que certains autres peuvent justifier leur remariage par les versets suivants.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1Co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7:8 A ceux qui ne sont </a:t>
            </a:r>
            <a:r>
              <a:rPr lang="fr-FR" sz="3600" u="sng" dirty="0" smtClean="0">
                <a:solidFill>
                  <a:srgbClr val="FFFF00"/>
                </a:solidFill>
                <a:latin typeface="Arial Rounded MT Bold" pitchFamily="34" charset="0"/>
              </a:rPr>
              <a:t>pas mariés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et aux veuves, je dis qu'il leur est bon de rester comme moi.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9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Mais </a:t>
            </a:r>
            <a:r>
              <a:rPr lang="fr-FR" sz="3600" u="sng" dirty="0" smtClean="0">
                <a:solidFill>
                  <a:schemeClr val="bg1"/>
                </a:solidFill>
                <a:latin typeface="Arial Rounded MT Bold" pitchFamily="34" charset="0"/>
              </a:rPr>
              <a:t>s'ils manquent de continence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, qu'ils se marient; car il vaut mieux se marier que de brûler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églises ne doivent pas célébrer les mariages qui sont en dehors de la provision de Dieu.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Laisser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aux conjoints à prendre les engagements questionnés dans la mairie avec leur propre conscience.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Chacun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aura à comparaître devant Dieu pour sa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propre cause.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divorce et le remariage ne sont pas des péchés impardonnables, mais une nuisance permanente au développement spirituel dans la vie du croyant.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Il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y a certains lieux de culte qui font un jugement entre les couples et admet à la partie innocente de se remarier.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LE 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RICHE ET LE PAUVRE LAZARE 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19 ¶ Il y avait un homme riche, qui était vêtu de pourpre et de fin lin, et qui chaque jour menait joyeuse et brillante vie.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 20 Un pauvre, nommé Lazare, était couché à sa porte, couvert d'ulcères,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21 et désireux de se rassasier des miettes qui tombaient de la table du riche; et même les chiens venaient encore lécher ses ulcères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22 Le pauvre mourut, et il fut porté par les anges dans le sein d'Abraham. Le riche mourut aussi, et il fut enseveli.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 23 Dans le séjour des morts, il leva les yeux; et, tandis qu'il était en proie aux tourments, il vit de loin Abraham, et Lazare dans son sein.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24 Il s'écria: Père Abraham, aie pitié de moi, et envoie Lazare, pour qu'il trempe le bout de son doigt dans l'eau et me rafraîchisse la langue; car je souffre cruellement dans cette flamme.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800" dirty="0" smtClean="0">
                <a:solidFill>
                  <a:srgbClr val="000066"/>
                </a:solidFill>
                <a:latin typeface="Arial Rounded MT Bold" pitchFamily="34" charset="0"/>
              </a:rPr>
              <a:t>25 Abraham répondit: Mon enfant, souviens-toi que tu as reçu tes biens pendant ta vie, et que Lazare a eu les maux pendant la sienne; maintenant il est ici consolé, et toi, tu souffres.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800" dirty="0" smtClean="0">
                <a:solidFill>
                  <a:srgbClr val="FF0000"/>
                </a:solidFill>
                <a:latin typeface="Arial Rounded MT Bold" pitchFamily="34" charset="0"/>
              </a:rPr>
              <a:t>26 D'ailleurs, il y a entre nous et vous un grand abîme, afin que ceux qui voudraient passer d'ici vers vous, ou de là vers nous, ne puissent le faire.</a:t>
            </a:r>
            <a:endParaRPr lang="en-US" sz="3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27 Le riche dit: Je te prie donc, père Abraham, d'envoyer Lazare dans la maison de mon père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;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car j'ai cinq frères. </a:t>
            </a:r>
            <a:endParaRPr lang="fr-FR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28 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C'est pour qu'il leur atteste ces choses, afin qu'ils ne viennent pas aussi dans ce lieu de tourments.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29 Abraham répondit: Ils ont Moïse et les prophètes; qu'ils les écoutent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30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Et il dit: Non, père Abraham, mais si quelqu'un des morts va vers eux, ils se repentiront.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31 Et Abraham lui dit: S'ils n'écoutent pas Moïse et les prophètes, ils ne se laisseront pas persuader quand même quelqu'un des morts ressusciterait.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LA REALITE ET LES TOURMENTS DE </a:t>
            </a: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L’ENFER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b="1" dirty="0" smtClean="0">
                <a:latin typeface="Arial Rounded MT Bold" pitchFamily="34" charset="0"/>
              </a:rPr>
              <a:t>INTRODUCTION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Beaucoup </a:t>
            </a:r>
            <a:r>
              <a:rPr lang="fr-FR" sz="3600" dirty="0" smtClean="0">
                <a:latin typeface="Arial Rounded MT Bold" pitchFamily="34" charset="0"/>
              </a:rPr>
              <a:t>se plaisantent de l’enfer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Certains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croient que l’enfer est le produit de l’imagination de l’homme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Certains </a:t>
            </a:r>
            <a:r>
              <a:rPr lang="fr-FR" sz="3600" dirty="0" smtClean="0">
                <a:latin typeface="Arial Rounded MT Bold" pitchFamily="34" charset="0"/>
              </a:rPr>
              <a:t>disent qu’après la mort c’est le néant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Certains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pensent que Dieu est trop bon pour envoyer une personne en enfer 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Certains </a:t>
            </a:r>
            <a:r>
              <a:rPr lang="fr-FR" sz="3600" dirty="0" smtClean="0">
                <a:latin typeface="Arial Rounded MT Bold" pitchFamily="34" charset="0"/>
              </a:rPr>
              <a:t>pensent qu’une autre chance existe même après la mort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Certains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pensent qu’ils resteront encore maîtres de leur destin même après la mort.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La </a:t>
            </a:r>
            <a:r>
              <a:rPr lang="fr-FR" sz="3600" dirty="0" smtClean="0">
                <a:latin typeface="Arial Rounded MT Bold" pitchFamily="34" charset="0"/>
              </a:rPr>
              <a:t>bible nous dit autrement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Aujourd’hui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nous allons nous servir de la narrative de l’homme riche et du pauvre Lazare pour mettre en lumière ce que la Bible enseigne concernant l’enfer.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Nous </a:t>
            </a:r>
            <a:r>
              <a:rPr lang="fr-FR" sz="3600" dirty="0" smtClean="0">
                <a:latin typeface="Arial Rounded MT Bold" pitchFamily="34" charset="0"/>
              </a:rPr>
              <a:t>allons voir les sept tourments de </a:t>
            </a:r>
            <a:r>
              <a:rPr lang="fr-FR" sz="3600" dirty="0" smtClean="0">
                <a:latin typeface="Arial Rounded MT Bold" pitchFamily="34" charset="0"/>
              </a:rPr>
              <a:t>l’enfer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LES </a:t>
            </a: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7 TOURMENTS DE L’ENFER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SOIF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</a:t>
            </a:r>
            <a:r>
              <a:rPr lang="fr-FR" sz="3600" dirty="0" smtClean="0">
                <a:latin typeface="Arial Rounded MT Bold" pitchFamily="34" charset="0"/>
              </a:rPr>
              <a:t>SEPARATION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CONSCIENCE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DU </a:t>
            </a:r>
            <a:r>
              <a:rPr lang="fr-FR" sz="3600" dirty="0" smtClean="0">
                <a:latin typeface="Arial Rounded MT Bold" pitchFamily="34" charset="0"/>
              </a:rPr>
              <a:t>FEU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PRIERE INNACEDEE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TOURMENTS DES SOUCIS POUR LES AUTRES • 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PERMANENCE DE L’ENFER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Nous </a:t>
            </a: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allons voir les réalités de l’enfer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LA RÉALITÉ DE LA LANGUE CONTINUELLEMENT ASSOIFFÉE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LA REALITE DU FEU DE L'ENFER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LA RÉALITÉ DE LA MÉMOIRE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LA RÉALITÉ DE L'ÉTERNITÉ EN SOUFFRANCE 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3600" b="1" dirty="0" smtClean="0">
                <a:latin typeface="Arial Rounded MT Bold" pitchFamily="34" charset="0"/>
              </a:rPr>
              <a:t>La Condition sociale de quelqu'un ne reflète pas toujours comment il va passer son éternité.</a:t>
            </a:r>
            <a:endParaRPr lang="en-US" sz="36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3600" i="1" dirty="0" smtClean="0">
                <a:latin typeface="Arial Rounded MT Bold" pitchFamily="34" charset="0"/>
              </a:rPr>
              <a:t>. </a:t>
            </a: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Luc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16:19-31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¶ II y avait un homme riche, qui était vêtu de pourpre et de fin lin, et qui chaque jour menait joyeuse et brillante vie.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20 Un pauvre, nommé Lazare, était couché à sa porte, couvert d'ulcère,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21 et désireux de se rassasier des miettes qui tombaient de la table du riche; et même les chiens venaient encore lécher ses ulcères.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La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mort est sort commun de tout homme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i="1" dirty="0" smtClean="0">
                <a:latin typeface="Arial Rounded MT Bold" pitchFamily="34" charset="0"/>
              </a:rPr>
              <a:t>Lu 16:22 Le pauvre mourut, et il fut porté par les anges dans le sein d'Abraham. Le riche mourut aussi, et il fut enseveli. 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L'UNIVERSALITE DE LA MORT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La </a:t>
            </a:r>
            <a:r>
              <a:rPr lang="fr-FR" sz="4400" b="1" dirty="0" smtClean="0">
                <a:latin typeface="Arial Rounded MT Bold" pitchFamily="34" charset="0"/>
              </a:rPr>
              <a:t>Vie Continue encore même après la mort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On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est encore conscient de soi-même et des autres.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sens fonctionnent encore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Les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émotions fonctionnent encore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•Les </a:t>
            </a:r>
            <a:r>
              <a:rPr lang="fr-FR" sz="4400" dirty="0" smtClean="0">
                <a:latin typeface="Arial Rounded MT Bold" pitchFamily="34" charset="0"/>
              </a:rPr>
              <a:t>désirs pour le confort demeurent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Lu 16:23 Dans le séjour des morts, il leva les yeux; et, tandis qu'il était en proie aux tourments, il vit de loin Abraham, et Lazare dans son sein.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LES </a:t>
            </a:r>
            <a:r>
              <a:rPr lang="fr-FR" sz="4400" b="1" dirty="0" smtClean="0">
                <a:latin typeface="Arial Rounded MT Bold" pitchFamily="34" charset="0"/>
              </a:rPr>
              <a:t>SENSATIONS EXISTENT ENCORE APRES LA MORT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Lu 16:24 Il s'écria: Père Abraham, aie pitié de moi, et envoie Lazare, pour qu'il trempe le bout de son doigt dans l'eau et me rafraîchisse la langue; car je souffre cruellement dans cette flamme.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25 </a:t>
            </a:r>
            <a:r>
              <a:rPr lang="fr-FR" sz="4400" dirty="0" smtClean="0">
                <a:latin typeface="Arial Rounded MT Bold" pitchFamily="34" charset="0"/>
              </a:rPr>
              <a:t>Abraham répondit: </a:t>
            </a:r>
            <a:r>
              <a:rPr lang="fr-FR" sz="4400" u="sng" dirty="0" smtClean="0">
                <a:latin typeface="Arial Rounded MT Bold" pitchFamily="34" charset="0"/>
              </a:rPr>
              <a:t>Mon enfant</a:t>
            </a:r>
            <a:r>
              <a:rPr lang="fr-FR" sz="4400" dirty="0" smtClean="0">
                <a:latin typeface="Arial Rounded MT Bold" pitchFamily="34" charset="0"/>
              </a:rPr>
              <a:t>, souviens-toi que tu as reçu tes biens pendant ta vie, et que Lazare a eu les maux pendant la sienne; maintenant il est ici consolé, et toi, tu souffres.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 26 D'ailleurs, il y a entre nous et vous un grand abîme, afin que ceux qui voudraient passer d'ici vers vous, ou de là vers nous, ne puissent le faire.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27 Le riche dit: Je te prie donc, père Abraham, d'envoyer Lazare dans la maison de mon père;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 28 (16:27) car j'ai cinq frères. (16:28) C'est pour qu'il leur atteste ces choses, afin qu'ils ne viennent pas aussi dans ce lieu de tourments.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29 </a:t>
            </a:r>
            <a:r>
              <a:rPr lang="fr-FR" sz="4400" dirty="0" smtClean="0">
                <a:latin typeface="Arial Rounded MT Bold" pitchFamily="34" charset="0"/>
              </a:rPr>
              <a:t>Abraham répondit: Ils ont Moïse et les prophètes; qu'ils les écoutent.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30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Et il dit: Non, père Abraham, mais si quelqu'un des morts va vers eux, ils se repentiront.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31 </a:t>
            </a:r>
            <a:r>
              <a:rPr lang="fr-FR" sz="4400" dirty="0" smtClean="0">
                <a:latin typeface="Arial Rounded MT Bold" pitchFamily="34" charset="0"/>
              </a:rPr>
              <a:t>Et Abraham lui dit: S'ils n'écoutent pas Moïse et les prophètes, ils ne se laisseront pas persuader quand même quelqu'un des morts ressusciterait.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LES </a:t>
            </a: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7 TOURMENTS DE L’ENFER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SOIF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</a:t>
            </a:r>
            <a:r>
              <a:rPr lang="fr-FR" sz="3600" dirty="0" smtClean="0">
                <a:latin typeface="Arial Rounded MT Bold" pitchFamily="34" charset="0"/>
              </a:rPr>
              <a:t>SEPARATION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CONSCIENCE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DU </a:t>
            </a:r>
            <a:r>
              <a:rPr lang="fr-FR" sz="3600" dirty="0" smtClean="0">
                <a:latin typeface="Arial Rounded MT Bold" pitchFamily="34" charset="0"/>
              </a:rPr>
              <a:t>FEU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PRIERE INNACEDEE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TOURMENTS DES SOUCIS POUR LES AUTRES • </a:t>
            </a:r>
            <a:endParaRPr lang="en-US" sz="3600" dirty="0" smtClean="0">
              <a:latin typeface="Arial Rounded MT Bold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fr-FR" sz="3600" dirty="0" smtClean="0">
                <a:latin typeface="Arial Rounded MT Bold" pitchFamily="34" charset="0"/>
              </a:rPr>
              <a:t>LE </a:t>
            </a:r>
            <a:r>
              <a:rPr lang="fr-FR" sz="3600" dirty="0" smtClean="0">
                <a:latin typeface="Arial Rounded MT Bold" pitchFamily="34" charset="0"/>
              </a:rPr>
              <a:t>TOURMENT DE LA PERMANENCE DE L’ENFER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nous a créé l’homme avec certain besoins émotionnels et Physiologiques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besoin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d'affection</a:t>
            </a:r>
            <a:r>
              <a:rPr lang="en-US" sz="4400" dirty="0" smtClean="0">
                <a:solidFill>
                  <a:srgbClr val="0033CC"/>
                </a:solidFill>
                <a:latin typeface="Arial Rounded MT Bold" pitchFamily="34" charset="0"/>
              </a:rPr>
              <a:t>,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besoin de sécurité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Besoin </a:t>
            </a:r>
            <a:r>
              <a:rPr lang="fr-FR" sz="4400" dirty="0" smtClean="0">
                <a:latin typeface="Arial Rounded MT Bold" pitchFamily="34" charset="0"/>
              </a:rPr>
              <a:t>d'eau et de nourriture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Les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pompiers savent la nécessité de boire beaucoup de liquide en chassant le feu.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Voici </a:t>
            </a:r>
            <a:r>
              <a:rPr lang="fr-FR" sz="4400" dirty="0" smtClean="0">
                <a:latin typeface="Arial Rounded MT Bold" pitchFamily="34" charset="0"/>
              </a:rPr>
              <a:t>un homme qui était habitué avec de </a:t>
            </a:r>
            <a:r>
              <a:rPr lang="fr-FR" sz="4400" dirty="0" smtClean="0">
                <a:latin typeface="Arial Rounded MT Bold" pitchFamily="34" charset="0"/>
              </a:rPr>
              <a:t>l'opulence, qui </a:t>
            </a:r>
            <a:r>
              <a:rPr lang="fr-FR" sz="4400" dirty="0" smtClean="0">
                <a:latin typeface="Arial Rounded MT Bold" pitchFamily="34" charset="0"/>
              </a:rPr>
              <a:t>menait une vie joyeuse tous les jours de sa vie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voici dans les bas lieux de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l'enfer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 souffre déjà émotionnellement,-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a tout laissé sur terre a sa mort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II </a:t>
            </a:r>
            <a:r>
              <a:rPr lang="fr-FR" sz="4400" dirty="0" smtClean="0">
                <a:latin typeface="Arial Rounded MT Bold" pitchFamily="34" charset="0"/>
              </a:rPr>
              <a:t>est misérable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est confus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</a:t>
            </a:r>
            <a:r>
              <a:rPr lang="fr-FR" sz="4400" dirty="0" smtClean="0">
                <a:latin typeface="Arial Rounded MT Bold" pitchFamily="34" charset="0"/>
              </a:rPr>
              <a:t>l est </a:t>
            </a:r>
            <a:r>
              <a:rPr lang="fr-FR" sz="4400" dirty="0" smtClean="0">
                <a:latin typeface="Arial Rounded MT Bold" pitchFamily="34" charset="0"/>
              </a:rPr>
              <a:t>perplexe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connaît la nostalgie, l’angoisse et le regret.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Sa </a:t>
            </a:r>
            <a:r>
              <a:rPr lang="fr-FR" sz="4400" dirty="0" smtClean="0">
                <a:latin typeface="Arial Rounded MT Bold" pitchFamily="34" charset="0"/>
              </a:rPr>
              <a:t>souffrance n’est pas simplement de nature émotionnelle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ressent aussi la chaleur de I' enfer.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est conditionné pour ressentir toute l'horreur de l'enfer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est tourmenté par la chaleur du feu de la géhenne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est tourmenté par la soif (une soif éternelle)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</a:t>
            </a:r>
            <a:r>
              <a:rPr lang="fr-FR" sz="4400" dirty="0" smtClean="0">
                <a:latin typeface="Arial Rounded MT Bold" pitchFamily="34" charset="0"/>
              </a:rPr>
              <a:t>l </a:t>
            </a:r>
            <a:r>
              <a:rPr lang="fr-FR" sz="4400" dirty="0" smtClean="0">
                <a:latin typeface="Arial Rounded MT Bold" pitchFamily="34" charset="0"/>
              </a:rPr>
              <a:t>n'y a pas d'eau en enfer—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de source d'eau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de puis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de rivières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de canaux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de fontaines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d’amélioration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d'optimisme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de meilleure future 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L'un des plus grands tourments de l'enfer c'est le tourment de la conscience 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de </a:t>
            </a:r>
            <a:r>
              <a:rPr lang="fr-FR" sz="4400" dirty="0" smtClean="0">
                <a:latin typeface="Arial Rounded MT Bold" pitchFamily="34" charset="0"/>
              </a:rPr>
              <a:t>drogue—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d'anesthésie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de vin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de remède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un moyen pour en sortir-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</a:t>
            </a:r>
            <a:r>
              <a:rPr lang="fr-FR" sz="4400" dirty="0" smtClean="0">
                <a:latin typeface="Arial Rounded MT Bold" pitchFamily="34" charset="0"/>
              </a:rPr>
              <a:t>as </a:t>
            </a:r>
            <a:r>
              <a:rPr lang="fr-FR" sz="4400" dirty="0" smtClean="0">
                <a:latin typeface="Arial Rounded MT Bold" pitchFamily="34" charset="0"/>
              </a:rPr>
              <a:t>un moyen pour corriger ses erreurs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L'enfer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ressemble au pire des cauchemars qu'un homme puisse avoir.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seule différence c'est que ce cauchemar est réel et éternel.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Lu </a:t>
            </a:r>
            <a:r>
              <a:rPr lang="fr-FR" sz="4400" dirty="0" smtClean="0">
                <a:latin typeface="Arial Rounded MT Bold" pitchFamily="34" charset="0"/>
              </a:rPr>
              <a:t>16:24 Il s'écria: Père Abraham, aie pitié de moi, et envoie Lazare, pour qu'il trempe le bout de son doigt dans l'eau et me rafraîchisse la langue; car je souffre cruellement dans cette flamme.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En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contraste, le paradis est constitué de source d'eau, de l'eau vive qui rajeunit l’âme.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Pas </a:t>
            </a:r>
            <a:r>
              <a:rPr lang="fr-FR" sz="4400" dirty="0" smtClean="0">
                <a:latin typeface="Arial Rounded MT Bold" pitchFamily="34" charset="0"/>
              </a:rPr>
              <a:t>même Lazare, pas même Abraham, pas même Jésus :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Personne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ne viendra vous soulager de la soif dans l'enfer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TOURMENT DU FEU DE L'ENFER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L'enfer </a:t>
            </a:r>
            <a:r>
              <a:rPr lang="fr-FR" sz="4400" dirty="0" smtClean="0">
                <a:latin typeface="Arial Rounded MT Bold" pitchFamily="34" charset="0"/>
              </a:rPr>
              <a:t>est un lieu de feu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L'enfer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est un lieu de soif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L'enfer </a:t>
            </a:r>
            <a:r>
              <a:rPr lang="fr-FR" sz="4400" dirty="0" smtClean="0">
                <a:latin typeface="Arial Rounded MT Bold" pitchFamily="34" charset="0"/>
              </a:rPr>
              <a:t>est un lieu de toute sorte de tourment 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feu de l'enfer est réel —not a figure of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speech.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II </a:t>
            </a:r>
            <a:r>
              <a:rPr lang="fr-FR" sz="4400" dirty="0" smtClean="0">
                <a:latin typeface="Arial Rounded MT Bold" pitchFamily="34" charset="0"/>
              </a:rPr>
              <a:t>y aura des pleurs et des grincements de </a:t>
            </a:r>
            <a:r>
              <a:rPr lang="fr-FR" sz="4400" dirty="0" smtClean="0">
                <a:latin typeface="Arial Rounded MT Bold" pitchFamily="34" charset="0"/>
              </a:rPr>
              <a:t>dents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TOURMENT </a:t>
            </a:r>
            <a:r>
              <a:rPr lang="fr-FR" sz="4400" dirty="0" smtClean="0">
                <a:latin typeface="Arial Rounded MT Bold" pitchFamily="34" charset="0"/>
              </a:rPr>
              <a:t>DE LA MÉMOIRE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Lu 16:25 Abraham répondit: Mon enfant, souviens-toi que tu as reçu tes biens pendant ta vie, et que Lazare a eu les maux pendant la sienne; maintenant il est ici consolé, et toi, tu souffres.)</a:t>
            </a:r>
            <a:r>
              <a:rPr lang="fr-FR" sz="4400" dirty="0" smtClean="0">
                <a:latin typeface="Arial Rounded MT Bold" pitchFamily="34" charset="0"/>
              </a:rPr>
              <a:t>  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La mémoire peut être une bonne ou mauvaise chose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La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mémoire d'un bienfait reçu ou accordé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doux mémoires d'enfance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La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mémoire des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réalisations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mémoire est un vilain ennemi dans l’enfer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mémoire des occasions ratées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mémoires des fautes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L'homme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riche en enfer était demandé de se souvenir du passé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II </a:t>
            </a:r>
            <a:r>
              <a:rPr lang="fr-FR" sz="4400" dirty="0" smtClean="0">
                <a:latin typeface="Arial Rounded MT Bold" pitchFamily="34" charset="0"/>
              </a:rPr>
              <a:t>se souvint de son passé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se souvint de Lazare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se souvint de son opulence sur terre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se souvint de la maison de son père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se souvint de ses frères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se souvint de son mépris pour la parole de Dieu – 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Rounded MT Bold" pitchFamily="34" charset="0"/>
              </a:rPr>
              <a:t>La </a:t>
            </a:r>
            <a:r>
              <a:rPr lang="fr-FR" sz="4400" b="1" dirty="0" smtClean="0">
                <a:latin typeface="Arial Rounded MT Bold" pitchFamily="34" charset="0"/>
              </a:rPr>
              <a:t>mémoire est le poison de l’enfer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En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enfer votre vie est devant vous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vidéo de votre vie est constamment devant vous.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Personne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ne se demande qu’est-ce-que je fais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ici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En </a:t>
            </a:r>
            <a:r>
              <a:rPr lang="fr-FR" sz="3600" dirty="0" smtClean="0">
                <a:latin typeface="Arial Rounded MT Bold" pitchFamily="34" charset="0"/>
              </a:rPr>
              <a:t>contraste, Dieu effacera les mémoires négatives des justes 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essuiera les larmes des yeux des justes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Il </a:t>
            </a:r>
            <a:r>
              <a:rPr lang="fr-FR" sz="3600" dirty="0" smtClean="0">
                <a:latin typeface="Arial Rounded MT Bold" pitchFamily="34" charset="0"/>
              </a:rPr>
              <a:t>consolera les justes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Fort souvent, juste avant un accident fatal, les survivants perdent toute la mémoire de l'incident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Ils </a:t>
            </a:r>
            <a:r>
              <a:rPr lang="fr-FR" sz="3600" dirty="0" smtClean="0">
                <a:latin typeface="Arial Rounded MT Bold" pitchFamily="34" charset="0"/>
              </a:rPr>
              <a:t> rentrent en </a:t>
            </a:r>
            <a:r>
              <a:rPr lang="fr-FR" sz="3600" dirty="0" smtClean="0">
                <a:latin typeface="Arial Rounded MT Bold" pitchFamily="34" charset="0"/>
              </a:rPr>
              <a:t>coma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Ceux </a:t>
            </a:r>
            <a:r>
              <a:rPr lang="fr-FR" sz="4000" dirty="0" smtClean="0">
                <a:latin typeface="Arial Rounded MT Bold" pitchFamily="34" charset="0"/>
              </a:rPr>
              <a:t>qui n’ont pas bénéficié cette défaite de la mémoire sont souvent traumatisés par la suite à cause de leur mémoire de l’incident.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peur— !a crainte le paranoïde en sont les conséquences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En enfer c'est comme une opération chirurgicale où le patient reste conscient pendant toute la durée.  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CONCLUSION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 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Voulez-vous </a:t>
            </a:r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y aller dans cette place si pénible?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 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Si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non, acceptez aujourd'hui le plan du salut 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Aujourd'hui </a:t>
            </a:r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est le jour du salut</a:t>
            </a:r>
            <a:endParaRPr lang="en-US" sz="36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Venez 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maintenant à Jésus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En conclusion, nous avons pour devoir de nous échapper de l’enfer à tout pris</a:t>
            </a:r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Nous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avons pour devoir d’aider les autres à s’épargner de ce lieu terrible.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Jean 3:16-18 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16 Car Dieu a tant aimé le monde qu'il a donné son Fils unique, afin que quiconque croit en lui ne périsse point, mais qu'il ait la vie éternelle.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 17 Dieu, en effet, n'a pas envoyé son Fils dans le monde pour qu'il juge le monde, mais pour que le monde soit sauvé par lui.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66FFFF"/>
                </a:solidFill>
                <a:latin typeface="Arial Rounded MT Bold" pitchFamily="34" charset="0"/>
              </a:rPr>
              <a:t> 18 Celui qui croit en lui n'est point jugé; mais celui qui ne croit pas est déjà jugé, parce qu'il n'a pas cru au nom du Fils unique de Dieu.</a:t>
            </a:r>
            <a:endParaRPr lang="en-US" sz="36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r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AMEN !</a:t>
            </a: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9:00PM -11:00AM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</a:t>
            </a:r>
            <a:r>
              <a:rPr lang="fr-FR" sz="4000" b="1" dirty="0" smtClean="0">
                <a:solidFill>
                  <a:srgbClr val="460000"/>
                </a:solidFill>
              </a:rPr>
              <a:t>SERVICE</a:t>
            </a:r>
            <a:endParaRPr lang="fr-FR" sz="4000" b="1" dirty="0">
              <a:solidFill>
                <a:srgbClr val="460000"/>
              </a:solidFill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9-11 AM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</a:t>
            </a:r>
            <a:r>
              <a:rPr lang="fr-FR" sz="4000" b="1" dirty="0">
                <a:solidFill>
                  <a:srgbClr val="460000"/>
                </a:solidFill>
              </a:rPr>
              <a:t>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78342</TotalTime>
  <Words>1954</Words>
  <Application>Microsoft Macintosh PowerPoint</Application>
  <PresentationFormat>On-screen Show (4:3)</PresentationFormat>
  <Paragraphs>230</Paragraphs>
  <Slides>51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CHRIST THE ROCK CONGREGATION PRÉSENTE ÉTUDIONS LA BIBLE 104ÈME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667</cp:revision>
  <dcterms:created xsi:type="dcterms:W3CDTF">2022-04-13T13:36:19Z</dcterms:created>
  <dcterms:modified xsi:type="dcterms:W3CDTF">2025-03-12T11:21:51Z</dcterms:modified>
</cp:coreProperties>
</file>