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04" r:id="rId2"/>
    <p:sldId id="2247" r:id="rId3"/>
    <p:sldId id="2260" r:id="rId4"/>
    <p:sldId id="2261" r:id="rId5"/>
    <p:sldId id="2262" r:id="rId6"/>
    <p:sldId id="2256" r:id="rId7"/>
    <p:sldId id="2263" r:id="rId8"/>
    <p:sldId id="2257" r:id="rId9"/>
    <p:sldId id="2258" r:id="rId10"/>
    <p:sldId id="2259" r:id="rId11"/>
    <p:sldId id="2249" r:id="rId12"/>
    <p:sldId id="2252" r:id="rId13"/>
    <p:sldId id="2264" r:id="rId14"/>
    <p:sldId id="2265" r:id="rId15"/>
    <p:sldId id="2266" r:id="rId16"/>
    <p:sldId id="2250" r:id="rId17"/>
    <p:sldId id="2267" r:id="rId18"/>
    <p:sldId id="2268" r:id="rId19"/>
    <p:sldId id="2269" r:id="rId20"/>
    <p:sldId id="2270" r:id="rId21"/>
    <p:sldId id="2271" r:id="rId22"/>
    <p:sldId id="2272" r:id="rId23"/>
    <p:sldId id="2273" r:id="rId24"/>
    <p:sldId id="2274" r:id="rId25"/>
    <p:sldId id="2275" r:id="rId26"/>
    <p:sldId id="2253" r:id="rId27"/>
    <p:sldId id="2277" r:id="rId28"/>
    <p:sldId id="2278" r:id="rId29"/>
    <p:sldId id="2279" r:id="rId30"/>
    <p:sldId id="2280" r:id="rId31"/>
    <p:sldId id="2248" r:id="rId32"/>
    <p:sldId id="2281" r:id="rId33"/>
    <p:sldId id="2254" r:id="rId34"/>
    <p:sldId id="2282" r:id="rId35"/>
    <p:sldId id="2283" r:id="rId36"/>
    <p:sldId id="2255" r:id="rId37"/>
    <p:sldId id="2284" r:id="rId38"/>
    <p:sldId id="2285" r:id="rId39"/>
    <p:sldId id="2286" r:id="rId40"/>
    <p:sldId id="316" r:id="rId41"/>
    <p:sldId id="1675" r:id="rId42"/>
    <p:sldId id="31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460000"/>
    <a:srgbClr val="66FFFF"/>
    <a:srgbClr val="002E02"/>
    <a:srgbClr val="FC0AFC"/>
    <a:srgbClr val="0033CC"/>
    <a:srgbClr val="99FF33"/>
    <a:srgbClr val="FF9300"/>
    <a:srgbClr val="00FF00"/>
    <a:srgbClr val="CC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040" autoAdjust="0"/>
    <p:restoredTop sz="94436" autoAdjust="0"/>
  </p:normalViewPr>
  <p:slideViewPr>
    <p:cSldViewPr>
      <p:cViewPr varScale="1">
        <p:scale>
          <a:sx n="74" d="100"/>
          <a:sy n="74" d="100"/>
        </p:scale>
        <p:origin x="-8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65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r>
              <a:rPr lang="en-US" sz="3600" b="1" dirty="0">
                <a:solidFill>
                  <a:srgbClr val="0033CC"/>
                </a:solidFill>
              </a:rPr>
              <a:t/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</a:t>
            </a:r>
            <a:r>
              <a:rPr lang="en-US" sz="3600" b="1" dirty="0" smtClean="0">
                <a:solidFill>
                  <a:srgbClr val="0033CC"/>
                </a:solidFill>
              </a:rPr>
              <a:t>103ÈME </a:t>
            </a:r>
            <a:r>
              <a:rPr lang="en-US" sz="3600" b="1" dirty="0">
                <a:solidFill>
                  <a:srgbClr val="0033CC"/>
                </a:solidFill>
              </a:rPr>
              <a:t>SESSION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>
                <a:solidFill>
                  <a:srgbClr val="460000"/>
                </a:solidFill>
              </a:rPr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solidFill>
            <a:srgbClr val="002E0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VENDREDI </a:t>
            </a:r>
            <a:r>
              <a:rPr lang="fr-FR" sz="4000" b="1" dirty="0" smtClean="0">
                <a:solidFill>
                  <a:schemeClr val="bg1"/>
                </a:solidFill>
              </a:rPr>
              <a:t>7 MARS 2025 </a:t>
            </a:r>
            <a:endParaRPr lang="fr-FR" sz="4000" b="1" dirty="0">
              <a:solidFill>
                <a:schemeClr val="bg1"/>
              </a:solidFill>
            </a:endParaRPr>
          </a:p>
          <a:p>
            <a:r>
              <a:rPr lang="fr-FR" sz="4000" b="1" dirty="0" smtClean="0">
                <a:solidFill>
                  <a:srgbClr val="FFFF00"/>
                </a:solidFill>
              </a:rPr>
              <a:t>LA </a:t>
            </a:r>
            <a:r>
              <a:rPr lang="fr-FR" sz="4000" b="1" dirty="0" smtClean="0">
                <a:solidFill>
                  <a:srgbClr val="FFFF00"/>
                </a:solidFill>
              </a:rPr>
              <a:t>PARABOLE DE L’ÉCONOME INFIDÈLE </a:t>
            </a:r>
            <a:r>
              <a:rPr lang="fr-FR" sz="4000" b="1" dirty="0" smtClean="0">
                <a:solidFill>
                  <a:srgbClr val="FFFF00"/>
                </a:solidFill>
              </a:rPr>
              <a:t>AVISÉ</a:t>
            </a:r>
          </a:p>
          <a:p>
            <a:r>
              <a:rPr lang="fr-FR" sz="2800" b="1" dirty="0" smtClean="0">
                <a:solidFill>
                  <a:srgbClr val="00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LUC 16: 1-17 </a:t>
            </a:r>
            <a:endParaRPr lang="en-US" sz="40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LUC 16 : 1-17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b="1" dirty="0" smtClean="0">
                <a:solidFill>
                  <a:srgbClr val="000066"/>
                </a:solidFill>
                <a:latin typeface="Copperplate Gothic Light" pitchFamily="34" charset="0"/>
              </a:rPr>
              <a:t>Faites-Vous des Amis Avec Les Richesses Injustes</a:t>
            </a:r>
            <a:endParaRPr lang="en-US" sz="3600" dirty="0" smtClean="0">
              <a:solidFill>
                <a:srgbClr val="000066"/>
              </a:solidFill>
              <a:latin typeface="Copperplate Gothic Light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Lu 16:1 ¶ Jésus dit aussi à ses disciples: Un homme riche avait un économe, qui lui fut dénoncé comme dissipant ses biens.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2 Il l'appela, et lui dit: Qu'est-ce que j'entends dire de toi? Rends compte de ton administration, car tu ne pourras plus administrer mes biens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3 L'économe dit en lui-même: Que ferai-je, puisque mon maître m'ôte l'administration de ses biens? Travailler à la terre? je ne le puis. Mendier? j'en ai honte.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 4 Je sais ce que je ferai, pour qu'il y ait des gens qui me reçoivent dans leurs maisons quand je serai destitué de mon emploi.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5 Et, faisant venir chacun des débiteurs de son maître, il dit au premier: Combien dois-tu à mon maître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?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6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Cent mesures d'huile, répondit-il. Et il lui dit: Prends ton billet, assieds-toi vite, et écris cinquante.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 7 Il dit ensuite à un autre: Et toi, combien dois-tu? Cent mesures de blé, répondit-il. Et il lui dit: Prends ton billet, et écris quatre-vingts.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8 Le maître loua l'économe infidèle de ce qu'il avait agi prudemment. Car les enfants de ce siècle sont plus prudents à l'égard de leurs semblables que ne le sont les enfants de lumière.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9 Et moi, je vous dis: Faites-vous des amis avec les richesses injustes, pour qu'ils vous reçoivent dans les tabernacles éternels, quand elles viendront à vous manquer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Copperplate Gothic Light" pitchFamily="34" charset="0"/>
              </a:rPr>
              <a:t>Celui </a:t>
            </a:r>
            <a:r>
              <a:rPr lang="fr-FR" sz="4400" b="1" dirty="0" smtClean="0">
                <a:solidFill>
                  <a:srgbClr val="C00000"/>
                </a:solidFill>
                <a:latin typeface="Copperplate Gothic Light" pitchFamily="34" charset="0"/>
              </a:rPr>
              <a:t>Qui Est Fidèle Dans Les Moindres Choses L'est Aussi Dans Les Grandes </a:t>
            </a:r>
            <a:endParaRPr lang="en-US" sz="4400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10 Celui qui est fidèle dans les moindres choses l'est aussi dans les grandes, et celui qui est injuste dans les moindres choses l'est aussi dans les grandes.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 11 Si donc vous n'avez pas été fidèles dans les richesses injustes, qui vous confiera les véritables?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 12 Et si vous n'avez pas été fidèles dans ce qui est à autrui, qui vous donnera ce qui est à vous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?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Copperplate Gothic Light" pitchFamily="34" charset="0"/>
              </a:rPr>
              <a:t>Vous </a:t>
            </a:r>
            <a:r>
              <a:rPr lang="fr-FR" sz="4400" b="1" dirty="0" smtClean="0">
                <a:solidFill>
                  <a:srgbClr val="C00000"/>
                </a:solidFill>
                <a:latin typeface="Copperplate Gothic Light" pitchFamily="34" charset="0"/>
              </a:rPr>
              <a:t>Ne Pouvez Servir Dieu Et Mamon</a:t>
            </a:r>
            <a:endParaRPr lang="en-US" sz="44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13 Nul serviteur ne peut servir deux maîtres. Car, ou il haïra l'un et aimera l'autre; ou il s'attachera à l'un et méprisera l'autre. Vous ne pouvez servir Dieu et Mamon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 smtClean="0">
                <a:latin typeface="Copperplate Gothic Light" pitchFamily="34" charset="0"/>
              </a:rPr>
              <a:t>Ce </a:t>
            </a:r>
            <a:r>
              <a:rPr lang="fr-FR" sz="3600" b="1" dirty="0" smtClean="0">
                <a:latin typeface="Copperplate Gothic Light" pitchFamily="34" charset="0"/>
              </a:rPr>
              <a:t>Qui Est Élevé Parmi Les Hommes Est Une Abomination Devant Dieu </a:t>
            </a:r>
            <a:endParaRPr lang="en-US" sz="3600" dirty="0" smtClean="0">
              <a:latin typeface="Copperplate Gothic Light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14 Les pharisiens, qui étaient avares, écoutaient aussi tout cela, et ils se moquaient de lui.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 15 Jésus leur dit: Vous, vous cherchez à paraître justes devant les hommes, mais Dieu connaît vos cœurs; car ce qui est élevé parmi les hommes est une abomination devant Dieu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Le </a:t>
            </a: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Royaume De Dieu Est Forcé Ce Sont Que Les violents Qui S’en Emparent </a:t>
            </a:r>
            <a:endParaRPr lang="en-US" sz="3600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16 La loi et les prophètes ont subsisté jusqu'à Jean; depuis lors, le royaume de Dieu est annoncé, et chacun use de violence pour y entrer.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17 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Il est plus facile que le ciel et la terre passent, qu'il ne l'est qu'un seul trait de lettre de la loi vienne à tomber.</a:t>
            </a:r>
            <a:endParaRPr lang="en-US" sz="36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/>
              <a:t>GRANDS POINTS</a:t>
            </a:r>
            <a:endParaRPr lang="en-US" sz="3600" dirty="0" smtClean="0"/>
          </a:p>
          <a:p>
            <a:pPr algn="just"/>
            <a:r>
              <a:rPr lang="fr-FR" sz="3600" b="1" dirty="0" smtClean="0">
                <a:solidFill>
                  <a:srgbClr val="000066"/>
                </a:solidFill>
              </a:rPr>
              <a:t>TITRE : LA PARABOLE DE L’ÉCONOME INFIDÈLE AVISÉ</a:t>
            </a:r>
            <a:endParaRPr lang="en-US" sz="3600" dirty="0" smtClean="0">
              <a:solidFill>
                <a:srgbClr val="000066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1.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Faites-Vous des Amis Avec Les Richesses Injustes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2.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Celui Qui Est Fidèle Dans Les Moindres Choses L'est Aussi Dans Les Grandes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3.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Vous Ne Pouvez Servir Dieu Et Mamon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4.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Ce Qui Est Élevé Parmi Les Hommes Est Une Abomination Devant Dieu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5.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Le Royaume De Dieu Est Forcé Ce Sont Que Les violents Qui S’en Emparent </a:t>
            </a:r>
            <a:endParaRPr lang="en-US" sz="3600" dirty="0">
              <a:solidFill>
                <a:srgbClr val="002E0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3800" b="1" dirty="0" smtClean="0">
                <a:solidFill>
                  <a:srgbClr val="000066"/>
                </a:solidFill>
                <a:latin typeface="Arial Rounded MT Bold" pitchFamily="34" charset="0"/>
              </a:rPr>
              <a:t>INTRODUCTION</a:t>
            </a:r>
            <a:endParaRPr lang="en-US" sz="3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latin typeface="Arial Rounded MT Bold" pitchFamily="34" charset="0"/>
              </a:rPr>
              <a:t>Aujourd’hui nous allons aborder un chapitre très difficile dans la bible.</a:t>
            </a:r>
            <a:endParaRPr lang="en-US" sz="3800" dirty="0" smtClean="0"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rgbClr val="000066"/>
                </a:solidFill>
                <a:latin typeface="Arial Rounded MT Bold" pitchFamily="34" charset="0"/>
              </a:rPr>
              <a:t>Luc chapitre 16 contient des enseignements qui peuvent facilement être sous interprétés par les novices.</a:t>
            </a:r>
            <a:endParaRPr lang="en-US" sz="3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latin typeface="Arial Rounded MT Bold" pitchFamily="34" charset="0"/>
              </a:rPr>
              <a:t>Le chapitre débute avec la parabole de l’économe infidèle qui dissipait les biens de son maître à son gré</a:t>
            </a:r>
            <a:r>
              <a:rPr lang="fr-FR" sz="3800" dirty="0" smtClean="0"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Ce </a:t>
            </a:r>
            <a:r>
              <a:rPr lang="fr-FR" sz="3600" dirty="0" smtClean="0">
                <a:latin typeface="Arial Rounded MT Bold" pitchFamily="34" charset="0"/>
              </a:rPr>
              <a:t>qui semble bizarre, c’est que l’économe infidèle est loué pour des actes de malices qu’il fit pour assurer son lendemain.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Ensuite, en contraste à la parabole de l’économe infidèle, Jésus va parler de la fidélité réclamée dans la gérance des biens d’autrui.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Au verset 13 il parle de l’impossibilité d’être un loyal serviteur à Dieu et à Mamon en même temps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Aux </a:t>
            </a:r>
            <a:r>
              <a:rPr lang="fr-FR" sz="4800" dirty="0" smtClean="0">
                <a:latin typeface="Arial Rounded MT Bold" pitchFamily="34" charset="0"/>
              </a:rPr>
              <a:t>versets 14 et 15, Jésus confronte l’avarice des pharisiens.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Il parle ensuite de la violence réclamée pour qui veut aller au ciel.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Il parle ensuite du </a:t>
            </a:r>
            <a:r>
              <a:rPr lang="fr-FR" sz="4800" dirty="0" smtClean="0">
                <a:latin typeface="Arial Rounded MT Bold" pitchFamily="34" charset="0"/>
              </a:rPr>
              <a:t>divorce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 </a:t>
            </a:r>
            <a:r>
              <a:rPr lang="fr-FR" sz="4000" dirty="0" smtClean="0">
                <a:latin typeface="Arial Rounded MT Bold" pitchFamily="34" charset="0"/>
              </a:rPr>
              <a:t>reste du chapitre 16 du livre de Luc se focalise sur la narrative de l’homme riche et de Lazare.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Ce sera la semaine prochaine Dieu voulant que nous en aurons la chance d’englober le reste du chapitre, mais pour aujourd’hui nous allons nous arrêter au verset 17. 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3600" b="1" dirty="0" smtClean="0">
                <a:solidFill>
                  <a:srgbClr val="66FFFF"/>
                </a:solidFill>
                <a:latin typeface="Arial Rounded MT Bold" pitchFamily="34" charset="0"/>
              </a:rPr>
              <a:t>EXPLICATION DES VERSETS</a:t>
            </a:r>
            <a:endParaRPr lang="en-US" sz="36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Faites-Vous des Amis Avec Les Richesses Injustes</a:t>
            </a:r>
            <a:endParaRPr lang="en-US" sz="3600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Luc 16:1-9 ¶ Jésus dit aussi à ses disciples: Un homme riche avait un économe, qui lui fut dénoncé comme dissipant ses biens.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 2 Il l'appela, et lui dit: Qu'est-ce que j'entends dire de toi? Rends compte de ton administration, car tu ne pourras plus administrer mes biens.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3600" dirty="0" smtClean="0">
                <a:latin typeface="Arial Rounded MT Bold" pitchFamily="34" charset="0"/>
              </a:rPr>
              <a:t>3 </a:t>
            </a:r>
            <a:r>
              <a:rPr lang="fr-FR" sz="3600" dirty="0" smtClean="0">
                <a:latin typeface="Arial Rounded MT Bold" pitchFamily="34" charset="0"/>
              </a:rPr>
              <a:t>L'économe dit en lui-même: Que ferai-je, puisque mon maître m'ôte l'administration de ses biens? Travailler à la terre? je ne le puis. Mendier? j'en ai honte.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4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Je sais ce que je ferai, pour qu'il y ait des gens qui me reçoivent dans leurs maisons quand je serai destitué de mon emploi.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5 </a:t>
            </a:r>
            <a:r>
              <a:rPr lang="fr-FR" sz="3600" dirty="0" smtClean="0">
                <a:latin typeface="Arial Rounded MT Bold" pitchFamily="34" charset="0"/>
              </a:rPr>
              <a:t>Et, faisant venir chacun des débiteurs de son maître, il dit au premier: Combien dois-tu à mon maître?</a:t>
            </a:r>
            <a:endParaRPr lang="en-US" sz="36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dirty="0" smtClean="0">
                <a:latin typeface="Arial Rounded MT Bold" pitchFamily="34" charset="0"/>
              </a:rPr>
              <a:t>6 </a:t>
            </a:r>
            <a:r>
              <a:rPr lang="fr-FR" dirty="0" smtClean="0">
                <a:latin typeface="Arial Rounded MT Bold" pitchFamily="34" charset="0"/>
              </a:rPr>
              <a:t>Cent mesures d'huile, répondit-il. Et il lui dit: Prends ton billet, assieds-toi vite, et écris cinquante.</a:t>
            </a:r>
            <a:endParaRPr lang="en-US" sz="2400" dirty="0" smtClean="0">
              <a:latin typeface="Arial Rounded MT Bold" pitchFamily="34" charset="0"/>
            </a:endParaRPr>
          </a:p>
          <a:p>
            <a:pPr algn="just"/>
            <a:r>
              <a:rPr lang="fr-FR" dirty="0" smtClean="0">
                <a:solidFill>
                  <a:srgbClr val="FFFF00"/>
                </a:solidFill>
                <a:latin typeface="Arial Rounded MT Bold" pitchFamily="34" charset="0"/>
              </a:rPr>
              <a:t>7 </a:t>
            </a:r>
            <a:r>
              <a:rPr lang="fr-FR" dirty="0" smtClean="0">
                <a:solidFill>
                  <a:srgbClr val="FFFF00"/>
                </a:solidFill>
                <a:latin typeface="Arial Rounded MT Bold" pitchFamily="34" charset="0"/>
              </a:rPr>
              <a:t>Il dit ensuite à un autre: Et toi, combien dois-tu? Cent mesures de blé, répondit-il. Et il lui dit: Prends ton billet, et écris quatre-vingts.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dirty="0" smtClean="0">
                <a:latin typeface="Arial Rounded MT Bold" pitchFamily="34" charset="0"/>
              </a:rPr>
              <a:t>8 </a:t>
            </a:r>
            <a:r>
              <a:rPr lang="fr-FR" dirty="0" smtClean="0">
                <a:latin typeface="Arial Rounded MT Bold" pitchFamily="34" charset="0"/>
              </a:rPr>
              <a:t>Le maître loua l'économe infidèle de ce qu'il avait agi prudemment. Car les enfants de ce siècle sont plus prudents à l'égard de leurs semblables que ne le sont les enfants de lumière</a:t>
            </a:r>
            <a:r>
              <a:rPr lang="fr-FR" dirty="0" smtClean="0">
                <a:latin typeface="Arial Rounded MT Bold" pitchFamily="34" charset="0"/>
              </a:rPr>
              <a:t>.</a:t>
            </a: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3600" dirty="0" smtClean="0">
                <a:latin typeface="Arial Rounded MT Bold" pitchFamily="34" charset="0"/>
              </a:rPr>
              <a:t> 9 Et moi, je vous dis: Faites-vous des amis avec les richesses injustes, pour qu'ils vous reçoivent dans les tabernacles éternels, quand elles viendront à vous manquer.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Cette parabole de Jésus est l’une des plus difficiles à décoder à cause du caractère de la personne en question.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Nous devons suivre les traces d’un économe infidèle qui dissipait les biens de son maître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Cet </a:t>
            </a:r>
            <a:r>
              <a:rPr lang="fr-FR" sz="3600" dirty="0" smtClean="0">
                <a:latin typeface="Arial Rounded MT Bold" pitchFamily="34" charset="0"/>
              </a:rPr>
              <a:t>économe s’assure à trouver grâce aux yeux des gens après être renvoyé par son maître.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Le maître loue la stratégie astucieuse de l’économe.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Pour mieux comprendre le sens de cette parabole il faut bien analyser chaque élément indistinctement.</a:t>
            </a:r>
            <a:endParaRPr lang="en-US" sz="3600" dirty="0" smtClean="0"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Un entrepreneur riche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latin typeface="Arial Rounded MT Bold" pitchFamily="34" charset="0"/>
              </a:rPr>
              <a:t>Un économe qui était en comptabilité de ses biens.</a:t>
            </a:r>
            <a:endParaRPr lang="en-US" sz="36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fr-FR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36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just"/>
            <a:r>
              <a:rPr lang="fr-FR" sz="4000" dirty="0" smtClean="0">
                <a:latin typeface="Arial Rounded MT Bold" pitchFamily="34" charset="0"/>
              </a:rPr>
              <a:t>L’économe </a:t>
            </a:r>
            <a:r>
              <a:rPr lang="fr-FR" sz="4000" dirty="0" smtClean="0">
                <a:latin typeface="Arial Rounded MT Bold" pitchFamily="34" charset="0"/>
              </a:rPr>
              <a:t>gaspillait ses biens à son gré.</a:t>
            </a:r>
            <a:endParaRPr lang="en-US" sz="4000" dirty="0" smtClean="0"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Une confrontation a eu lieu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latin typeface="Arial Rounded MT Bold" pitchFamily="34" charset="0"/>
              </a:rPr>
              <a:t>Un avis de révocation est lancé.</a:t>
            </a:r>
            <a:endParaRPr lang="en-US" sz="4000" dirty="0" smtClean="0"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L’économe pense à son futur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latin typeface="Arial Rounded MT Bold" pitchFamily="34" charset="0"/>
              </a:rPr>
              <a:t>Pour lui, travailler la terre est trop rigide.</a:t>
            </a:r>
            <a:endParaRPr lang="en-US" sz="4000" dirty="0" smtClean="0">
              <a:latin typeface="Arial Rounded MT Bold" pitchFamily="34" charset="0"/>
            </a:endParaRPr>
          </a:p>
          <a:p>
            <a:pPr lvl="1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Mendier est inacceptable et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honteux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just"/>
            <a:r>
              <a:rPr lang="fr-FR" sz="3600" dirty="0" smtClean="0">
                <a:latin typeface="Arial Rounded MT Bold" pitchFamily="34" charset="0"/>
              </a:rPr>
              <a:t>Il </a:t>
            </a:r>
            <a:r>
              <a:rPr lang="fr-FR" sz="3600" dirty="0" smtClean="0">
                <a:latin typeface="Arial Rounded MT Bold" pitchFamily="34" charset="0"/>
              </a:rPr>
              <a:t>va tout faire afin de générer de la réciprocité des gens dans ses jours de disette à venir.</a:t>
            </a:r>
            <a:endParaRPr lang="en-US" sz="3600" dirty="0" smtClean="0"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Il emploie la ruse en diminuant la dette des débiteurs de son maître.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latin typeface="Arial Rounded MT Bold" pitchFamily="34" charset="0"/>
              </a:rPr>
              <a:t>Le maître loua sa clairvoyance parce qu’il pense à son futur.</a:t>
            </a:r>
            <a:endParaRPr lang="en-US" sz="3600" dirty="0" smtClean="0"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Jésus admet que cet homme n’était pas de Dieu, mais un homme avisé avec la sagesse de ce monde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just"/>
            <a:r>
              <a:rPr lang="fr-FR" sz="3600" dirty="0" smtClean="0">
                <a:latin typeface="Arial Rounded MT Bold" pitchFamily="34" charset="0"/>
              </a:rPr>
              <a:t>Jésus </a:t>
            </a:r>
            <a:r>
              <a:rPr lang="fr-FR" sz="3600" dirty="0" smtClean="0">
                <a:latin typeface="Arial Rounded MT Bold" pitchFamily="34" charset="0"/>
              </a:rPr>
              <a:t>accentue que nous les héritiers du royaume de Dieu manquons de cette sorte de sagesse pour vivre sur cette terre.</a:t>
            </a:r>
            <a:endParaRPr lang="en-US" sz="3600" dirty="0" smtClean="0"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Jésus encourage ses disciples à faire des amis avec leurs richesses terrestres.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latin typeface="Arial Rounded MT Bold" pitchFamily="34" charset="0"/>
              </a:rPr>
              <a:t>Supporter </a:t>
            </a:r>
            <a:r>
              <a:rPr lang="fr-FR" sz="3600" dirty="0" smtClean="0">
                <a:latin typeface="Arial Rounded MT Bold" pitchFamily="34" charset="0"/>
              </a:rPr>
              <a:t>la candidature d’un politicien promis avec votre argent.</a:t>
            </a:r>
            <a:endParaRPr lang="en-US" sz="3600" dirty="0" smtClean="0"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Investir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dans l’entreprise des bons hommes d'affaires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 algn="just"/>
            <a:r>
              <a:rPr lang="fr-FR" sz="3600" dirty="0" smtClean="0">
                <a:latin typeface="Arial Rounded MT Bold" pitchFamily="34" charset="0"/>
              </a:rPr>
              <a:t>Soutenir </a:t>
            </a:r>
            <a:r>
              <a:rPr lang="fr-FR" sz="3600" dirty="0" smtClean="0">
                <a:latin typeface="Arial Rounded MT Bold" pitchFamily="34" charset="0"/>
              </a:rPr>
              <a:t>les frais d’écolage d’un élève brillant est un investissement pour son futur.</a:t>
            </a:r>
            <a:endParaRPr lang="en-US" sz="3600" dirty="0" smtClean="0"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Aider les jeunes à lancer dans la vie est un investissement pour le vieil-âge.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3600" dirty="0" smtClean="0">
                <a:latin typeface="Arial Rounded MT Bold" pitchFamily="34" charset="0"/>
              </a:rPr>
              <a:t>Faire des amis avec votre monnaie c’est d’élever la main de quelqu’un qui est présentement abattu, qui reviendra lui-même à votre secours quand vous serez dans l’adversité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1" algn="just"/>
            <a:r>
              <a:rPr lang="fr-FR" sz="3400" dirty="0" smtClean="0">
                <a:latin typeface="Arial Rounded MT Bold" pitchFamily="34" charset="0"/>
              </a:rPr>
              <a:t>Faire </a:t>
            </a:r>
            <a:r>
              <a:rPr lang="fr-FR" sz="3400" dirty="0" smtClean="0">
                <a:latin typeface="Arial Rounded MT Bold" pitchFamily="34" charset="0"/>
              </a:rPr>
              <a:t>des aumônes à ceux qui sont dans le besoin est aussi un investissement sûr. </a:t>
            </a:r>
            <a:endParaRPr lang="en-US" sz="3400" dirty="0" smtClean="0">
              <a:latin typeface="Arial Rounded MT Bold" pitchFamily="34" charset="0"/>
            </a:endParaRPr>
          </a:p>
          <a:p>
            <a:pPr lvl="1" algn="just"/>
            <a:r>
              <a:rPr lang="fr-FR" sz="3400" dirty="0" smtClean="0">
                <a:solidFill>
                  <a:srgbClr val="FFFF00"/>
                </a:solidFill>
                <a:latin typeface="Arial Rounded MT Bold" pitchFamily="34" charset="0"/>
              </a:rPr>
              <a:t>Ecclésiastes 11:1 ¶ Jette ton pain sur la face des eaux, car avec le temps tu le retrouveras;</a:t>
            </a:r>
            <a:endParaRPr lang="en-US" sz="3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fr-FR" sz="3400" dirty="0" smtClean="0">
                <a:latin typeface="Arial Rounded MT Bold" pitchFamily="34" charset="0"/>
              </a:rPr>
              <a:t>Proverbes 19:17 ¶ Celui qui a pitié du pauvre prête à l'Éternel, Qui lui rendra selon son œuvre.</a:t>
            </a:r>
            <a:endParaRPr lang="en-US" sz="3400" dirty="0" smtClean="0">
              <a:latin typeface="Arial Rounded MT Bold" pitchFamily="34" charset="0"/>
            </a:endParaRPr>
          </a:p>
          <a:p>
            <a:pPr lvl="1" algn="just"/>
            <a:r>
              <a:rPr lang="fr-FR" sz="3400" dirty="0" smtClean="0">
                <a:solidFill>
                  <a:srgbClr val="FFFF00"/>
                </a:solidFill>
                <a:latin typeface="Arial Rounded MT Bold" pitchFamily="34" charset="0"/>
              </a:rPr>
              <a:t>Pr 28:27 ¶ Celui qui donne au pauvre n'éprouve pas la disette, Mais celui qui ferme les yeux est chargé de malédictions</a:t>
            </a:r>
            <a:r>
              <a:rPr lang="fr-FR" sz="3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fr-FR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en-US" sz="36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3600" b="1" dirty="0" smtClean="0">
                <a:solidFill>
                  <a:srgbClr val="460000"/>
                </a:solidFill>
                <a:latin typeface="Copperplate Gothic Light" pitchFamily="34" charset="0"/>
              </a:rPr>
              <a:t>Celui Qui Est Fidèle Dans Les Moindres Choses L'est Aussi Dans Les Grandes </a:t>
            </a:r>
            <a:endParaRPr lang="en-US" sz="3600" dirty="0" smtClean="0">
              <a:solidFill>
                <a:srgbClr val="460000"/>
              </a:solidFill>
              <a:latin typeface="Copperplate Gothic Light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10 Celui qui est fidèle dans les moindres choses l'est aussi dans les grandes, et celui qui est injuste dans les moindres choses l'est aussi dans les grandes.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11 </a:t>
            </a:r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Si donc vous n'avez pas été fidèles dans les richesses injustes, qui vous confiera les véritables</a:t>
            </a:r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?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12 </a:t>
            </a:r>
            <a:r>
              <a:rPr lang="fr-FR" sz="4000" dirty="0" smtClean="0">
                <a:latin typeface="Arial Rounded MT Bold" pitchFamily="34" charset="0"/>
              </a:rPr>
              <a:t>Et si vous n'avez pas été fidèles dans ce qui est à autrui, qui vous donnera ce qui est à vous?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Les caractères d’un homme ne varient pas en présence de l’adversité ou de l’abondance.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Celui qui est fidèle dans les petites choses le sera aussi dans les grandes choses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txBody>
          <a:bodyPr>
            <a:normAutofit/>
          </a:bodyPr>
          <a:lstStyle/>
          <a:p>
            <a:pPr algn="just"/>
            <a:r>
              <a:rPr lang="fr-FR" sz="3800" dirty="0" smtClean="0">
                <a:latin typeface="Arial Rounded MT Bold" pitchFamily="34" charset="0"/>
              </a:rPr>
              <a:t>Richesses </a:t>
            </a:r>
            <a:r>
              <a:rPr lang="fr-FR" sz="3800" dirty="0" smtClean="0">
                <a:latin typeface="Arial Rounded MT Bold" pitchFamily="34" charset="0"/>
              </a:rPr>
              <a:t>injustes implique les richesses passagères de ce monde.</a:t>
            </a:r>
            <a:endParaRPr lang="en-US" sz="3800" dirty="0" smtClean="0"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rgbClr val="460000"/>
                </a:solidFill>
                <a:latin typeface="Arial Rounded MT Bold" pitchFamily="34" charset="0"/>
              </a:rPr>
              <a:t>Tout ce qui de monde est une illusion, car ce monde passe et nous sommes également en transit dans ce monde. </a:t>
            </a:r>
            <a:endParaRPr lang="en-US" sz="38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latin typeface="Arial Rounded MT Bold" pitchFamily="34" charset="0"/>
              </a:rPr>
              <a:t>Richesses injustes implique richesses gagnées par la sagesse de ce monde, par l’esprit de compétition, par l’égoïsme, par l’injustice sociale, etc</a:t>
            </a:r>
            <a:r>
              <a:rPr lang="fr-FR" sz="3800" dirty="0" smtClean="0">
                <a:latin typeface="Arial Rounded MT Bold" pitchFamily="34" charset="0"/>
              </a:rPr>
              <a:t>.</a:t>
            </a:r>
            <a:endParaRPr lang="en-US" sz="3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La </a:t>
            </a:r>
            <a:r>
              <a:rPr lang="fr-FR" sz="3600" dirty="0" smtClean="0">
                <a:latin typeface="Arial Rounded MT Bold" pitchFamily="34" charset="0"/>
              </a:rPr>
              <a:t>vraie richesse qui est éternelle vient de Dieu.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Notre manière de vivre sur cette terre sera reflétée dans l’arrangement social et économique de notre vie éternelle dans les cieux. 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12 Et si vous n'avez pas été fidèles dans ce qui est à autrui, qui vous donnera ce qui est à vous?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Les récompenses promises aux fidèles serviteurs de Dieu seront leurs partages pour toute l’éternité</a:t>
            </a:r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txBody>
          <a:bodyPr>
            <a:normAutofit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Mt </a:t>
            </a:r>
            <a:r>
              <a:rPr lang="fr-FR" sz="3600" dirty="0" smtClean="0">
                <a:latin typeface="Arial Rounded MT Bold" pitchFamily="34" charset="0"/>
              </a:rPr>
              <a:t>6:19 ¶ Ne vous amassez pas des trésors sur la terre, où la teigne et la rouille détruisent, et où les voleurs percent et dérobent;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20 mais amassez-vous des trésors dans le ciel, où la teigne et la rouille ne détruisent point, et où les voleurs ne percent ni ne dérobent.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21 Car là où est ton trésor, là aussi sera ton cœur. </a:t>
            </a:r>
            <a:r>
              <a:rPr lang="fr-FR" sz="3600" dirty="0" smtClean="0"/>
              <a:t> </a:t>
            </a:r>
            <a:r>
              <a:rPr lang="fr-FR" sz="3600" b="1" dirty="0" smtClean="0"/>
              <a:t> </a:t>
            </a:r>
            <a:endParaRPr lang="en-US" sz="3600" dirty="0" smtClean="0"/>
          </a:p>
          <a:p>
            <a:pPr algn="just"/>
            <a:endParaRPr lang="fr-FR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36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3600" b="1" dirty="0" smtClean="0">
                <a:solidFill>
                  <a:srgbClr val="000066"/>
                </a:solidFill>
                <a:latin typeface="Copperplate Gothic Light" pitchFamily="34" charset="0"/>
              </a:rPr>
              <a:t>Vous Ne Pouvez Servir Dieu Et Mamon</a:t>
            </a:r>
            <a:endParaRPr lang="en-US" sz="3600" dirty="0" smtClean="0">
              <a:solidFill>
                <a:srgbClr val="000066"/>
              </a:solidFill>
              <a:latin typeface="Copperplate Gothic Light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13 Nul serviteur ne peut servir deux maîtres. Car, ou il haïra l'un et aimera l'autre; ou il s'attachera à l'un et méprisera l'autre. Vous ne pouvez servir Dieu et Mamon.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La grande majorité des gens servent Mamon sans le savoir.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Si votre diligence à gagner de l’argent surpasse votre intérêt dans les choses de Dieu, donc Mamon a la prééminence dans votre vie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Si </a:t>
            </a:r>
            <a:r>
              <a:rPr lang="fr-FR" sz="4400" dirty="0" smtClean="0">
                <a:latin typeface="Arial Rounded MT Bold" pitchFamily="34" charset="0"/>
              </a:rPr>
              <a:t>vos soucis pour les choses du monde entrent en contraste avec votre marche avec Dieu, donc Mamon est votre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Si votre relation avec Dieu souffre à cause d’un avantage que vous tirez dans ce monde, donc Mamon est votre dieu.</a:t>
            </a:r>
            <a:endParaRPr lang="en-US" sz="44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3600" b="1" dirty="0" smtClean="0">
                <a:solidFill>
                  <a:srgbClr val="000066"/>
                </a:solidFill>
                <a:latin typeface="Arial Rounded MT Bold" pitchFamily="34" charset="0"/>
              </a:rPr>
              <a:t>Ce Qui Est Élevé Parmi Les Hommes Est Une Abomination Devant Dieu 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latin typeface="Arial Rounded MT Bold" pitchFamily="34" charset="0"/>
              </a:rPr>
              <a:t>14 Les pharisiens, qui étaient avares, écoutaient aussi tout cela, et ils se moquaient de lui.</a:t>
            </a:r>
            <a:endParaRPr lang="en-US" sz="3600" dirty="0" smtClean="0"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 15 Jésus leur dit: Vous, vous cherchez à paraître justes devant les hommes, mais Dieu connaît vos cœurs; car ce qui est élevé parmi les hommes est une abomination devant Dieu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Alors </a:t>
            </a:r>
            <a:r>
              <a:rPr lang="fr-FR" sz="4000" dirty="0" smtClean="0">
                <a:latin typeface="Arial Rounded MT Bold" pitchFamily="34" charset="0"/>
              </a:rPr>
              <a:t>que l’avarice est louée dans ce monde, Dieu la condamne.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Les avares sont avides de gain, ils font tout pour gagner de l’argent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avares sont insatiables, ils veulent toujours avoir un peu de plus.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Ils sont vus comme des champions dans ce monde, tout le monde les flatte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Autofit/>
          </a:bodyPr>
          <a:lstStyle/>
          <a:p>
            <a:pPr lvl="0" algn="just"/>
            <a:r>
              <a:rPr lang="fr-FR" sz="3800" dirty="0" smtClean="0">
                <a:latin typeface="Arial Rounded MT Bold" pitchFamily="34" charset="0"/>
              </a:rPr>
              <a:t>Ils </a:t>
            </a:r>
            <a:r>
              <a:rPr lang="fr-FR" sz="3800" dirty="0" smtClean="0">
                <a:latin typeface="Arial Rounded MT Bold" pitchFamily="34" charset="0"/>
              </a:rPr>
              <a:t>aiment se faire paraître comme justes en faisant des dons en public.</a:t>
            </a:r>
            <a:endParaRPr lang="en-US" sz="3800" dirty="0" smtClean="0"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rgbClr val="000066"/>
                </a:solidFill>
                <a:latin typeface="Arial Rounded MT Bold" pitchFamily="34" charset="0"/>
              </a:rPr>
              <a:t>Par leurs avarices, le monde est réduit en un tas d’immondices, ils font des dons afin d’aider au nettoyage tout en réfutant qu’ils en sont la cause.</a:t>
            </a:r>
            <a:endParaRPr lang="en-US" sz="3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latin typeface="Arial Rounded MT Bold" pitchFamily="34" charset="0"/>
              </a:rPr>
              <a:t>Cette hypocrisie est observée à l’échelle mondiale par les riches de ce monde. </a:t>
            </a:r>
            <a:r>
              <a:rPr lang="fr-FR" sz="3800" dirty="0" smtClean="0"/>
              <a:t>  </a:t>
            </a:r>
            <a:endParaRPr lang="en-US" sz="3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E02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 Royaume De Dieu Est Forcé Ce Sont Que Les violents Qui S’en Emparent </a:t>
            </a:r>
            <a:endParaRPr lang="en-US" sz="3600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16 La loi et les prophètes ont subsisté jusqu'à Jean; depuis lors, le royaume de Dieu est annoncé, et chacun use de violence pour y entrer.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Jean est le dernier prophète de l’Ancien Testament en ce qui concerne le plan général de Dieu.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Jean introduit Jésus comme l’Agneau de Dieu qui ôte le péché du monde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E02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Jésus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introduit le royaume de Dieu à tous.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L’accès dans le royaume de Dieu se fait avec violence et non par appartenance à une race de la terre. 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 17 Il est plus facile que le ciel et la terre passent, qu'il ne l'est qu'un seul trait de lettre de la loi vienne à tomber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E02"/>
          </a:solidFill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Jésus a accompli la loi de Dieu dans toute sa conformité afin de partager sa justice à ses croyants.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En 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acceptant Jésus comme son Maître et Sauveur, on accomplit par là toutes les ordonnances de la loi.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Être en Jésus c’est de partager tout son accomplissement et ses mérites, sa mort, sa résurrection, son ascension et sa glorification.  </a:t>
            </a:r>
            <a:r>
              <a:rPr lang="fr-FR" sz="3600" dirty="0" smtClean="0">
                <a:solidFill>
                  <a:schemeClr val="bg1"/>
                </a:solidFill>
              </a:rPr>
              <a:t> </a:t>
            </a:r>
            <a:r>
              <a:rPr lang="fr-FR" sz="3600" dirty="0" smtClean="0"/>
              <a:t> </a:t>
            </a:r>
            <a:endParaRPr lang="en-US" sz="3600" dirty="0" smtClean="0"/>
          </a:p>
          <a:p>
            <a:pPr algn="just"/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3600" b="1" smtClean="0"/>
              <a:t>GRANDS </a:t>
            </a:r>
            <a:r>
              <a:rPr lang="fr-FR" sz="3600" b="1" smtClean="0"/>
              <a:t>POINTS:</a:t>
            </a:r>
            <a:endParaRPr lang="en-US" sz="3600" dirty="0" smtClean="0"/>
          </a:p>
          <a:p>
            <a:pPr algn="just"/>
            <a:r>
              <a:rPr lang="fr-FR" sz="3600" b="1" dirty="0" smtClean="0">
                <a:solidFill>
                  <a:srgbClr val="000066"/>
                </a:solidFill>
              </a:rPr>
              <a:t>TITRE : LA PARABOLE DE L’ÉCONOME INFIDÈLE AVISÉ</a:t>
            </a:r>
            <a:endParaRPr lang="en-US" sz="3600" dirty="0" smtClean="0">
              <a:solidFill>
                <a:srgbClr val="000066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1.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Faites-Vous des Amis Avec Les Richesses Injustes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2.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Celui Qui Est Fidèle Dans Les Moindres Choses L'est Aussi Dans Les Grandes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3.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Vous Ne Pouvez Servir Dieu Et Mamon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4.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Ce Qui Est Élevé Parmi Les Hommes Est Une Abomination Devant Dieu</a:t>
            </a:r>
            <a:endParaRPr lang="en-US" sz="3600" dirty="0" smtClean="0">
              <a:solidFill>
                <a:srgbClr val="002E02"/>
              </a:solidFill>
            </a:endParaRPr>
          </a:p>
          <a:p>
            <a:pPr algn="just"/>
            <a:r>
              <a:rPr lang="fr-FR" sz="3600" b="1" dirty="0" smtClean="0">
                <a:solidFill>
                  <a:srgbClr val="002E02"/>
                </a:solidFill>
              </a:rPr>
              <a:t>5.</a:t>
            </a:r>
            <a:r>
              <a:rPr lang="fr-FR" sz="3600" dirty="0" smtClean="0">
                <a:solidFill>
                  <a:srgbClr val="002E02"/>
                </a:solidFill>
              </a:rPr>
              <a:t>   </a:t>
            </a:r>
            <a:r>
              <a:rPr lang="fr-FR" sz="3600" b="1" dirty="0" smtClean="0">
                <a:solidFill>
                  <a:srgbClr val="002E02"/>
                </a:solidFill>
              </a:rPr>
              <a:t>Le Royaume De Dieu Est Forcé Ce Sont Que Les violents Qui S’en Emparent </a:t>
            </a:r>
            <a:endParaRPr lang="en-US" sz="3600" dirty="0">
              <a:solidFill>
                <a:srgbClr val="002E0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1:30—3:00 PM </a:t>
            </a: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9:00PM -11:00AM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</a:t>
            </a:r>
            <a:r>
              <a:rPr lang="fr-FR" sz="4000" b="1" dirty="0" smtClean="0">
                <a:solidFill>
                  <a:srgbClr val="460000"/>
                </a:solidFill>
              </a:rPr>
              <a:t>SERVICE</a:t>
            </a:r>
            <a:endParaRPr lang="fr-FR" sz="4000" b="1" dirty="0">
              <a:solidFill>
                <a:srgbClr val="460000"/>
              </a:solidFill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9-11 AM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15 </a:t>
            </a:r>
            <a:r>
              <a:rPr lang="fr-FR" sz="4000" b="1" dirty="0">
                <a:solidFill>
                  <a:srgbClr val="460000"/>
                </a:solidFill>
              </a:rPr>
              <a:t>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78277</TotalTime>
  <Words>1865</Words>
  <Application>Microsoft Macintosh PowerPoint</Application>
  <PresentationFormat>On-screen Show (4:3)</PresentationFormat>
  <Paragraphs>158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CHRIST THE ROCK CONGREGATION PRÉSENTE ÉTUDIONS LA BIBLE 103ÈME SESSION  ORATEUR: PASTEUR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653</cp:revision>
  <dcterms:created xsi:type="dcterms:W3CDTF">2022-04-13T13:36:19Z</dcterms:created>
  <dcterms:modified xsi:type="dcterms:W3CDTF">2025-03-05T15:28:00Z</dcterms:modified>
</cp:coreProperties>
</file>